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7"/>
  </p:notesMasterIdLst>
  <p:handoutMasterIdLst>
    <p:handoutMasterId r:id="rId98"/>
  </p:handoutMasterIdLst>
  <p:sldIdLst>
    <p:sldId id="256" r:id="rId2"/>
    <p:sldId id="376" r:id="rId3"/>
    <p:sldId id="377" r:id="rId4"/>
    <p:sldId id="378" r:id="rId5"/>
    <p:sldId id="379" r:id="rId6"/>
    <p:sldId id="380" r:id="rId7"/>
    <p:sldId id="381" r:id="rId8"/>
    <p:sldId id="383" r:id="rId9"/>
    <p:sldId id="384" r:id="rId10"/>
    <p:sldId id="385" r:id="rId11"/>
    <p:sldId id="386" r:id="rId12"/>
    <p:sldId id="387" r:id="rId13"/>
    <p:sldId id="388" r:id="rId14"/>
    <p:sldId id="389" r:id="rId15"/>
    <p:sldId id="391" r:id="rId16"/>
    <p:sldId id="392" r:id="rId17"/>
    <p:sldId id="393" r:id="rId18"/>
    <p:sldId id="396" r:id="rId19"/>
    <p:sldId id="397" r:id="rId20"/>
    <p:sldId id="398" r:id="rId21"/>
    <p:sldId id="399" r:id="rId22"/>
    <p:sldId id="401" r:id="rId23"/>
    <p:sldId id="403" r:id="rId24"/>
    <p:sldId id="404" r:id="rId25"/>
    <p:sldId id="406" r:id="rId26"/>
    <p:sldId id="507" r:id="rId27"/>
    <p:sldId id="407" r:id="rId28"/>
    <p:sldId id="408" r:id="rId29"/>
    <p:sldId id="410" r:id="rId30"/>
    <p:sldId id="411" r:id="rId31"/>
    <p:sldId id="413" r:id="rId32"/>
    <p:sldId id="414" r:id="rId33"/>
    <p:sldId id="415" r:id="rId34"/>
    <p:sldId id="416" r:id="rId35"/>
    <p:sldId id="417" r:id="rId36"/>
    <p:sldId id="418" r:id="rId37"/>
    <p:sldId id="419" r:id="rId38"/>
    <p:sldId id="420" r:id="rId39"/>
    <p:sldId id="425" r:id="rId40"/>
    <p:sldId id="426" r:id="rId41"/>
    <p:sldId id="428" r:id="rId42"/>
    <p:sldId id="429" r:id="rId43"/>
    <p:sldId id="430" r:id="rId44"/>
    <p:sldId id="431" r:id="rId45"/>
    <p:sldId id="432" r:id="rId46"/>
    <p:sldId id="435" r:id="rId47"/>
    <p:sldId id="438" r:id="rId48"/>
    <p:sldId id="439" r:id="rId49"/>
    <p:sldId id="440" r:id="rId50"/>
    <p:sldId id="441" r:id="rId51"/>
    <p:sldId id="451" r:id="rId52"/>
    <p:sldId id="452" r:id="rId53"/>
    <p:sldId id="454" r:id="rId54"/>
    <p:sldId id="455" r:id="rId55"/>
    <p:sldId id="457" r:id="rId56"/>
    <p:sldId id="458" r:id="rId57"/>
    <p:sldId id="459" r:id="rId58"/>
    <p:sldId id="460" r:id="rId59"/>
    <p:sldId id="461" r:id="rId60"/>
    <p:sldId id="467" r:id="rId61"/>
    <p:sldId id="468" r:id="rId62"/>
    <p:sldId id="470" r:id="rId63"/>
    <p:sldId id="471" r:id="rId64"/>
    <p:sldId id="472" r:id="rId65"/>
    <p:sldId id="473" r:id="rId66"/>
    <p:sldId id="474" r:id="rId67"/>
    <p:sldId id="475" r:id="rId68"/>
    <p:sldId id="476" r:id="rId69"/>
    <p:sldId id="478" r:id="rId70"/>
    <p:sldId id="479" r:id="rId71"/>
    <p:sldId id="480" r:id="rId72"/>
    <p:sldId id="481" r:id="rId73"/>
    <p:sldId id="482" r:id="rId74"/>
    <p:sldId id="483" r:id="rId75"/>
    <p:sldId id="484" r:id="rId76"/>
    <p:sldId id="485" r:id="rId77"/>
    <p:sldId id="486" r:id="rId78"/>
    <p:sldId id="487" r:id="rId79"/>
    <p:sldId id="488" r:id="rId80"/>
    <p:sldId id="489" r:id="rId81"/>
    <p:sldId id="490" r:id="rId82"/>
    <p:sldId id="491" r:id="rId83"/>
    <p:sldId id="492" r:id="rId84"/>
    <p:sldId id="493" r:id="rId85"/>
    <p:sldId id="494" r:id="rId86"/>
    <p:sldId id="506" r:id="rId87"/>
    <p:sldId id="495" r:id="rId88"/>
    <p:sldId id="496" r:id="rId89"/>
    <p:sldId id="500" r:id="rId90"/>
    <p:sldId id="501" r:id="rId91"/>
    <p:sldId id="502" r:id="rId92"/>
    <p:sldId id="503" r:id="rId93"/>
    <p:sldId id="504" r:id="rId94"/>
    <p:sldId id="505" r:id="rId95"/>
    <p:sldId id="497" r:id="rId96"/>
  </p:sldIdLst>
  <p:sldSz cx="9906000" cy="6858000" type="A4"/>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0000FF"/>
    <a:srgbClr val="000099"/>
    <a:srgbClr val="000066"/>
    <a:srgbClr val="FFFF66"/>
    <a:srgbClr val="66FF66"/>
    <a:srgbClr val="FF66FF"/>
    <a:srgbClr val="66FFFF"/>
    <a:srgbClr val="FF9933"/>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78221" autoAdjust="0"/>
  </p:normalViewPr>
  <p:slideViewPr>
    <p:cSldViewPr>
      <p:cViewPr varScale="1">
        <p:scale>
          <a:sx n="53" d="100"/>
          <a:sy n="53" d="100"/>
        </p:scale>
        <p:origin x="1532" y="80"/>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56" d="100"/>
          <a:sy n="56" d="100"/>
        </p:scale>
        <p:origin x="-1830" y="-96"/>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handoutMaster" Target="handoutMasters/handout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1" hangingPunct="1">
              <a:defRPr sz="1200">
                <a:latin typeface="宋体" panose="02010600030101010101" pitchFamily="2" charset="-122"/>
              </a:defRPr>
            </a:lvl1pPr>
          </a:lstStyle>
          <a:p>
            <a:endParaRPr lang="zh-CN" altLang="en-US"/>
          </a:p>
        </p:txBody>
      </p:sp>
      <p:sp>
        <p:nvSpPr>
          <p:cNvPr id="25603"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1" hangingPunct="1">
              <a:defRPr sz="1200">
                <a:latin typeface="宋体" panose="02010600030101010101" pitchFamily="2" charset="-122"/>
              </a:defRPr>
            </a:lvl1pPr>
          </a:lstStyle>
          <a:p>
            <a:endParaRPr lang="en-US" altLang="zh-CN"/>
          </a:p>
        </p:txBody>
      </p:sp>
      <p:sp>
        <p:nvSpPr>
          <p:cNvPr id="25604"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eaLnBrk="1" hangingPunct="1">
              <a:defRPr sz="1200">
                <a:latin typeface="宋体" panose="02010600030101010101" pitchFamily="2" charset="-122"/>
              </a:defRPr>
            </a:lvl1pPr>
          </a:lstStyle>
          <a:p>
            <a:endParaRPr lang="en-US" altLang="zh-CN"/>
          </a:p>
        </p:txBody>
      </p:sp>
      <p:sp>
        <p:nvSpPr>
          <p:cNvPr id="25605"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eaLnBrk="1" hangingPunct="1">
              <a:defRPr sz="1200">
                <a:latin typeface="宋体" panose="02010600030101010101" pitchFamily="2" charset="-122"/>
              </a:defRPr>
            </a:lvl1pPr>
          </a:lstStyle>
          <a:p>
            <a:fld id="{E4C64EE1-592A-45A9-9E8D-8A110C604C90}" type="slidenum">
              <a:rPr lang="zh-CN" altLang="en-US"/>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1" hangingPunct="1">
              <a:defRPr sz="1200">
                <a:latin typeface="宋体" panose="02010600030101010101" pitchFamily="2" charset="-122"/>
              </a:defRPr>
            </a:lvl1pPr>
          </a:lstStyle>
          <a:p>
            <a:endParaRPr lang="zh-CN" altLang="en-US"/>
          </a:p>
        </p:txBody>
      </p:sp>
      <p:sp>
        <p:nvSpPr>
          <p:cNvPr id="23555"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1" hangingPunct="1">
              <a:defRPr sz="1200">
                <a:latin typeface="宋体" panose="02010600030101010101" pitchFamily="2" charset="-122"/>
              </a:defRPr>
            </a:lvl1pPr>
          </a:lstStyle>
          <a:p>
            <a:endParaRPr lang="en-US" altLang="zh-CN"/>
          </a:p>
        </p:txBody>
      </p:sp>
      <p:sp>
        <p:nvSpPr>
          <p:cNvPr id="23556" name="Rectangle 4"/>
          <p:cNvSpPr>
            <a:spLocks noGrp="1" noRot="1" noChangeAspect="1" noChangeArrowheads="1" noTextEdit="1"/>
          </p:cNvSpPr>
          <p:nvPr>
            <p:ph type="sldImg" idx="2"/>
          </p:nvPr>
        </p:nvSpPr>
        <p:spPr bwMode="auto">
          <a:xfrm>
            <a:off x="987425" y="696913"/>
            <a:ext cx="5035550" cy="3486150"/>
          </a:xfrm>
          <a:prstGeom prst="rect">
            <a:avLst/>
          </a:prstGeom>
          <a:noFill/>
          <a:ln w="9525">
            <a:solidFill>
              <a:srgbClr val="000000"/>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7"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endParaRPr lang="en-US" altLang="zh-CN" smtClean="0"/>
          </a:p>
          <a:p>
            <a:pPr lvl="1"/>
            <a:r>
              <a:rPr lang="en-US" altLang="zh-CN" smtClean="0"/>
              <a:t>5656</a:t>
            </a:r>
          </a:p>
          <a:p>
            <a:pPr lvl="2"/>
            <a:r>
              <a:rPr lang="zh-CN" altLang="en-US" smtClean="0"/>
              <a:t>第三级</a:t>
            </a:r>
            <a:endParaRPr lang="en-US" altLang="zh-CN" smtClean="0"/>
          </a:p>
          <a:p>
            <a:pPr lvl="3"/>
            <a:r>
              <a:rPr lang="zh-CN" altLang="en-US" smtClean="0"/>
              <a:t>第四级</a:t>
            </a:r>
            <a:endParaRPr lang="en-US" altLang="zh-CN" smtClean="0"/>
          </a:p>
          <a:p>
            <a:pPr lvl="4"/>
            <a:r>
              <a:rPr lang="zh-CN" altLang="en-US" smtClean="0"/>
              <a:t>第五级</a:t>
            </a:r>
            <a:endParaRPr lang="en-US" altLang="zh-CN" smtClean="0"/>
          </a:p>
        </p:txBody>
      </p:sp>
      <p:sp>
        <p:nvSpPr>
          <p:cNvPr id="23558"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eaLnBrk="1" hangingPunct="1">
              <a:defRPr sz="1200">
                <a:latin typeface="宋体" panose="02010600030101010101" pitchFamily="2" charset="-122"/>
              </a:defRPr>
            </a:lvl1pPr>
          </a:lstStyle>
          <a:p>
            <a:endParaRPr lang="en-US" altLang="zh-CN"/>
          </a:p>
        </p:txBody>
      </p:sp>
      <p:sp>
        <p:nvSpPr>
          <p:cNvPr id="23559"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eaLnBrk="1" hangingPunct="1">
              <a:defRPr sz="1200">
                <a:latin typeface="宋体" panose="02010600030101010101" pitchFamily="2" charset="-122"/>
              </a:defRPr>
            </a:lvl1pPr>
          </a:lstStyle>
          <a:p>
            <a:fld id="{8DA2099C-E03D-4BEA-80BD-EC59252D8E32}" type="slidenum">
              <a:rPr lang="zh-CN" altLang="en-US"/>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宋体" panose="02010600030101010101" pitchFamily="2" charset="-122"/>
        <a:ea typeface="宋体" panose="02010600030101010101" pitchFamily="2" charset="-122"/>
        <a:cs typeface="+mn-cs"/>
      </a:defRPr>
    </a:lvl1pPr>
    <a:lvl2pPr marL="457200" algn="l" rtl="0" fontAlgn="base">
      <a:spcBef>
        <a:spcPct val="30000"/>
      </a:spcBef>
      <a:spcAft>
        <a:spcPct val="0"/>
      </a:spcAft>
      <a:defRPr sz="1200" kern="1200">
        <a:solidFill>
          <a:schemeClr val="tx1"/>
        </a:solidFill>
        <a:latin typeface="宋体" panose="02010600030101010101" pitchFamily="2" charset="-122"/>
        <a:ea typeface="宋体" panose="02010600030101010101" pitchFamily="2" charset="-122"/>
        <a:cs typeface="+mn-cs"/>
      </a:defRPr>
    </a:lvl2pPr>
    <a:lvl3pPr marL="914400" algn="l" rtl="0" fontAlgn="base">
      <a:spcBef>
        <a:spcPct val="30000"/>
      </a:spcBef>
      <a:spcAft>
        <a:spcPct val="0"/>
      </a:spcAft>
      <a:defRPr sz="1200" kern="1200">
        <a:solidFill>
          <a:schemeClr val="tx1"/>
        </a:solidFill>
        <a:latin typeface="宋体" panose="02010600030101010101" pitchFamily="2" charset="-122"/>
        <a:ea typeface="宋体" panose="02010600030101010101" pitchFamily="2" charset="-122"/>
        <a:cs typeface="+mn-cs"/>
      </a:defRPr>
    </a:lvl3pPr>
    <a:lvl4pPr marL="1371600" algn="l" rtl="0" fontAlgn="base">
      <a:spcBef>
        <a:spcPct val="30000"/>
      </a:spcBef>
      <a:spcAft>
        <a:spcPct val="0"/>
      </a:spcAft>
      <a:defRPr sz="1200" kern="1200">
        <a:solidFill>
          <a:schemeClr val="tx1"/>
        </a:solidFill>
        <a:latin typeface="宋体" panose="02010600030101010101" pitchFamily="2" charset="-122"/>
        <a:ea typeface="宋体" panose="02010600030101010101" pitchFamily="2" charset="-122"/>
        <a:cs typeface="+mn-cs"/>
      </a:defRPr>
    </a:lvl4pPr>
    <a:lvl5pPr marL="1828800" algn="l" rtl="0" fontAlgn="base">
      <a:spcBef>
        <a:spcPct val="30000"/>
      </a:spcBef>
      <a:spcAft>
        <a:spcPct val="0"/>
      </a:spcAft>
      <a:defRPr sz="1200" kern="1200">
        <a:solidFill>
          <a:schemeClr val="tx1"/>
        </a:solidFill>
        <a:latin typeface="宋体" panose="02010600030101010101" pitchFamily="2" charset="-122"/>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D396C443-04BC-4639-B5F7-E14A7E3E0041}" type="slidenum">
              <a:rPr lang="zh-CN" altLang="en-US"/>
              <a:t>1</a:t>
            </a:fld>
            <a:endParaRPr lang="en-US" altLang="zh-CN"/>
          </a:p>
        </p:txBody>
      </p:sp>
      <p:sp>
        <p:nvSpPr>
          <p:cNvPr id="24578" name="Rectangle 2"/>
          <p:cNvSpPr>
            <a:spLocks noGrp="1" noRot="1" noChangeAspect="1" noChangeArrowheads="1" noTextEdit="1"/>
          </p:cNvSpPr>
          <p:nvPr>
            <p:ph type="sldImg"/>
          </p:nvPr>
        </p:nvSpPr>
        <p:spPr/>
      </p:sp>
      <p:sp>
        <p:nvSpPr>
          <p:cNvPr id="24579"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11</a:t>
            </a:fld>
            <a:endParaRPr lang="en-US" altLang="zh-C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12</a:t>
            </a:fld>
            <a:endParaRPr lang="en-US" altLang="zh-C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e</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13</a:t>
            </a:fld>
            <a:endParaRPr lang="en-US" altLang="zh-C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14</a:t>
            </a:fld>
            <a:endParaRPr lang="en-US" altLang="zh-C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15</a:t>
            </a:fld>
            <a:endParaRPr lang="en-US" altLang="zh-CN"/>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F7086A1-AA6B-4540-9AEA-06C3FCB8888D}" type="slidenum">
              <a:rPr lang="en-US" altLang="zh-CN"/>
              <a:t>16</a:t>
            </a:fld>
            <a:endParaRPr lang="en-US" altLang="zh-CN"/>
          </a:p>
        </p:txBody>
      </p:sp>
      <p:sp>
        <p:nvSpPr>
          <p:cNvPr id="935938" name="Rectangle 2"/>
          <p:cNvSpPr>
            <a:spLocks noGrp="1" noRot="1" noChangeAspect="1" noChangeArrowheads="1" noTextEdit="1"/>
          </p:cNvSpPr>
          <p:nvPr>
            <p:ph type="sldImg"/>
          </p:nvPr>
        </p:nvSpPr>
        <p:spPr/>
      </p:sp>
      <p:sp>
        <p:nvSpPr>
          <p:cNvPr id="935939" name="Rectangle 3"/>
          <p:cNvSpPr>
            <a:spLocks noGrp="1" noChangeArrowheads="1"/>
          </p:cNvSpPr>
          <p:nvPr>
            <p:ph type="body" idx="1"/>
          </p:nvPr>
        </p:nvSpPr>
        <p:spPr/>
        <p:txBody>
          <a:bodyPr/>
          <a:lstStyle/>
          <a:p>
            <a:r>
              <a:rPr lang="en-US" altLang="zh-CN" dirty="0" smtClean="0"/>
              <a:t>n</a:t>
            </a:r>
            <a:endParaRPr lang="zh-CN" altLang="zh-CN"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17</a:t>
            </a:fld>
            <a:endParaRPr lang="en-US" altLang="zh-CN"/>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e</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18</a:t>
            </a:fld>
            <a:endParaRPr lang="en-US" altLang="zh-CN"/>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19</a:t>
            </a:fld>
            <a:endParaRPr lang="en-US" altLang="zh-CN"/>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e</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20</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F7086A1-AA6B-4540-9AEA-06C3FCB8888D}" type="slidenum">
              <a:rPr lang="en-US" altLang="zh-CN"/>
              <a:t>3</a:t>
            </a:fld>
            <a:endParaRPr lang="en-US" altLang="zh-CN"/>
          </a:p>
        </p:txBody>
      </p:sp>
      <p:sp>
        <p:nvSpPr>
          <p:cNvPr id="935938" name="Rectangle 2"/>
          <p:cNvSpPr>
            <a:spLocks noGrp="1" noRot="1" noChangeAspect="1" noChangeArrowheads="1" noTextEdit="1"/>
          </p:cNvSpPr>
          <p:nvPr>
            <p:ph type="sldImg"/>
          </p:nvPr>
        </p:nvSpPr>
        <p:spPr/>
      </p:sp>
      <p:sp>
        <p:nvSpPr>
          <p:cNvPr id="93593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21</a:t>
            </a:fld>
            <a:endParaRPr lang="en-US" altLang="zh-CN"/>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22</a:t>
            </a:fld>
            <a:endParaRPr lang="en-US" altLang="zh-CN"/>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e</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23</a:t>
            </a:fld>
            <a:endParaRPr lang="en-US" altLang="zh-CN"/>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24</a:t>
            </a:fld>
            <a:endParaRPr lang="en-US" altLang="zh-CN"/>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e</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27</a:t>
            </a:fld>
            <a:endParaRPr lang="en-US" altLang="zh-CN"/>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31</a:t>
            </a:fld>
            <a:endParaRPr lang="en-US" altLang="zh-CN"/>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e</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33</a:t>
            </a:fld>
            <a:endParaRPr lang="en-US" altLang="zh-CN"/>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34</a:t>
            </a:fld>
            <a:endParaRPr lang="en-US" altLang="zh-CN"/>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35</a:t>
            </a:fld>
            <a:endParaRPr lang="en-US" altLang="zh-CN"/>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36</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F7086A1-AA6B-4540-9AEA-06C3FCB8888D}" type="slidenum">
              <a:rPr lang="en-US" altLang="zh-CN"/>
              <a:t>4</a:t>
            </a:fld>
            <a:endParaRPr lang="en-US" altLang="zh-CN"/>
          </a:p>
        </p:txBody>
      </p:sp>
      <p:sp>
        <p:nvSpPr>
          <p:cNvPr id="935938" name="Rectangle 2"/>
          <p:cNvSpPr>
            <a:spLocks noGrp="1" noRot="1" noChangeAspect="1" noChangeArrowheads="1" noTextEdit="1"/>
          </p:cNvSpPr>
          <p:nvPr>
            <p:ph type="sldImg"/>
          </p:nvPr>
        </p:nvSpPr>
        <p:spPr/>
      </p:sp>
      <p:sp>
        <p:nvSpPr>
          <p:cNvPr id="93593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37</a:t>
            </a:fld>
            <a:endParaRPr lang="en-US" altLang="zh-CN"/>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38</a:t>
            </a:fld>
            <a:endParaRPr lang="en-US" altLang="zh-CN"/>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39</a:t>
            </a:fld>
            <a:endParaRPr lang="en-US" altLang="zh-CN"/>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40</a:t>
            </a:fld>
            <a:endParaRPr lang="en-US" altLang="zh-CN"/>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e</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41</a:t>
            </a:fld>
            <a:endParaRPr lang="en-US" altLang="zh-CN"/>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e</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42</a:t>
            </a:fld>
            <a:endParaRPr lang="en-US" altLang="zh-CN"/>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43</a:t>
            </a:fld>
            <a:endParaRPr lang="en-US" altLang="zh-CN"/>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44</a:t>
            </a:fld>
            <a:endParaRPr lang="en-US" altLang="zh-CN"/>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e</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45</a:t>
            </a:fld>
            <a:endParaRPr lang="en-US" altLang="zh-CN"/>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e</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46</a:t>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F7086A1-AA6B-4540-9AEA-06C3FCB8888D}" type="slidenum">
              <a:rPr lang="en-US" altLang="zh-CN"/>
              <a:t>5</a:t>
            </a:fld>
            <a:endParaRPr lang="en-US" altLang="zh-CN"/>
          </a:p>
        </p:txBody>
      </p:sp>
      <p:sp>
        <p:nvSpPr>
          <p:cNvPr id="935938" name="Rectangle 2"/>
          <p:cNvSpPr>
            <a:spLocks noGrp="1" noRot="1" noChangeAspect="1" noChangeArrowheads="1" noTextEdit="1"/>
          </p:cNvSpPr>
          <p:nvPr>
            <p:ph type="sldImg"/>
          </p:nvPr>
        </p:nvSpPr>
        <p:spPr/>
      </p:sp>
      <p:sp>
        <p:nvSpPr>
          <p:cNvPr id="935939" name="Rectangle 3"/>
          <p:cNvSpPr>
            <a:spLocks noGrp="1" noChangeArrowheads="1"/>
          </p:cNvSpPr>
          <p:nvPr>
            <p:ph type="body" idx="1"/>
          </p:nvPr>
        </p:nvSpPr>
        <p:spPr/>
        <p:txBody>
          <a:bodyPr/>
          <a:lstStyle/>
          <a:p>
            <a:r>
              <a:rPr lang="en-US" altLang="zh-CN" dirty="0" smtClean="0"/>
              <a:t>n</a:t>
            </a:r>
            <a:endParaRPr lang="zh-CN" altLang="zh-CN"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48</a:t>
            </a:fld>
            <a:endParaRPr lang="en-US" altLang="zh-CN"/>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49</a:t>
            </a:fld>
            <a:endParaRPr lang="en-US" altLang="zh-CN"/>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50</a:t>
            </a:fld>
            <a:endParaRPr lang="en-US" altLang="zh-CN"/>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e</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52</a:t>
            </a:fld>
            <a:endParaRPr lang="en-US" altLang="zh-CN"/>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54</a:t>
            </a:fld>
            <a:endParaRPr lang="en-US" altLang="zh-CN"/>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55</a:t>
            </a:fld>
            <a:endParaRPr lang="en-US" altLang="zh-CN"/>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56</a:t>
            </a:fld>
            <a:endParaRPr lang="en-US" altLang="zh-CN"/>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57</a:t>
            </a:fld>
            <a:endParaRPr lang="en-US" altLang="zh-CN"/>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58</a:t>
            </a:fld>
            <a:endParaRPr lang="en-US" altLang="zh-CN"/>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59</a:t>
            </a:fld>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F7086A1-AA6B-4540-9AEA-06C3FCB8888D}" type="slidenum">
              <a:rPr lang="en-US" altLang="zh-CN"/>
              <a:t>6</a:t>
            </a:fld>
            <a:endParaRPr lang="en-US" altLang="zh-CN"/>
          </a:p>
        </p:txBody>
      </p:sp>
      <p:sp>
        <p:nvSpPr>
          <p:cNvPr id="935938" name="Rectangle 2"/>
          <p:cNvSpPr>
            <a:spLocks noGrp="1" noRot="1" noChangeAspect="1" noChangeArrowheads="1" noTextEdit="1"/>
          </p:cNvSpPr>
          <p:nvPr>
            <p:ph type="sldImg"/>
          </p:nvPr>
        </p:nvSpPr>
        <p:spPr/>
      </p:sp>
      <p:sp>
        <p:nvSpPr>
          <p:cNvPr id="935939" name="Rectangle 3"/>
          <p:cNvSpPr>
            <a:spLocks noGrp="1" noChangeArrowheads="1"/>
          </p:cNvSpPr>
          <p:nvPr>
            <p:ph type="body" idx="1"/>
          </p:nvPr>
        </p:nvSpPr>
        <p:spPr/>
        <p:txBody>
          <a:bodyPr/>
          <a:lstStyle/>
          <a:p>
            <a:r>
              <a:rPr lang="en-US" altLang="zh-CN" dirty="0" smtClean="0"/>
              <a:t>n</a:t>
            </a:r>
            <a:endParaRPr lang="zh-CN" altLang="zh-CN"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60</a:t>
            </a:fld>
            <a:endParaRPr lang="en-US" altLang="zh-CN"/>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61</a:t>
            </a:fld>
            <a:endParaRPr lang="en-US" altLang="zh-CN"/>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e</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62</a:t>
            </a:fld>
            <a:endParaRPr lang="en-US" altLang="zh-CN"/>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63</a:t>
            </a:fld>
            <a:endParaRPr lang="en-US" altLang="zh-CN"/>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e</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64</a:t>
            </a:fld>
            <a:endParaRPr lang="en-US" altLang="zh-CN"/>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65</a:t>
            </a:fld>
            <a:endParaRPr lang="en-US" altLang="zh-CN"/>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66</a:t>
            </a:fld>
            <a:endParaRPr lang="en-US" altLang="zh-CN"/>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67</a:t>
            </a:fld>
            <a:endParaRPr lang="en-US" altLang="zh-CN"/>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68</a:t>
            </a:fld>
            <a:endParaRPr lang="en-US" altLang="zh-CN"/>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69</a:t>
            </a:fld>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F7086A1-AA6B-4540-9AEA-06C3FCB8888D}" type="slidenum">
              <a:rPr lang="en-US" altLang="zh-CN"/>
              <a:t>7</a:t>
            </a:fld>
            <a:endParaRPr lang="en-US" altLang="zh-CN"/>
          </a:p>
        </p:txBody>
      </p:sp>
      <p:sp>
        <p:nvSpPr>
          <p:cNvPr id="935938" name="Rectangle 2"/>
          <p:cNvSpPr>
            <a:spLocks noGrp="1" noRot="1" noChangeAspect="1" noChangeArrowheads="1" noTextEdit="1"/>
          </p:cNvSpPr>
          <p:nvPr>
            <p:ph type="sldImg"/>
          </p:nvPr>
        </p:nvSpPr>
        <p:spPr/>
      </p:sp>
      <p:sp>
        <p:nvSpPr>
          <p:cNvPr id="935939" name="Rectangle 3"/>
          <p:cNvSpPr>
            <a:spLocks noGrp="1" noChangeArrowheads="1"/>
          </p:cNvSpPr>
          <p:nvPr>
            <p:ph type="body" idx="1"/>
          </p:nvPr>
        </p:nvSpPr>
        <p:spPr/>
        <p:txBody>
          <a:bodyPr/>
          <a:lstStyle/>
          <a:p>
            <a:r>
              <a:rPr lang="en-US" altLang="zh-CN" dirty="0" smtClean="0"/>
              <a:t>n</a:t>
            </a:r>
            <a:endParaRPr lang="zh-CN" altLang="zh-CN"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e</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70</a:t>
            </a:fld>
            <a:endParaRPr lang="en-US" altLang="zh-CN"/>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71</a:t>
            </a:fld>
            <a:endParaRPr lang="en-US" altLang="zh-CN"/>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72</a:t>
            </a:fld>
            <a:endParaRPr lang="en-US" altLang="zh-CN"/>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73</a:t>
            </a:fld>
            <a:endParaRPr lang="en-US" altLang="zh-CN"/>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74</a:t>
            </a:fld>
            <a:endParaRPr lang="en-US" altLang="zh-CN"/>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76</a:t>
            </a:fld>
            <a:endParaRPr lang="en-US" altLang="zh-CN"/>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e</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77</a:t>
            </a:fld>
            <a:endParaRPr lang="en-US" altLang="zh-CN"/>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e</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78</a:t>
            </a:fld>
            <a:endParaRPr lang="en-US" altLang="zh-CN"/>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79</a:t>
            </a:fld>
            <a:endParaRPr lang="en-US" altLang="zh-CN"/>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80</a:t>
            </a:fld>
            <a:endParaRPr lang="en-US"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e</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8</a:t>
            </a:fld>
            <a:endParaRPr lang="en-US" altLang="zh-CN"/>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e</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81</a:t>
            </a:fld>
            <a:endParaRPr lang="en-US" altLang="zh-CN"/>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82</a:t>
            </a:fld>
            <a:endParaRPr lang="en-US" altLang="zh-CN"/>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83</a:t>
            </a:fld>
            <a:endParaRPr lang="en-US" altLang="zh-CN"/>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84</a:t>
            </a:fld>
            <a:endParaRPr lang="en-US"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9</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a:t>
            </a:r>
            <a:endParaRPr lang="zh-CN" altLang="en-US" dirty="0"/>
          </a:p>
        </p:txBody>
      </p:sp>
      <p:sp>
        <p:nvSpPr>
          <p:cNvPr id="4" name="灯片编号占位符 3"/>
          <p:cNvSpPr>
            <a:spLocks noGrp="1"/>
          </p:cNvSpPr>
          <p:nvPr>
            <p:ph type="sldNum" sz="quarter" idx="10"/>
          </p:nvPr>
        </p:nvSpPr>
        <p:spPr/>
        <p:txBody>
          <a:bodyPr/>
          <a:lstStyle/>
          <a:p>
            <a:fld id="{8DA2099C-E03D-4BEA-80BD-EC59252D8E32}" type="slidenum">
              <a:rPr lang="zh-CN" altLang="en-US" smtClean="0"/>
              <a:t>10</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742950" y="685800"/>
            <a:ext cx="8420100" cy="2127250"/>
          </a:xfrm>
        </p:spPr>
        <p:txBody>
          <a:bodyPr/>
          <a:lstStyle>
            <a:lvl1pPr algn="ctr">
              <a:defRPr sz="5400" b="1">
                <a:solidFill>
                  <a:srgbClr val="333399"/>
                </a:solidFill>
                <a:latin typeface="黑体" panose="02010609060101010101" pitchFamily="2" charset="-122"/>
                <a:ea typeface="黑体" panose="02010609060101010101" pitchFamily="2" charset="-122"/>
              </a:defRPr>
            </a:lvl1pPr>
          </a:lstStyle>
          <a:p>
            <a:pPr lvl="0"/>
            <a:r>
              <a:rPr lang="zh-CN" altLang="en-US" noProof="0" smtClean="0"/>
              <a:t>单击此处编辑母版标题样式</a:t>
            </a:r>
            <a:endParaRPr lang="en-US" altLang="zh-CN" noProof="0" dirty="0" smtClean="0"/>
          </a:p>
        </p:txBody>
      </p:sp>
      <p:sp>
        <p:nvSpPr>
          <p:cNvPr id="16387" name="Rectangle 3"/>
          <p:cNvSpPr>
            <a:spLocks noGrp="1" noChangeArrowheads="1"/>
          </p:cNvSpPr>
          <p:nvPr>
            <p:ph type="subTitle" idx="1"/>
          </p:nvPr>
        </p:nvSpPr>
        <p:spPr>
          <a:xfrm>
            <a:off x="1485900" y="3270250"/>
            <a:ext cx="6934200" cy="2209800"/>
          </a:xfrm>
        </p:spPr>
        <p:txBody>
          <a:bodyPr/>
          <a:lstStyle>
            <a:lvl1pPr marL="0" indent="0" algn="ctr">
              <a:buFont typeface="Wingdings" panose="05000000000000000000" pitchFamily="2" charset="2"/>
              <a:buNone/>
              <a:defRPr sz="3600" b="1">
                <a:latin typeface="黑体" panose="02010609060101010101" pitchFamily="2" charset="-122"/>
                <a:ea typeface="黑体" panose="02010609060101010101" pitchFamily="2" charset="-122"/>
              </a:defRPr>
            </a:lvl1pPr>
          </a:lstStyle>
          <a:p>
            <a:pPr lvl="0"/>
            <a:r>
              <a:rPr lang="zh-CN" altLang="en-US" noProof="0" smtClean="0"/>
              <a:t>单击此处编辑母版副标题样式</a:t>
            </a:r>
            <a:endParaRPr lang="en-US" altLang="zh-CN" noProof="0" dirty="0" smtClean="0"/>
          </a:p>
        </p:txBody>
      </p:sp>
      <p:sp>
        <p:nvSpPr>
          <p:cNvPr id="16388" name="Rectangle 4"/>
          <p:cNvSpPr>
            <a:spLocks noGrp="1" noChangeArrowheads="1"/>
          </p:cNvSpPr>
          <p:nvPr>
            <p:ph type="dt" sz="half" idx="2"/>
          </p:nvPr>
        </p:nvSpPr>
        <p:spPr/>
        <p:txBody>
          <a:bodyPr/>
          <a:lstStyle>
            <a:lvl1pPr>
              <a:defRPr/>
            </a:lvl1pPr>
          </a:lstStyle>
          <a:p>
            <a:endParaRPr lang="en-US" altLang="zh-CN"/>
          </a:p>
        </p:txBody>
      </p:sp>
      <p:sp>
        <p:nvSpPr>
          <p:cNvPr id="16389" name="Rectangle 5"/>
          <p:cNvSpPr>
            <a:spLocks noGrp="1" noChangeArrowheads="1"/>
          </p:cNvSpPr>
          <p:nvPr>
            <p:ph type="ftr" sz="quarter" idx="3"/>
          </p:nvPr>
        </p:nvSpPr>
        <p:spPr/>
        <p:txBody>
          <a:bodyPr/>
          <a:lstStyle>
            <a:lvl1pPr>
              <a:defRPr/>
            </a:lvl1pPr>
          </a:lstStyle>
          <a:p>
            <a:endParaRPr lang="en-US" altLang="zh-CN"/>
          </a:p>
        </p:txBody>
      </p:sp>
      <p:sp>
        <p:nvSpPr>
          <p:cNvPr id="16390" name="Rectangle 6"/>
          <p:cNvSpPr>
            <a:spLocks noGrp="1" noChangeArrowheads="1"/>
          </p:cNvSpPr>
          <p:nvPr>
            <p:ph type="sldNum" sz="quarter" idx="4"/>
          </p:nvPr>
        </p:nvSpPr>
        <p:spPr/>
        <p:txBody>
          <a:bodyPr/>
          <a:lstStyle>
            <a:lvl1pPr>
              <a:defRPr/>
            </a:lvl1pPr>
          </a:lstStyle>
          <a:p>
            <a:fld id="{AC80574E-8B94-4515-ADE1-BF6C35829DF0}" type="slidenum">
              <a:rPr lang="zh-CN" altLang="en-US"/>
              <a:t>‹#›</a:t>
            </a:fld>
            <a:endParaRPr lang="en-US" altLang="zh-CN"/>
          </a:p>
        </p:txBody>
      </p:sp>
      <p:sp>
        <p:nvSpPr>
          <p:cNvPr id="16392" name="Rectangle 8" descr="Gold bar"/>
          <p:cNvSpPr>
            <a:spLocks noChangeArrowheads="1"/>
          </p:cNvSpPr>
          <p:nvPr/>
        </p:nvSpPr>
        <p:spPr bwMode="auto">
          <a:xfrm>
            <a:off x="247650" y="2889250"/>
            <a:ext cx="3109913" cy="2016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393" name="Rectangle 9" descr="Orange bar"/>
          <p:cNvSpPr>
            <a:spLocks noChangeArrowheads="1"/>
          </p:cNvSpPr>
          <p:nvPr/>
        </p:nvSpPr>
        <p:spPr bwMode="auto">
          <a:xfrm>
            <a:off x="3357563" y="2889250"/>
            <a:ext cx="3108325" cy="20161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394" name="Rectangle 10" descr="Slate bar"/>
          <p:cNvSpPr>
            <a:spLocks noChangeArrowheads="1"/>
          </p:cNvSpPr>
          <p:nvPr/>
        </p:nvSpPr>
        <p:spPr bwMode="auto">
          <a:xfrm>
            <a:off x="6465888" y="2889250"/>
            <a:ext cx="3109912" cy="201613"/>
          </a:xfrm>
          <a:prstGeom prst="rect">
            <a:avLst/>
          </a:prstGeom>
          <a:solidFill>
            <a:srgbClr val="333399"/>
          </a:solidFill>
          <a:ln>
            <a:noFill/>
          </a:ln>
          <a:effectLst/>
        </p:spPr>
        <p:txBody>
          <a:bodyPr wrap="none" anchor="ctr"/>
          <a:lstStyle/>
          <a:p>
            <a:endParaRPr lang="zh-CN" altLang="en-US">
              <a:solidFill>
                <a:srgbClr val="333399"/>
              </a:solidFil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b="1">
                <a:solidFill>
                  <a:srgbClr val="333399"/>
                </a:solidFill>
                <a:latin typeface="+mn-lt"/>
                <a:ea typeface="黑体" panose="02010609060101010101" pitchFamily="2" charset="-122"/>
              </a:defRPr>
            </a:lvl1p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A2236A91-AB49-49FF-BD59-8386391FD12B}" type="slidenum">
              <a:rPr lang="zh-CN" altLang="en-US"/>
              <a:t>‹#›</a:t>
            </a:fld>
            <a:endParaRPr lang="en-US" altLang="zh-CN"/>
          </a:p>
        </p:txBody>
      </p:sp>
      <p:sp>
        <p:nvSpPr>
          <p:cNvPr id="7" name="Line 8"/>
          <p:cNvSpPr>
            <a:spLocks noChangeShapeType="1"/>
          </p:cNvSpPr>
          <p:nvPr userDrawn="1"/>
        </p:nvSpPr>
        <p:spPr bwMode="auto">
          <a:xfrm>
            <a:off x="495300" y="1052736"/>
            <a:ext cx="9066212"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181850" y="277813"/>
            <a:ext cx="2379662" cy="58531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95300" y="277813"/>
            <a:ext cx="6534150" cy="58531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D98FACEB-921B-4428-A32E-7A6FF935A2DD}" type="slidenum">
              <a:rPr lang="zh-CN" altLang="en-US"/>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488504" y="188640"/>
            <a:ext cx="8915400" cy="792088"/>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95300" y="1196752"/>
            <a:ext cx="4381500" cy="493417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4" name="内容占位符 3"/>
          <p:cNvSpPr>
            <a:spLocks noGrp="1"/>
          </p:cNvSpPr>
          <p:nvPr>
            <p:ph sz="quarter" idx="2"/>
          </p:nvPr>
        </p:nvSpPr>
        <p:spPr>
          <a:xfrm>
            <a:off x="5029200" y="1196752"/>
            <a:ext cx="4381500" cy="2376587"/>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5" name="内容占位符 4"/>
          <p:cNvSpPr>
            <a:spLocks noGrp="1"/>
          </p:cNvSpPr>
          <p:nvPr>
            <p:ph sz="quarter" idx="3"/>
          </p:nvPr>
        </p:nvSpPr>
        <p:spPr>
          <a:xfrm>
            <a:off x="5029200" y="3754339"/>
            <a:ext cx="4381500" cy="2376586"/>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日期占位符 5"/>
          <p:cNvSpPr>
            <a:spLocks noGrp="1"/>
          </p:cNvSpPr>
          <p:nvPr>
            <p:ph type="dt" sz="half" idx="10"/>
          </p:nvPr>
        </p:nvSpPr>
        <p:spPr>
          <a:xfrm>
            <a:off x="495300" y="6248400"/>
            <a:ext cx="2311400" cy="457200"/>
          </a:xfrm>
        </p:spPr>
        <p:txBody>
          <a:bodyPr/>
          <a:lstStyle>
            <a:lvl1pPr>
              <a:defRPr/>
            </a:lvl1pPr>
          </a:lstStyle>
          <a:p>
            <a:endParaRPr lang="en-US" altLang="zh-CN"/>
          </a:p>
        </p:txBody>
      </p:sp>
      <p:sp>
        <p:nvSpPr>
          <p:cNvPr id="7" name="页脚占位符 6"/>
          <p:cNvSpPr>
            <a:spLocks noGrp="1"/>
          </p:cNvSpPr>
          <p:nvPr>
            <p:ph type="ftr" sz="quarter" idx="11"/>
          </p:nvPr>
        </p:nvSpPr>
        <p:spPr>
          <a:xfrm>
            <a:off x="3384550" y="6248400"/>
            <a:ext cx="3136900" cy="457200"/>
          </a:xfrm>
        </p:spPr>
        <p:txBody>
          <a:bodyPr/>
          <a:lstStyle>
            <a:lvl1pPr>
              <a:defRPr/>
            </a:lvl1pPr>
          </a:lstStyle>
          <a:p>
            <a:endParaRPr lang="en-US" altLang="zh-CN"/>
          </a:p>
        </p:txBody>
      </p:sp>
      <p:sp>
        <p:nvSpPr>
          <p:cNvPr id="8" name="灯片编号占位符 7"/>
          <p:cNvSpPr>
            <a:spLocks noGrp="1"/>
          </p:cNvSpPr>
          <p:nvPr>
            <p:ph type="sldNum" sz="quarter" idx="12"/>
          </p:nvPr>
        </p:nvSpPr>
        <p:spPr>
          <a:xfrm>
            <a:off x="7099300" y="6248400"/>
            <a:ext cx="2311400" cy="457200"/>
          </a:xfrm>
        </p:spPr>
        <p:txBody>
          <a:bodyPr/>
          <a:lstStyle>
            <a:lvl1pPr>
              <a:defRPr/>
            </a:lvl1pPr>
          </a:lstStyle>
          <a:p>
            <a:fld id="{3C52F4D9-41EC-423B-B963-42D1C41ACCC5}" type="slidenum">
              <a:rPr lang="zh-CN" altLang="en-US"/>
              <a:t>‹#›</a:t>
            </a:fld>
            <a:endParaRPr lang="en-US" altLang="zh-CN"/>
          </a:p>
        </p:txBody>
      </p:sp>
      <p:sp>
        <p:nvSpPr>
          <p:cNvPr id="9" name="Line 8"/>
          <p:cNvSpPr>
            <a:spLocks noChangeShapeType="1"/>
          </p:cNvSpPr>
          <p:nvPr userDrawn="1"/>
        </p:nvSpPr>
        <p:spPr bwMode="auto">
          <a:xfrm>
            <a:off x="495300" y="1052736"/>
            <a:ext cx="9066212"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标题，文本与剪贴画">
    <p:spTree>
      <p:nvGrpSpPr>
        <p:cNvPr id="1" name=""/>
        <p:cNvGrpSpPr/>
        <p:nvPr/>
      </p:nvGrpSpPr>
      <p:grpSpPr>
        <a:xfrm>
          <a:off x="0" y="0"/>
          <a:ext cx="0" cy="0"/>
          <a:chOff x="0" y="0"/>
          <a:chExt cx="0" cy="0"/>
        </a:xfrm>
      </p:grpSpPr>
      <p:sp>
        <p:nvSpPr>
          <p:cNvPr id="2" name="标题 1"/>
          <p:cNvSpPr>
            <a:spLocks noGrp="1"/>
          </p:cNvSpPr>
          <p:nvPr>
            <p:ph type="title"/>
          </p:nvPr>
        </p:nvSpPr>
        <p:spPr>
          <a:xfrm>
            <a:off x="495300" y="188641"/>
            <a:ext cx="8915400" cy="792087"/>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95300" y="1196752"/>
            <a:ext cx="4381500" cy="493417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4" name="剪贴画占位符 3"/>
          <p:cNvSpPr>
            <a:spLocks noGrp="1"/>
          </p:cNvSpPr>
          <p:nvPr>
            <p:ph type="clipArt" sz="half" idx="2" hasCustomPrompt="1"/>
          </p:nvPr>
        </p:nvSpPr>
        <p:spPr>
          <a:xfrm>
            <a:off x="5029200" y="1196752"/>
            <a:ext cx="4381500" cy="4934173"/>
          </a:xfrm>
        </p:spPr>
        <p:txBody>
          <a:bodyPr/>
          <a:lstStyle/>
          <a:p>
            <a:r>
              <a:rPr lang="zh-CN" altLang="en-US" smtClean="0"/>
              <a:t>单击图标添加剪 贴画</a:t>
            </a:r>
            <a:endParaRPr lang="zh-CN" altLang="en-US"/>
          </a:p>
        </p:txBody>
      </p:sp>
      <p:sp>
        <p:nvSpPr>
          <p:cNvPr id="5" name="日期占位符 4"/>
          <p:cNvSpPr>
            <a:spLocks noGrp="1"/>
          </p:cNvSpPr>
          <p:nvPr>
            <p:ph type="dt" sz="half" idx="10"/>
          </p:nvPr>
        </p:nvSpPr>
        <p:spPr>
          <a:xfrm>
            <a:off x="495300" y="6248400"/>
            <a:ext cx="2311400" cy="457200"/>
          </a:xfrm>
        </p:spPr>
        <p:txBody>
          <a:bodyPr/>
          <a:lstStyle>
            <a:lvl1pPr>
              <a:defRPr/>
            </a:lvl1pPr>
          </a:lstStyle>
          <a:p>
            <a:endParaRPr lang="en-US" altLang="zh-CN"/>
          </a:p>
        </p:txBody>
      </p:sp>
      <p:sp>
        <p:nvSpPr>
          <p:cNvPr id="6" name="页脚占位符 5"/>
          <p:cNvSpPr>
            <a:spLocks noGrp="1"/>
          </p:cNvSpPr>
          <p:nvPr>
            <p:ph type="ftr" sz="quarter" idx="11"/>
          </p:nvPr>
        </p:nvSpPr>
        <p:spPr>
          <a:xfrm>
            <a:off x="3384550" y="6248400"/>
            <a:ext cx="3136900" cy="457200"/>
          </a:xfrm>
        </p:spPr>
        <p:txBody>
          <a:bodyPr/>
          <a:lstStyle>
            <a:lvl1pPr>
              <a:defRPr/>
            </a:lvl1pPr>
          </a:lstStyle>
          <a:p>
            <a:endParaRPr lang="en-US" altLang="zh-CN"/>
          </a:p>
        </p:txBody>
      </p:sp>
      <p:sp>
        <p:nvSpPr>
          <p:cNvPr id="7" name="灯片编号占位符 6"/>
          <p:cNvSpPr>
            <a:spLocks noGrp="1"/>
          </p:cNvSpPr>
          <p:nvPr>
            <p:ph type="sldNum" sz="quarter" idx="12"/>
          </p:nvPr>
        </p:nvSpPr>
        <p:spPr>
          <a:xfrm>
            <a:off x="7099300" y="6248400"/>
            <a:ext cx="2311400" cy="457200"/>
          </a:xfrm>
        </p:spPr>
        <p:txBody>
          <a:bodyPr/>
          <a:lstStyle>
            <a:lvl1pPr>
              <a:defRPr/>
            </a:lvl1pPr>
          </a:lstStyle>
          <a:p>
            <a:fld id="{966CAE82-64C7-4E5B-88D2-F38A61F120C5}" type="slidenum">
              <a:rPr lang="zh-CN" altLang="en-US"/>
              <a:t>‹#›</a:t>
            </a:fld>
            <a:endParaRPr lang="en-US" altLang="zh-CN"/>
          </a:p>
        </p:txBody>
      </p:sp>
      <p:sp>
        <p:nvSpPr>
          <p:cNvPr id="8" name="Line 8"/>
          <p:cNvSpPr>
            <a:spLocks noChangeShapeType="1"/>
          </p:cNvSpPr>
          <p:nvPr userDrawn="1"/>
        </p:nvSpPr>
        <p:spPr bwMode="auto">
          <a:xfrm>
            <a:off x="495300" y="1052736"/>
            <a:ext cx="9066212"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95300" y="188640"/>
            <a:ext cx="9066212" cy="792088"/>
          </a:xfrm>
        </p:spPr>
        <p:txBody>
          <a:bodyPr/>
          <a:lstStyle>
            <a:lvl1pPr>
              <a:defRPr b="1">
                <a:solidFill>
                  <a:srgbClr val="333399"/>
                </a:solidFill>
                <a:latin typeface="+mn-lt"/>
                <a:ea typeface="黑体" panose="02010609060101010101" pitchFamily="2" charset="-122"/>
              </a:defRPr>
            </a:lvl1pPr>
          </a:lstStyle>
          <a:p>
            <a:r>
              <a:rPr lang="zh-CN" altLang="en-US" smtClean="0"/>
              <a:t>单击此处编辑母版标题样式</a:t>
            </a:r>
            <a:endParaRPr lang="zh-CN" altLang="en-US" dirty="0"/>
          </a:p>
        </p:txBody>
      </p:sp>
      <p:sp>
        <p:nvSpPr>
          <p:cNvPr id="3" name="内容占位符 2"/>
          <p:cNvSpPr>
            <a:spLocks noGrp="1"/>
          </p:cNvSpPr>
          <p:nvPr>
            <p:ph idx="1"/>
          </p:nvPr>
        </p:nvSpPr>
        <p:spPr>
          <a:xfrm>
            <a:off x="495300" y="1196752"/>
            <a:ext cx="9066212" cy="4934173"/>
          </a:xfrm>
        </p:spPr>
        <p:txBody>
          <a:bodyPr/>
          <a:lstStyle>
            <a:lvl1pPr>
              <a:defRPr sz="3200" b="1">
                <a:solidFill>
                  <a:schemeClr val="tx1"/>
                </a:solidFill>
                <a:latin typeface="+mn-lt"/>
                <a:ea typeface="黑体" panose="02010609060101010101" pitchFamily="2" charset="-122"/>
              </a:defRPr>
            </a:lvl1pPr>
            <a:lvl2pPr>
              <a:defRPr sz="2800" b="1">
                <a:solidFill>
                  <a:schemeClr val="tx1"/>
                </a:solidFill>
                <a:latin typeface="+mn-lt"/>
                <a:ea typeface="黑体" panose="02010609060101010101" pitchFamily="2" charset="-122"/>
              </a:defRPr>
            </a:lvl2pPr>
            <a:lvl3pPr>
              <a:defRPr sz="2400" b="1">
                <a:solidFill>
                  <a:schemeClr val="tx1"/>
                </a:solidFill>
                <a:latin typeface="+mn-lt"/>
                <a:ea typeface="黑体" panose="02010609060101010101" pitchFamily="2" charset="-122"/>
              </a:defRPr>
            </a:lvl3pPr>
            <a:lvl4pPr>
              <a:defRPr sz="2000" b="1">
                <a:solidFill>
                  <a:schemeClr val="tx1"/>
                </a:solidFill>
                <a:latin typeface="+mn-lt"/>
                <a:ea typeface="黑体" panose="02010609060101010101" pitchFamily="2" charset="-122"/>
              </a:defRPr>
            </a:lvl4pPr>
            <a:lvl5pPr>
              <a:defRPr sz="2000" b="1">
                <a:solidFill>
                  <a:schemeClr val="tx1"/>
                </a:solidFill>
                <a:latin typeface="+mn-lt"/>
                <a:ea typeface="黑体" panose="02010609060101010101" pitchFamily="2" charset="-122"/>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4" name="日期占位符 3"/>
          <p:cNvSpPr>
            <a:spLocks noGrp="1"/>
          </p:cNvSpPr>
          <p:nvPr>
            <p:ph type="dt" sz="half" idx="10"/>
          </p:nvPr>
        </p:nvSpPr>
        <p:spPr/>
        <p:txBody>
          <a:bodyPr/>
          <a:lstStyle>
            <a:lvl1pPr>
              <a:defRPr/>
            </a:lvl1pPr>
          </a:lstStyle>
          <a:p>
            <a:endParaRPr lang="en-US" altLang="zh-CN" dirty="0"/>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7AC79822-BC0D-4DE8-A7E5-90A3732A2B82}" type="slidenum">
              <a:rPr lang="zh-CN" altLang="en-US"/>
              <a:t>‹#›</a:t>
            </a:fld>
            <a:endParaRPr lang="en-US" altLang="zh-CN"/>
          </a:p>
        </p:txBody>
      </p:sp>
      <p:sp>
        <p:nvSpPr>
          <p:cNvPr id="7" name="Line 8"/>
          <p:cNvSpPr>
            <a:spLocks noChangeShapeType="1"/>
          </p:cNvSpPr>
          <p:nvPr userDrawn="1"/>
        </p:nvSpPr>
        <p:spPr bwMode="auto">
          <a:xfrm>
            <a:off x="495300" y="1052736"/>
            <a:ext cx="9066212"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82638" y="4406900"/>
            <a:ext cx="8634858" cy="1362075"/>
          </a:xfrm>
        </p:spPr>
        <p:txBody>
          <a:bodyPr anchor="t"/>
          <a:lstStyle>
            <a:lvl1pPr algn="l">
              <a:defRPr sz="4400" b="1" cap="all">
                <a:solidFill>
                  <a:srgbClr val="333399"/>
                </a:solidFill>
                <a:latin typeface="+mn-lt"/>
                <a:ea typeface="黑体" panose="02010609060101010101" pitchFamily="2" charset="-122"/>
              </a:defRPr>
            </a:lvl1pPr>
          </a:lstStyle>
          <a:p>
            <a:r>
              <a:rPr lang="zh-CN" altLang="en-US" smtClean="0"/>
              <a:t>单击此处编辑母版标题样式</a:t>
            </a:r>
            <a:endParaRPr lang="zh-CN" altLang="en-US" dirty="0"/>
          </a:p>
        </p:txBody>
      </p:sp>
      <p:sp>
        <p:nvSpPr>
          <p:cNvPr id="3" name="文本占位符 2"/>
          <p:cNvSpPr>
            <a:spLocks noGrp="1"/>
          </p:cNvSpPr>
          <p:nvPr>
            <p:ph type="body" idx="1"/>
          </p:nvPr>
        </p:nvSpPr>
        <p:spPr>
          <a:xfrm>
            <a:off x="782638" y="2906713"/>
            <a:ext cx="8634858"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C3F47B36-077D-42FE-9DED-0C77CB87E4B3}" type="slidenum">
              <a:rPr lang="zh-CN" altLang="en-US"/>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95300" y="188640"/>
            <a:ext cx="9066212" cy="792088"/>
          </a:xfrm>
        </p:spPr>
        <p:txBody>
          <a:bodyPr/>
          <a:lstStyle>
            <a:lvl1pPr>
              <a:defRPr b="1">
                <a:solidFill>
                  <a:srgbClr val="333399"/>
                </a:solidFill>
                <a:latin typeface="+mn-lt"/>
                <a:ea typeface="黑体" panose="02010609060101010101" pitchFamily="2" charset="-122"/>
              </a:defRPr>
            </a:lvl1p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95300" y="1196752"/>
            <a:ext cx="4460304" cy="4934173"/>
          </a:xfrm>
        </p:spPr>
        <p:txBody>
          <a:bodyPr/>
          <a:lstStyle>
            <a:lvl1pPr>
              <a:defRPr sz="3200" b="1">
                <a:solidFill>
                  <a:schemeClr val="tx1"/>
                </a:solidFill>
                <a:latin typeface="+mn-lt"/>
                <a:ea typeface="黑体" panose="02010609060101010101" pitchFamily="2" charset="-122"/>
              </a:defRPr>
            </a:lvl1pPr>
            <a:lvl2pPr>
              <a:buClr>
                <a:schemeClr val="accent2"/>
              </a:buClr>
              <a:defRPr sz="2800" b="1">
                <a:solidFill>
                  <a:schemeClr val="tx1"/>
                </a:solidFill>
                <a:latin typeface="+mn-lt"/>
                <a:ea typeface="黑体" panose="02010609060101010101" pitchFamily="2" charset="-122"/>
              </a:defRPr>
            </a:lvl2pPr>
            <a:lvl3pPr>
              <a:defRPr sz="2400" b="1">
                <a:solidFill>
                  <a:schemeClr val="tx1"/>
                </a:solidFill>
                <a:latin typeface="+mn-lt"/>
                <a:ea typeface="黑体" panose="02010609060101010101" pitchFamily="2" charset="-122"/>
              </a:defRPr>
            </a:lvl3pPr>
            <a:lvl4pPr>
              <a:defRPr sz="2000" b="1">
                <a:solidFill>
                  <a:schemeClr val="tx1"/>
                </a:solidFill>
                <a:latin typeface="+mn-lt"/>
                <a:ea typeface="黑体" panose="02010609060101010101" pitchFamily="2" charset="-122"/>
              </a:defRPr>
            </a:lvl4pPr>
            <a:lvl5pPr>
              <a:buClr>
                <a:srgbClr val="333399"/>
              </a:buClr>
              <a:defRPr sz="2000" b="1">
                <a:solidFill>
                  <a:schemeClr val="tx1"/>
                </a:solidFill>
                <a:latin typeface="+mn-lt"/>
                <a:ea typeface="黑体" panose="02010609060101010101" pitchFamily="2" charset="-122"/>
              </a:defRPr>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4" name="内容占位符 3"/>
          <p:cNvSpPr>
            <a:spLocks noGrp="1"/>
          </p:cNvSpPr>
          <p:nvPr>
            <p:ph sz="half" idx="2"/>
          </p:nvPr>
        </p:nvSpPr>
        <p:spPr>
          <a:xfrm>
            <a:off x="5101208" y="1196752"/>
            <a:ext cx="4460304" cy="4934173"/>
          </a:xfrm>
        </p:spPr>
        <p:txBody>
          <a:bodyPr/>
          <a:lstStyle>
            <a:lvl1pPr>
              <a:defRPr sz="3200" b="1">
                <a:solidFill>
                  <a:schemeClr val="tx1"/>
                </a:solidFill>
                <a:latin typeface="+mn-lt"/>
                <a:ea typeface="黑体" panose="02010609060101010101" pitchFamily="2" charset="-122"/>
              </a:defRPr>
            </a:lvl1pPr>
            <a:lvl2pPr>
              <a:buClr>
                <a:schemeClr val="accent2"/>
              </a:buClr>
              <a:defRPr sz="2800" b="1">
                <a:solidFill>
                  <a:schemeClr val="tx1"/>
                </a:solidFill>
                <a:latin typeface="+mn-lt"/>
                <a:ea typeface="黑体" panose="02010609060101010101" pitchFamily="2" charset="-122"/>
              </a:defRPr>
            </a:lvl2pPr>
            <a:lvl3pPr>
              <a:defRPr sz="2400" b="1">
                <a:solidFill>
                  <a:schemeClr val="tx1"/>
                </a:solidFill>
                <a:latin typeface="+mn-lt"/>
                <a:ea typeface="黑体" panose="02010609060101010101" pitchFamily="2" charset="-122"/>
              </a:defRPr>
            </a:lvl3pPr>
            <a:lvl4pPr>
              <a:defRPr sz="2000" b="1">
                <a:solidFill>
                  <a:schemeClr val="tx1"/>
                </a:solidFill>
                <a:latin typeface="+mn-lt"/>
                <a:ea typeface="黑体" panose="02010609060101010101" pitchFamily="2" charset="-122"/>
              </a:defRPr>
            </a:lvl4pPr>
            <a:lvl5pPr>
              <a:buClr>
                <a:srgbClr val="333399"/>
              </a:buClr>
              <a:defRPr sz="2000" b="1">
                <a:solidFill>
                  <a:schemeClr val="tx1"/>
                </a:solidFill>
                <a:latin typeface="+mn-lt"/>
                <a:ea typeface="黑体" panose="02010609060101010101" pitchFamily="2" charset="-122"/>
              </a:defRPr>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40B52295-AD8D-47A8-A4D5-D2F6B9F48E3F}" type="slidenum">
              <a:rPr lang="zh-CN" altLang="en-US"/>
              <a:t>‹#›</a:t>
            </a:fld>
            <a:endParaRPr lang="en-US" altLang="zh-CN"/>
          </a:p>
        </p:txBody>
      </p:sp>
      <p:sp>
        <p:nvSpPr>
          <p:cNvPr id="8" name="Line 8"/>
          <p:cNvSpPr>
            <a:spLocks noChangeShapeType="1"/>
          </p:cNvSpPr>
          <p:nvPr userDrawn="1"/>
        </p:nvSpPr>
        <p:spPr bwMode="auto">
          <a:xfrm>
            <a:off x="495300" y="1052736"/>
            <a:ext cx="9066212"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95300" y="188640"/>
            <a:ext cx="9066212" cy="792088"/>
          </a:xfrm>
        </p:spPr>
        <p:txBody>
          <a:bodyPr/>
          <a:lstStyle>
            <a:lvl1pPr>
              <a:defRPr b="1">
                <a:solidFill>
                  <a:srgbClr val="333399"/>
                </a:solidFill>
                <a:latin typeface="+mn-lt"/>
                <a:ea typeface="黑体" panose="02010609060101010101" pitchFamily="2" charset="-122"/>
              </a:defRPr>
            </a:lvl1pPr>
          </a:lstStyle>
          <a:p>
            <a:r>
              <a:rPr lang="zh-CN" altLang="en-US" smtClean="0"/>
              <a:t>单击此处编辑母版标题样式</a:t>
            </a:r>
            <a:endParaRPr lang="zh-CN" altLang="en-US" dirty="0"/>
          </a:p>
        </p:txBody>
      </p:sp>
      <p:sp>
        <p:nvSpPr>
          <p:cNvPr id="3" name="文本占位符 2"/>
          <p:cNvSpPr>
            <a:spLocks noGrp="1"/>
          </p:cNvSpPr>
          <p:nvPr>
            <p:ph type="body" idx="1"/>
          </p:nvPr>
        </p:nvSpPr>
        <p:spPr>
          <a:xfrm>
            <a:off x="495299" y="1207874"/>
            <a:ext cx="4455513" cy="639762"/>
          </a:xfrm>
        </p:spPr>
        <p:txBody>
          <a:bodyPr anchor="b"/>
          <a:lstStyle>
            <a:lvl1pPr marL="0" indent="0">
              <a:buNone/>
              <a:defRPr sz="3200" b="1">
                <a:latin typeface="+mn-lt"/>
                <a:ea typeface="黑体" panose="02010609060101010101" pitchFamily="2"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95299" y="1872534"/>
            <a:ext cx="4455513" cy="4292770"/>
          </a:xfrm>
        </p:spPr>
        <p:txBody>
          <a:bodyPr/>
          <a:lstStyle>
            <a:lvl1pPr>
              <a:defRPr sz="3200" b="1">
                <a:solidFill>
                  <a:schemeClr val="tx1"/>
                </a:solidFill>
                <a:latin typeface="+mn-lt"/>
                <a:ea typeface="黑体" panose="02010609060101010101" pitchFamily="2" charset="-122"/>
              </a:defRPr>
            </a:lvl1pPr>
            <a:lvl2pPr>
              <a:defRPr sz="2800" b="1">
                <a:solidFill>
                  <a:schemeClr val="tx1"/>
                </a:solidFill>
                <a:latin typeface="+mn-lt"/>
                <a:ea typeface="黑体" panose="02010609060101010101" pitchFamily="2" charset="-122"/>
              </a:defRPr>
            </a:lvl2pPr>
            <a:lvl3pPr>
              <a:defRPr sz="2400" b="1">
                <a:solidFill>
                  <a:schemeClr val="tx1"/>
                </a:solidFill>
                <a:latin typeface="+mn-lt"/>
                <a:ea typeface="黑体" panose="02010609060101010101" pitchFamily="2" charset="-122"/>
              </a:defRPr>
            </a:lvl3pPr>
            <a:lvl4pPr>
              <a:defRPr sz="2000" b="1">
                <a:solidFill>
                  <a:schemeClr val="tx1"/>
                </a:solidFill>
                <a:latin typeface="+mn-lt"/>
                <a:ea typeface="黑体" panose="02010609060101010101" pitchFamily="2" charset="-122"/>
              </a:defRPr>
            </a:lvl4pPr>
            <a:lvl5pPr>
              <a:defRPr sz="2000" b="1">
                <a:solidFill>
                  <a:schemeClr val="tx1"/>
                </a:solidFill>
                <a:latin typeface="+mn-lt"/>
                <a:ea typeface="黑体" panose="02010609060101010101" pitchFamily="2" charset="-122"/>
              </a:defRPr>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5" name="文本占位符 4"/>
          <p:cNvSpPr>
            <a:spLocks noGrp="1"/>
          </p:cNvSpPr>
          <p:nvPr>
            <p:ph type="body" sz="quarter" idx="3"/>
          </p:nvPr>
        </p:nvSpPr>
        <p:spPr>
          <a:xfrm>
            <a:off x="5104383" y="1207874"/>
            <a:ext cx="4457129" cy="639762"/>
          </a:xfrm>
        </p:spPr>
        <p:txBody>
          <a:bodyPr anchor="b"/>
          <a:lstStyle>
            <a:lvl1pPr marL="0" indent="0">
              <a:buNone/>
              <a:defRPr sz="3200" b="1">
                <a:latin typeface="+mn-lt"/>
                <a:ea typeface="黑体" panose="02010609060101010101" pitchFamily="2"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5104383" y="1872534"/>
            <a:ext cx="4457129" cy="4292770"/>
          </a:xfrm>
        </p:spPr>
        <p:txBody>
          <a:bodyPr/>
          <a:lstStyle>
            <a:lvl1pPr>
              <a:defRPr sz="3200" b="1">
                <a:solidFill>
                  <a:schemeClr val="tx1"/>
                </a:solidFill>
                <a:latin typeface="+mn-lt"/>
                <a:ea typeface="黑体" panose="02010609060101010101" pitchFamily="2" charset="-122"/>
              </a:defRPr>
            </a:lvl1pPr>
            <a:lvl2pPr>
              <a:defRPr sz="2800" b="1">
                <a:solidFill>
                  <a:schemeClr val="tx1"/>
                </a:solidFill>
                <a:latin typeface="+mn-lt"/>
                <a:ea typeface="黑体" panose="02010609060101010101" pitchFamily="2" charset="-122"/>
              </a:defRPr>
            </a:lvl2pPr>
            <a:lvl3pPr>
              <a:defRPr sz="2400" b="1">
                <a:solidFill>
                  <a:schemeClr val="tx1"/>
                </a:solidFill>
                <a:latin typeface="+mn-lt"/>
                <a:ea typeface="黑体" panose="02010609060101010101" pitchFamily="2" charset="-122"/>
              </a:defRPr>
            </a:lvl3pPr>
            <a:lvl4pPr>
              <a:defRPr sz="2000" b="1">
                <a:solidFill>
                  <a:schemeClr val="tx1"/>
                </a:solidFill>
                <a:latin typeface="+mn-lt"/>
                <a:ea typeface="黑体" panose="02010609060101010101" pitchFamily="2" charset="-122"/>
              </a:defRPr>
            </a:lvl4pPr>
            <a:lvl5pPr>
              <a:defRPr sz="2000" b="1">
                <a:solidFill>
                  <a:schemeClr val="tx1"/>
                </a:solidFill>
                <a:latin typeface="+mn-lt"/>
                <a:ea typeface="黑体" panose="02010609060101010101" pitchFamily="2" charset="-122"/>
              </a:defRPr>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FAC03054-A18C-4CF4-8FEF-67B6C74EC7CF}" type="slidenum">
              <a:rPr lang="zh-CN" altLang="en-US"/>
              <a:t>‹#›</a:t>
            </a:fld>
            <a:endParaRPr lang="en-US" altLang="zh-CN"/>
          </a:p>
        </p:txBody>
      </p:sp>
      <p:sp>
        <p:nvSpPr>
          <p:cNvPr id="10" name="Line 8"/>
          <p:cNvSpPr>
            <a:spLocks noChangeShapeType="1"/>
          </p:cNvSpPr>
          <p:nvPr userDrawn="1"/>
        </p:nvSpPr>
        <p:spPr bwMode="auto">
          <a:xfrm>
            <a:off x="495300" y="1052736"/>
            <a:ext cx="9066212"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b="1">
                <a:solidFill>
                  <a:srgbClr val="333399"/>
                </a:solidFill>
                <a:latin typeface="+mn-lt"/>
                <a:ea typeface="黑体" panose="02010609060101010101" pitchFamily="2" charset="-122"/>
              </a:defRPr>
            </a:lvl1p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14338B79-8FD5-46F1-8A19-651A319ADB19}" type="slidenum">
              <a:rPr lang="zh-CN" altLang="en-US"/>
              <a:t>‹#›</a:t>
            </a:fld>
            <a:endParaRPr lang="en-US" altLang="zh-CN"/>
          </a:p>
        </p:txBody>
      </p:sp>
      <p:sp>
        <p:nvSpPr>
          <p:cNvPr id="6" name="Line 8"/>
          <p:cNvSpPr>
            <a:spLocks noChangeShapeType="1"/>
          </p:cNvSpPr>
          <p:nvPr userDrawn="1"/>
        </p:nvSpPr>
        <p:spPr bwMode="auto">
          <a:xfrm>
            <a:off x="495300" y="1052736"/>
            <a:ext cx="9066212"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137DC1DE-D772-415A-B75D-6C2A3BBF0EE5}" type="slidenum">
              <a:rPr lang="zh-CN" altLang="en-US"/>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95300" y="273050"/>
            <a:ext cx="3259138" cy="1162050"/>
          </a:xfrm>
        </p:spPr>
        <p:txBody>
          <a:bodyPr/>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73500" y="273050"/>
            <a:ext cx="568801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4" name="文本占位符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DFB74B41-85B4-4984-A2A4-801BFDC62CF6}" type="slidenum">
              <a:rPr lang="zh-CN" altLang="en-US"/>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941513" y="4800600"/>
            <a:ext cx="5943600" cy="566738"/>
          </a:xfrm>
        </p:spPr>
        <p:txBody>
          <a:bodyPr/>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24FEF2C3-09B7-48D6-BCFF-274B159605E4}" type="slidenum">
              <a:rPr lang="zh-CN" altLang="en-US"/>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95300" y="188640"/>
            <a:ext cx="9066212"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p>
            <a:pPr lvl="0"/>
            <a:r>
              <a:rPr lang="zh-CN" altLang="en-US" dirty="0" smtClean="0"/>
              <a:t>单击此处编辑母版标题样式</a:t>
            </a:r>
            <a:endParaRPr lang="en-US" altLang="zh-CN" dirty="0" smtClean="0"/>
          </a:p>
        </p:txBody>
      </p:sp>
      <p:sp>
        <p:nvSpPr>
          <p:cNvPr id="15363" name="Rectangle 3"/>
          <p:cNvSpPr>
            <a:spLocks noGrp="1" noChangeArrowheads="1"/>
          </p:cNvSpPr>
          <p:nvPr>
            <p:ph type="body" idx="1"/>
          </p:nvPr>
        </p:nvSpPr>
        <p:spPr bwMode="auto">
          <a:xfrm>
            <a:off x="495300" y="1196752"/>
            <a:ext cx="9066212" cy="4934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dirty="0" smtClean="0"/>
              <a:t>单击此处编辑母版文本样式</a:t>
            </a:r>
            <a:endParaRPr lang="en-US" altLang="zh-CN" dirty="0" smtClean="0"/>
          </a:p>
          <a:p>
            <a:pPr lvl="1"/>
            <a:r>
              <a:rPr lang="zh-CN" altLang="en-US" dirty="0" smtClean="0"/>
              <a:t>第二级</a:t>
            </a:r>
            <a:endParaRPr lang="en-US" altLang="zh-CN" dirty="0" smtClean="0"/>
          </a:p>
          <a:p>
            <a:pPr lvl="2"/>
            <a:r>
              <a:rPr lang="zh-CN" altLang="en-US" dirty="0" smtClean="0"/>
              <a:t>第三级</a:t>
            </a:r>
            <a:endParaRPr lang="en-US" altLang="zh-CN" dirty="0" smtClean="0"/>
          </a:p>
          <a:p>
            <a:pPr lvl="3"/>
            <a:r>
              <a:rPr lang="zh-CN" altLang="en-US" dirty="0" smtClean="0"/>
              <a:t>第四级</a:t>
            </a:r>
            <a:endParaRPr lang="en-US" altLang="zh-CN" dirty="0" smtClean="0"/>
          </a:p>
          <a:p>
            <a:pPr lvl="4"/>
            <a:r>
              <a:rPr lang="zh-CN" altLang="en-US" dirty="0" smtClean="0"/>
              <a:t>第五级</a:t>
            </a:r>
            <a:endParaRPr lang="en-US" altLang="zh-CN" dirty="0" smtClean="0"/>
          </a:p>
        </p:txBody>
      </p:sp>
      <p:sp>
        <p:nvSpPr>
          <p:cNvPr id="15364" name="Rectangle 4"/>
          <p:cNvSpPr>
            <a:spLocks noGrp="1" noChangeArrowheads="1"/>
          </p:cNvSpPr>
          <p:nvPr>
            <p:ph type="dt" sz="half" idx="2"/>
          </p:nvPr>
        </p:nvSpPr>
        <p:spPr bwMode="auto">
          <a:xfrm>
            <a:off x="495300" y="6356176"/>
            <a:ext cx="231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1" hangingPunct="1">
              <a:defRPr sz="1000">
                <a:ea typeface="宋体" panose="02010600030101010101" pitchFamily="2" charset="-122"/>
              </a:defRPr>
            </a:lvl1pPr>
          </a:lstStyle>
          <a:p>
            <a:endParaRPr lang="en-US" altLang="zh-CN" dirty="0"/>
          </a:p>
        </p:txBody>
      </p:sp>
      <p:sp>
        <p:nvSpPr>
          <p:cNvPr id="15365" name="Rectangle 5"/>
          <p:cNvSpPr>
            <a:spLocks noGrp="1" noChangeArrowheads="1"/>
          </p:cNvSpPr>
          <p:nvPr>
            <p:ph type="ftr" sz="quarter" idx="3"/>
          </p:nvPr>
        </p:nvSpPr>
        <p:spPr bwMode="auto">
          <a:xfrm>
            <a:off x="3384550" y="6356176"/>
            <a:ext cx="3136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eaLnBrk="1" hangingPunct="1">
              <a:defRPr sz="1000">
                <a:ea typeface="宋体" panose="02010600030101010101" pitchFamily="2" charset="-122"/>
              </a:defRPr>
            </a:lvl1pPr>
          </a:lstStyle>
          <a:p>
            <a:endParaRPr lang="en-US" altLang="zh-CN"/>
          </a:p>
        </p:txBody>
      </p:sp>
      <p:sp>
        <p:nvSpPr>
          <p:cNvPr id="15366" name="Rectangle 6"/>
          <p:cNvSpPr>
            <a:spLocks noGrp="1" noChangeArrowheads="1"/>
          </p:cNvSpPr>
          <p:nvPr>
            <p:ph type="sldNum" sz="quarter" idx="4"/>
          </p:nvPr>
        </p:nvSpPr>
        <p:spPr bwMode="auto">
          <a:xfrm>
            <a:off x="7099300" y="6356176"/>
            <a:ext cx="231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1" hangingPunct="1">
              <a:defRPr sz="1000">
                <a:ea typeface="宋体" panose="02010600030101010101" pitchFamily="2" charset="-122"/>
              </a:defRPr>
            </a:lvl1pPr>
          </a:lstStyle>
          <a:p>
            <a:fld id="{67B052E9-C54A-4603-AE2F-EB72B006DB6C}" type="slidenum">
              <a:rPr lang="zh-CN" altLang="en-US"/>
              <a:t>‹#›</a:t>
            </a:fld>
            <a:endParaRPr lang="en-US" altLang="zh-CN"/>
          </a:p>
        </p:txBody>
      </p:sp>
      <p:sp>
        <p:nvSpPr>
          <p:cNvPr id="15367" name="Rectangle 7" descr="Gold bar"/>
          <p:cNvSpPr>
            <a:spLocks noChangeArrowheads="1"/>
          </p:cNvSpPr>
          <p:nvPr/>
        </p:nvSpPr>
        <p:spPr bwMode="auto">
          <a:xfrm>
            <a:off x="0" y="0"/>
            <a:ext cx="247650" cy="22860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zh-CN" altLang="en-US" sz="2400">
              <a:latin typeface="Times New Roman" panose="02020603050405020304" pitchFamily="18" charset="0"/>
              <a:ea typeface="宋体" panose="02010600030101010101" pitchFamily="2" charset="-122"/>
            </a:endParaRPr>
          </a:p>
        </p:txBody>
      </p:sp>
      <p:sp>
        <p:nvSpPr>
          <p:cNvPr id="15369" name="Rectangle 9" descr="Orange bar"/>
          <p:cNvSpPr>
            <a:spLocks noChangeArrowheads="1"/>
          </p:cNvSpPr>
          <p:nvPr/>
        </p:nvSpPr>
        <p:spPr bwMode="auto">
          <a:xfrm>
            <a:off x="0" y="2286000"/>
            <a:ext cx="247650" cy="2286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zh-CN" altLang="en-US" sz="2400">
              <a:latin typeface="Times New Roman" panose="02020603050405020304" pitchFamily="18" charset="0"/>
              <a:ea typeface="宋体" panose="02010600030101010101" pitchFamily="2" charset="-122"/>
            </a:endParaRPr>
          </a:p>
        </p:txBody>
      </p:sp>
      <p:sp>
        <p:nvSpPr>
          <p:cNvPr id="15370" name="Rectangle 10" descr="Slate bar"/>
          <p:cNvSpPr>
            <a:spLocks noChangeArrowheads="1"/>
          </p:cNvSpPr>
          <p:nvPr/>
        </p:nvSpPr>
        <p:spPr bwMode="auto">
          <a:xfrm>
            <a:off x="0" y="4572000"/>
            <a:ext cx="247650" cy="2286000"/>
          </a:xfrm>
          <a:prstGeom prst="rect">
            <a:avLst/>
          </a:prstGeom>
          <a:solidFill>
            <a:srgbClr val="333399"/>
          </a:solidFill>
          <a:ln>
            <a:noFill/>
          </a:ln>
          <a:effectLst/>
        </p:spPr>
        <p:txBody>
          <a:bodyPr wrap="none" anchor="ctr"/>
          <a:lstStyle/>
          <a:p>
            <a:pPr algn="ctr" eaLnBrk="1" hangingPunct="1"/>
            <a:endParaRPr lang="zh-CN" altLang="en-US" sz="2400">
              <a:latin typeface="Times New Roman" panose="02020603050405020304" pitchFamily="18" charset="0"/>
              <a:ea typeface="宋体" panose="02010600030101010101" pitchFamily="2" charset="-122"/>
            </a:endParaRPr>
          </a:p>
        </p:txBody>
      </p:sp>
      <p:pic>
        <p:nvPicPr>
          <p:cNvPr id="11" name="Picture 2" descr="computer networking 的图像结果"/>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8769424" y="188640"/>
            <a:ext cx="1124935" cy="81245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iming>
    <p:tnLst>
      <p:par>
        <p:cTn id="1" dur="indefinite" restart="never" nodeType="tmRoot"/>
      </p:par>
    </p:tnLst>
  </p:timing>
  <p:txStyles>
    <p:titleStyle>
      <a:lvl1pPr algn="l" rtl="0" eaLnBrk="1" fontAlgn="base" hangingPunct="1">
        <a:spcBef>
          <a:spcPct val="0"/>
        </a:spcBef>
        <a:spcAft>
          <a:spcPct val="0"/>
        </a:spcAft>
        <a:defRPr sz="4400" b="1">
          <a:solidFill>
            <a:srgbClr val="333399"/>
          </a:solidFill>
          <a:latin typeface="+mn-lt"/>
          <a:ea typeface="黑体" panose="02010609060101010101" pitchFamily="2" charset="-122"/>
          <a:cs typeface="+mj-cs"/>
        </a:defRPr>
      </a:lvl1pPr>
      <a:lvl2pPr algn="l" rtl="0" eaLnBrk="1" fontAlgn="base" hangingPunct="1">
        <a:spcBef>
          <a:spcPct val="0"/>
        </a:spcBef>
        <a:spcAft>
          <a:spcPct val="0"/>
        </a:spcAft>
        <a:defRPr sz="4400">
          <a:solidFill>
            <a:schemeClr val="tx2"/>
          </a:solidFill>
          <a:latin typeface="Times New Roman" panose="02020603050405020304" pitchFamily="18" charset="0"/>
        </a:defRPr>
      </a:lvl2pPr>
      <a:lvl3pPr algn="l" rtl="0" eaLnBrk="1" fontAlgn="base" hangingPunct="1">
        <a:spcBef>
          <a:spcPct val="0"/>
        </a:spcBef>
        <a:spcAft>
          <a:spcPct val="0"/>
        </a:spcAft>
        <a:defRPr sz="4400">
          <a:solidFill>
            <a:schemeClr val="tx2"/>
          </a:solidFill>
          <a:latin typeface="Times New Roman" panose="02020603050405020304" pitchFamily="18" charset="0"/>
        </a:defRPr>
      </a:lvl3pPr>
      <a:lvl4pPr algn="l" rtl="0" eaLnBrk="1" fontAlgn="base" hangingPunct="1">
        <a:spcBef>
          <a:spcPct val="0"/>
        </a:spcBef>
        <a:spcAft>
          <a:spcPct val="0"/>
        </a:spcAft>
        <a:defRPr sz="4400">
          <a:solidFill>
            <a:schemeClr val="tx2"/>
          </a:solidFill>
          <a:latin typeface="Times New Roman" panose="02020603050405020304" pitchFamily="18" charset="0"/>
        </a:defRPr>
      </a:lvl4pPr>
      <a:lvl5pPr algn="l" rtl="0" eaLnBrk="1" fontAlgn="base" hangingPunct="1">
        <a:spcBef>
          <a:spcPct val="0"/>
        </a:spcBef>
        <a:spcAft>
          <a:spcPct val="0"/>
        </a:spcAft>
        <a:defRPr sz="4400">
          <a:solidFill>
            <a:schemeClr val="tx2"/>
          </a:solidFill>
          <a:latin typeface="Times New Roman" panose="02020603050405020304" pitchFamily="18" charset="0"/>
        </a:defRPr>
      </a:lvl5pPr>
      <a:lvl6pPr marL="457200" algn="l" rtl="0" eaLnBrk="1" fontAlgn="base" hangingPunct="1">
        <a:spcBef>
          <a:spcPct val="0"/>
        </a:spcBef>
        <a:spcAft>
          <a:spcPct val="0"/>
        </a:spcAft>
        <a:defRPr sz="4400">
          <a:solidFill>
            <a:schemeClr val="tx2"/>
          </a:solidFill>
          <a:latin typeface="Times New Roman" panose="02020603050405020304" pitchFamily="18" charset="0"/>
        </a:defRPr>
      </a:lvl6pPr>
      <a:lvl7pPr marL="914400" algn="l" rtl="0" eaLnBrk="1" fontAlgn="base" hangingPunct="1">
        <a:spcBef>
          <a:spcPct val="0"/>
        </a:spcBef>
        <a:spcAft>
          <a:spcPct val="0"/>
        </a:spcAft>
        <a:defRPr sz="4400">
          <a:solidFill>
            <a:schemeClr val="tx2"/>
          </a:solidFill>
          <a:latin typeface="Times New Roman" panose="02020603050405020304" pitchFamily="18" charset="0"/>
        </a:defRPr>
      </a:lvl7pPr>
      <a:lvl8pPr marL="1371600" algn="l" rtl="0" eaLnBrk="1" fontAlgn="base" hangingPunct="1">
        <a:spcBef>
          <a:spcPct val="0"/>
        </a:spcBef>
        <a:spcAft>
          <a:spcPct val="0"/>
        </a:spcAft>
        <a:defRPr sz="4400">
          <a:solidFill>
            <a:schemeClr val="tx2"/>
          </a:solidFill>
          <a:latin typeface="Times New Roman" panose="02020603050405020304" pitchFamily="18" charset="0"/>
        </a:defRPr>
      </a:lvl8pPr>
      <a:lvl9pPr marL="1828800" algn="l" rtl="0" eaLnBrk="1" fontAlgn="base" hangingPunct="1">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1" fontAlgn="base" hangingPunct="1">
        <a:lnSpc>
          <a:spcPct val="110000"/>
        </a:lnSpc>
        <a:spcBef>
          <a:spcPts val="600"/>
        </a:spcBef>
        <a:spcAft>
          <a:spcPct val="0"/>
        </a:spcAft>
        <a:buClr>
          <a:srgbClr val="333399"/>
        </a:buClr>
        <a:buSzPct val="75000"/>
        <a:buFont typeface="Wingdings" panose="05000000000000000000" pitchFamily="2" charset="2"/>
        <a:buChar char="n"/>
        <a:defRPr sz="3200" b="1">
          <a:solidFill>
            <a:schemeClr val="tx1"/>
          </a:solidFill>
          <a:latin typeface="+mn-lt"/>
          <a:ea typeface="黑体" panose="02010609060101010101" pitchFamily="2" charset="-122"/>
          <a:cs typeface="+mn-cs"/>
        </a:defRPr>
      </a:lvl1pPr>
      <a:lvl2pPr marL="742950" indent="-285750" algn="l" rtl="0" eaLnBrk="1" fontAlgn="base" hangingPunct="1">
        <a:lnSpc>
          <a:spcPct val="110000"/>
        </a:lnSpc>
        <a:spcBef>
          <a:spcPts val="600"/>
        </a:spcBef>
        <a:spcAft>
          <a:spcPct val="0"/>
        </a:spcAft>
        <a:buClr>
          <a:schemeClr val="accent2"/>
        </a:buClr>
        <a:buSzPct val="70000"/>
        <a:buFont typeface="Wingdings" panose="05000000000000000000" pitchFamily="2" charset="2"/>
        <a:buChar char="n"/>
        <a:defRPr sz="2800" b="1">
          <a:solidFill>
            <a:schemeClr val="tx1"/>
          </a:solidFill>
          <a:latin typeface="+mn-lt"/>
          <a:ea typeface="黑体" panose="02010609060101010101" pitchFamily="2" charset="-122"/>
        </a:defRPr>
      </a:lvl2pPr>
      <a:lvl3pPr marL="1143000" indent="-228600" algn="l" rtl="0" eaLnBrk="1" fontAlgn="base" hangingPunct="1">
        <a:lnSpc>
          <a:spcPct val="110000"/>
        </a:lnSpc>
        <a:spcBef>
          <a:spcPts val="600"/>
        </a:spcBef>
        <a:spcAft>
          <a:spcPct val="0"/>
        </a:spcAft>
        <a:buClr>
          <a:srgbClr val="333399"/>
        </a:buClr>
        <a:buSzPct val="65000"/>
        <a:buFont typeface="Wingdings" panose="05000000000000000000" pitchFamily="2" charset="2"/>
        <a:buChar char="p"/>
        <a:defRPr sz="2400" b="1">
          <a:solidFill>
            <a:schemeClr val="tx1"/>
          </a:solidFill>
          <a:latin typeface="+mn-lt"/>
          <a:ea typeface="黑体" panose="02010609060101010101" pitchFamily="2" charset="-122"/>
        </a:defRPr>
      </a:lvl3pPr>
      <a:lvl4pPr marL="1600200" indent="-228600" algn="l" rtl="0" eaLnBrk="1" fontAlgn="base" hangingPunct="1">
        <a:lnSpc>
          <a:spcPct val="110000"/>
        </a:lnSpc>
        <a:spcBef>
          <a:spcPts val="600"/>
        </a:spcBef>
        <a:spcAft>
          <a:spcPct val="0"/>
        </a:spcAft>
        <a:buClr>
          <a:schemeClr val="bg2"/>
        </a:buClr>
        <a:buSzPct val="65000"/>
        <a:buFont typeface="Wingdings" panose="05000000000000000000" pitchFamily="2" charset="2"/>
        <a:buChar char="n"/>
        <a:defRPr sz="2000" b="1">
          <a:solidFill>
            <a:schemeClr val="tx1"/>
          </a:solidFill>
          <a:latin typeface="+mn-lt"/>
          <a:ea typeface="黑体" panose="02010609060101010101" pitchFamily="2" charset="-122"/>
        </a:defRPr>
      </a:lvl4pPr>
      <a:lvl5pPr marL="2057400" indent="-228600" algn="l" rtl="0" eaLnBrk="1" fontAlgn="base" hangingPunct="1">
        <a:lnSpc>
          <a:spcPct val="110000"/>
        </a:lnSpc>
        <a:spcBef>
          <a:spcPts val="600"/>
        </a:spcBef>
        <a:spcAft>
          <a:spcPct val="0"/>
        </a:spcAft>
        <a:buClr>
          <a:srgbClr val="333399"/>
        </a:buClr>
        <a:buSzPct val="60000"/>
        <a:buFont typeface="Wingdings" panose="05000000000000000000" pitchFamily="2" charset="2"/>
        <a:buChar char="n"/>
        <a:defRPr sz="2000" b="1">
          <a:solidFill>
            <a:schemeClr val="tx1"/>
          </a:solidFill>
          <a:latin typeface="+mn-lt"/>
          <a:ea typeface="黑体" panose="02010609060101010101" pitchFamily="2" charset="-122"/>
        </a:defRPr>
      </a:lvl5pPr>
      <a:lvl6pPr marL="2514600" indent="-228600" algn="l" rtl="0" eaLnBrk="1" fontAlgn="base" hangingPunct="1">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6pPr>
      <a:lvl7pPr marL="2971800" indent="-228600" algn="l" rtl="0" eaLnBrk="1" fontAlgn="base" hangingPunct="1">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7pPr>
      <a:lvl8pPr marL="3429000" indent="-228600" algn="l" rtl="0" eaLnBrk="1" fontAlgn="base" hangingPunct="1">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8pPr>
      <a:lvl9pPr marL="3886200" indent="-228600" algn="l" rtl="0" eaLnBrk="1" fontAlgn="base" hangingPunct="1">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1.bin"/><Relationship Id="rId4" Type="http://schemas.openxmlformats.org/officeDocument/2006/relationships/image" Target="../media/image3.w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4.wmf"/><Relationship Id="rId4" Type="http://schemas.openxmlformats.org/officeDocument/2006/relationships/oleObject" Target="../embeddings/oleObject3.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7" Type="http://schemas.openxmlformats.org/officeDocument/2006/relationships/image" Target="../media/image5.jpeg"/><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image" Target="../media/image2.wmf"/><Relationship Id="rId5" Type="http://schemas.openxmlformats.org/officeDocument/2006/relationships/oleObject" Target="../embeddings/oleObject4.bin"/><Relationship Id="rId4" Type="http://schemas.openxmlformats.org/officeDocument/2006/relationships/image" Target="../media/image3.wmf"/></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4.xml"/><Relationship Id="rId7"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2.wmf"/><Relationship Id="rId5" Type="http://schemas.openxmlformats.org/officeDocument/2006/relationships/oleObject" Target="../embeddings/oleObject5.bin"/><Relationship Id="rId4" Type="http://schemas.openxmlformats.org/officeDocument/2006/relationships/image" Target="../media/image3.w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notesSlide" Target="../notesSlides/notesSlide54.xml"/><Relationship Id="rId2" Type="http://schemas.openxmlformats.org/officeDocument/2006/relationships/slideLayout" Target="../slideLayouts/slideLayout6.xml"/><Relationship Id="rId1" Type="http://schemas.openxmlformats.org/officeDocument/2006/relationships/vmlDrawing" Target="../drawings/vmlDrawing6.vml"/><Relationship Id="rId5" Type="http://schemas.openxmlformats.org/officeDocument/2006/relationships/image" Target="../media/image2.wmf"/><Relationship Id="rId4" Type="http://schemas.openxmlformats.org/officeDocument/2006/relationships/oleObject" Target="../embeddings/oleObject6.bin"/></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61.xml"/><Relationship Id="rId1" Type="http://schemas.openxmlformats.org/officeDocument/2006/relationships/slideLayout" Target="../slideLayouts/slideLayout6.xml"/><Relationship Id="rId4" Type="http://schemas.openxmlformats.org/officeDocument/2006/relationships/image" Target="../media/image7.wmf"/></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63.xml"/><Relationship Id="rId1" Type="http://schemas.openxmlformats.org/officeDocument/2006/relationships/slideLayout" Target="../slideLayouts/slideLayout6.xml"/><Relationship Id="rId4" Type="http://schemas.openxmlformats.org/officeDocument/2006/relationships/image" Target="../media/image3.wmf"/></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notesSlide" Target="../notesSlides/notesSlide66.xml"/><Relationship Id="rId7" Type="http://schemas.openxmlformats.org/officeDocument/2006/relationships/image" Target="../media/image2.wmf"/><Relationship Id="rId2" Type="http://schemas.openxmlformats.org/officeDocument/2006/relationships/slideLayout" Target="../slideLayouts/slideLayout6.xml"/><Relationship Id="rId1" Type="http://schemas.openxmlformats.org/officeDocument/2006/relationships/vmlDrawing" Target="../drawings/vmlDrawing7.vml"/><Relationship Id="rId6" Type="http://schemas.openxmlformats.org/officeDocument/2006/relationships/oleObject" Target="../embeddings/oleObject7.bin"/><Relationship Id="rId5" Type="http://schemas.openxmlformats.org/officeDocument/2006/relationships/image" Target="../media/image11.wmf"/><Relationship Id="rId4" Type="http://schemas.openxmlformats.org/officeDocument/2006/relationships/image" Target="../media/image10.wmf"/></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zh-CN" altLang="en-US" dirty="0">
                <a:latin typeface="+mn-lt"/>
              </a:rPr>
              <a:t>第 </a:t>
            </a:r>
            <a:r>
              <a:rPr lang="en-US" altLang="zh-CN" dirty="0" smtClean="0">
                <a:latin typeface="+mn-lt"/>
              </a:rPr>
              <a:t>9 </a:t>
            </a:r>
            <a:r>
              <a:rPr lang="zh-CN" altLang="en-US" dirty="0">
                <a:latin typeface="+mn-lt"/>
              </a:rPr>
              <a:t>章 </a:t>
            </a:r>
            <a:r>
              <a:rPr lang="zh-CN" altLang="en-US" dirty="0" smtClean="0">
                <a:latin typeface="+mn-lt"/>
              </a:rPr>
              <a:t> 网络安全</a:t>
            </a:r>
            <a:endParaRPr lang="zh-CN" altLang="en-US" dirty="0">
              <a:latin typeface="+mn-lt"/>
            </a:endParaRPr>
          </a:p>
        </p:txBody>
      </p:sp>
      <p:sp>
        <p:nvSpPr>
          <p:cNvPr id="2051" name="Rectangle 3"/>
          <p:cNvSpPr>
            <a:spLocks noGrp="1" noChangeArrowheads="1"/>
          </p:cNvSpPr>
          <p:nvPr>
            <p:ph type="subTitle" idx="1"/>
          </p:nvPr>
        </p:nvSpPr>
        <p:spPr/>
        <p:txBody>
          <a:bodyPr/>
          <a:lstStyle/>
          <a:p>
            <a:endParaRPr lang="zh-CN" altLang="en-US">
              <a:ea typeface="宋体" panose="02010600030101010101" pitchFamily="2" charset="-122"/>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9.1.2  </a:t>
            </a:r>
            <a:r>
              <a:rPr lang="zh-CN" altLang="zh-CN" dirty="0"/>
              <a:t>安全的计算机网络</a:t>
            </a:r>
            <a:endParaRPr lang="zh-CN" altLang="en-US" dirty="0"/>
          </a:p>
        </p:txBody>
      </p:sp>
      <p:sp>
        <p:nvSpPr>
          <p:cNvPr id="3" name="内容占位符 2"/>
          <p:cNvSpPr>
            <a:spLocks noGrp="1"/>
          </p:cNvSpPr>
          <p:nvPr>
            <p:ph idx="1"/>
          </p:nvPr>
        </p:nvSpPr>
        <p:spPr/>
        <p:txBody>
          <a:bodyPr/>
          <a:lstStyle/>
          <a:p>
            <a:r>
              <a:rPr lang="zh-CN" altLang="zh-CN" dirty="0"/>
              <a:t>网络的安全性是不可判定</a:t>
            </a:r>
            <a:r>
              <a:rPr lang="zh-CN" altLang="zh-CN" dirty="0" smtClean="0"/>
              <a:t>的</a:t>
            </a:r>
            <a:r>
              <a:rPr lang="zh-CN" altLang="en-US" dirty="0" smtClean="0"/>
              <a:t>。</a:t>
            </a:r>
            <a:endParaRPr lang="en-US" altLang="zh-CN" dirty="0" smtClean="0"/>
          </a:p>
          <a:p>
            <a:r>
              <a:rPr lang="zh-CN" altLang="zh-CN" dirty="0"/>
              <a:t>一个安全的计算机网络</a:t>
            </a:r>
            <a:r>
              <a:rPr lang="zh-CN" altLang="zh-CN" dirty="0" smtClean="0"/>
              <a:t>应达到四</a:t>
            </a:r>
            <a:r>
              <a:rPr lang="zh-CN" altLang="zh-CN" dirty="0"/>
              <a:t>个目标：</a:t>
            </a:r>
          </a:p>
          <a:p>
            <a:pPr lvl="1"/>
            <a:r>
              <a:rPr lang="en-US" altLang="zh-CN" dirty="0"/>
              <a:t>1. </a:t>
            </a:r>
            <a:r>
              <a:rPr lang="zh-CN" altLang="zh-CN" dirty="0" smtClean="0"/>
              <a:t>保密性</a:t>
            </a:r>
            <a:endParaRPr lang="en-US" altLang="zh-CN" dirty="0" smtClean="0"/>
          </a:p>
          <a:p>
            <a:pPr lvl="1"/>
            <a:r>
              <a:rPr lang="en-US" altLang="zh-CN" dirty="0"/>
              <a:t>2. </a:t>
            </a:r>
            <a:r>
              <a:rPr lang="zh-CN" altLang="zh-CN" dirty="0"/>
              <a:t>端点</a:t>
            </a:r>
            <a:r>
              <a:rPr lang="zh-CN" altLang="zh-CN" dirty="0" smtClean="0"/>
              <a:t>鉴别</a:t>
            </a:r>
            <a:endParaRPr lang="en-US" altLang="zh-CN" dirty="0" smtClean="0"/>
          </a:p>
          <a:p>
            <a:pPr lvl="1"/>
            <a:r>
              <a:rPr lang="en-US" altLang="zh-CN" dirty="0"/>
              <a:t>3. </a:t>
            </a:r>
            <a:r>
              <a:rPr lang="zh-CN" altLang="zh-CN" dirty="0"/>
              <a:t>信息的完整性</a:t>
            </a:r>
          </a:p>
          <a:p>
            <a:pPr lvl="1"/>
            <a:r>
              <a:rPr lang="en-US" altLang="zh-CN" dirty="0"/>
              <a:t>4. </a:t>
            </a:r>
            <a:r>
              <a:rPr lang="zh-CN" altLang="zh-CN" dirty="0"/>
              <a:t>运行的</a:t>
            </a:r>
            <a:r>
              <a:rPr lang="zh-CN" altLang="zh-CN" dirty="0" smtClean="0"/>
              <a:t>安全性</a:t>
            </a:r>
            <a:endParaRPr lang="zh-CN" altLang="zh-CN" dirty="0"/>
          </a:p>
        </p:txBody>
      </p:sp>
      <p:sp>
        <p:nvSpPr>
          <p:cNvPr id="7" name="矩形标注 6"/>
          <p:cNvSpPr/>
          <p:nvPr/>
        </p:nvSpPr>
        <p:spPr bwMode="auto">
          <a:xfrm>
            <a:off x="4448944" y="2564904"/>
            <a:ext cx="4968552" cy="3600400"/>
          </a:xfrm>
          <a:prstGeom prst="wedgeRectCallout">
            <a:avLst>
              <a:gd name="adj1" fmla="val -73246"/>
              <a:gd name="adj2" fmla="val -31422"/>
            </a:avLst>
          </a:prstGeom>
          <a:solidFill>
            <a:srgbClr val="FF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lstStyle/>
          <a:p>
            <a:pPr marL="269875" indent="-269875">
              <a:spcBef>
                <a:spcPts val="1200"/>
              </a:spcBef>
              <a:buSzPct val="70000"/>
              <a:buFont typeface="Wingdings" panose="05000000000000000000" pitchFamily="2" charset="2"/>
              <a:buChar char="l"/>
            </a:pPr>
            <a:r>
              <a:rPr lang="zh-CN" altLang="zh-CN" sz="2600" b="1" dirty="0">
                <a:solidFill>
                  <a:srgbClr val="000099"/>
                </a:solidFill>
                <a:ea typeface="黑体" panose="02010609060101010101" pitchFamily="2" charset="-122"/>
              </a:rPr>
              <a:t>鉴别信息的发送方和接收方的</a:t>
            </a:r>
            <a:r>
              <a:rPr lang="zh-CN" altLang="zh-CN" sz="2600" b="1" dirty="0">
                <a:solidFill>
                  <a:srgbClr val="FF0000"/>
                </a:solidFill>
                <a:ea typeface="黑体" panose="02010609060101010101" pitchFamily="2" charset="-122"/>
              </a:rPr>
              <a:t>真实身份。 </a:t>
            </a:r>
            <a:endParaRPr lang="en-US" altLang="zh-CN" sz="2600" b="1" dirty="0">
              <a:solidFill>
                <a:srgbClr val="FF0000"/>
              </a:solidFill>
              <a:ea typeface="黑体" panose="02010609060101010101" pitchFamily="2" charset="-122"/>
            </a:endParaRPr>
          </a:p>
          <a:p>
            <a:pPr marL="269875" indent="-269875">
              <a:spcBef>
                <a:spcPts val="1200"/>
              </a:spcBef>
              <a:buSzPct val="70000"/>
              <a:buFont typeface="Wingdings" panose="05000000000000000000" pitchFamily="2" charset="2"/>
              <a:buChar char="l"/>
            </a:pPr>
            <a:r>
              <a:rPr lang="zh-CN" altLang="en-US" sz="2600" b="1" dirty="0">
                <a:solidFill>
                  <a:srgbClr val="000099"/>
                </a:solidFill>
                <a:ea typeface="黑体" panose="02010609060101010101" pitchFamily="2" charset="-122"/>
              </a:rPr>
              <a:t>在</a:t>
            </a:r>
            <a:r>
              <a:rPr lang="zh-CN" altLang="zh-CN" sz="2600" b="1" dirty="0">
                <a:solidFill>
                  <a:srgbClr val="000099"/>
                </a:solidFill>
                <a:ea typeface="黑体" panose="02010609060101010101" pitchFamily="2" charset="-122"/>
              </a:rPr>
              <a:t>对付主动攻击</a:t>
            </a:r>
            <a:r>
              <a:rPr lang="zh-CN" altLang="en-US" sz="2600" b="1" dirty="0">
                <a:solidFill>
                  <a:srgbClr val="000099"/>
                </a:solidFill>
                <a:ea typeface="黑体" panose="02010609060101010101" pitchFamily="2" charset="-122"/>
              </a:rPr>
              <a:t>中是</a:t>
            </a:r>
            <a:r>
              <a:rPr lang="zh-CN" altLang="zh-CN" sz="2600" b="1" dirty="0">
                <a:solidFill>
                  <a:srgbClr val="000099"/>
                </a:solidFill>
                <a:ea typeface="黑体" panose="02010609060101010101" pitchFamily="2" charset="-122"/>
              </a:rPr>
              <a:t>非常重要的</a:t>
            </a:r>
            <a:r>
              <a:rPr lang="zh-CN" altLang="en-US" sz="2600" b="1" dirty="0">
                <a:solidFill>
                  <a:srgbClr val="000099"/>
                </a:solidFill>
                <a:ea typeface="黑体" panose="02010609060101010101" pitchFamily="2" charset="-122"/>
              </a:rPr>
              <a:t>。</a:t>
            </a:r>
            <a:endParaRPr lang="en-US" altLang="zh-CN" sz="2600" b="1" dirty="0">
              <a:solidFill>
                <a:srgbClr val="000099"/>
              </a:solidFill>
              <a:ea typeface="黑体" panose="02010609060101010101" pitchFamily="2"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9.1.2  </a:t>
            </a:r>
            <a:r>
              <a:rPr lang="zh-CN" altLang="zh-CN" dirty="0"/>
              <a:t>安全的计算机网络</a:t>
            </a:r>
            <a:endParaRPr lang="zh-CN" altLang="en-US" dirty="0"/>
          </a:p>
        </p:txBody>
      </p:sp>
      <p:sp>
        <p:nvSpPr>
          <p:cNvPr id="3" name="内容占位符 2"/>
          <p:cNvSpPr>
            <a:spLocks noGrp="1"/>
          </p:cNvSpPr>
          <p:nvPr>
            <p:ph idx="1"/>
          </p:nvPr>
        </p:nvSpPr>
        <p:spPr/>
        <p:txBody>
          <a:bodyPr/>
          <a:lstStyle/>
          <a:p>
            <a:r>
              <a:rPr lang="zh-CN" altLang="zh-CN" dirty="0"/>
              <a:t>网络的安全性是不可判定</a:t>
            </a:r>
            <a:r>
              <a:rPr lang="zh-CN" altLang="zh-CN" dirty="0" smtClean="0"/>
              <a:t>的</a:t>
            </a:r>
            <a:r>
              <a:rPr lang="zh-CN" altLang="en-US" dirty="0" smtClean="0"/>
              <a:t>。</a:t>
            </a:r>
            <a:endParaRPr lang="en-US" altLang="zh-CN" dirty="0" smtClean="0"/>
          </a:p>
          <a:p>
            <a:r>
              <a:rPr lang="zh-CN" altLang="zh-CN" dirty="0"/>
              <a:t>一个安全的计算机网络</a:t>
            </a:r>
            <a:r>
              <a:rPr lang="zh-CN" altLang="zh-CN" dirty="0" smtClean="0"/>
              <a:t>应达到四</a:t>
            </a:r>
            <a:r>
              <a:rPr lang="zh-CN" altLang="zh-CN" dirty="0"/>
              <a:t>个目标：</a:t>
            </a:r>
          </a:p>
          <a:p>
            <a:pPr lvl="1"/>
            <a:r>
              <a:rPr lang="en-US" altLang="zh-CN" dirty="0"/>
              <a:t>1. </a:t>
            </a:r>
            <a:r>
              <a:rPr lang="zh-CN" altLang="zh-CN" dirty="0" smtClean="0"/>
              <a:t>保密性</a:t>
            </a:r>
            <a:endParaRPr lang="en-US" altLang="zh-CN" dirty="0" smtClean="0"/>
          </a:p>
          <a:p>
            <a:pPr lvl="1"/>
            <a:r>
              <a:rPr lang="en-US" altLang="zh-CN" dirty="0"/>
              <a:t>2. </a:t>
            </a:r>
            <a:r>
              <a:rPr lang="zh-CN" altLang="zh-CN" dirty="0"/>
              <a:t>端点</a:t>
            </a:r>
            <a:r>
              <a:rPr lang="zh-CN" altLang="zh-CN" dirty="0" smtClean="0"/>
              <a:t>鉴别</a:t>
            </a:r>
            <a:endParaRPr lang="en-US" altLang="zh-CN" dirty="0" smtClean="0"/>
          </a:p>
          <a:p>
            <a:pPr lvl="1"/>
            <a:r>
              <a:rPr lang="en-US" altLang="zh-CN" dirty="0"/>
              <a:t>3. </a:t>
            </a:r>
            <a:r>
              <a:rPr lang="zh-CN" altLang="zh-CN" dirty="0"/>
              <a:t>信息的完整性</a:t>
            </a:r>
          </a:p>
          <a:p>
            <a:pPr lvl="1"/>
            <a:r>
              <a:rPr lang="en-US" altLang="zh-CN" dirty="0"/>
              <a:t>4. </a:t>
            </a:r>
            <a:r>
              <a:rPr lang="zh-CN" altLang="zh-CN" dirty="0"/>
              <a:t>运行的</a:t>
            </a:r>
            <a:r>
              <a:rPr lang="zh-CN" altLang="zh-CN" dirty="0" smtClean="0"/>
              <a:t>安全性</a:t>
            </a:r>
            <a:endParaRPr lang="zh-CN" altLang="zh-CN" dirty="0"/>
          </a:p>
        </p:txBody>
      </p:sp>
      <p:sp>
        <p:nvSpPr>
          <p:cNvPr id="7" name="矩形标注 6"/>
          <p:cNvSpPr/>
          <p:nvPr/>
        </p:nvSpPr>
        <p:spPr bwMode="auto">
          <a:xfrm>
            <a:off x="4448944" y="2564904"/>
            <a:ext cx="4968552" cy="3600400"/>
          </a:xfrm>
          <a:prstGeom prst="wedgeRectCallout">
            <a:avLst>
              <a:gd name="adj1" fmla="val -58702"/>
              <a:gd name="adj2" fmla="val -16017"/>
            </a:avLst>
          </a:prstGeom>
          <a:solidFill>
            <a:srgbClr val="FF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lstStyle/>
          <a:p>
            <a:pPr marL="269875" indent="-269875">
              <a:spcBef>
                <a:spcPts val="1200"/>
              </a:spcBef>
              <a:buSzPct val="70000"/>
              <a:buFont typeface="Wingdings" panose="05000000000000000000" pitchFamily="2" charset="2"/>
              <a:buChar char="l"/>
            </a:pPr>
            <a:r>
              <a:rPr lang="zh-CN" altLang="zh-CN" sz="2600" b="1" dirty="0">
                <a:solidFill>
                  <a:srgbClr val="000099"/>
                </a:solidFill>
                <a:ea typeface="黑体" panose="02010609060101010101" pitchFamily="2" charset="-122"/>
              </a:rPr>
              <a:t>信息的内容</a:t>
            </a:r>
            <a:r>
              <a:rPr lang="zh-CN" altLang="en-US" sz="2600" b="1" dirty="0">
                <a:solidFill>
                  <a:srgbClr val="FF0000"/>
                </a:solidFill>
                <a:ea typeface="黑体" panose="02010609060101010101" pitchFamily="2" charset="-122"/>
              </a:rPr>
              <a:t>未</a:t>
            </a:r>
            <a:r>
              <a:rPr lang="zh-CN" altLang="zh-CN" sz="2600" b="1" dirty="0">
                <a:solidFill>
                  <a:srgbClr val="FF0000"/>
                </a:solidFill>
                <a:ea typeface="黑体" panose="02010609060101010101" pitchFamily="2" charset="-122"/>
              </a:rPr>
              <a:t>被篡改过。</a:t>
            </a:r>
            <a:endParaRPr lang="en-US" altLang="zh-CN" sz="2600" b="1" dirty="0">
              <a:solidFill>
                <a:srgbClr val="FF0000"/>
              </a:solidFill>
              <a:ea typeface="黑体" panose="02010609060101010101" pitchFamily="2" charset="-122"/>
            </a:endParaRPr>
          </a:p>
          <a:p>
            <a:pPr marL="269875" indent="-269875">
              <a:spcBef>
                <a:spcPts val="1200"/>
              </a:spcBef>
              <a:buSzPct val="70000"/>
              <a:buFont typeface="Wingdings" panose="05000000000000000000" pitchFamily="2" charset="2"/>
              <a:buChar char="l"/>
            </a:pPr>
            <a:r>
              <a:rPr lang="zh-CN" altLang="zh-CN" sz="2600" b="1" dirty="0">
                <a:solidFill>
                  <a:srgbClr val="000099"/>
                </a:solidFill>
                <a:ea typeface="黑体" panose="02010609060101010101" pitchFamily="2" charset="-122"/>
              </a:rPr>
              <a:t>在应对主动攻击中是必不可少的。</a:t>
            </a:r>
            <a:endParaRPr lang="en-US" altLang="zh-CN" sz="2600" b="1" dirty="0">
              <a:solidFill>
                <a:srgbClr val="000099"/>
              </a:solidFill>
              <a:ea typeface="黑体" panose="02010609060101010101" pitchFamily="2" charset="-122"/>
            </a:endParaRPr>
          </a:p>
          <a:p>
            <a:pPr marL="269875" indent="-269875">
              <a:spcBef>
                <a:spcPts val="1200"/>
              </a:spcBef>
              <a:buSzPct val="70000"/>
              <a:buFont typeface="Wingdings" panose="05000000000000000000" pitchFamily="2" charset="2"/>
              <a:buChar char="l"/>
            </a:pPr>
            <a:r>
              <a:rPr lang="zh-CN" altLang="zh-CN" sz="2600" b="1" dirty="0">
                <a:solidFill>
                  <a:srgbClr val="000099"/>
                </a:solidFill>
                <a:ea typeface="黑体" panose="02010609060101010101" pitchFamily="2" charset="-122"/>
              </a:rPr>
              <a:t>信息的完整性与端点鉴别往往是不可分割的。</a:t>
            </a:r>
            <a:endParaRPr lang="en-US" altLang="zh-CN" sz="2600" b="1" dirty="0">
              <a:solidFill>
                <a:srgbClr val="000099"/>
              </a:solidFill>
              <a:ea typeface="黑体" panose="02010609060101010101" pitchFamily="2" charset="-122"/>
            </a:endParaRPr>
          </a:p>
          <a:p>
            <a:pPr marL="269875" indent="-269875">
              <a:spcBef>
                <a:spcPts val="1200"/>
              </a:spcBef>
              <a:buSzPct val="70000"/>
              <a:buFont typeface="Wingdings" panose="05000000000000000000" pitchFamily="2" charset="2"/>
              <a:buChar char="l"/>
            </a:pPr>
            <a:r>
              <a:rPr lang="zh-CN" altLang="zh-CN" sz="2600" b="1" dirty="0">
                <a:solidFill>
                  <a:srgbClr val="000099"/>
                </a:solidFill>
                <a:ea typeface="黑体" panose="02010609060101010101" pitchFamily="2" charset="-122"/>
              </a:rPr>
              <a:t>在谈到“鉴别”时，</a:t>
            </a:r>
            <a:r>
              <a:rPr lang="zh-CN" altLang="en-US" sz="2600" b="1" dirty="0">
                <a:solidFill>
                  <a:srgbClr val="000099"/>
                </a:solidFill>
                <a:ea typeface="黑体" panose="02010609060101010101" pitchFamily="2" charset="-122"/>
              </a:rPr>
              <a:t>也</a:t>
            </a:r>
            <a:r>
              <a:rPr lang="zh-CN" altLang="zh-CN" sz="2600" b="1" dirty="0">
                <a:solidFill>
                  <a:srgbClr val="000099"/>
                </a:solidFill>
                <a:ea typeface="黑体" panose="02010609060101010101" pitchFamily="2" charset="-122"/>
              </a:rPr>
              <a:t>同时包含了端点鉴别和</a:t>
            </a:r>
            <a:r>
              <a:rPr lang="zh-CN" altLang="zh-CN" sz="2600" b="1" dirty="0" smtClean="0">
                <a:solidFill>
                  <a:srgbClr val="000099"/>
                </a:solidFill>
                <a:ea typeface="黑体" panose="02010609060101010101" pitchFamily="2" charset="-122"/>
              </a:rPr>
              <a:t>报文完整性</a:t>
            </a:r>
            <a:r>
              <a:rPr lang="zh-CN" altLang="en-US" sz="2600" b="1" dirty="0">
                <a:solidFill>
                  <a:srgbClr val="000099"/>
                </a:solidFill>
                <a:ea typeface="黑体" panose="02010609060101010101" pitchFamily="2" charset="-122"/>
              </a:rPr>
              <a:t>。</a:t>
            </a:r>
            <a:endParaRPr lang="en-US" altLang="zh-CN" sz="2600" b="1" dirty="0">
              <a:solidFill>
                <a:srgbClr val="000099"/>
              </a:solidFill>
              <a:ea typeface="黑体" panose="02010609060101010101" pitchFamily="2"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9.1.2  </a:t>
            </a:r>
            <a:r>
              <a:rPr lang="zh-CN" altLang="zh-CN" dirty="0"/>
              <a:t>安全的计算机网络</a:t>
            </a:r>
            <a:endParaRPr lang="zh-CN" altLang="en-US" dirty="0"/>
          </a:p>
        </p:txBody>
      </p:sp>
      <p:sp>
        <p:nvSpPr>
          <p:cNvPr id="3" name="内容占位符 2"/>
          <p:cNvSpPr>
            <a:spLocks noGrp="1"/>
          </p:cNvSpPr>
          <p:nvPr>
            <p:ph idx="1"/>
          </p:nvPr>
        </p:nvSpPr>
        <p:spPr/>
        <p:txBody>
          <a:bodyPr/>
          <a:lstStyle/>
          <a:p>
            <a:r>
              <a:rPr lang="zh-CN" altLang="zh-CN" dirty="0"/>
              <a:t>网络的安全性是不可判定</a:t>
            </a:r>
            <a:r>
              <a:rPr lang="zh-CN" altLang="zh-CN" dirty="0" smtClean="0"/>
              <a:t>的</a:t>
            </a:r>
            <a:r>
              <a:rPr lang="zh-CN" altLang="en-US" dirty="0" smtClean="0"/>
              <a:t>。</a:t>
            </a:r>
            <a:endParaRPr lang="en-US" altLang="zh-CN" dirty="0" smtClean="0"/>
          </a:p>
          <a:p>
            <a:r>
              <a:rPr lang="zh-CN" altLang="zh-CN" dirty="0"/>
              <a:t>一个安全的计算机网络</a:t>
            </a:r>
            <a:r>
              <a:rPr lang="zh-CN" altLang="zh-CN" dirty="0" smtClean="0"/>
              <a:t>应达到四</a:t>
            </a:r>
            <a:r>
              <a:rPr lang="zh-CN" altLang="zh-CN" dirty="0"/>
              <a:t>个目标：</a:t>
            </a:r>
          </a:p>
          <a:p>
            <a:pPr lvl="1"/>
            <a:r>
              <a:rPr lang="en-US" altLang="zh-CN" dirty="0"/>
              <a:t>1. </a:t>
            </a:r>
            <a:r>
              <a:rPr lang="zh-CN" altLang="zh-CN" dirty="0" smtClean="0"/>
              <a:t>保密性</a:t>
            </a:r>
            <a:endParaRPr lang="en-US" altLang="zh-CN" dirty="0" smtClean="0"/>
          </a:p>
          <a:p>
            <a:pPr lvl="1"/>
            <a:r>
              <a:rPr lang="en-US" altLang="zh-CN" dirty="0"/>
              <a:t>2. </a:t>
            </a:r>
            <a:r>
              <a:rPr lang="zh-CN" altLang="zh-CN" dirty="0"/>
              <a:t>端点</a:t>
            </a:r>
            <a:r>
              <a:rPr lang="zh-CN" altLang="zh-CN" dirty="0" smtClean="0"/>
              <a:t>鉴别</a:t>
            </a:r>
            <a:endParaRPr lang="en-US" altLang="zh-CN" dirty="0" smtClean="0"/>
          </a:p>
          <a:p>
            <a:pPr lvl="1"/>
            <a:r>
              <a:rPr lang="en-US" altLang="zh-CN" dirty="0"/>
              <a:t>3. </a:t>
            </a:r>
            <a:r>
              <a:rPr lang="zh-CN" altLang="zh-CN" dirty="0"/>
              <a:t>信息的完整性</a:t>
            </a:r>
          </a:p>
          <a:p>
            <a:pPr lvl="1"/>
            <a:r>
              <a:rPr lang="en-US" altLang="zh-CN" dirty="0"/>
              <a:t>4. </a:t>
            </a:r>
            <a:r>
              <a:rPr lang="zh-CN" altLang="zh-CN" dirty="0"/>
              <a:t>运行的</a:t>
            </a:r>
            <a:r>
              <a:rPr lang="zh-CN" altLang="zh-CN" dirty="0" smtClean="0"/>
              <a:t>安全性</a:t>
            </a:r>
            <a:endParaRPr lang="zh-CN" altLang="zh-CN" dirty="0"/>
          </a:p>
        </p:txBody>
      </p:sp>
      <p:sp>
        <p:nvSpPr>
          <p:cNvPr id="7" name="矩形标注 6"/>
          <p:cNvSpPr/>
          <p:nvPr/>
        </p:nvSpPr>
        <p:spPr bwMode="auto">
          <a:xfrm>
            <a:off x="4448944" y="2564904"/>
            <a:ext cx="4968552" cy="3600400"/>
          </a:xfrm>
          <a:prstGeom prst="wedgeRectCallout">
            <a:avLst>
              <a:gd name="adj1" fmla="val -59272"/>
              <a:gd name="adj2" fmla="val -612"/>
            </a:avLst>
          </a:prstGeom>
          <a:solidFill>
            <a:srgbClr val="FF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lstStyle/>
          <a:p>
            <a:pPr marL="269875" indent="-269875">
              <a:spcBef>
                <a:spcPts val="1200"/>
              </a:spcBef>
              <a:buSzPct val="70000"/>
              <a:buFont typeface="Wingdings" panose="05000000000000000000" pitchFamily="2" charset="2"/>
              <a:buChar char="l"/>
            </a:pPr>
            <a:r>
              <a:rPr lang="zh-CN" altLang="en-US" sz="2600" b="1" dirty="0">
                <a:solidFill>
                  <a:srgbClr val="000099"/>
                </a:solidFill>
                <a:ea typeface="黑体" panose="02010609060101010101" pitchFamily="2" charset="-122"/>
              </a:rPr>
              <a:t>系统</a:t>
            </a:r>
            <a:r>
              <a:rPr lang="zh-CN" altLang="zh-CN" sz="2600" b="1" dirty="0">
                <a:solidFill>
                  <a:srgbClr val="000099"/>
                </a:solidFill>
                <a:ea typeface="黑体" panose="02010609060101010101" pitchFamily="2" charset="-122"/>
              </a:rPr>
              <a:t>能正常</a:t>
            </a:r>
            <a:r>
              <a:rPr lang="zh-CN" altLang="en-US" sz="2600" b="1" dirty="0">
                <a:solidFill>
                  <a:srgbClr val="000099"/>
                </a:solidFill>
                <a:ea typeface="黑体" panose="02010609060101010101" pitchFamily="2" charset="-122"/>
              </a:rPr>
              <a:t>运行并提供服务。</a:t>
            </a:r>
            <a:endParaRPr lang="en-US" altLang="zh-CN" sz="2600" b="1" dirty="0">
              <a:solidFill>
                <a:srgbClr val="000099"/>
              </a:solidFill>
              <a:ea typeface="黑体" panose="02010609060101010101" pitchFamily="2" charset="-122"/>
            </a:endParaRPr>
          </a:p>
          <a:p>
            <a:pPr marL="269875" indent="-269875">
              <a:spcBef>
                <a:spcPts val="1200"/>
              </a:spcBef>
              <a:buSzPct val="70000"/>
              <a:buFont typeface="Wingdings" panose="05000000000000000000" pitchFamily="2" charset="2"/>
              <a:buChar char="l"/>
            </a:pPr>
            <a:r>
              <a:rPr lang="zh-CN" altLang="zh-CN" sz="2600" b="1" dirty="0">
                <a:solidFill>
                  <a:srgbClr val="FF0000"/>
                </a:solidFill>
                <a:ea typeface="黑体" panose="02010609060101010101" pitchFamily="2" charset="-122"/>
              </a:rPr>
              <a:t>访问控制</a:t>
            </a:r>
            <a:r>
              <a:rPr lang="en-US" altLang="zh-CN" sz="2600" b="1" dirty="0">
                <a:solidFill>
                  <a:srgbClr val="FF0000"/>
                </a:solidFill>
                <a:ea typeface="黑体" panose="02010609060101010101" pitchFamily="2" charset="-122"/>
              </a:rPr>
              <a:t> </a:t>
            </a:r>
            <a:r>
              <a:rPr lang="en-US" altLang="zh-CN" sz="2600" b="1" dirty="0">
                <a:solidFill>
                  <a:srgbClr val="000099"/>
                </a:solidFill>
                <a:ea typeface="黑体" panose="02010609060101010101" pitchFamily="2" charset="-122"/>
              </a:rPr>
              <a:t>(access control) </a:t>
            </a:r>
            <a:r>
              <a:rPr lang="zh-CN" altLang="zh-CN" sz="2600" b="1" dirty="0">
                <a:solidFill>
                  <a:srgbClr val="000099"/>
                </a:solidFill>
                <a:ea typeface="黑体" panose="02010609060101010101" pitchFamily="2" charset="-122"/>
              </a:rPr>
              <a:t>对计算机系统的</a:t>
            </a:r>
            <a:r>
              <a:rPr lang="zh-CN" altLang="zh-CN" sz="2600" b="1" dirty="0" smtClean="0">
                <a:solidFill>
                  <a:srgbClr val="000099"/>
                </a:solidFill>
                <a:ea typeface="黑体" panose="02010609060101010101" pitchFamily="2" charset="-122"/>
              </a:rPr>
              <a:t>安全性</a:t>
            </a:r>
            <a:r>
              <a:rPr lang="zh-CN" altLang="en-US" sz="2600" b="1" dirty="0" smtClean="0">
                <a:solidFill>
                  <a:srgbClr val="000099"/>
                </a:solidFill>
                <a:ea typeface="黑体" panose="02010609060101010101" pitchFamily="2" charset="-122"/>
              </a:rPr>
              <a:t>是</a:t>
            </a:r>
            <a:r>
              <a:rPr lang="zh-CN" altLang="zh-CN" sz="2600" b="1" dirty="0" smtClean="0">
                <a:solidFill>
                  <a:srgbClr val="000099"/>
                </a:solidFill>
                <a:ea typeface="黑体" panose="02010609060101010101" pitchFamily="2" charset="-122"/>
              </a:rPr>
              <a:t>非常重要</a:t>
            </a:r>
            <a:r>
              <a:rPr lang="zh-CN" altLang="en-US" sz="2600" b="1" dirty="0" smtClean="0">
                <a:solidFill>
                  <a:srgbClr val="000099"/>
                </a:solidFill>
                <a:ea typeface="黑体" panose="02010609060101010101" pitchFamily="2" charset="-122"/>
              </a:rPr>
              <a:t>的</a:t>
            </a:r>
            <a:r>
              <a:rPr lang="zh-CN" altLang="zh-CN" sz="2600" b="1" dirty="0" smtClean="0">
                <a:solidFill>
                  <a:srgbClr val="000099"/>
                </a:solidFill>
                <a:ea typeface="黑体" panose="02010609060101010101" pitchFamily="2" charset="-122"/>
              </a:rPr>
              <a:t>。</a:t>
            </a:r>
            <a:r>
              <a:rPr lang="zh-CN" altLang="zh-CN" sz="2600" b="1" dirty="0">
                <a:solidFill>
                  <a:srgbClr val="000099"/>
                </a:solidFill>
                <a:ea typeface="黑体" panose="02010609060101010101" pitchFamily="2" charset="-122"/>
              </a:rPr>
              <a:t>必须对访问网络的权限加以控制，并规定每个用户的访问权限。</a:t>
            </a:r>
            <a:endParaRPr lang="en-US" altLang="zh-CN" sz="2600" b="1" dirty="0">
              <a:solidFill>
                <a:srgbClr val="000099"/>
              </a:solidFill>
              <a:ea typeface="黑体" panose="02010609060101010101" pitchFamily="2"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9.1.3  </a:t>
            </a:r>
            <a:r>
              <a:rPr lang="zh-CN" altLang="zh-CN" dirty="0"/>
              <a:t>数据加密模型</a:t>
            </a:r>
            <a:endParaRPr lang="zh-CN" altLang="en-US" dirty="0"/>
          </a:p>
        </p:txBody>
      </p:sp>
      <p:grpSp>
        <p:nvGrpSpPr>
          <p:cNvPr id="3" name="组合 2"/>
          <p:cNvGrpSpPr/>
          <p:nvPr/>
        </p:nvGrpSpPr>
        <p:grpSpPr>
          <a:xfrm>
            <a:off x="397670" y="1304603"/>
            <a:ext cx="9523882" cy="5022720"/>
            <a:chOff x="397670" y="1304603"/>
            <a:chExt cx="9523882" cy="5022720"/>
          </a:xfrm>
        </p:grpSpPr>
        <p:sp>
          <p:nvSpPr>
            <p:cNvPr id="4" name="Line 52"/>
            <p:cNvSpPr>
              <a:spLocks noChangeShapeType="1"/>
            </p:cNvSpPr>
            <p:nvPr/>
          </p:nvSpPr>
          <p:spPr bwMode="auto">
            <a:xfrm>
              <a:off x="2475037" y="2955603"/>
              <a:ext cx="1392238" cy="0"/>
            </a:xfrm>
            <a:prstGeom prst="line">
              <a:avLst/>
            </a:prstGeom>
            <a:noFill/>
            <a:ln w="38100">
              <a:solidFill>
                <a:srgbClr val="0000FF"/>
              </a:solidFill>
              <a:round/>
              <a:headEnd type="none" w="sm" len="me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5" name="Line 53"/>
            <p:cNvSpPr>
              <a:spLocks noChangeShapeType="1"/>
            </p:cNvSpPr>
            <p:nvPr/>
          </p:nvSpPr>
          <p:spPr bwMode="auto">
            <a:xfrm>
              <a:off x="4886450" y="2966715"/>
              <a:ext cx="2200275" cy="0"/>
            </a:xfrm>
            <a:prstGeom prst="line">
              <a:avLst/>
            </a:prstGeom>
            <a:noFill/>
            <a:ln w="38100">
              <a:solidFill>
                <a:srgbClr val="0000FF"/>
              </a:solidFill>
              <a:round/>
              <a:headEnd type="none" w="sm" len="me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6" name="Text Box 56"/>
            <p:cNvSpPr txBox="1">
              <a:spLocks noChangeArrowheads="1"/>
            </p:cNvSpPr>
            <p:nvPr/>
          </p:nvSpPr>
          <p:spPr bwMode="auto">
            <a:xfrm>
              <a:off x="8491662" y="2776215"/>
              <a:ext cx="10567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3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smtClean="0">
                  <a:ln>
                    <a:noFill/>
                  </a:ln>
                  <a:solidFill>
                    <a:srgbClr val="000099"/>
                  </a:solidFill>
                  <a:effectLst/>
                  <a:uLnTx/>
                  <a:uFillTx/>
                  <a:latin typeface="+mn-lt"/>
                  <a:ea typeface="黑体" panose="02010609060101010101" pitchFamily="2" charset="-122"/>
                </a:rPr>
                <a:t>明文 </a:t>
              </a:r>
              <a:r>
                <a:rPr kumimoji="1" lang="en-US" altLang="zh-CN" sz="2000" b="1" i="1" u="none" strike="noStrike" kern="0" cap="none" spc="0" normalizeH="0" baseline="0" noProof="0" smtClean="0">
                  <a:ln>
                    <a:noFill/>
                  </a:ln>
                  <a:solidFill>
                    <a:srgbClr val="000099"/>
                  </a:solidFill>
                  <a:effectLst/>
                  <a:uLnTx/>
                  <a:uFillTx/>
                  <a:latin typeface="+mn-lt"/>
                  <a:ea typeface="黑体" panose="02010609060101010101" pitchFamily="2" charset="-122"/>
                </a:rPr>
                <a:t>X</a:t>
              </a:r>
              <a:r>
                <a:rPr kumimoji="1" lang="en-US" altLang="zh-CN" sz="3200" b="1" i="0" u="none" strike="noStrike" kern="0" cap="none" spc="0" normalizeH="0" baseline="0" noProof="0" smtClean="0">
                  <a:ln>
                    <a:noFill/>
                  </a:ln>
                  <a:solidFill>
                    <a:srgbClr val="000099"/>
                  </a:solidFill>
                  <a:effectLst/>
                  <a:uLnTx/>
                  <a:uFillTx/>
                  <a:latin typeface="+mn-lt"/>
                  <a:ea typeface="黑体" panose="02010609060101010101" pitchFamily="2" charset="-122"/>
                </a:rPr>
                <a:t> </a:t>
              </a:r>
            </a:p>
          </p:txBody>
        </p:sp>
        <p:sp>
          <p:nvSpPr>
            <p:cNvPr id="7" name="Freeform 51"/>
            <p:cNvSpPr/>
            <p:nvPr/>
          </p:nvSpPr>
          <p:spPr bwMode="auto">
            <a:xfrm>
              <a:off x="1212975" y="2515865"/>
              <a:ext cx="349250" cy="454025"/>
            </a:xfrm>
            <a:custGeom>
              <a:avLst/>
              <a:gdLst>
                <a:gd name="T0" fmla="*/ 1 w 194"/>
                <a:gd name="T1" fmla="*/ 0 h 232"/>
                <a:gd name="T2" fmla="*/ 0 w 194"/>
                <a:gd name="T3" fmla="*/ 231 h 232"/>
                <a:gd name="T4" fmla="*/ 194 w 194"/>
                <a:gd name="T5" fmla="*/ 232 h 232"/>
              </a:gdLst>
              <a:ahLst/>
              <a:cxnLst>
                <a:cxn ang="0">
                  <a:pos x="T0" y="T1"/>
                </a:cxn>
                <a:cxn ang="0">
                  <a:pos x="T2" y="T3"/>
                </a:cxn>
                <a:cxn ang="0">
                  <a:pos x="T4" y="T5"/>
                </a:cxn>
              </a:cxnLst>
              <a:rect l="0" t="0" r="r" b="b"/>
              <a:pathLst>
                <a:path w="194" h="232">
                  <a:moveTo>
                    <a:pt x="1" y="0"/>
                  </a:moveTo>
                  <a:lnTo>
                    <a:pt x="0" y="231"/>
                  </a:lnTo>
                  <a:lnTo>
                    <a:pt x="194" y="232"/>
                  </a:lnTo>
                </a:path>
              </a:pathLst>
            </a:custGeom>
            <a:noFill/>
            <a:ln w="19050">
              <a:solidFill>
                <a:schemeClr val="tx1"/>
              </a:solidFill>
              <a:round/>
              <a:headEnd type="none" w="sm" len="med"/>
              <a:tailEnd type="triangle" w="sm"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8" name="Text Box 65"/>
            <p:cNvSpPr txBox="1">
              <a:spLocks noChangeArrowheads="1"/>
            </p:cNvSpPr>
            <p:nvPr/>
          </p:nvSpPr>
          <p:spPr bwMode="auto">
            <a:xfrm>
              <a:off x="3413250" y="1304603"/>
              <a:ext cx="697627" cy="400110"/>
            </a:xfrm>
            <a:prstGeom prst="rect">
              <a:avLst/>
            </a:prstGeom>
            <a:noFill/>
            <a:ln w="952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dirty="0" smtClean="0">
                  <a:ln>
                    <a:noFill/>
                  </a:ln>
                  <a:solidFill>
                    <a:srgbClr val="0000FF"/>
                  </a:solidFill>
                  <a:effectLst/>
                  <a:uLnTx/>
                  <a:uFillTx/>
                  <a:latin typeface="+mn-lt"/>
                  <a:ea typeface="黑体" panose="02010609060101010101" pitchFamily="2" charset="-122"/>
                </a:rPr>
                <a:t>截获</a:t>
              </a:r>
            </a:p>
          </p:txBody>
        </p:sp>
        <p:sp>
          <p:nvSpPr>
            <p:cNvPr id="9" name="Freeform 72"/>
            <p:cNvSpPr/>
            <p:nvPr/>
          </p:nvSpPr>
          <p:spPr bwMode="auto">
            <a:xfrm flipH="1" flipV="1">
              <a:off x="2117850" y="2179315"/>
              <a:ext cx="79375" cy="420688"/>
            </a:xfrm>
            <a:custGeom>
              <a:avLst/>
              <a:gdLst>
                <a:gd name="T0" fmla="*/ 0 w 1"/>
                <a:gd name="T1" fmla="*/ 314 h 314"/>
                <a:gd name="T2" fmla="*/ 0 w 1"/>
                <a:gd name="T3" fmla="*/ 0 h 314"/>
              </a:gdLst>
              <a:ahLst/>
              <a:cxnLst>
                <a:cxn ang="0">
                  <a:pos x="T0" y="T1"/>
                </a:cxn>
                <a:cxn ang="0">
                  <a:pos x="T2" y="T3"/>
                </a:cxn>
              </a:cxnLst>
              <a:rect l="0" t="0" r="r" b="b"/>
              <a:pathLst>
                <a:path w="1" h="314">
                  <a:moveTo>
                    <a:pt x="0" y="314"/>
                  </a:moveTo>
                  <a:lnTo>
                    <a:pt x="0" y="0"/>
                  </a:lnTo>
                </a:path>
              </a:pathLst>
            </a:custGeom>
            <a:noFill/>
            <a:ln w="28575" cmpd="sng">
              <a:solidFill>
                <a:srgbClr val="C00000"/>
              </a:solidFill>
              <a:round/>
              <a:headEnd type="none" w="sm"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10" name="Freeform 134"/>
            <p:cNvSpPr/>
            <p:nvPr/>
          </p:nvSpPr>
          <p:spPr bwMode="auto">
            <a:xfrm flipH="1" flipV="1">
              <a:off x="7629650" y="2179315"/>
              <a:ext cx="79375" cy="420688"/>
            </a:xfrm>
            <a:custGeom>
              <a:avLst/>
              <a:gdLst>
                <a:gd name="T0" fmla="*/ 0 w 1"/>
                <a:gd name="T1" fmla="*/ 314 h 314"/>
                <a:gd name="T2" fmla="*/ 0 w 1"/>
                <a:gd name="T3" fmla="*/ 0 h 314"/>
              </a:gdLst>
              <a:ahLst/>
              <a:cxnLst>
                <a:cxn ang="0">
                  <a:pos x="T0" y="T1"/>
                </a:cxn>
                <a:cxn ang="0">
                  <a:pos x="T2" y="T3"/>
                </a:cxn>
              </a:cxnLst>
              <a:rect l="0" t="0" r="r" b="b"/>
              <a:pathLst>
                <a:path w="1" h="314">
                  <a:moveTo>
                    <a:pt x="0" y="314"/>
                  </a:moveTo>
                  <a:lnTo>
                    <a:pt x="0" y="0"/>
                  </a:lnTo>
                </a:path>
              </a:pathLst>
            </a:custGeom>
            <a:noFill/>
            <a:ln w="28575" cmpd="sng">
              <a:solidFill>
                <a:srgbClr val="C00000"/>
              </a:solidFill>
              <a:round/>
              <a:headEnd type="none" w="sm"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11" name="Freeform 50"/>
            <p:cNvSpPr/>
            <p:nvPr/>
          </p:nvSpPr>
          <p:spPr bwMode="auto">
            <a:xfrm rot="16200000">
              <a:off x="8458325" y="2569840"/>
              <a:ext cx="219075" cy="574675"/>
            </a:xfrm>
            <a:custGeom>
              <a:avLst/>
              <a:gdLst>
                <a:gd name="T0" fmla="*/ 1 w 194"/>
                <a:gd name="T1" fmla="*/ 0 h 232"/>
                <a:gd name="T2" fmla="*/ 0 w 194"/>
                <a:gd name="T3" fmla="*/ 231 h 232"/>
                <a:gd name="T4" fmla="*/ 194 w 194"/>
                <a:gd name="T5" fmla="*/ 232 h 232"/>
              </a:gdLst>
              <a:ahLst/>
              <a:cxnLst>
                <a:cxn ang="0">
                  <a:pos x="T0" y="T1"/>
                </a:cxn>
                <a:cxn ang="0">
                  <a:pos x="T2" y="T3"/>
                </a:cxn>
                <a:cxn ang="0">
                  <a:pos x="T4" y="T5"/>
                </a:cxn>
              </a:cxnLst>
              <a:rect l="0" t="0" r="r" b="b"/>
              <a:pathLst>
                <a:path w="194" h="232">
                  <a:moveTo>
                    <a:pt x="1" y="0"/>
                  </a:moveTo>
                  <a:lnTo>
                    <a:pt x="0" y="231"/>
                  </a:lnTo>
                  <a:lnTo>
                    <a:pt x="194" y="232"/>
                  </a:lnTo>
                </a:path>
              </a:pathLst>
            </a:custGeom>
            <a:noFill/>
            <a:ln w="19050">
              <a:solidFill>
                <a:schemeClr val="tx1"/>
              </a:solidFill>
              <a:round/>
              <a:headEnd type="none" w="sm" len="med"/>
              <a:tailEnd type="triangle" w="sm"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12" name="Text Box 68"/>
            <p:cNvSpPr txBox="1">
              <a:spLocks noChangeArrowheads="1"/>
            </p:cNvSpPr>
            <p:nvPr/>
          </p:nvSpPr>
          <p:spPr bwMode="auto">
            <a:xfrm>
              <a:off x="6007225" y="2565078"/>
              <a:ext cx="96051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smtClean="0">
                  <a:ln>
                    <a:noFill/>
                  </a:ln>
                  <a:solidFill>
                    <a:srgbClr val="000099"/>
                  </a:solidFill>
                  <a:effectLst/>
                  <a:uLnTx/>
                  <a:uFillTx/>
                  <a:latin typeface="+mn-lt"/>
                  <a:ea typeface="黑体" panose="02010609060101010101" pitchFamily="2" charset="-122"/>
                </a:rPr>
                <a:t>密文 </a:t>
              </a:r>
              <a:r>
                <a:rPr kumimoji="1" lang="en-US" altLang="zh-CN" sz="2000" b="1" i="1" u="none" strike="noStrike" kern="0" cap="none" spc="0" normalizeH="0" baseline="0" noProof="0" smtClean="0">
                  <a:ln>
                    <a:noFill/>
                  </a:ln>
                  <a:solidFill>
                    <a:srgbClr val="000099"/>
                  </a:solidFill>
                  <a:effectLst/>
                  <a:uLnTx/>
                  <a:uFillTx/>
                  <a:latin typeface="+mn-lt"/>
                  <a:ea typeface="黑体" panose="02010609060101010101" pitchFamily="2" charset="-122"/>
                </a:rPr>
                <a:t>Y</a:t>
              </a:r>
            </a:p>
          </p:txBody>
        </p:sp>
        <p:sp>
          <p:nvSpPr>
            <p:cNvPr id="14" name="Text Box 55"/>
            <p:cNvSpPr txBox="1">
              <a:spLocks noChangeArrowheads="1"/>
            </p:cNvSpPr>
            <p:nvPr/>
          </p:nvSpPr>
          <p:spPr bwMode="auto">
            <a:xfrm>
              <a:off x="416496" y="2955603"/>
              <a:ext cx="103936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dirty="0" smtClean="0">
                  <a:ln>
                    <a:noFill/>
                  </a:ln>
                  <a:solidFill>
                    <a:srgbClr val="000099"/>
                  </a:solidFill>
                  <a:effectLst/>
                  <a:uLnTx/>
                  <a:uFillTx/>
                  <a:latin typeface="+mn-lt"/>
                  <a:ea typeface="黑体" panose="02010609060101010101" pitchFamily="2" charset="-122"/>
                </a:rPr>
                <a:t>明文 </a:t>
              </a:r>
              <a:r>
                <a:rPr kumimoji="1" lang="en-US" altLang="zh-CN" sz="2000" b="1" i="1" u="none" strike="noStrike" kern="0" cap="none" spc="0" normalizeH="0" baseline="0" noProof="0" dirty="0" smtClean="0">
                  <a:ln>
                    <a:noFill/>
                  </a:ln>
                  <a:solidFill>
                    <a:srgbClr val="000099"/>
                  </a:solidFill>
                  <a:effectLst/>
                  <a:uLnTx/>
                  <a:uFillTx/>
                  <a:latin typeface="+mn-lt"/>
                  <a:ea typeface="黑体" panose="02010609060101010101" pitchFamily="2" charset="-122"/>
                </a:rPr>
                <a:t>X</a:t>
              </a:r>
            </a:p>
          </p:txBody>
        </p:sp>
        <p:sp>
          <p:nvSpPr>
            <p:cNvPr id="15" name="Text Box 57"/>
            <p:cNvSpPr txBox="1">
              <a:spLocks noChangeArrowheads="1"/>
            </p:cNvSpPr>
            <p:nvPr/>
          </p:nvSpPr>
          <p:spPr bwMode="auto">
            <a:xfrm>
              <a:off x="2843337" y="2565078"/>
              <a:ext cx="96051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smtClean="0">
                  <a:ln>
                    <a:noFill/>
                  </a:ln>
                  <a:solidFill>
                    <a:srgbClr val="000099"/>
                  </a:solidFill>
                  <a:effectLst/>
                  <a:uLnTx/>
                  <a:uFillTx/>
                  <a:latin typeface="+mn-lt"/>
                  <a:ea typeface="黑体" panose="02010609060101010101" pitchFamily="2" charset="-122"/>
                </a:rPr>
                <a:t>密文 </a:t>
              </a:r>
              <a:r>
                <a:rPr kumimoji="1" lang="en-US" altLang="zh-CN" sz="2000" b="1" i="1" u="none" strike="noStrike" kern="0" cap="none" spc="0" normalizeH="0" baseline="0" noProof="0" smtClean="0">
                  <a:ln>
                    <a:noFill/>
                  </a:ln>
                  <a:solidFill>
                    <a:srgbClr val="000099"/>
                  </a:solidFill>
                  <a:effectLst/>
                  <a:uLnTx/>
                  <a:uFillTx/>
                  <a:latin typeface="+mn-lt"/>
                  <a:ea typeface="黑体" panose="02010609060101010101" pitchFamily="2" charset="-122"/>
                </a:rPr>
                <a:t>Y</a:t>
              </a:r>
            </a:p>
          </p:txBody>
        </p:sp>
        <p:sp>
          <p:nvSpPr>
            <p:cNvPr id="16" name="Text Box 58"/>
            <p:cNvSpPr txBox="1">
              <a:spLocks noChangeArrowheads="1"/>
            </p:cNvSpPr>
            <p:nvPr/>
          </p:nvSpPr>
          <p:spPr bwMode="auto">
            <a:xfrm>
              <a:off x="4488267" y="1376611"/>
              <a:ext cx="111280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eaLnBrk="1" fontAlgn="auto" latinLnBrk="0" hangingPunct="1">
                <a:lnSpc>
                  <a:spcPct val="100000"/>
                </a:lnSpc>
                <a:spcBef>
                  <a:spcPts val="0"/>
                </a:spcBef>
                <a:spcAft>
                  <a:spcPts val="0"/>
                </a:spcAft>
                <a:buClrTx/>
                <a:buSzTx/>
                <a:buFontTx/>
                <a:buNone/>
                <a:defRPr/>
              </a:pPr>
              <a:r>
                <a:rPr kumimoji="1" lang="zh-CN" altLang="en-US" sz="2400" b="1" i="0" u="none" strike="noStrike" kern="0" cap="none" spc="0" normalizeH="0" baseline="0" noProof="0" dirty="0" smtClean="0">
                  <a:ln>
                    <a:noFill/>
                  </a:ln>
                  <a:solidFill>
                    <a:srgbClr val="FF0000"/>
                  </a:solidFill>
                  <a:effectLst/>
                  <a:uLnTx/>
                  <a:uFillTx/>
                  <a:latin typeface="+mn-lt"/>
                  <a:ea typeface="黑体" panose="02010609060101010101" pitchFamily="2" charset="-122"/>
                </a:rPr>
                <a:t>截取者</a:t>
              </a:r>
            </a:p>
          </p:txBody>
        </p:sp>
        <p:sp>
          <p:nvSpPr>
            <p:cNvPr id="17" name="Rectangle 59"/>
            <p:cNvSpPr>
              <a:spLocks noChangeArrowheads="1"/>
            </p:cNvSpPr>
            <p:nvPr/>
          </p:nvSpPr>
          <p:spPr bwMode="auto">
            <a:xfrm>
              <a:off x="3979987" y="1749103"/>
              <a:ext cx="354013" cy="358775"/>
            </a:xfrm>
            <a:prstGeom prst="rect">
              <a:avLst/>
            </a:prstGeom>
            <a:solidFill>
              <a:srgbClr val="FF0000"/>
            </a:solidFill>
            <a:ln w="12700">
              <a:solidFill>
                <a:srgbClr val="00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18" name="Rectangle 60"/>
            <p:cNvSpPr>
              <a:spLocks noChangeArrowheads="1"/>
            </p:cNvSpPr>
            <p:nvPr/>
          </p:nvSpPr>
          <p:spPr bwMode="auto">
            <a:xfrm>
              <a:off x="5651625" y="1749103"/>
              <a:ext cx="354012" cy="358775"/>
            </a:xfrm>
            <a:prstGeom prst="rect">
              <a:avLst/>
            </a:prstGeom>
            <a:solidFill>
              <a:srgbClr val="FF0000"/>
            </a:solidFill>
            <a:ln w="12700">
              <a:solidFill>
                <a:srgbClr val="00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19" name="Line 61"/>
            <p:cNvSpPr>
              <a:spLocks noChangeShapeType="1"/>
            </p:cNvSpPr>
            <p:nvPr/>
          </p:nvSpPr>
          <p:spPr bwMode="auto">
            <a:xfrm>
              <a:off x="3624387" y="1928490"/>
              <a:ext cx="1063625" cy="0"/>
            </a:xfrm>
            <a:prstGeom prst="line">
              <a:avLst/>
            </a:prstGeom>
            <a:noFill/>
            <a:ln w="1905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20" name="Line 62"/>
            <p:cNvSpPr>
              <a:spLocks noChangeShapeType="1"/>
            </p:cNvSpPr>
            <p:nvPr/>
          </p:nvSpPr>
          <p:spPr bwMode="auto">
            <a:xfrm flipV="1">
              <a:off x="4156200" y="1366515"/>
              <a:ext cx="0" cy="561975"/>
            </a:xfrm>
            <a:prstGeom prst="line">
              <a:avLst/>
            </a:prstGeom>
            <a:noFill/>
            <a:ln w="19050">
              <a:solidFill>
                <a:srgbClr val="333399"/>
              </a:solidFill>
              <a:round/>
              <a:headEnd type="none" w="sm" len="me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21" name="Freeform 63"/>
            <p:cNvSpPr/>
            <p:nvPr/>
          </p:nvSpPr>
          <p:spPr bwMode="auto">
            <a:xfrm>
              <a:off x="5342062" y="1345878"/>
              <a:ext cx="427038" cy="574675"/>
            </a:xfrm>
            <a:custGeom>
              <a:avLst/>
              <a:gdLst>
                <a:gd name="T0" fmla="*/ 0 w 290"/>
                <a:gd name="T1" fmla="*/ 384 h 385"/>
                <a:gd name="T2" fmla="*/ 215 w 290"/>
                <a:gd name="T3" fmla="*/ 384 h 385"/>
                <a:gd name="T4" fmla="*/ 246 w 290"/>
                <a:gd name="T5" fmla="*/ 381 h 385"/>
                <a:gd name="T6" fmla="*/ 276 w 290"/>
                <a:gd name="T7" fmla="*/ 369 h 385"/>
                <a:gd name="T8" fmla="*/ 288 w 290"/>
                <a:gd name="T9" fmla="*/ 336 h 385"/>
                <a:gd name="T10" fmla="*/ 288 w 290"/>
                <a:gd name="T11" fmla="*/ 291 h 385"/>
                <a:gd name="T12" fmla="*/ 288 w 290"/>
                <a:gd name="T13" fmla="*/ 0 h 385"/>
              </a:gdLst>
              <a:ahLst/>
              <a:cxnLst>
                <a:cxn ang="0">
                  <a:pos x="T0" y="T1"/>
                </a:cxn>
                <a:cxn ang="0">
                  <a:pos x="T2" y="T3"/>
                </a:cxn>
                <a:cxn ang="0">
                  <a:pos x="T4" y="T5"/>
                </a:cxn>
                <a:cxn ang="0">
                  <a:pos x="T6" y="T7"/>
                </a:cxn>
                <a:cxn ang="0">
                  <a:pos x="T8" y="T9"/>
                </a:cxn>
                <a:cxn ang="0">
                  <a:pos x="T10" y="T11"/>
                </a:cxn>
                <a:cxn ang="0">
                  <a:pos x="T12" y="T13"/>
                </a:cxn>
              </a:cxnLst>
              <a:rect l="0" t="0" r="r" b="b"/>
              <a:pathLst>
                <a:path w="290" h="385">
                  <a:moveTo>
                    <a:pt x="0" y="384"/>
                  </a:moveTo>
                  <a:lnTo>
                    <a:pt x="215" y="384"/>
                  </a:lnTo>
                  <a:cubicBezTo>
                    <a:pt x="256" y="384"/>
                    <a:pt x="257" y="377"/>
                    <a:pt x="246" y="381"/>
                  </a:cubicBezTo>
                  <a:cubicBezTo>
                    <a:pt x="235" y="385"/>
                    <a:pt x="269" y="377"/>
                    <a:pt x="276" y="369"/>
                  </a:cubicBezTo>
                  <a:cubicBezTo>
                    <a:pt x="283" y="361"/>
                    <a:pt x="286" y="349"/>
                    <a:pt x="288" y="336"/>
                  </a:cubicBezTo>
                  <a:cubicBezTo>
                    <a:pt x="290" y="323"/>
                    <a:pt x="288" y="347"/>
                    <a:pt x="288" y="291"/>
                  </a:cubicBezTo>
                  <a:lnTo>
                    <a:pt x="288" y="0"/>
                  </a:lnTo>
                </a:path>
              </a:pathLst>
            </a:custGeom>
            <a:noFill/>
            <a:ln w="19050" cmpd="sng">
              <a:solidFill>
                <a:srgbClr val="333399"/>
              </a:solidFill>
              <a:round/>
              <a:headEnd type="none" w="sm"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22" name="Freeform 64"/>
            <p:cNvSpPr/>
            <p:nvPr/>
          </p:nvSpPr>
          <p:spPr bwMode="auto">
            <a:xfrm>
              <a:off x="5910387" y="1341115"/>
              <a:ext cx="428625" cy="577850"/>
            </a:xfrm>
            <a:custGeom>
              <a:avLst/>
              <a:gdLst>
                <a:gd name="T0" fmla="*/ 290 w 290"/>
                <a:gd name="T1" fmla="*/ 384 h 387"/>
                <a:gd name="T2" fmla="*/ 75 w 290"/>
                <a:gd name="T3" fmla="*/ 384 h 387"/>
                <a:gd name="T4" fmla="*/ 45 w 290"/>
                <a:gd name="T5" fmla="*/ 384 h 387"/>
                <a:gd name="T6" fmla="*/ 14 w 290"/>
                <a:gd name="T7" fmla="*/ 369 h 387"/>
                <a:gd name="T8" fmla="*/ 2 w 290"/>
                <a:gd name="T9" fmla="*/ 336 h 387"/>
                <a:gd name="T10" fmla="*/ 2 w 290"/>
                <a:gd name="T11" fmla="*/ 291 h 387"/>
                <a:gd name="T12" fmla="*/ 2 w 290"/>
                <a:gd name="T13" fmla="*/ 0 h 387"/>
              </a:gdLst>
              <a:ahLst/>
              <a:cxnLst>
                <a:cxn ang="0">
                  <a:pos x="T0" y="T1"/>
                </a:cxn>
                <a:cxn ang="0">
                  <a:pos x="T2" y="T3"/>
                </a:cxn>
                <a:cxn ang="0">
                  <a:pos x="T4" y="T5"/>
                </a:cxn>
                <a:cxn ang="0">
                  <a:pos x="T6" y="T7"/>
                </a:cxn>
                <a:cxn ang="0">
                  <a:pos x="T8" y="T9"/>
                </a:cxn>
                <a:cxn ang="0">
                  <a:pos x="T10" y="T11"/>
                </a:cxn>
                <a:cxn ang="0">
                  <a:pos x="T12" y="T13"/>
                </a:cxn>
              </a:cxnLst>
              <a:rect l="0" t="0" r="r" b="b"/>
              <a:pathLst>
                <a:path w="290" h="387">
                  <a:moveTo>
                    <a:pt x="290" y="384"/>
                  </a:moveTo>
                  <a:lnTo>
                    <a:pt x="75" y="384"/>
                  </a:lnTo>
                  <a:cubicBezTo>
                    <a:pt x="75" y="384"/>
                    <a:pt x="55" y="387"/>
                    <a:pt x="45" y="384"/>
                  </a:cubicBezTo>
                  <a:cubicBezTo>
                    <a:pt x="35" y="381"/>
                    <a:pt x="21" y="377"/>
                    <a:pt x="14" y="369"/>
                  </a:cubicBezTo>
                  <a:cubicBezTo>
                    <a:pt x="7" y="361"/>
                    <a:pt x="4" y="349"/>
                    <a:pt x="2" y="336"/>
                  </a:cubicBezTo>
                  <a:cubicBezTo>
                    <a:pt x="0" y="323"/>
                    <a:pt x="2" y="347"/>
                    <a:pt x="2" y="291"/>
                  </a:cubicBezTo>
                  <a:lnTo>
                    <a:pt x="2" y="0"/>
                  </a:lnTo>
                </a:path>
              </a:pathLst>
            </a:custGeom>
            <a:noFill/>
            <a:ln w="19050" cmpd="sng">
              <a:solidFill>
                <a:srgbClr val="333399"/>
              </a:solidFill>
              <a:round/>
              <a:headEnd type="triangle" w="med" len="lg"/>
              <a:tailEnd type="none" w="sm"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23" name="Text Box 66"/>
            <p:cNvSpPr txBox="1">
              <a:spLocks noChangeArrowheads="1"/>
            </p:cNvSpPr>
            <p:nvPr/>
          </p:nvSpPr>
          <p:spPr bwMode="auto">
            <a:xfrm>
              <a:off x="6116762" y="1315715"/>
              <a:ext cx="700833" cy="400110"/>
            </a:xfrm>
            <a:prstGeom prst="rect">
              <a:avLst/>
            </a:prstGeom>
            <a:noFill/>
            <a:ln w="952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smtClean="0">
                  <a:ln>
                    <a:noFill/>
                  </a:ln>
                  <a:solidFill>
                    <a:srgbClr val="0000FF"/>
                  </a:solidFill>
                  <a:effectLst/>
                  <a:uLnTx/>
                  <a:uFillTx/>
                  <a:latin typeface="+mn-lt"/>
                  <a:ea typeface="黑体" panose="02010609060101010101" pitchFamily="2" charset="-122"/>
                </a:rPr>
                <a:t>篡改</a:t>
              </a:r>
            </a:p>
          </p:txBody>
        </p:sp>
        <p:sp>
          <p:nvSpPr>
            <p:cNvPr id="24" name="Oval 67"/>
            <p:cNvSpPr>
              <a:spLocks noChangeArrowheads="1"/>
            </p:cNvSpPr>
            <p:nvPr/>
          </p:nvSpPr>
          <p:spPr bwMode="auto">
            <a:xfrm>
              <a:off x="4121275" y="1884040"/>
              <a:ext cx="69850" cy="71438"/>
            </a:xfrm>
            <a:prstGeom prst="ellipse">
              <a:avLst/>
            </a:prstGeom>
            <a:solidFill>
              <a:srgbClr val="000000"/>
            </a:solidFill>
            <a:ln w="9525">
              <a:solidFill>
                <a:srgbClr val="000000"/>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pic>
          <p:nvPicPr>
            <p:cNvPr id="25" name="Picture 69"/>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6200000">
              <a:off x="2222600" y="3567930"/>
              <a:ext cx="50323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sp>
          <p:nvSpPr>
            <p:cNvPr id="26" name="Text Box 70"/>
            <p:cNvSpPr txBox="1">
              <a:spLocks noChangeArrowheads="1"/>
            </p:cNvSpPr>
            <p:nvPr/>
          </p:nvSpPr>
          <p:spPr bwMode="auto">
            <a:xfrm>
              <a:off x="595437" y="2017390"/>
              <a:ext cx="37061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99"/>
                  </a:solidFill>
                  <a:effectLst/>
                  <a:uLnTx/>
                  <a:uFillTx/>
                  <a:latin typeface="+mn-lt"/>
                  <a:ea typeface="黑体" panose="02010609060101010101" pitchFamily="2" charset="-122"/>
                </a:rPr>
                <a:t>A</a:t>
              </a:r>
            </a:p>
          </p:txBody>
        </p:sp>
        <p:sp>
          <p:nvSpPr>
            <p:cNvPr id="27" name="Text Box 71"/>
            <p:cNvSpPr txBox="1">
              <a:spLocks noChangeArrowheads="1"/>
            </p:cNvSpPr>
            <p:nvPr/>
          </p:nvSpPr>
          <p:spPr bwMode="auto">
            <a:xfrm>
              <a:off x="9067925" y="2017390"/>
              <a:ext cx="37061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99"/>
                  </a:solidFill>
                  <a:effectLst/>
                  <a:uLnTx/>
                  <a:uFillTx/>
                  <a:latin typeface="+mn-lt"/>
                  <a:ea typeface="黑体" panose="02010609060101010101" pitchFamily="2" charset="-122"/>
                </a:rPr>
                <a:t>B</a:t>
              </a:r>
            </a:p>
          </p:txBody>
        </p:sp>
        <p:graphicFrame>
          <p:nvGraphicFramePr>
            <p:cNvPr id="28" name="Object 73"/>
            <p:cNvGraphicFramePr>
              <a:graphicFrameLocks noChangeAspect="1"/>
            </p:cNvGraphicFramePr>
            <p:nvPr/>
          </p:nvGraphicFramePr>
          <p:xfrm>
            <a:off x="3786312" y="2290440"/>
            <a:ext cx="2293938" cy="1498600"/>
          </p:xfrm>
          <a:graphic>
            <a:graphicData uri="http://schemas.openxmlformats.org/presentationml/2006/ole">
              <mc:AlternateContent xmlns:mc="http://schemas.openxmlformats.org/markup-compatibility/2006">
                <mc:Choice xmlns:v="urn:schemas-microsoft-com:vml" Requires="v">
                  <p:oleObj spid="_x0000_s13341" name="VISIO" r:id="rId5" imgW="1687195" imgH="964565" progId="Visio.Drawing.6">
                    <p:embed/>
                  </p:oleObj>
                </mc:Choice>
                <mc:Fallback>
                  <p:oleObj name="VISIO" r:id="rId5" imgW="1687195" imgH="964565" progId="Visio.Drawing.6">
                    <p:embed/>
                    <p:pic>
                      <p:nvPicPr>
                        <p:cNvPr id="0" name="图片 1332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86312" y="2290440"/>
                          <a:ext cx="2293938" cy="1498600"/>
                        </a:xfrm>
                        <a:prstGeom prst="rect">
                          <a:avLst/>
                        </a:prstGeom>
                        <a:noFill/>
                        <a:ln>
                          <a:noFill/>
                        </a:ln>
                        <a:effectLst>
                          <a:outerShdw dist="25400" dir="5400000" algn="ctr" rotWithShape="0">
                            <a:srgbClr val="1C1C1C"/>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nvGrpSpPr>
            <p:cNvPr id="29" name="Group 74"/>
            <p:cNvGrpSpPr/>
            <p:nvPr/>
          </p:nvGrpSpPr>
          <p:grpSpPr bwMode="auto">
            <a:xfrm>
              <a:off x="889125" y="2157090"/>
              <a:ext cx="574675" cy="620713"/>
              <a:chOff x="921" y="2412"/>
              <a:chExt cx="284" cy="265"/>
            </a:xfrm>
          </p:grpSpPr>
          <p:grpSp>
            <p:nvGrpSpPr>
              <p:cNvPr id="30" name="Group 75"/>
              <p:cNvGrpSpPr/>
              <p:nvPr/>
            </p:nvGrpSpPr>
            <p:grpSpPr bwMode="auto">
              <a:xfrm>
                <a:off x="928" y="2417"/>
                <a:ext cx="277" cy="260"/>
                <a:chOff x="928" y="2417"/>
                <a:chExt cx="277" cy="260"/>
              </a:xfrm>
            </p:grpSpPr>
            <p:sp>
              <p:nvSpPr>
                <p:cNvPr id="44" name="Freeform 76"/>
                <p:cNvSpPr/>
                <p:nvPr/>
              </p:nvSpPr>
              <p:spPr bwMode="auto">
                <a:xfrm>
                  <a:off x="935" y="2552"/>
                  <a:ext cx="262" cy="25"/>
                </a:xfrm>
                <a:custGeom>
                  <a:avLst/>
                  <a:gdLst>
                    <a:gd name="T0" fmla="*/ 0 w 262"/>
                    <a:gd name="T1" fmla="*/ 25 h 25"/>
                    <a:gd name="T2" fmla="*/ 31 w 262"/>
                    <a:gd name="T3" fmla="*/ 0 h 25"/>
                    <a:gd name="T4" fmla="*/ 231 w 262"/>
                    <a:gd name="T5" fmla="*/ 0 h 25"/>
                    <a:gd name="T6" fmla="*/ 262 w 262"/>
                    <a:gd name="T7" fmla="*/ 25 h 25"/>
                    <a:gd name="T8" fmla="*/ 0 w 262"/>
                    <a:gd name="T9" fmla="*/ 25 h 25"/>
                  </a:gdLst>
                  <a:ahLst/>
                  <a:cxnLst>
                    <a:cxn ang="0">
                      <a:pos x="T0" y="T1"/>
                    </a:cxn>
                    <a:cxn ang="0">
                      <a:pos x="T2" y="T3"/>
                    </a:cxn>
                    <a:cxn ang="0">
                      <a:pos x="T4" y="T5"/>
                    </a:cxn>
                    <a:cxn ang="0">
                      <a:pos x="T6" y="T7"/>
                    </a:cxn>
                    <a:cxn ang="0">
                      <a:pos x="T8" y="T9"/>
                    </a:cxn>
                  </a:cxnLst>
                  <a:rect l="0" t="0" r="r" b="b"/>
                  <a:pathLst>
                    <a:path w="262" h="25">
                      <a:moveTo>
                        <a:pt x="0" y="25"/>
                      </a:moveTo>
                      <a:lnTo>
                        <a:pt x="31" y="0"/>
                      </a:lnTo>
                      <a:lnTo>
                        <a:pt x="231" y="0"/>
                      </a:lnTo>
                      <a:lnTo>
                        <a:pt x="262" y="25"/>
                      </a:lnTo>
                      <a:lnTo>
                        <a:pt x="0" y="25"/>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45" name="Freeform 77"/>
                <p:cNvSpPr/>
                <p:nvPr/>
              </p:nvSpPr>
              <p:spPr bwMode="auto">
                <a:xfrm>
                  <a:off x="935" y="2552"/>
                  <a:ext cx="262" cy="25"/>
                </a:xfrm>
                <a:custGeom>
                  <a:avLst/>
                  <a:gdLst>
                    <a:gd name="T0" fmla="*/ 0 w 262"/>
                    <a:gd name="T1" fmla="*/ 25 h 25"/>
                    <a:gd name="T2" fmla="*/ 31 w 262"/>
                    <a:gd name="T3" fmla="*/ 0 h 25"/>
                    <a:gd name="T4" fmla="*/ 231 w 262"/>
                    <a:gd name="T5" fmla="*/ 0 h 25"/>
                    <a:gd name="T6" fmla="*/ 262 w 262"/>
                    <a:gd name="T7" fmla="*/ 25 h 25"/>
                    <a:gd name="T8" fmla="*/ 0 w 262"/>
                    <a:gd name="T9" fmla="*/ 25 h 25"/>
                  </a:gdLst>
                  <a:ahLst/>
                  <a:cxnLst>
                    <a:cxn ang="0">
                      <a:pos x="T0" y="T1"/>
                    </a:cxn>
                    <a:cxn ang="0">
                      <a:pos x="T2" y="T3"/>
                    </a:cxn>
                    <a:cxn ang="0">
                      <a:pos x="T4" y="T5"/>
                    </a:cxn>
                    <a:cxn ang="0">
                      <a:pos x="T6" y="T7"/>
                    </a:cxn>
                    <a:cxn ang="0">
                      <a:pos x="T8" y="T9"/>
                    </a:cxn>
                  </a:cxnLst>
                  <a:rect l="0" t="0" r="r" b="b"/>
                  <a:pathLst>
                    <a:path w="262" h="25">
                      <a:moveTo>
                        <a:pt x="0" y="25"/>
                      </a:moveTo>
                      <a:lnTo>
                        <a:pt x="31" y="0"/>
                      </a:lnTo>
                      <a:lnTo>
                        <a:pt x="231" y="0"/>
                      </a:lnTo>
                      <a:lnTo>
                        <a:pt x="262" y="25"/>
                      </a:lnTo>
                      <a:lnTo>
                        <a:pt x="0" y="25"/>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46" name="Freeform 78"/>
                <p:cNvSpPr/>
                <p:nvPr/>
              </p:nvSpPr>
              <p:spPr bwMode="auto">
                <a:xfrm>
                  <a:off x="974" y="2417"/>
                  <a:ext cx="185" cy="17"/>
                </a:xfrm>
                <a:custGeom>
                  <a:avLst/>
                  <a:gdLst>
                    <a:gd name="T0" fmla="*/ 0 w 185"/>
                    <a:gd name="T1" fmla="*/ 17 h 17"/>
                    <a:gd name="T2" fmla="*/ 23 w 185"/>
                    <a:gd name="T3" fmla="*/ 0 h 17"/>
                    <a:gd name="T4" fmla="*/ 163 w 185"/>
                    <a:gd name="T5" fmla="*/ 0 h 17"/>
                    <a:gd name="T6" fmla="*/ 185 w 185"/>
                    <a:gd name="T7" fmla="*/ 17 h 17"/>
                    <a:gd name="T8" fmla="*/ 0 w 185"/>
                    <a:gd name="T9" fmla="*/ 17 h 17"/>
                  </a:gdLst>
                  <a:ahLst/>
                  <a:cxnLst>
                    <a:cxn ang="0">
                      <a:pos x="T0" y="T1"/>
                    </a:cxn>
                    <a:cxn ang="0">
                      <a:pos x="T2" y="T3"/>
                    </a:cxn>
                    <a:cxn ang="0">
                      <a:pos x="T4" y="T5"/>
                    </a:cxn>
                    <a:cxn ang="0">
                      <a:pos x="T6" y="T7"/>
                    </a:cxn>
                    <a:cxn ang="0">
                      <a:pos x="T8" y="T9"/>
                    </a:cxn>
                  </a:cxnLst>
                  <a:rect l="0" t="0" r="r" b="b"/>
                  <a:pathLst>
                    <a:path w="185" h="17">
                      <a:moveTo>
                        <a:pt x="0" y="17"/>
                      </a:moveTo>
                      <a:lnTo>
                        <a:pt x="23" y="0"/>
                      </a:lnTo>
                      <a:lnTo>
                        <a:pt x="163" y="0"/>
                      </a:lnTo>
                      <a:lnTo>
                        <a:pt x="185" y="17"/>
                      </a:lnTo>
                      <a:lnTo>
                        <a:pt x="0" y="17"/>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47" name="Freeform 79"/>
                <p:cNvSpPr/>
                <p:nvPr/>
              </p:nvSpPr>
              <p:spPr bwMode="auto">
                <a:xfrm>
                  <a:off x="974" y="2417"/>
                  <a:ext cx="185" cy="17"/>
                </a:xfrm>
                <a:custGeom>
                  <a:avLst/>
                  <a:gdLst>
                    <a:gd name="T0" fmla="*/ 0 w 185"/>
                    <a:gd name="T1" fmla="*/ 17 h 17"/>
                    <a:gd name="T2" fmla="*/ 23 w 185"/>
                    <a:gd name="T3" fmla="*/ 0 h 17"/>
                    <a:gd name="T4" fmla="*/ 163 w 185"/>
                    <a:gd name="T5" fmla="*/ 0 h 17"/>
                    <a:gd name="T6" fmla="*/ 185 w 185"/>
                    <a:gd name="T7" fmla="*/ 17 h 17"/>
                    <a:gd name="T8" fmla="*/ 0 w 185"/>
                    <a:gd name="T9" fmla="*/ 17 h 17"/>
                  </a:gdLst>
                  <a:ahLst/>
                  <a:cxnLst>
                    <a:cxn ang="0">
                      <a:pos x="T0" y="T1"/>
                    </a:cxn>
                    <a:cxn ang="0">
                      <a:pos x="T2" y="T3"/>
                    </a:cxn>
                    <a:cxn ang="0">
                      <a:pos x="T4" y="T5"/>
                    </a:cxn>
                    <a:cxn ang="0">
                      <a:pos x="T6" y="T7"/>
                    </a:cxn>
                    <a:cxn ang="0">
                      <a:pos x="T8" y="T9"/>
                    </a:cxn>
                  </a:cxnLst>
                  <a:rect l="0" t="0" r="r" b="b"/>
                  <a:pathLst>
                    <a:path w="185" h="17">
                      <a:moveTo>
                        <a:pt x="0" y="17"/>
                      </a:moveTo>
                      <a:lnTo>
                        <a:pt x="23" y="0"/>
                      </a:lnTo>
                      <a:lnTo>
                        <a:pt x="163" y="0"/>
                      </a:lnTo>
                      <a:lnTo>
                        <a:pt x="185" y="17"/>
                      </a:lnTo>
                      <a:lnTo>
                        <a:pt x="0" y="17"/>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48" name="Rectangle 80"/>
                <p:cNvSpPr>
                  <a:spLocks noChangeArrowheads="1"/>
                </p:cNvSpPr>
                <p:nvPr/>
              </p:nvSpPr>
              <p:spPr bwMode="auto">
                <a:xfrm>
                  <a:off x="974" y="2434"/>
                  <a:ext cx="185" cy="13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49" name="Rectangle 81"/>
                <p:cNvSpPr>
                  <a:spLocks noChangeArrowheads="1"/>
                </p:cNvSpPr>
                <p:nvPr/>
              </p:nvSpPr>
              <p:spPr bwMode="auto">
                <a:xfrm>
                  <a:off x="937" y="2576"/>
                  <a:ext cx="260" cy="5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50" name="Rectangle 82"/>
                <p:cNvSpPr>
                  <a:spLocks noChangeArrowheads="1"/>
                </p:cNvSpPr>
                <p:nvPr/>
              </p:nvSpPr>
              <p:spPr bwMode="auto">
                <a:xfrm>
                  <a:off x="992" y="2450"/>
                  <a:ext cx="150" cy="1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51" name="Line 83"/>
                <p:cNvSpPr>
                  <a:spLocks noChangeShapeType="1"/>
                </p:cNvSpPr>
                <p:nvPr/>
              </p:nvSpPr>
              <p:spPr bwMode="auto">
                <a:xfrm flipH="1">
                  <a:off x="1115" y="2598"/>
                  <a:ext cx="61" cy="1"/>
                </a:xfrm>
                <a:prstGeom prst="line">
                  <a:avLst/>
                </a:prstGeom>
                <a:noFill/>
                <a:ln w="7938">
                  <a:solidFill>
                    <a:srgbClr val="000000"/>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grpSp>
              <p:nvGrpSpPr>
                <p:cNvPr id="52" name="Group 84"/>
                <p:cNvGrpSpPr/>
                <p:nvPr/>
              </p:nvGrpSpPr>
              <p:grpSpPr bwMode="auto">
                <a:xfrm>
                  <a:off x="928" y="2639"/>
                  <a:ext cx="277" cy="38"/>
                  <a:chOff x="928" y="2639"/>
                  <a:chExt cx="277" cy="38"/>
                </a:xfrm>
              </p:grpSpPr>
              <p:sp>
                <p:nvSpPr>
                  <p:cNvPr id="53" name="Freeform 85"/>
                  <p:cNvSpPr/>
                  <p:nvPr/>
                </p:nvSpPr>
                <p:spPr bwMode="auto">
                  <a:xfrm>
                    <a:off x="928" y="2639"/>
                    <a:ext cx="277" cy="29"/>
                  </a:xfrm>
                  <a:custGeom>
                    <a:avLst/>
                    <a:gdLst>
                      <a:gd name="T0" fmla="*/ 0 w 277"/>
                      <a:gd name="T1" fmla="*/ 29 h 29"/>
                      <a:gd name="T2" fmla="*/ 33 w 277"/>
                      <a:gd name="T3" fmla="*/ 0 h 29"/>
                      <a:gd name="T4" fmla="*/ 245 w 277"/>
                      <a:gd name="T5" fmla="*/ 0 h 29"/>
                      <a:gd name="T6" fmla="*/ 277 w 277"/>
                      <a:gd name="T7" fmla="*/ 29 h 29"/>
                      <a:gd name="T8" fmla="*/ 0 w 277"/>
                      <a:gd name="T9" fmla="*/ 29 h 29"/>
                    </a:gdLst>
                    <a:ahLst/>
                    <a:cxnLst>
                      <a:cxn ang="0">
                        <a:pos x="T0" y="T1"/>
                      </a:cxn>
                      <a:cxn ang="0">
                        <a:pos x="T2" y="T3"/>
                      </a:cxn>
                      <a:cxn ang="0">
                        <a:pos x="T4" y="T5"/>
                      </a:cxn>
                      <a:cxn ang="0">
                        <a:pos x="T6" y="T7"/>
                      </a:cxn>
                      <a:cxn ang="0">
                        <a:pos x="T8" y="T9"/>
                      </a:cxn>
                    </a:cxnLst>
                    <a:rect l="0" t="0" r="r" b="b"/>
                    <a:pathLst>
                      <a:path w="277" h="29">
                        <a:moveTo>
                          <a:pt x="0" y="29"/>
                        </a:moveTo>
                        <a:lnTo>
                          <a:pt x="33" y="0"/>
                        </a:lnTo>
                        <a:lnTo>
                          <a:pt x="245" y="0"/>
                        </a:lnTo>
                        <a:lnTo>
                          <a:pt x="277" y="29"/>
                        </a:lnTo>
                        <a:lnTo>
                          <a:pt x="0" y="29"/>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54" name="Freeform 86"/>
                  <p:cNvSpPr/>
                  <p:nvPr/>
                </p:nvSpPr>
                <p:spPr bwMode="auto">
                  <a:xfrm>
                    <a:off x="928" y="2639"/>
                    <a:ext cx="277" cy="29"/>
                  </a:xfrm>
                  <a:custGeom>
                    <a:avLst/>
                    <a:gdLst>
                      <a:gd name="T0" fmla="*/ 0 w 277"/>
                      <a:gd name="T1" fmla="*/ 29 h 29"/>
                      <a:gd name="T2" fmla="*/ 33 w 277"/>
                      <a:gd name="T3" fmla="*/ 0 h 29"/>
                      <a:gd name="T4" fmla="*/ 245 w 277"/>
                      <a:gd name="T5" fmla="*/ 0 h 29"/>
                      <a:gd name="T6" fmla="*/ 277 w 277"/>
                      <a:gd name="T7" fmla="*/ 29 h 29"/>
                      <a:gd name="T8" fmla="*/ 0 w 277"/>
                      <a:gd name="T9" fmla="*/ 29 h 29"/>
                    </a:gdLst>
                    <a:ahLst/>
                    <a:cxnLst>
                      <a:cxn ang="0">
                        <a:pos x="T0" y="T1"/>
                      </a:cxn>
                      <a:cxn ang="0">
                        <a:pos x="T2" y="T3"/>
                      </a:cxn>
                      <a:cxn ang="0">
                        <a:pos x="T4" y="T5"/>
                      </a:cxn>
                      <a:cxn ang="0">
                        <a:pos x="T6" y="T7"/>
                      </a:cxn>
                      <a:cxn ang="0">
                        <a:pos x="T8" y="T9"/>
                      </a:cxn>
                    </a:cxnLst>
                    <a:rect l="0" t="0" r="r" b="b"/>
                    <a:pathLst>
                      <a:path w="277" h="29">
                        <a:moveTo>
                          <a:pt x="0" y="29"/>
                        </a:moveTo>
                        <a:lnTo>
                          <a:pt x="33" y="0"/>
                        </a:lnTo>
                        <a:lnTo>
                          <a:pt x="245" y="0"/>
                        </a:lnTo>
                        <a:lnTo>
                          <a:pt x="277" y="29"/>
                        </a:lnTo>
                        <a:lnTo>
                          <a:pt x="0" y="29"/>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55" name="Rectangle 87"/>
                  <p:cNvSpPr>
                    <a:spLocks noChangeArrowheads="1"/>
                  </p:cNvSpPr>
                  <p:nvPr/>
                </p:nvSpPr>
                <p:spPr bwMode="auto">
                  <a:xfrm>
                    <a:off x="930" y="2666"/>
                    <a:ext cx="27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grpSp>
          </p:grpSp>
          <p:grpSp>
            <p:nvGrpSpPr>
              <p:cNvPr id="31" name="Group 88"/>
              <p:cNvGrpSpPr/>
              <p:nvPr/>
            </p:nvGrpSpPr>
            <p:grpSpPr bwMode="auto">
              <a:xfrm>
                <a:off x="921" y="2412"/>
                <a:ext cx="277" cy="261"/>
                <a:chOff x="921" y="2412"/>
                <a:chExt cx="277" cy="261"/>
              </a:xfrm>
            </p:grpSpPr>
            <p:sp>
              <p:nvSpPr>
                <p:cNvPr id="32" name="Freeform 89"/>
                <p:cNvSpPr/>
                <p:nvPr/>
              </p:nvSpPr>
              <p:spPr bwMode="auto">
                <a:xfrm>
                  <a:off x="928" y="2547"/>
                  <a:ext cx="262" cy="26"/>
                </a:xfrm>
                <a:custGeom>
                  <a:avLst/>
                  <a:gdLst>
                    <a:gd name="T0" fmla="*/ 0 w 262"/>
                    <a:gd name="T1" fmla="*/ 26 h 26"/>
                    <a:gd name="T2" fmla="*/ 31 w 262"/>
                    <a:gd name="T3" fmla="*/ 0 h 26"/>
                    <a:gd name="T4" fmla="*/ 231 w 262"/>
                    <a:gd name="T5" fmla="*/ 0 h 26"/>
                    <a:gd name="T6" fmla="*/ 262 w 262"/>
                    <a:gd name="T7" fmla="*/ 26 h 26"/>
                    <a:gd name="T8" fmla="*/ 0 w 262"/>
                    <a:gd name="T9" fmla="*/ 26 h 26"/>
                  </a:gdLst>
                  <a:ahLst/>
                  <a:cxnLst>
                    <a:cxn ang="0">
                      <a:pos x="T0" y="T1"/>
                    </a:cxn>
                    <a:cxn ang="0">
                      <a:pos x="T2" y="T3"/>
                    </a:cxn>
                    <a:cxn ang="0">
                      <a:pos x="T4" y="T5"/>
                    </a:cxn>
                    <a:cxn ang="0">
                      <a:pos x="T6" y="T7"/>
                    </a:cxn>
                    <a:cxn ang="0">
                      <a:pos x="T8" y="T9"/>
                    </a:cxn>
                  </a:cxnLst>
                  <a:rect l="0" t="0" r="r" b="b"/>
                  <a:pathLst>
                    <a:path w="262" h="26">
                      <a:moveTo>
                        <a:pt x="0" y="26"/>
                      </a:moveTo>
                      <a:lnTo>
                        <a:pt x="31" y="0"/>
                      </a:lnTo>
                      <a:lnTo>
                        <a:pt x="231" y="0"/>
                      </a:lnTo>
                      <a:lnTo>
                        <a:pt x="262" y="26"/>
                      </a:lnTo>
                      <a:lnTo>
                        <a:pt x="0" y="26"/>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33" name="Freeform 90"/>
                <p:cNvSpPr/>
                <p:nvPr/>
              </p:nvSpPr>
              <p:spPr bwMode="auto">
                <a:xfrm>
                  <a:off x="928" y="2547"/>
                  <a:ext cx="262" cy="26"/>
                </a:xfrm>
                <a:custGeom>
                  <a:avLst/>
                  <a:gdLst>
                    <a:gd name="T0" fmla="*/ 0 w 262"/>
                    <a:gd name="T1" fmla="*/ 26 h 26"/>
                    <a:gd name="T2" fmla="*/ 31 w 262"/>
                    <a:gd name="T3" fmla="*/ 0 h 26"/>
                    <a:gd name="T4" fmla="*/ 231 w 262"/>
                    <a:gd name="T5" fmla="*/ 0 h 26"/>
                    <a:gd name="T6" fmla="*/ 262 w 262"/>
                    <a:gd name="T7" fmla="*/ 26 h 26"/>
                    <a:gd name="T8" fmla="*/ 0 w 262"/>
                    <a:gd name="T9" fmla="*/ 26 h 26"/>
                  </a:gdLst>
                  <a:ahLst/>
                  <a:cxnLst>
                    <a:cxn ang="0">
                      <a:pos x="T0" y="T1"/>
                    </a:cxn>
                    <a:cxn ang="0">
                      <a:pos x="T2" y="T3"/>
                    </a:cxn>
                    <a:cxn ang="0">
                      <a:pos x="T4" y="T5"/>
                    </a:cxn>
                    <a:cxn ang="0">
                      <a:pos x="T6" y="T7"/>
                    </a:cxn>
                    <a:cxn ang="0">
                      <a:pos x="T8" y="T9"/>
                    </a:cxn>
                  </a:cxnLst>
                  <a:rect l="0" t="0" r="r" b="b"/>
                  <a:pathLst>
                    <a:path w="262" h="26">
                      <a:moveTo>
                        <a:pt x="0" y="26"/>
                      </a:moveTo>
                      <a:lnTo>
                        <a:pt x="31" y="0"/>
                      </a:lnTo>
                      <a:lnTo>
                        <a:pt x="231" y="0"/>
                      </a:lnTo>
                      <a:lnTo>
                        <a:pt x="262" y="26"/>
                      </a:lnTo>
                      <a:lnTo>
                        <a:pt x="0" y="26"/>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34" name="Freeform 91"/>
                <p:cNvSpPr/>
                <p:nvPr/>
              </p:nvSpPr>
              <p:spPr bwMode="auto">
                <a:xfrm>
                  <a:off x="968" y="2412"/>
                  <a:ext cx="184" cy="17"/>
                </a:xfrm>
                <a:custGeom>
                  <a:avLst/>
                  <a:gdLst>
                    <a:gd name="T0" fmla="*/ 0 w 184"/>
                    <a:gd name="T1" fmla="*/ 17 h 17"/>
                    <a:gd name="T2" fmla="*/ 22 w 184"/>
                    <a:gd name="T3" fmla="*/ 0 h 17"/>
                    <a:gd name="T4" fmla="*/ 162 w 184"/>
                    <a:gd name="T5" fmla="*/ 0 h 17"/>
                    <a:gd name="T6" fmla="*/ 184 w 184"/>
                    <a:gd name="T7" fmla="*/ 17 h 17"/>
                    <a:gd name="T8" fmla="*/ 0 w 184"/>
                    <a:gd name="T9" fmla="*/ 17 h 17"/>
                  </a:gdLst>
                  <a:ahLst/>
                  <a:cxnLst>
                    <a:cxn ang="0">
                      <a:pos x="T0" y="T1"/>
                    </a:cxn>
                    <a:cxn ang="0">
                      <a:pos x="T2" y="T3"/>
                    </a:cxn>
                    <a:cxn ang="0">
                      <a:pos x="T4" y="T5"/>
                    </a:cxn>
                    <a:cxn ang="0">
                      <a:pos x="T6" y="T7"/>
                    </a:cxn>
                    <a:cxn ang="0">
                      <a:pos x="T8" y="T9"/>
                    </a:cxn>
                  </a:cxnLst>
                  <a:rect l="0" t="0" r="r" b="b"/>
                  <a:pathLst>
                    <a:path w="184" h="17">
                      <a:moveTo>
                        <a:pt x="0" y="17"/>
                      </a:moveTo>
                      <a:lnTo>
                        <a:pt x="22" y="0"/>
                      </a:lnTo>
                      <a:lnTo>
                        <a:pt x="162" y="0"/>
                      </a:lnTo>
                      <a:lnTo>
                        <a:pt x="184" y="17"/>
                      </a:lnTo>
                      <a:lnTo>
                        <a:pt x="0" y="17"/>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35" name="Freeform 92"/>
                <p:cNvSpPr/>
                <p:nvPr/>
              </p:nvSpPr>
              <p:spPr bwMode="auto">
                <a:xfrm>
                  <a:off x="968" y="2412"/>
                  <a:ext cx="184" cy="17"/>
                </a:xfrm>
                <a:custGeom>
                  <a:avLst/>
                  <a:gdLst>
                    <a:gd name="T0" fmla="*/ 0 w 184"/>
                    <a:gd name="T1" fmla="*/ 17 h 17"/>
                    <a:gd name="T2" fmla="*/ 22 w 184"/>
                    <a:gd name="T3" fmla="*/ 0 h 17"/>
                    <a:gd name="T4" fmla="*/ 162 w 184"/>
                    <a:gd name="T5" fmla="*/ 0 h 17"/>
                    <a:gd name="T6" fmla="*/ 184 w 184"/>
                    <a:gd name="T7" fmla="*/ 17 h 17"/>
                    <a:gd name="T8" fmla="*/ 0 w 184"/>
                    <a:gd name="T9" fmla="*/ 17 h 17"/>
                  </a:gdLst>
                  <a:ahLst/>
                  <a:cxnLst>
                    <a:cxn ang="0">
                      <a:pos x="T0" y="T1"/>
                    </a:cxn>
                    <a:cxn ang="0">
                      <a:pos x="T2" y="T3"/>
                    </a:cxn>
                    <a:cxn ang="0">
                      <a:pos x="T4" y="T5"/>
                    </a:cxn>
                    <a:cxn ang="0">
                      <a:pos x="T6" y="T7"/>
                    </a:cxn>
                    <a:cxn ang="0">
                      <a:pos x="T8" y="T9"/>
                    </a:cxn>
                  </a:cxnLst>
                  <a:rect l="0" t="0" r="r" b="b"/>
                  <a:pathLst>
                    <a:path w="184" h="17">
                      <a:moveTo>
                        <a:pt x="0" y="17"/>
                      </a:moveTo>
                      <a:lnTo>
                        <a:pt x="22" y="0"/>
                      </a:lnTo>
                      <a:lnTo>
                        <a:pt x="162" y="0"/>
                      </a:lnTo>
                      <a:lnTo>
                        <a:pt x="184" y="17"/>
                      </a:lnTo>
                      <a:lnTo>
                        <a:pt x="0" y="17"/>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36" name="Rectangle 93"/>
                <p:cNvSpPr>
                  <a:spLocks noChangeArrowheads="1"/>
                </p:cNvSpPr>
                <p:nvPr/>
              </p:nvSpPr>
              <p:spPr bwMode="auto">
                <a:xfrm>
                  <a:off x="968" y="2429"/>
                  <a:ext cx="184" cy="132"/>
                </a:xfrm>
                <a:prstGeom prst="rect">
                  <a:avLst/>
                </a:prstGeom>
                <a:solidFill>
                  <a:srgbClr val="B7B7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37" name="Rectangle 94"/>
                <p:cNvSpPr>
                  <a:spLocks noChangeArrowheads="1"/>
                </p:cNvSpPr>
                <p:nvPr/>
              </p:nvSpPr>
              <p:spPr bwMode="auto">
                <a:xfrm>
                  <a:off x="930" y="2571"/>
                  <a:ext cx="260" cy="59"/>
                </a:xfrm>
                <a:prstGeom prst="rect">
                  <a:avLst/>
                </a:prstGeom>
                <a:solidFill>
                  <a:srgbClr val="B7B7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38" name="Rectangle 95"/>
                <p:cNvSpPr>
                  <a:spLocks noChangeArrowheads="1"/>
                </p:cNvSpPr>
                <p:nvPr/>
              </p:nvSpPr>
              <p:spPr bwMode="auto">
                <a:xfrm>
                  <a:off x="985" y="2445"/>
                  <a:ext cx="150" cy="1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39" name="Line 96"/>
                <p:cNvSpPr>
                  <a:spLocks noChangeShapeType="1"/>
                </p:cNvSpPr>
                <p:nvPr/>
              </p:nvSpPr>
              <p:spPr bwMode="auto">
                <a:xfrm flipH="1">
                  <a:off x="1108" y="2593"/>
                  <a:ext cx="61" cy="1"/>
                </a:xfrm>
                <a:prstGeom prst="line">
                  <a:avLst/>
                </a:prstGeom>
                <a:noFill/>
                <a:ln w="7938">
                  <a:solidFill>
                    <a:srgbClr val="000000"/>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grpSp>
              <p:nvGrpSpPr>
                <p:cNvPr id="40" name="Group 97"/>
                <p:cNvGrpSpPr/>
                <p:nvPr/>
              </p:nvGrpSpPr>
              <p:grpSpPr bwMode="auto">
                <a:xfrm>
                  <a:off x="921" y="2635"/>
                  <a:ext cx="277" cy="38"/>
                  <a:chOff x="921" y="2635"/>
                  <a:chExt cx="277" cy="38"/>
                </a:xfrm>
              </p:grpSpPr>
              <p:sp>
                <p:nvSpPr>
                  <p:cNvPr id="41" name="Freeform 98"/>
                  <p:cNvSpPr/>
                  <p:nvPr/>
                </p:nvSpPr>
                <p:spPr bwMode="auto">
                  <a:xfrm>
                    <a:off x="921" y="2635"/>
                    <a:ext cx="277" cy="28"/>
                  </a:xfrm>
                  <a:custGeom>
                    <a:avLst/>
                    <a:gdLst>
                      <a:gd name="T0" fmla="*/ 0 w 277"/>
                      <a:gd name="T1" fmla="*/ 28 h 28"/>
                      <a:gd name="T2" fmla="*/ 33 w 277"/>
                      <a:gd name="T3" fmla="*/ 0 h 28"/>
                      <a:gd name="T4" fmla="*/ 245 w 277"/>
                      <a:gd name="T5" fmla="*/ 0 h 28"/>
                      <a:gd name="T6" fmla="*/ 277 w 277"/>
                      <a:gd name="T7" fmla="*/ 28 h 28"/>
                      <a:gd name="T8" fmla="*/ 0 w 277"/>
                      <a:gd name="T9" fmla="*/ 28 h 28"/>
                    </a:gdLst>
                    <a:ahLst/>
                    <a:cxnLst>
                      <a:cxn ang="0">
                        <a:pos x="T0" y="T1"/>
                      </a:cxn>
                      <a:cxn ang="0">
                        <a:pos x="T2" y="T3"/>
                      </a:cxn>
                      <a:cxn ang="0">
                        <a:pos x="T4" y="T5"/>
                      </a:cxn>
                      <a:cxn ang="0">
                        <a:pos x="T6" y="T7"/>
                      </a:cxn>
                      <a:cxn ang="0">
                        <a:pos x="T8" y="T9"/>
                      </a:cxn>
                    </a:cxnLst>
                    <a:rect l="0" t="0" r="r" b="b"/>
                    <a:pathLst>
                      <a:path w="277" h="28">
                        <a:moveTo>
                          <a:pt x="0" y="28"/>
                        </a:moveTo>
                        <a:lnTo>
                          <a:pt x="33" y="0"/>
                        </a:lnTo>
                        <a:lnTo>
                          <a:pt x="245" y="0"/>
                        </a:lnTo>
                        <a:lnTo>
                          <a:pt x="277" y="28"/>
                        </a:lnTo>
                        <a:lnTo>
                          <a:pt x="0" y="28"/>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42" name="Freeform 99"/>
                  <p:cNvSpPr/>
                  <p:nvPr/>
                </p:nvSpPr>
                <p:spPr bwMode="auto">
                  <a:xfrm>
                    <a:off x="921" y="2635"/>
                    <a:ext cx="277" cy="28"/>
                  </a:xfrm>
                  <a:custGeom>
                    <a:avLst/>
                    <a:gdLst>
                      <a:gd name="T0" fmla="*/ 0 w 277"/>
                      <a:gd name="T1" fmla="*/ 28 h 28"/>
                      <a:gd name="T2" fmla="*/ 33 w 277"/>
                      <a:gd name="T3" fmla="*/ 0 h 28"/>
                      <a:gd name="T4" fmla="*/ 245 w 277"/>
                      <a:gd name="T5" fmla="*/ 0 h 28"/>
                      <a:gd name="T6" fmla="*/ 277 w 277"/>
                      <a:gd name="T7" fmla="*/ 28 h 28"/>
                      <a:gd name="T8" fmla="*/ 0 w 277"/>
                      <a:gd name="T9" fmla="*/ 28 h 28"/>
                    </a:gdLst>
                    <a:ahLst/>
                    <a:cxnLst>
                      <a:cxn ang="0">
                        <a:pos x="T0" y="T1"/>
                      </a:cxn>
                      <a:cxn ang="0">
                        <a:pos x="T2" y="T3"/>
                      </a:cxn>
                      <a:cxn ang="0">
                        <a:pos x="T4" y="T5"/>
                      </a:cxn>
                      <a:cxn ang="0">
                        <a:pos x="T6" y="T7"/>
                      </a:cxn>
                      <a:cxn ang="0">
                        <a:pos x="T8" y="T9"/>
                      </a:cxn>
                    </a:cxnLst>
                    <a:rect l="0" t="0" r="r" b="b"/>
                    <a:pathLst>
                      <a:path w="277" h="28">
                        <a:moveTo>
                          <a:pt x="0" y="28"/>
                        </a:moveTo>
                        <a:lnTo>
                          <a:pt x="33" y="0"/>
                        </a:lnTo>
                        <a:lnTo>
                          <a:pt x="245" y="0"/>
                        </a:lnTo>
                        <a:lnTo>
                          <a:pt x="277" y="28"/>
                        </a:lnTo>
                        <a:lnTo>
                          <a:pt x="0" y="28"/>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43" name="Rectangle 100"/>
                  <p:cNvSpPr>
                    <a:spLocks noChangeArrowheads="1"/>
                  </p:cNvSpPr>
                  <p:nvPr/>
                </p:nvSpPr>
                <p:spPr bwMode="auto">
                  <a:xfrm>
                    <a:off x="923" y="2662"/>
                    <a:ext cx="274" cy="11"/>
                  </a:xfrm>
                  <a:prstGeom prst="rect">
                    <a:avLst/>
                  </a:prstGeom>
                  <a:solidFill>
                    <a:srgbClr val="BAB7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grpSp>
          </p:grpSp>
        </p:grpSp>
        <p:sp>
          <p:nvSpPr>
            <p:cNvPr id="56" name="Rectangle 102"/>
            <p:cNvSpPr>
              <a:spLocks noChangeArrowheads="1"/>
            </p:cNvSpPr>
            <p:nvPr/>
          </p:nvSpPr>
          <p:spPr bwMode="auto">
            <a:xfrm>
              <a:off x="1562225" y="2609528"/>
              <a:ext cx="1276350" cy="715962"/>
            </a:xfrm>
            <a:prstGeom prst="rect">
              <a:avLst/>
            </a:prstGeom>
            <a:solidFill>
              <a:srgbClr val="FF66FF"/>
            </a:solidFill>
            <a:ln w="12700" algn="ctr">
              <a:solidFill>
                <a:srgbClr val="000000"/>
              </a:solidFill>
              <a:miter lim="800000"/>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defRPr/>
              </a:pPr>
              <a:r>
                <a:rPr kumimoji="1" lang="en-US" altLang="zh-CN" sz="2000" b="1" i="1" u="none" strike="noStrike" kern="0" cap="none" spc="0" normalizeH="0" baseline="0" noProof="0" dirty="0" smtClean="0">
                  <a:ln>
                    <a:noFill/>
                  </a:ln>
                  <a:solidFill>
                    <a:srgbClr val="000099"/>
                  </a:solidFill>
                  <a:effectLst/>
                  <a:uLnTx/>
                  <a:uFillTx/>
                  <a:latin typeface="+mn-lt"/>
                  <a:ea typeface="黑体" panose="02010609060101010101" pitchFamily="2" charset="-122"/>
                </a:rPr>
                <a:t>E</a:t>
              </a:r>
              <a:r>
                <a:rPr kumimoji="1" lang="en-US" altLang="zh-CN" sz="2000" b="1" i="0" u="none" strike="noStrike" kern="0" cap="none" spc="0" normalizeH="0" baseline="0" noProof="0" dirty="0" smtClean="0">
                  <a:ln>
                    <a:noFill/>
                  </a:ln>
                  <a:solidFill>
                    <a:srgbClr val="000099"/>
                  </a:solidFill>
                  <a:effectLst/>
                  <a:uLnTx/>
                  <a:uFillTx/>
                  <a:latin typeface="+mn-lt"/>
                  <a:ea typeface="黑体" panose="02010609060101010101" pitchFamily="2" charset="-122"/>
                </a:rPr>
                <a:t> </a:t>
              </a:r>
              <a:r>
                <a:rPr kumimoji="1" lang="zh-CN" altLang="en-US" sz="2000" b="1" i="0" u="none" strike="noStrike" kern="0" cap="none" spc="0" normalizeH="0" baseline="0" noProof="0" dirty="0" smtClean="0">
                  <a:ln>
                    <a:noFill/>
                  </a:ln>
                  <a:solidFill>
                    <a:srgbClr val="000099"/>
                  </a:solidFill>
                  <a:effectLst/>
                  <a:uLnTx/>
                  <a:uFillTx/>
                  <a:latin typeface="+mn-lt"/>
                  <a:ea typeface="黑体" panose="02010609060101010101" pitchFamily="2" charset="-122"/>
                </a:rPr>
                <a:t>运算</a:t>
              </a:r>
            </a:p>
            <a:p>
              <a:pPr marL="0" marR="0" lvl="0" indent="0" algn="ctr"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dirty="0" smtClean="0">
                  <a:ln>
                    <a:noFill/>
                  </a:ln>
                  <a:solidFill>
                    <a:srgbClr val="000099"/>
                  </a:solidFill>
                  <a:effectLst/>
                  <a:uLnTx/>
                  <a:uFillTx/>
                  <a:latin typeface="+mn-lt"/>
                  <a:ea typeface="黑体" panose="02010609060101010101" pitchFamily="2" charset="-122"/>
                </a:rPr>
                <a:t>加密算法</a:t>
              </a:r>
            </a:p>
          </p:txBody>
        </p:sp>
        <p:sp>
          <p:nvSpPr>
            <p:cNvPr id="57" name="Rectangle 103"/>
            <p:cNvSpPr>
              <a:spLocks noChangeArrowheads="1"/>
            </p:cNvSpPr>
            <p:nvPr/>
          </p:nvSpPr>
          <p:spPr bwMode="auto">
            <a:xfrm>
              <a:off x="7086725" y="2609528"/>
              <a:ext cx="1277937" cy="715962"/>
            </a:xfrm>
            <a:prstGeom prst="rect">
              <a:avLst/>
            </a:prstGeom>
            <a:solidFill>
              <a:srgbClr val="FFFF66"/>
            </a:solidFill>
            <a:ln w="12700" algn="ctr">
              <a:solidFill>
                <a:srgbClr val="000000"/>
              </a:solidFill>
              <a:miter lim="800000"/>
            </a:ln>
            <a:effectLst>
              <a:outerShdw dist="35921" dir="2700000" algn="ctr" rotWithShape="0">
                <a:srgbClr val="1C1C1C"/>
              </a:outerShdw>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dirty="0" smtClean="0">
                  <a:ln>
                    <a:noFill/>
                  </a:ln>
                  <a:solidFill>
                    <a:srgbClr val="000099"/>
                  </a:solidFill>
                  <a:effectLst/>
                  <a:uLnTx/>
                  <a:uFillTx/>
                  <a:latin typeface="+mn-lt"/>
                  <a:ea typeface="黑体" panose="02010609060101010101" pitchFamily="2" charset="-122"/>
                </a:rPr>
                <a:t>D </a:t>
              </a:r>
              <a:r>
                <a:rPr kumimoji="1" lang="zh-CN" altLang="en-US" sz="2000" b="1" i="0" u="none" strike="noStrike" kern="0" cap="none" spc="0" normalizeH="0" baseline="0" noProof="0" dirty="0" smtClean="0">
                  <a:ln>
                    <a:noFill/>
                  </a:ln>
                  <a:solidFill>
                    <a:srgbClr val="000099"/>
                  </a:solidFill>
                  <a:effectLst/>
                  <a:uLnTx/>
                  <a:uFillTx/>
                  <a:latin typeface="+mn-lt"/>
                  <a:ea typeface="黑体" panose="02010609060101010101" pitchFamily="2" charset="-122"/>
                </a:rPr>
                <a:t>运算</a:t>
              </a:r>
            </a:p>
            <a:p>
              <a:pPr marL="0" marR="0" lvl="0" indent="0" algn="ctr"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dirty="0" smtClean="0">
                  <a:ln>
                    <a:noFill/>
                  </a:ln>
                  <a:solidFill>
                    <a:srgbClr val="000099"/>
                  </a:solidFill>
                  <a:effectLst/>
                  <a:uLnTx/>
                  <a:uFillTx/>
                  <a:latin typeface="+mn-lt"/>
                  <a:ea typeface="黑体" panose="02010609060101010101" pitchFamily="2" charset="-122"/>
                </a:rPr>
                <a:t>解密算法</a:t>
              </a:r>
            </a:p>
          </p:txBody>
        </p:sp>
        <p:grpSp>
          <p:nvGrpSpPr>
            <p:cNvPr id="58" name="Group 104"/>
            <p:cNvGrpSpPr/>
            <p:nvPr/>
          </p:nvGrpSpPr>
          <p:grpSpPr bwMode="auto">
            <a:xfrm>
              <a:off x="8583737" y="2131690"/>
              <a:ext cx="574675" cy="620713"/>
              <a:chOff x="921" y="2412"/>
              <a:chExt cx="284" cy="265"/>
            </a:xfrm>
          </p:grpSpPr>
          <p:grpSp>
            <p:nvGrpSpPr>
              <p:cNvPr id="59" name="Group 105"/>
              <p:cNvGrpSpPr/>
              <p:nvPr/>
            </p:nvGrpSpPr>
            <p:grpSpPr bwMode="auto">
              <a:xfrm>
                <a:off x="928" y="2417"/>
                <a:ext cx="277" cy="260"/>
                <a:chOff x="928" y="2417"/>
                <a:chExt cx="277" cy="260"/>
              </a:xfrm>
            </p:grpSpPr>
            <p:sp>
              <p:nvSpPr>
                <p:cNvPr id="73" name="Freeform 106"/>
                <p:cNvSpPr/>
                <p:nvPr/>
              </p:nvSpPr>
              <p:spPr bwMode="auto">
                <a:xfrm>
                  <a:off x="935" y="2552"/>
                  <a:ext cx="262" cy="25"/>
                </a:xfrm>
                <a:custGeom>
                  <a:avLst/>
                  <a:gdLst>
                    <a:gd name="T0" fmla="*/ 0 w 262"/>
                    <a:gd name="T1" fmla="*/ 25 h 25"/>
                    <a:gd name="T2" fmla="*/ 31 w 262"/>
                    <a:gd name="T3" fmla="*/ 0 h 25"/>
                    <a:gd name="T4" fmla="*/ 231 w 262"/>
                    <a:gd name="T5" fmla="*/ 0 h 25"/>
                    <a:gd name="T6" fmla="*/ 262 w 262"/>
                    <a:gd name="T7" fmla="*/ 25 h 25"/>
                    <a:gd name="T8" fmla="*/ 0 w 262"/>
                    <a:gd name="T9" fmla="*/ 25 h 25"/>
                  </a:gdLst>
                  <a:ahLst/>
                  <a:cxnLst>
                    <a:cxn ang="0">
                      <a:pos x="T0" y="T1"/>
                    </a:cxn>
                    <a:cxn ang="0">
                      <a:pos x="T2" y="T3"/>
                    </a:cxn>
                    <a:cxn ang="0">
                      <a:pos x="T4" y="T5"/>
                    </a:cxn>
                    <a:cxn ang="0">
                      <a:pos x="T6" y="T7"/>
                    </a:cxn>
                    <a:cxn ang="0">
                      <a:pos x="T8" y="T9"/>
                    </a:cxn>
                  </a:cxnLst>
                  <a:rect l="0" t="0" r="r" b="b"/>
                  <a:pathLst>
                    <a:path w="262" h="25">
                      <a:moveTo>
                        <a:pt x="0" y="25"/>
                      </a:moveTo>
                      <a:lnTo>
                        <a:pt x="31" y="0"/>
                      </a:lnTo>
                      <a:lnTo>
                        <a:pt x="231" y="0"/>
                      </a:lnTo>
                      <a:lnTo>
                        <a:pt x="262" y="25"/>
                      </a:lnTo>
                      <a:lnTo>
                        <a:pt x="0" y="25"/>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74" name="Freeform 107"/>
                <p:cNvSpPr/>
                <p:nvPr/>
              </p:nvSpPr>
              <p:spPr bwMode="auto">
                <a:xfrm>
                  <a:off x="935" y="2552"/>
                  <a:ext cx="262" cy="25"/>
                </a:xfrm>
                <a:custGeom>
                  <a:avLst/>
                  <a:gdLst>
                    <a:gd name="T0" fmla="*/ 0 w 262"/>
                    <a:gd name="T1" fmla="*/ 25 h 25"/>
                    <a:gd name="T2" fmla="*/ 31 w 262"/>
                    <a:gd name="T3" fmla="*/ 0 h 25"/>
                    <a:gd name="T4" fmla="*/ 231 w 262"/>
                    <a:gd name="T5" fmla="*/ 0 h 25"/>
                    <a:gd name="T6" fmla="*/ 262 w 262"/>
                    <a:gd name="T7" fmla="*/ 25 h 25"/>
                    <a:gd name="T8" fmla="*/ 0 w 262"/>
                    <a:gd name="T9" fmla="*/ 25 h 25"/>
                  </a:gdLst>
                  <a:ahLst/>
                  <a:cxnLst>
                    <a:cxn ang="0">
                      <a:pos x="T0" y="T1"/>
                    </a:cxn>
                    <a:cxn ang="0">
                      <a:pos x="T2" y="T3"/>
                    </a:cxn>
                    <a:cxn ang="0">
                      <a:pos x="T4" y="T5"/>
                    </a:cxn>
                    <a:cxn ang="0">
                      <a:pos x="T6" y="T7"/>
                    </a:cxn>
                    <a:cxn ang="0">
                      <a:pos x="T8" y="T9"/>
                    </a:cxn>
                  </a:cxnLst>
                  <a:rect l="0" t="0" r="r" b="b"/>
                  <a:pathLst>
                    <a:path w="262" h="25">
                      <a:moveTo>
                        <a:pt x="0" y="25"/>
                      </a:moveTo>
                      <a:lnTo>
                        <a:pt x="31" y="0"/>
                      </a:lnTo>
                      <a:lnTo>
                        <a:pt x="231" y="0"/>
                      </a:lnTo>
                      <a:lnTo>
                        <a:pt x="262" y="25"/>
                      </a:lnTo>
                      <a:lnTo>
                        <a:pt x="0" y="25"/>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75" name="Freeform 108"/>
                <p:cNvSpPr/>
                <p:nvPr/>
              </p:nvSpPr>
              <p:spPr bwMode="auto">
                <a:xfrm>
                  <a:off x="974" y="2417"/>
                  <a:ext cx="185" cy="17"/>
                </a:xfrm>
                <a:custGeom>
                  <a:avLst/>
                  <a:gdLst>
                    <a:gd name="T0" fmla="*/ 0 w 185"/>
                    <a:gd name="T1" fmla="*/ 17 h 17"/>
                    <a:gd name="T2" fmla="*/ 23 w 185"/>
                    <a:gd name="T3" fmla="*/ 0 h 17"/>
                    <a:gd name="T4" fmla="*/ 163 w 185"/>
                    <a:gd name="T5" fmla="*/ 0 h 17"/>
                    <a:gd name="T6" fmla="*/ 185 w 185"/>
                    <a:gd name="T7" fmla="*/ 17 h 17"/>
                    <a:gd name="T8" fmla="*/ 0 w 185"/>
                    <a:gd name="T9" fmla="*/ 17 h 17"/>
                  </a:gdLst>
                  <a:ahLst/>
                  <a:cxnLst>
                    <a:cxn ang="0">
                      <a:pos x="T0" y="T1"/>
                    </a:cxn>
                    <a:cxn ang="0">
                      <a:pos x="T2" y="T3"/>
                    </a:cxn>
                    <a:cxn ang="0">
                      <a:pos x="T4" y="T5"/>
                    </a:cxn>
                    <a:cxn ang="0">
                      <a:pos x="T6" y="T7"/>
                    </a:cxn>
                    <a:cxn ang="0">
                      <a:pos x="T8" y="T9"/>
                    </a:cxn>
                  </a:cxnLst>
                  <a:rect l="0" t="0" r="r" b="b"/>
                  <a:pathLst>
                    <a:path w="185" h="17">
                      <a:moveTo>
                        <a:pt x="0" y="17"/>
                      </a:moveTo>
                      <a:lnTo>
                        <a:pt x="23" y="0"/>
                      </a:lnTo>
                      <a:lnTo>
                        <a:pt x="163" y="0"/>
                      </a:lnTo>
                      <a:lnTo>
                        <a:pt x="185" y="17"/>
                      </a:lnTo>
                      <a:lnTo>
                        <a:pt x="0" y="17"/>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76" name="Freeform 109"/>
                <p:cNvSpPr/>
                <p:nvPr/>
              </p:nvSpPr>
              <p:spPr bwMode="auto">
                <a:xfrm>
                  <a:off x="974" y="2417"/>
                  <a:ext cx="185" cy="17"/>
                </a:xfrm>
                <a:custGeom>
                  <a:avLst/>
                  <a:gdLst>
                    <a:gd name="T0" fmla="*/ 0 w 185"/>
                    <a:gd name="T1" fmla="*/ 17 h 17"/>
                    <a:gd name="T2" fmla="*/ 23 w 185"/>
                    <a:gd name="T3" fmla="*/ 0 h 17"/>
                    <a:gd name="T4" fmla="*/ 163 w 185"/>
                    <a:gd name="T5" fmla="*/ 0 h 17"/>
                    <a:gd name="T6" fmla="*/ 185 w 185"/>
                    <a:gd name="T7" fmla="*/ 17 h 17"/>
                    <a:gd name="T8" fmla="*/ 0 w 185"/>
                    <a:gd name="T9" fmla="*/ 17 h 17"/>
                  </a:gdLst>
                  <a:ahLst/>
                  <a:cxnLst>
                    <a:cxn ang="0">
                      <a:pos x="T0" y="T1"/>
                    </a:cxn>
                    <a:cxn ang="0">
                      <a:pos x="T2" y="T3"/>
                    </a:cxn>
                    <a:cxn ang="0">
                      <a:pos x="T4" y="T5"/>
                    </a:cxn>
                    <a:cxn ang="0">
                      <a:pos x="T6" y="T7"/>
                    </a:cxn>
                    <a:cxn ang="0">
                      <a:pos x="T8" y="T9"/>
                    </a:cxn>
                  </a:cxnLst>
                  <a:rect l="0" t="0" r="r" b="b"/>
                  <a:pathLst>
                    <a:path w="185" h="17">
                      <a:moveTo>
                        <a:pt x="0" y="17"/>
                      </a:moveTo>
                      <a:lnTo>
                        <a:pt x="23" y="0"/>
                      </a:lnTo>
                      <a:lnTo>
                        <a:pt x="163" y="0"/>
                      </a:lnTo>
                      <a:lnTo>
                        <a:pt x="185" y="17"/>
                      </a:lnTo>
                      <a:lnTo>
                        <a:pt x="0" y="17"/>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77" name="Rectangle 110"/>
                <p:cNvSpPr>
                  <a:spLocks noChangeArrowheads="1"/>
                </p:cNvSpPr>
                <p:nvPr/>
              </p:nvSpPr>
              <p:spPr bwMode="auto">
                <a:xfrm>
                  <a:off x="974" y="2434"/>
                  <a:ext cx="185" cy="13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78" name="Rectangle 111"/>
                <p:cNvSpPr>
                  <a:spLocks noChangeArrowheads="1"/>
                </p:cNvSpPr>
                <p:nvPr/>
              </p:nvSpPr>
              <p:spPr bwMode="auto">
                <a:xfrm>
                  <a:off x="937" y="2576"/>
                  <a:ext cx="260" cy="5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79" name="Rectangle 112"/>
                <p:cNvSpPr>
                  <a:spLocks noChangeArrowheads="1"/>
                </p:cNvSpPr>
                <p:nvPr/>
              </p:nvSpPr>
              <p:spPr bwMode="auto">
                <a:xfrm>
                  <a:off x="992" y="2450"/>
                  <a:ext cx="150" cy="1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80" name="Line 113"/>
                <p:cNvSpPr>
                  <a:spLocks noChangeShapeType="1"/>
                </p:cNvSpPr>
                <p:nvPr/>
              </p:nvSpPr>
              <p:spPr bwMode="auto">
                <a:xfrm flipH="1">
                  <a:off x="1115" y="2598"/>
                  <a:ext cx="61" cy="1"/>
                </a:xfrm>
                <a:prstGeom prst="line">
                  <a:avLst/>
                </a:prstGeom>
                <a:noFill/>
                <a:ln w="7938">
                  <a:solidFill>
                    <a:srgbClr val="000000"/>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grpSp>
              <p:nvGrpSpPr>
                <p:cNvPr id="81" name="Group 114"/>
                <p:cNvGrpSpPr/>
                <p:nvPr/>
              </p:nvGrpSpPr>
              <p:grpSpPr bwMode="auto">
                <a:xfrm>
                  <a:off x="928" y="2639"/>
                  <a:ext cx="277" cy="38"/>
                  <a:chOff x="928" y="2639"/>
                  <a:chExt cx="277" cy="38"/>
                </a:xfrm>
              </p:grpSpPr>
              <p:sp>
                <p:nvSpPr>
                  <p:cNvPr id="82" name="Freeform 115"/>
                  <p:cNvSpPr/>
                  <p:nvPr/>
                </p:nvSpPr>
                <p:spPr bwMode="auto">
                  <a:xfrm>
                    <a:off x="928" y="2639"/>
                    <a:ext cx="277" cy="29"/>
                  </a:xfrm>
                  <a:custGeom>
                    <a:avLst/>
                    <a:gdLst>
                      <a:gd name="T0" fmla="*/ 0 w 277"/>
                      <a:gd name="T1" fmla="*/ 29 h 29"/>
                      <a:gd name="T2" fmla="*/ 33 w 277"/>
                      <a:gd name="T3" fmla="*/ 0 h 29"/>
                      <a:gd name="T4" fmla="*/ 245 w 277"/>
                      <a:gd name="T5" fmla="*/ 0 h 29"/>
                      <a:gd name="T6" fmla="*/ 277 w 277"/>
                      <a:gd name="T7" fmla="*/ 29 h 29"/>
                      <a:gd name="T8" fmla="*/ 0 w 277"/>
                      <a:gd name="T9" fmla="*/ 29 h 29"/>
                    </a:gdLst>
                    <a:ahLst/>
                    <a:cxnLst>
                      <a:cxn ang="0">
                        <a:pos x="T0" y="T1"/>
                      </a:cxn>
                      <a:cxn ang="0">
                        <a:pos x="T2" y="T3"/>
                      </a:cxn>
                      <a:cxn ang="0">
                        <a:pos x="T4" y="T5"/>
                      </a:cxn>
                      <a:cxn ang="0">
                        <a:pos x="T6" y="T7"/>
                      </a:cxn>
                      <a:cxn ang="0">
                        <a:pos x="T8" y="T9"/>
                      </a:cxn>
                    </a:cxnLst>
                    <a:rect l="0" t="0" r="r" b="b"/>
                    <a:pathLst>
                      <a:path w="277" h="29">
                        <a:moveTo>
                          <a:pt x="0" y="29"/>
                        </a:moveTo>
                        <a:lnTo>
                          <a:pt x="33" y="0"/>
                        </a:lnTo>
                        <a:lnTo>
                          <a:pt x="245" y="0"/>
                        </a:lnTo>
                        <a:lnTo>
                          <a:pt x="277" y="29"/>
                        </a:lnTo>
                        <a:lnTo>
                          <a:pt x="0" y="29"/>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83" name="Freeform 116"/>
                  <p:cNvSpPr/>
                  <p:nvPr/>
                </p:nvSpPr>
                <p:spPr bwMode="auto">
                  <a:xfrm>
                    <a:off x="928" y="2639"/>
                    <a:ext cx="277" cy="29"/>
                  </a:xfrm>
                  <a:custGeom>
                    <a:avLst/>
                    <a:gdLst>
                      <a:gd name="T0" fmla="*/ 0 w 277"/>
                      <a:gd name="T1" fmla="*/ 29 h 29"/>
                      <a:gd name="T2" fmla="*/ 33 w 277"/>
                      <a:gd name="T3" fmla="*/ 0 h 29"/>
                      <a:gd name="T4" fmla="*/ 245 w 277"/>
                      <a:gd name="T5" fmla="*/ 0 h 29"/>
                      <a:gd name="T6" fmla="*/ 277 w 277"/>
                      <a:gd name="T7" fmla="*/ 29 h 29"/>
                      <a:gd name="T8" fmla="*/ 0 w 277"/>
                      <a:gd name="T9" fmla="*/ 29 h 29"/>
                    </a:gdLst>
                    <a:ahLst/>
                    <a:cxnLst>
                      <a:cxn ang="0">
                        <a:pos x="T0" y="T1"/>
                      </a:cxn>
                      <a:cxn ang="0">
                        <a:pos x="T2" y="T3"/>
                      </a:cxn>
                      <a:cxn ang="0">
                        <a:pos x="T4" y="T5"/>
                      </a:cxn>
                      <a:cxn ang="0">
                        <a:pos x="T6" y="T7"/>
                      </a:cxn>
                      <a:cxn ang="0">
                        <a:pos x="T8" y="T9"/>
                      </a:cxn>
                    </a:cxnLst>
                    <a:rect l="0" t="0" r="r" b="b"/>
                    <a:pathLst>
                      <a:path w="277" h="29">
                        <a:moveTo>
                          <a:pt x="0" y="29"/>
                        </a:moveTo>
                        <a:lnTo>
                          <a:pt x="33" y="0"/>
                        </a:lnTo>
                        <a:lnTo>
                          <a:pt x="245" y="0"/>
                        </a:lnTo>
                        <a:lnTo>
                          <a:pt x="277" y="29"/>
                        </a:lnTo>
                        <a:lnTo>
                          <a:pt x="0" y="29"/>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84" name="Rectangle 117"/>
                  <p:cNvSpPr>
                    <a:spLocks noChangeArrowheads="1"/>
                  </p:cNvSpPr>
                  <p:nvPr/>
                </p:nvSpPr>
                <p:spPr bwMode="auto">
                  <a:xfrm>
                    <a:off x="930" y="2666"/>
                    <a:ext cx="27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grpSp>
          </p:grpSp>
          <p:grpSp>
            <p:nvGrpSpPr>
              <p:cNvPr id="60" name="Group 118"/>
              <p:cNvGrpSpPr/>
              <p:nvPr/>
            </p:nvGrpSpPr>
            <p:grpSpPr bwMode="auto">
              <a:xfrm>
                <a:off x="921" y="2412"/>
                <a:ext cx="277" cy="261"/>
                <a:chOff x="921" y="2412"/>
                <a:chExt cx="277" cy="261"/>
              </a:xfrm>
            </p:grpSpPr>
            <p:sp>
              <p:nvSpPr>
                <p:cNvPr id="61" name="Freeform 119"/>
                <p:cNvSpPr/>
                <p:nvPr/>
              </p:nvSpPr>
              <p:spPr bwMode="auto">
                <a:xfrm>
                  <a:off x="928" y="2547"/>
                  <a:ext cx="262" cy="26"/>
                </a:xfrm>
                <a:custGeom>
                  <a:avLst/>
                  <a:gdLst>
                    <a:gd name="T0" fmla="*/ 0 w 262"/>
                    <a:gd name="T1" fmla="*/ 26 h 26"/>
                    <a:gd name="T2" fmla="*/ 31 w 262"/>
                    <a:gd name="T3" fmla="*/ 0 h 26"/>
                    <a:gd name="T4" fmla="*/ 231 w 262"/>
                    <a:gd name="T5" fmla="*/ 0 h 26"/>
                    <a:gd name="T6" fmla="*/ 262 w 262"/>
                    <a:gd name="T7" fmla="*/ 26 h 26"/>
                    <a:gd name="T8" fmla="*/ 0 w 262"/>
                    <a:gd name="T9" fmla="*/ 26 h 26"/>
                  </a:gdLst>
                  <a:ahLst/>
                  <a:cxnLst>
                    <a:cxn ang="0">
                      <a:pos x="T0" y="T1"/>
                    </a:cxn>
                    <a:cxn ang="0">
                      <a:pos x="T2" y="T3"/>
                    </a:cxn>
                    <a:cxn ang="0">
                      <a:pos x="T4" y="T5"/>
                    </a:cxn>
                    <a:cxn ang="0">
                      <a:pos x="T6" y="T7"/>
                    </a:cxn>
                    <a:cxn ang="0">
                      <a:pos x="T8" y="T9"/>
                    </a:cxn>
                  </a:cxnLst>
                  <a:rect l="0" t="0" r="r" b="b"/>
                  <a:pathLst>
                    <a:path w="262" h="26">
                      <a:moveTo>
                        <a:pt x="0" y="26"/>
                      </a:moveTo>
                      <a:lnTo>
                        <a:pt x="31" y="0"/>
                      </a:lnTo>
                      <a:lnTo>
                        <a:pt x="231" y="0"/>
                      </a:lnTo>
                      <a:lnTo>
                        <a:pt x="262" y="26"/>
                      </a:lnTo>
                      <a:lnTo>
                        <a:pt x="0" y="26"/>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62" name="Freeform 120"/>
                <p:cNvSpPr/>
                <p:nvPr/>
              </p:nvSpPr>
              <p:spPr bwMode="auto">
                <a:xfrm>
                  <a:off x="928" y="2547"/>
                  <a:ext cx="262" cy="26"/>
                </a:xfrm>
                <a:custGeom>
                  <a:avLst/>
                  <a:gdLst>
                    <a:gd name="T0" fmla="*/ 0 w 262"/>
                    <a:gd name="T1" fmla="*/ 26 h 26"/>
                    <a:gd name="T2" fmla="*/ 31 w 262"/>
                    <a:gd name="T3" fmla="*/ 0 h 26"/>
                    <a:gd name="T4" fmla="*/ 231 w 262"/>
                    <a:gd name="T5" fmla="*/ 0 h 26"/>
                    <a:gd name="T6" fmla="*/ 262 w 262"/>
                    <a:gd name="T7" fmla="*/ 26 h 26"/>
                    <a:gd name="T8" fmla="*/ 0 w 262"/>
                    <a:gd name="T9" fmla="*/ 26 h 26"/>
                  </a:gdLst>
                  <a:ahLst/>
                  <a:cxnLst>
                    <a:cxn ang="0">
                      <a:pos x="T0" y="T1"/>
                    </a:cxn>
                    <a:cxn ang="0">
                      <a:pos x="T2" y="T3"/>
                    </a:cxn>
                    <a:cxn ang="0">
                      <a:pos x="T4" y="T5"/>
                    </a:cxn>
                    <a:cxn ang="0">
                      <a:pos x="T6" y="T7"/>
                    </a:cxn>
                    <a:cxn ang="0">
                      <a:pos x="T8" y="T9"/>
                    </a:cxn>
                  </a:cxnLst>
                  <a:rect l="0" t="0" r="r" b="b"/>
                  <a:pathLst>
                    <a:path w="262" h="26">
                      <a:moveTo>
                        <a:pt x="0" y="26"/>
                      </a:moveTo>
                      <a:lnTo>
                        <a:pt x="31" y="0"/>
                      </a:lnTo>
                      <a:lnTo>
                        <a:pt x="231" y="0"/>
                      </a:lnTo>
                      <a:lnTo>
                        <a:pt x="262" y="26"/>
                      </a:lnTo>
                      <a:lnTo>
                        <a:pt x="0" y="26"/>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63" name="Freeform 121"/>
                <p:cNvSpPr/>
                <p:nvPr/>
              </p:nvSpPr>
              <p:spPr bwMode="auto">
                <a:xfrm>
                  <a:off x="968" y="2412"/>
                  <a:ext cx="184" cy="17"/>
                </a:xfrm>
                <a:custGeom>
                  <a:avLst/>
                  <a:gdLst>
                    <a:gd name="T0" fmla="*/ 0 w 184"/>
                    <a:gd name="T1" fmla="*/ 17 h 17"/>
                    <a:gd name="T2" fmla="*/ 22 w 184"/>
                    <a:gd name="T3" fmla="*/ 0 h 17"/>
                    <a:gd name="T4" fmla="*/ 162 w 184"/>
                    <a:gd name="T5" fmla="*/ 0 h 17"/>
                    <a:gd name="T6" fmla="*/ 184 w 184"/>
                    <a:gd name="T7" fmla="*/ 17 h 17"/>
                    <a:gd name="T8" fmla="*/ 0 w 184"/>
                    <a:gd name="T9" fmla="*/ 17 h 17"/>
                  </a:gdLst>
                  <a:ahLst/>
                  <a:cxnLst>
                    <a:cxn ang="0">
                      <a:pos x="T0" y="T1"/>
                    </a:cxn>
                    <a:cxn ang="0">
                      <a:pos x="T2" y="T3"/>
                    </a:cxn>
                    <a:cxn ang="0">
                      <a:pos x="T4" y="T5"/>
                    </a:cxn>
                    <a:cxn ang="0">
                      <a:pos x="T6" y="T7"/>
                    </a:cxn>
                    <a:cxn ang="0">
                      <a:pos x="T8" y="T9"/>
                    </a:cxn>
                  </a:cxnLst>
                  <a:rect l="0" t="0" r="r" b="b"/>
                  <a:pathLst>
                    <a:path w="184" h="17">
                      <a:moveTo>
                        <a:pt x="0" y="17"/>
                      </a:moveTo>
                      <a:lnTo>
                        <a:pt x="22" y="0"/>
                      </a:lnTo>
                      <a:lnTo>
                        <a:pt x="162" y="0"/>
                      </a:lnTo>
                      <a:lnTo>
                        <a:pt x="184" y="17"/>
                      </a:lnTo>
                      <a:lnTo>
                        <a:pt x="0" y="17"/>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64" name="Freeform 122"/>
                <p:cNvSpPr/>
                <p:nvPr/>
              </p:nvSpPr>
              <p:spPr bwMode="auto">
                <a:xfrm>
                  <a:off x="968" y="2412"/>
                  <a:ext cx="184" cy="17"/>
                </a:xfrm>
                <a:custGeom>
                  <a:avLst/>
                  <a:gdLst>
                    <a:gd name="T0" fmla="*/ 0 w 184"/>
                    <a:gd name="T1" fmla="*/ 17 h 17"/>
                    <a:gd name="T2" fmla="*/ 22 w 184"/>
                    <a:gd name="T3" fmla="*/ 0 h 17"/>
                    <a:gd name="T4" fmla="*/ 162 w 184"/>
                    <a:gd name="T5" fmla="*/ 0 h 17"/>
                    <a:gd name="T6" fmla="*/ 184 w 184"/>
                    <a:gd name="T7" fmla="*/ 17 h 17"/>
                    <a:gd name="T8" fmla="*/ 0 w 184"/>
                    <a:gd name="T9" fmla="*/ 17 h 17"/>
                  </a:gdLst>
                  <a:ahLst/>
                  <a:cxnLst>
                    <a:cxn ang="0">
                      <a:pos x="T0" y="T1"/>
                    </a:cxn>
                    <a:cxn ang="0">
                      <a:pos x="T2" y="T3"/>
                    </a:cxn>
                    <a:cxn ang="0">
                      <a:pos x="T4" y="T5"/>
                    </a:cxn>
                    <a:cxn ang="0">
                      <a:pos x="T6" y="T7"/>
                    </a:cxn>
                    <a:cxn ang="0">
                      <a:pos x="T8" y="T9"/>
                    </a:cxn>
                  </a:cxnLst>
                  <a:rect l="0" t="0" r="r" b="b"/>
                  <a:pathLst>
                    <a:path w="184" h="17">
                      <a:moveTo>
                        <a:pt x="0" y="17"/>
                      </a:moveTo>
                      <a:lnTo>
                        <a:pt x="22" y="0"/>
                      </a:lnTo>
                      <a:lnTo>
                        <a:pt x="162" y="0"/>
                      </a:lnTo>
                      <a:lnTo>
                        <a:pt x="184" y="17"/>
                      </a:lnTo>
                      <a:lnTo>
                        <a:pt x="0" y="17"/>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65" name="Rectangle 123"/>
                <p:cNvSpPr>
                  <a:spLocks noChangeArrowheads="1"/>
                </p:cNvSpPr>
                <p:nvPr/>
              </p:nvSpPr>
              <p:spPr bwMode="auto">
                <a:xfrm>
                  <a:off x="968" y="2429"/>
                  <a:ext cx="184" cy="132"/>
                </a:xfrm>
                <a:prstGeom prst="rect">
                  <a:avLst/>
                </a:prstGeom>
                <a:solidFill>
                  <a:srgbClr val="B7B7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66" name="Rectangle 124"/>
                <p:cNvSpPr>
                  <a:spLocks noChangeArrowheads="1"/>
                </p:cNvSpPr>
                <p:nvPr/>
              </p:nvSpPr>
              <p:spPr bwMode="auto">
                <a:xfrm>
                  <a:off x="930" y="2571"/>
                  <a:ext cx="260" cy="59"/>
                </a:xfrm>
                <a:prstGeom prst="rect">
                  <a:avLst/>
                </a:prstGeom>
                <a:solidFill>
                  <a:srgbClr val="B7B7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67" name="Rectangle 125"/>
                <p:cNvSpPr>
                  <a:spLocks noChangeArrowheads="1"/>
                </p:cNvSpPr>
                <p:nvPr/>
              </p:nvSpPr>
              <p:spPr bwMode="auto">
                <a:xfrm>
                  <a:off x="985" y="2445"/>
                  <a:ext cx="150" cy="1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68" name="Line 126"/>
                <p:cNvSpPr>
                  <a:spLocks noChangeShapeType="1"/>
                </p:cNvSpPr>
                <p:nvPr/>
              </p:nvSpPr>
              <p:spPr bwMode="auto">
                <a:xfrm flipH="1">
                  <a:off x="1108" y="2593"/>
                  <a:ext cx="61" cy="1"/>
                </a:xfrm>
                <a:prstGeom prst="line">
                  <a:avLst/>
                </a:prstGeom>
                <a:noFill/>
                <a:ln w="7938">
                  <a:solidFill>
                    <a:srgbClr val="000000"/>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grpSp>
              <p:nvGrpSpPr>
                <p:cNvPr id="69" name="Group 127"/>
                <p:cNvGrpSpPr/>
                <p:nvPr/>
              </p:nvGrpSpPr>
              <p:grpSpPr bwMode="auto">
                <a:xfrm>
                  <a:off x="921" y="2635"/>
                  <a:ext cx="277" cy="38"/>
                  <a:chOff x="921" y="2635"/>
                  <a:chExt cx="277" cy="38"/>
                </a:xfrm>
              </p:grpSpPr>
              <p:sp>
                <p:nvSpPr>
                  <p:cNvPr id="70" name="Freeform 128"/>
                  <p:cNvSpPr/>
                  <p:nvPr/>
                </p:nvSpPr>
                <p:spPr bwMode="auto">
                  <a:xfrm>
                    <a:off x="921" y="2635"/>
                    <a:ext cx="277" cy="28"/>
                  </a:xfrm>
                  <a:custGeom>
                    <a:avLst/>
                    <a:gdLst>
                      <a:gd name="T0" fmla="*/ 0 w 277"/>
                      <a:gd name="T1" fmla="*/ 28 h 28"/>
                      <a:gd name="T2" fmla="*/ 33 w 277"/>
                      <a:gd name="T3" fmla="*/ 0 h 28"/>
                      <a:gd name="T4" fmla="*/ 245 w 277"/>
                      <a:gd name="T5" fmla="*/ 0 h 28"/>
                      <a:gd name="T6" fmla="*/ 277 w 277"/>
                      <a:gd name="T7" fmla="*/ 28 h 28"/>
                      <a:gd name="T8" fmla="*/ 0 w 277"/>
                      <a:gd name="T9" fmla="*/ 28 h 28"/>
                    </a:gdLst>
                    <a:ahLst/>
                    <a:cxnLst>
                      <a:cxn ang="0">
                        <a:pos x="T0" y="T1"/>
                      </a:cxn>
                      <a:cxn ang="0">
                        <a:pos x="T2" y="T3"/>
                      </a:cxn>
                      <a:cxn ang="0">
                        <a:pos x="T4" y="T5"/>
                      </a:cxn>
                      <a:cxn ang="0">
                        <a:pos x="T6" y="T7"/>
                      </a:cxn>
                      <a:cxn ang="0">
                        <a:pos x="T8" y="T9"/>
                      </a:cxn>
                    </a:cxnLst>
                    <a:rect l="0" t="0" r="r" b="b"/>
                    <a:pathLst>
                      <a:path w="277" h="28">
                        <a:moveTo>
                          <a:pt x="0" y="28"/>
                        </a:moveTo>
                        <a:lnTo>
                          <a:pt x="33" y="0"/>
                        </a:lnTo>
                        <a:lnTo>
                          <a:pt x="245" y="0"/>
                        </a:lnTo>
                        <a:lnTo>
                          <a:pt x="277" y="28"/>
                        </a:lnTo>
                        <a:lnTo>
                          <a:pt x="0" y="28"/>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71" name="Freeform 129"/>
                  <p:cNvSpPr/>
                  <p:nvPr/>
                </p:nvSpPr>
                <p:spPr bwMode="auto">
                  <a:xfrm>
                    <a:off x="921" y="2635"/>
                    <a:ext cx="277" cy="28"/>
                  </a:xfrm>
                  <a:custGeom>
                    <a:avLst/>
                    <a:gdLst>
                      <a:gd name="T0" fmla="*/ 0 w 277"/>
                      <a:gd name="T1" fmla="*/ 28 h 28"/>
                      <a:gd name="T2" fmla="*/ 33 w 277"/>
                      <a:gd name="T3" fmla="*/ 0 h 28"/>
                      <a:gd name="T4" fmla="*/ 245 w 277"/>
                      <a:gd name="T5" fmla="*/ 0 h 28"/>
                      <a:gd name="T6" fmla="*/ 277 w 277"/>
                      <a:gd name="T7" fmla="*/ 28 h 28"/>
                      <a:gd name="T8" fmla="*/ 0 w 277"/>
                      <a:gd name="T9" fmla="*/ 28 h 28"/>
                    </a:gdLst>
                    <a:ahLst/>
                    <a:cxnLst>
                      <a:cxn ang="0">
                        <a:pos x="T0" y="T1"/>
                      </a:cxn>
                      <a:cxn ang="0">
                        <a:pos x="T2" y="T3"/>
                      </a:cxn>
                      <a:cxn ang="0">
                        <a:pos x="T4" y="T5"/>
                      </a:cxn>
                      <a:cxn ang="0">
                        <a:pos x="T6" y="T7"/>
                      </a:cxn>
                      <a:cxn ang="0">
                        <a:pos x="T8" y="T9"/>
                      </a:cxn>
                    </a:cxnLst>
                    <a:rect l="0" t="0" r="r" b="b"/>
                    <a:pathLst>
                      <a:path w="277" h="28">
                        <a:moveTo>
                          <a:pt x="0" y="28"/>
                        </a:moveTo>
                        <a:lnTo>
                          <a:pt x="33" y="0"/>
                        </a:lnTo>
                        <a:lnTo>
                          <a:pt x="245" y="0"/>
                        </a:lnTo>
                        <a:lnTo>
                          <a:pt x="277" y="28"/>
                        </a:lnTo>
                        <a:lnTo>
                          <a:pt x="0" y="28"/>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72" name="Rectangle 130"/>
                  <p:cNvSpPr>
                    <a:spLocks noChangeArrowheads="1"/>
                  </p:cNvSpPr>
                  <p:nvPr/>
                </p:nvSpPr>
                <p:spPr bwMode="auto">
                  <a:xfrm>
                    <a:off x="923" y="2662"/>
                    <a:ext cx="274" cy="11"/>
                  </a:xfrm>
                  <a:prstGeom prst="rect">
                    <a:avLst/>
                  </a:prstGeom>
                  <a:solidFill>
                    <a:srgbClr val="BAB7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grpSp>
          </p:grpSp>
        </p:grpSp>
        <p:sp>
          <p:nvSpPr>
            <p:cNvPr id="85" name="Text Box 131"/>
            <p:cNvSpPr txBox="1">
              <a:spLocks noChangeArrowheads="1"/>
            </p:cNvSpPr>
            <p:nvPr/>
          </p:nvSpPr>
          <p:spPr bwMode="auto">
            <a:xfrm>
              <a:off x="4448944" y="2787154"/>
              <a:ext cx="111280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eaLnBrk="1" fontAlgn="auto" latinLnBrk="0" hangingPunct="1">
                <a:lnSpc>
                  <a:spcPct val="100000"/>
                </a:lnSpc>
                <a:spcBef>
                  <a:spcPts val="0"/>
                </a:spcBef>
                <a:spcAft>
                  <a:spcPts val="0"/>
                </a:spcAft>
                <a:buClrTx/>
                <a:buSzTx/>
                <a:buFontTx/>
                <a:buNone/>
                <a:defRPr/>
              </a:pPr>
              <a:r>
                <a:rPr kumimoji="1" lang="zh-CN" altLang="en-US" sz="2400" b="1" i="0" u="none" strike="noStrike" kern="0" cap="none" spc="0" normalizeH="0" baseline="0" noProof="0" dirty="0" smtClean="0">
                  <a:ln>
                    <a:noFill/>
                  </a:ln>
                  <a:solidFill>
                    <a:srgbClr val="000099"/>
                  </a:solidFill>
                  <a:effectLst/>
                  <a:uLnTx/>
                  <a:uFillTx/>
                  <a:latin typeface="+mn-lt"/>
                  <a:ea typeface="黑体" panose="02010609060101010101" pitchFamily="2" charset="-122"/>
                </a:rPr>
                <a:t>互联网</a:t>
              </a:r>
            </a:p>
          </p:txBody>
        </p:sp>
        <p:pic>
          <p:nvPicPr>
            <p:cNvPr id="87" name="Picture 133"/>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6200000" flipV="1">
              <a:off x="7324972" y="3640732"/>
              <a:ext cx="50323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sp>
          <p:nvSpPr>
            <p:cNvPr id="88" name="Line 101"/>
            <p:cNvSpPr>
              <a:spLocks noChangeShapeType="1"/>
            </p:cNvSpPr>
            <p:nvPr/>
          </p:nvSpPr>
          <p:spPr bwMode="auto">
            <a:xfrm rot="16200000">
              <a:off x="4548312" y="2309490"/>
              <a:ext cx="977900" cy="0"/>
            </a:xfrm>
            <a:prstGeom prst="line">
              <a:avLst/>
            </a:prstGeom>
            <a:noFill/>
            <a:ln w="57150">
              <a:solidFill>
                <a:srgbClr val="FF0000"/>
              </a:solidFill>
              <a:prstDash val="sysDot"/>
              <a:round/>
              <a:headEnd type="none" w="sm" len="me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89" name="矩形 88"/>
            <p:cNvSpPr/>
            <p:nvPr/>
          </p:nvSpPr>
          <p:spPr>
            <a:xfrm>
              <a:off x="1032794" y="5373216"/>
              <a:ext cx="8234602" cy="954107"/>
            </a:xfrm>
            <a:prstGeom prst="rect">
              <a:avLst/>
            </a:prstGeom>
            <a:solidFill>
              <a:srgbClr val="66FF66"/>
            </a:solidFill>
            <a:ln w="9525">
              <a:solidFill>
                <a:srgbClr val="000066"/>
              </a:solidFill>
              <a:miter lim="800000"/>
            </a:ln>
            <a:effectLst>
              <a:outerShdw dist="35921" sx="1000" sy="1000" algn="ctr" rotWithShape="0">
                <a:srgbClr val="1C1C1C"/>
              </a:outerShdw>
            </a:effectLst>
          </p:spPr>
          <p:txBody>
            <a:bodyPr wrap="square">
              <a:spAutoFit/>
            </a:bodyPr>
            <a:lstStyle/>
            <a:p>
              <a:pPr eaLnBrk="1" fontAlgn="auto" hangingPunct="1">
                <a:spcBef>
                  <a:spcPts val="0"/>
                </a:spcBef>
                <a:spcAft>
                  <a:spcPts val="0"/>
                </a:spcAft>
              </a:pPr>
              <a:r>
                <a:rPr lang="zh-CN" altLang="zh-CN" sz="2800" b="1" kern="0" dirty="0" smtClean="0">
                  <a:solidFill>
                    <a:srgbClr val="000099"/>
                  </a:solidFill>
                  <a:latin typeface="+mn-lt"/>
                  <a:ea typeface="黑体" panose="02010609060101010101" pitchFamily="2" charset="-122"/>
                </a:rPr>
                <a:t>用户</a:t>
              </a:r>
              <a:r>
                <a:rPr lang="en-US" altLang="zh-CN" sz="2800" b="1" kern="0" dirty="0" smtClean="0">
                  <a:solidFill>
                    <a:srgbClr val="000099"/>
                  </a:solidFill>
                  <a:latin typeface="+mn-lt"/>
                  <a:ea typeface="黑体" panose="02010609060101010101" pitchFamily="2" charset="-122"/>
                </a:rPr>
                <a:t> A </a:t>
              </a:r>
              <a:r>
                <a:rPr lang="zh-CN" altLang="zh-CN" sz="2800" b="1" kern="0" dirty="0" smtClean="0">
                  <a:solidFill>
                    <a:srgbClr val="000099"/>
                  </a:solidFill>
                  <a:latin typeface="+mn-lt"/>
                  <a:ea typeface="黑体" panose="02010609060101010101" pitchFamily="2" charset="-122"/>
                </a:rPr>
                <a:t>向</a:t>
              </a:r>
              <a:r>
                <a:rPr lang="en-US" altLang="zh-CN" sz="2800" b="1" kern="0" dirty="0" smtClean="0">
                  <a:solidFill>
                    <a:srgbClr val="000099"/>
                  </a:solidFill>
                  <a:latin typeface="+mn-lt"/>
                  <a:ea typeface="黑体" panose="02010609060101010101" pitchFamily="2" charset="-122"/>
                </a:rPr>
                <a:t> B </a:t>
              </a:r>
              <a:r>
                <a:rPr lang="zh-CN" altLang="zh-CN" sz="2800" b="1" kern="0" dirty="0" smtClean="0">
                  <a:solidFill>
                    <a:srgbClr val="000099"/>
                  </a:solidFill>
                  <a:latin typeface="+mn-lt"/>
                  <a:ea typeface="黑体" panose="02010609060101010101" pitchFamily="2" charset="-122"/>
                </a:rPr>
                <a:t>发送明文</a:t>
              </a:r>
              <a:r>
                <a:rPr lang="en-US" altLang="zh-CN" sz="2800" b="1" kern="0" dirty="0" smtClean="0">
                  <a:solidFill>
                    <a:srgbClr val="000099"/>
                  </a:solidFill>
                  <a:latin typeface="+mn-lt"/>
                  <a:ea typeface="黑体" panose="02010609060101010101" pitchFamily="2" charset="-122"/>
                </a:rPr>
                <a:t> X</a:t>
              </a:r>
              <a:r>
                <a:rPr lang="zh-CN" altLang="zh-CN" sz="2800" b="1" kern="0" dirty="0" smtClean="0">
                  <a:solidFill>
                    <a:srgbClr val="000099"/>
                  </a:solidFill>
                  <a:latin typeface="+mn-lt"/>
                  <a:ea typeface="黑体" panose="02010609060101010101" pitchFamily="2" charset="-122"/>
                </a:rPr>
                <a:t>，通过加密算法</a:t>
              </a:r>
              <a:r>
                <a:rPr lang="en-US" altLang="zh-CN" sz="2800" b="1" kern="0" dirty="0" smtClean="0">
                  <a:solidFill>
                    <a:srgbClr val="000099"/>
                  </a:solidFill>
                  <a:latin typeface="+mn-lt"/>
                  <a:ea typeface="黑体" panose="02010609060101010101" pitchFamily="2" charset="-122"/>
                </a:rPr>
                <a:t> E </a:t>
              </a:r>
              <a:r>
                <a:rPr lang="zh-CN" altLang="zh-CN" sz="2800" b="1" kern="0" dirty="0" smtClean="0">
                  <a:solidFill>
                    <a:srgbClr val="000099"/>
                  </a:solidFill>
                  <a:latin typeface="+mn-lt"/>
                  <a:ea typeface="黑体" panose="02010609060101010101" pitchFamily="2" charset="-122"/>
                </a:rPr>
                <a:t>运算</a:t>
              </a:r>
              <a:r>
                <a:rPr lang="zh-CN" altLang="zh-CN" sz="2800" b="1" kern="0" dirty="0">
                  <a:solidFill>
                    <a:srgbClr val="000099"/>
                  </a:solidFill>
                  <a:latin typeface="+mn-lt"/>
                  <a:ea typeface="黑体" panose="02010609060101010101" pitchFamily="2" charset="-122"/>
                </a:rPr>
                <a:t>后，就得出</a:t>
              </a:r>
              <a:r>
                <a:rPr lang="zh-CN" altLang="zh-CN" sz="2800" b="1" kern="0" dirty="0" smtClean="0">
                  <a:solidFill>
                    <a:srgbClr val="000099"/>
                  </a:solidFill>
                  <a:latin typeface="+mn-lt"/>
                  <a:ea typeface="黑体" panose="02010609060101010101" pitchFamily="2" charset="-122"/>
                </a:rPr>
                <a:t>密文</a:t>
              </a:r>
              <a:r>
                <a:rPr lang="en-US" altLang="zh-CN" sz="2800" b="1" kern="0" dirty="0" smtClean="0">
                  <a:solidFill>
                    <a:srgbClr val="000099"/>
                  </a:solidFill>
                  <a:latin typeface="+mn-lt"/>
                  <a:ea typeface="黑体" panose="02010609060101010101" pitchFamily="2" charset="-122"/>
                </a:rPr>
                <a:t> Y</a:t>
              </a:r>
              <a:r>
                <a:rPr lang="zh-CN" altLang="zh-CN" sz="2800" b="1" kern="0" dirty="0">
                  <a:solidFill>
                    <a:srgbClr val="000099"/>
                  </a:solidFill>
                  <a:latin typeface="+mn-lt"/>
                  <a:ea typeface="黑体" panose="02010609060101010101" pitchFamily="2" charset="-122"/>
                </a:rPr>
                <a:t>。</a:t>
              </a:r>
              <a:endParaRPr lang="zh-CN" altLang="en-US" sz="2800" b="1" kern="0" dirty="0">
                <a:solidFill>
                  <a:srgbClr val="000099"/>
                </a:solidFill>
                <a:latin typeface="+mn-lt"/>
                <a:ea typeface="黑体" panose="02010609060101010101" pitchFamily="2" charset="-122"/>
              </a:endParaRPr>
            </a:p>
          </p:txBody>
        </p:sp>
        <p:sp>
          <p:nvSpPr>
            <p:cNvPr id="90" name="Freeform 20"/>
            <p:cNvSpPr/>
            <p:nvPr/>
          </p:nvSpPr>
          <p:spPr bwMode="auto">
            <a:xfrm>
              <a:off x="5653112" y="3361754"/>
              <a:ext cx="2108200" cy="765175"/>
            </a:xfrm>
            <a:custGeom>
              <a:avLst/>
              <a:gdLst>
                <a:gd name="T0" fmla="*/ 0 w 1056"/>
                <a:gd name="T1" fmla="*/ 384 h 384"/>
                <a:gd name="T2" fmla="*/ 1056 w 1056"/>
                <a:gd name="T3" fmla="*/ 384 h 384"/>
                <a:gd name="T4" fmla="*/ 1056 w 1056"/>
                <a:gd name="T5" fmla="*/ 0 h 384"/>
              </a:gdLst>
              <a:ahLst/>
              <a:cxnLst>
                <a:cxn ang="0">
                  <a:pos x="T0" y="T1"/>
                </a:cxn>
                <a:cxn ang="0">
                  <a:pos x="T2" y="T3"/>
                </a:cxn>
                <a:cxn ang="0">
                  <a:pos x="T4" y="T5"/>
                </a:cxn>
              </a:cxnLst>
              <a:rect l="0" t="0" r="r" b="b"/>
              <a:pathLst>
                <a:path w="1056" h="384">
                  <a:moveTo>
                    <a:pt x="0" y="384"/>
                  </a:moveTo>
                  <a:lnTo>
                    <a:pt x="1056" y="384"/>
                  </a:lnTo>
                  <a:lnTo>
                    <a:pt x="1056" y="0"/>
                  </a:lnTo>
                </a:path>
              </a:pathLst>
            </a:custGeom>
            <a:noFill/>
            <a:ln w="28575" cmpd="sng">
              <a:solidFill>
                <a:srgbClr val="C00000"/>
              </a:solidFill>
              <a:round/>
              <a:headEnd type="none" w="sm"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1" name="AutoShape 21"/>
            <p:cNvSpPr>
              <a:spLocks noChangeArrowheads="1"/>
            </p:cNvSpPr>
            <p:nvPr/>
          </p:nvSpPr>
          <p:spPr bwMode="auto">
            <a:xfrm rot="16200000">
              <a:off x="4798108" y="1956705"/>
              <a:ext cx="587375" cy="4330924"/>
            </a:xfrm>
            <a:prstGeom prst="can">
              <a:avLst>
                <a:gd name="adj" fmla="val 41409"/>
              </a:avLst>
            </a:prstGeom>
            <a:gradFill rotWithShape="1">
              <a:gsLst>
                <a:gs pos="0">
                  <a:srgbClr val="333399"/>
                </a:gs>
                <a:gs pos="50000">
                  <a:srgbClr val="66FFFF"/>
                </a:gs>
                <a:gs pos="100000">
                  <a:srgbClr val="333399"/>
                </a:gs>
              </a:gsLst>
              <a:lin ang="0" scaled="1"/>
            </a:gradFill>
            <a:ln>
              <a:noFill/>
            </a:ln>
            <a:effectLst/>
          </p:spPr>
          <p:txBody>
            <a:bodyPr wrap="none" anchor="ctr"/>
            <a:lstStyle/>
            <a:p>
              <a:endParaRPr lang="zh-CN" altLang="en-US" b="1">
                <a:solidFill>
                  <a:srgbClr val="000099"/>
                </a:solidFill>
                <a:latin typeface="+mn-lt"/>
                <a:ea typeface="黑体" panose="02010609060101010101" pitchFamily="2" charset="-122"/>
              </a:endParaRPr>
            </a:p>
          </p:txBody>
        </p:sp>
        <p:sp>
          <p:nvSpPr>
            <p:cNvPr id="92" name="Line 28"/>
            <p:cNvSpPr>
              <a:spLocks noChangeShapeType="1"/>
            </p:cNvSpPr>
            <p:nvPr/>
          </p:nvSpPr>
          <p:spPr bwMode="auto">
            <a:xfrm rot="16200000">
              <a:off x="1626171" y="4001517"/>
              <a:ext cx="1277938" cy="0"/>
            </a:xfrm>
            <a:prstGeom prst="line">
              <a:avLst/>
            </a:prstGeom>
            <a:noFill/>
            <a:ln w="28575">
              <a:solidFill>
                <a:srgbClr val="C00000"/>
              </a:solidFill>
              <a:round/>
              <a:headEnd type="none" w="sm" len="me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3" name="Text Box 29"/>
            <p:cNvSpPr txBox="1">
              <a:spLocks noChangeArrowheads="1"/>
            </p:cNvSpPr>
            <p:nvPr/>
          </p:nvSpPr>
          <p:spPr bwMode="auto">
            <a:xfrm>
              <a:off x="397670" y="3450456"/>
              <a:ext cx="186509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kumimoji="1" lang="zh-CN" altLang="en-US" sz="2400" b="1" dirty="0">
                  <a:solidFill>
                    <a:srgbClr val="000099"/>
                  </a:solidFill>
                  <a:latin typeface="+mn-lt"/>
                  <a:ea typeface="黑体" panose="02010609060101010101" pitchFamily="2" charset="-122"/>
                </a:rPr>
                <a:t>加密密钥 </a:t>
              </a:r>
              <a:r>
                <a:rPr kumimoji="1" lang="en-US" altLang="zh-CN" sz="2400" b="1" dirty="0">
                  <a:solidFill>
                    <a:srgbClr val="000099"/>
                  </a:solidFill>
                  <a:latin typeface="+mn-lt"/>
                  <a:ea typeface="黑体" panose="02010609060101010101" pitchFamily="2" charset="-122"/>
                </a:rPr>
                <a:t>K</a:t>
              </a:r>
              <a:r>
                <a:rPr kumimoji="1" lang="en-US" altLang="zh-CN" sz="2400" b="1" baseline="-25000" dirty="0">
                  <a:solidFill>
                    <a:srgbClr val="000099"/>
                  </a:solidFill>
                  <a:latin typeface="+mn-lt"/>
                  <a:ea typeface="黑体" panose="02010609060101010101" pitchFamily="2" charset="-122"/>
                </a:rPr>
                <a:t>E</a:t>
              </a:r>
            </a:p>
          </p:txBody>
        </p:sp>
        <p:sp>
          <p:nvSpPr>
            <p:cNvPr id="94" name="Text Box 30"/>
            <p:cNvSpPr txBox="1">
              <a:spLocks noChangeArrowheads="1"/>
            </p:cNvSpPr>
            <p:nvPr/>
          </p:nvSpPr>
          <p:spPr bwMode="auto">
            <a:xfrm>
              <a:off x="7819702" y="3475856"/>
              <a:ext cx="2101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zh-CN" altLang="en-US" sz="2400" b="1" dirty="0">
                  <a:solidFill>
                    <a:srgbClr val="000099"/>
                  </a:solidFill>
                  <a:latin typeface="+mn-lt"/>
                  <a:ea typeface="黑体" panose="02010609060101010101" pitchFamily="2" charset="-122"/>
                </a:rPr>
                <a:t>解密密钥 </a:t>
              </a:r>
              <a:r>
                <a:rPr kumimoji="1" lang="en-US" altLang="zh-CN" sz="2400" b="1" dirty="0">
                  <a:solidFill>
                    <a:srgbClr val="000099"/>
                  </a:solidFill>
                  <a:latin typeface="+mn-lt"/>
                  <a:ea typeface="黑体" panose="02010609060101010101" pitchFamily="2" charset="-122"/>
                </a:rPr>
                <a:t>K</a:t>
              </a:r>
              <a:r>
                <a:rPr kumimoji="1" lang="en-US" altLang="zh-CN" sz="2400" b="1" baseline="-25000" dirty="0">
                  <a:solidFill>
                    <a:srgbClr val="000099"/>
                  </a:solidFill>
                  <a:latin typeface="+mn-lt"/>
                  <a:ea typeface="黑体" panose="02010609060101010101" pitchFamily="2" charset="-122"/>
                </a:rPr>
                <a:t>D</a:t>
              </a:r>
            </a:p>
          </p:txBody>
        </p:sp>
        <p:sp>
          <p:nvSpPr>
            <p:cNvPr id="95" name="Rectangle 46"/>
            <p:cNvSpPr>
              <a:spLocks noChangeArrowheads="1"/>
            </p:cNvSpPr>
            <p:nvPr/>
          </p:nvSpPr>
          <p:spPr bwMode="auto">
            <a:xfrm>
              <a:off x="1713484" y="4517454"/>
              <a:ext cx="1233488" cy="482600"/>
            </a:xfrm>
            <a:prstGeom prst="rect">
              <a:avLst/>
            </a:prstGeom>
            <a:solidFill>
              <a:srgbClr val="CCECFF"/>
            </a:solidFill>
            <a:ln w="12700">
              <a:solidFill>
                <a:schemeClr val="tx2"/>
              </a:solidFill>
              <a:miter lim="800000"/>
            </a:ln>
            <a:effectLst>
              <a:outerShdw dist="35921" dir="2700000" algn="ctr" rotWithShape="0">
                <a:schemeClr val="bg2"/>
              </a:outerShdw>
            </a:effectLst>
          </p:spPr>
          <p:txBody>
            <a:bodyPr wrap="none" anchor="ctr"/>
            <a:lstStyle/>
            <a:p>
              <a:pPr algn="ctr"/>
              <a:r>
                <a:rPr kumimoji="1" lang="zh-CN" altLang="en-US" sz="2400" b="1">
                  <a:solidFill>
                    <a:srgbClr val="000099"/>
                  </a:solidFill>
                  <a:latin typeface="+mn-lt"/>
                  <a:ea typeface="黑体" panose="02010609060101010101" pitchFamily="2" charset="-122"/>
                </a:rPr>
                <a:t>密钥源</a:t>
              </a:r>
            </a:p>
          </p:txBody>
        </p:sp>
        <p:sp>
          <p:nvSpPr>
            <p:cNvPr id="96" name="Line 47"/>
            <p:cNvSpPr>
              <a:spLocks noChangeShapeType="1"/>
            </p:cNvSpPr>
            <p:nvPr/>
          </p:nvSpPr>
          <p:spPr bwMode="auto">
            <a:xfrm>
              <a:off x="2262759" y="4126930"/>
              <a:ext cx="908397" cy="0"/>
            </a:xfrm>
            <a:prstGeom prst="line">
              <a:avLst/>
            </a:prstGeom>
            <a:noFill/>
            <a:ln w="28575">
              <a:solidFill>
                <a:schemeClr val="tx1"/>
              </a:solidFill>
              <a:round/>
              <a:headEnd type="none" w="sm" len="me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7" name="Text Box 48"/>
            <p:cNvSpPr txBox="1">
              <a:spLocks noChangeArrowheads="1"/>
            </p:cNvSpPr>
            <p:nvPr/>
          </p:nvSpPr>
          <p:spPr bwMode="auto">
            <a:xfrm>
              <a:off x="4250896" y="3903439"/>
              <a:ext cx="14221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400" b="1" dirty="0">
                  <a:solidFill>
                    <a:srgbClr val="C00000"/>
                  </a:solidFill>
                  <a:latin typeface="+mn-lt"/>
                  <a:ea typeface="黑体" panose="02010609060101010101" pitchFamily="2" charset="-122"/>
                </a:rPr>
                <a:t>安全信道</a:t>
              </a: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zh-CN" dirty="0"/>
              <a:t>密钥</a:t>
            </a:r>
            <a:endParaRPr lang="zh-CN" altLang="en-US" dirty="0"/>
          </a:p>
        </p:txBody>
      </p:sp>
      <p:sp>
        <p:nvSpPr>
          <p:cNvPr id="3" name="内容占位符 2"/>
          <p:cNvSpPr>
            <a:spLocks noGrp="1"/>
          </p:cNvSpPr>
          <p:nvPr>
            <p:ph idx="1"/>
          </p:nvPr>
        </p:nvSpPr>
        <p:spPr/>
        <p:txBody>
          <a:bodyPr/>
          <a:lstStyle/>
          <a:p>
            <a:r>
              <a:rPr lang="zh-CN" altLang="zh-CN" sz="2800" dirty="0"/>
              <a:t>加密和解密用的</a:t>
            </a:r>
            <a:r>
              <a:rPr lang="zh-CN" altLang="zh-CN" sz="2800" dirty="0">
                <a:solidFill>
                  <a:srgbClr val="FF0000"/>
                </a:solidFill>
              </a:rPr>
              <a:t>密钥</a:t>
            </a:r>
            <a:r>
              <a:rPr lang="en-US" altLang="zh-CN" sz="2800" i="1" dirty="0" smtClean="0">
                <a:solidFill>
                  <a:srgbClr val="FF0000"/>
                </a:solidFill>
              </a:rPr>
              <a:t>K</a:t>
            </a:r>
            <a:r>
              <a:rPr lang="en-US" altLang="zh-CN" sz="2800" dirty="0" smtClean="0"/>
              <a:t> (key) </a:t>
            </a:r>
            <a:r>
              <a:rPr lang="zh-CN" altLang="zh-CN" sz="2800" dirty="0" smtClean="0"/>
              <a:t>是</a:t>
            </a:r>
            <a:r>
              <a:rPr lang="zh-CN" altLang="zh-CN" sz="2800" dirty="0"/>
              <a:t>一串秘密的字符串（即比特串</a:t>
            </a:r>
            <a:r>
              <a:rPr lang="zh-CN" altLang="zh-CN" sz="2800" dirty="0" smtClean="0"/>
              <a:t>）</a:t>
            </a:r>
            <a:r>
              <a:rPr lang="zh-CN" altLang="en-US" sz="2800" dirty="0" smtClean="0"/>
              <a:t>。</a:t>
            </a:r>
            <a:endParaRPr lang="en-US" altLang="zh-CN" sz="2800" dirty="0" smtClean="0"/>
          </a:p>
          <a:p>
            <a:r>
              <a:rPr lang="zh-CN" altLang="zh-CN" sz="2800" dirty="0"/>
              <a:t>明文通过</a:t>
            </a:r>
            <a:r>
              <a:rPr lang="zh-CN" altLang="zh-CN" sz="2800" dirty="0" smtClean="0">
                <a:solidFill>
                  <a:srgbClr val="FF0000"/>
                </a:solidFill>
              </a:rPr>
              <a:t>加密算法</a:t>
            </a:r>
            <a:r>
              <a:rPr lang="en-US" altLang="zh-CN" sz="2800" dirty="0" smtClean="0">
                <a:solidFill>
                  <a:srgbClr val="FF0000"/>
                </a:solidFill>
              </a:rPr>
              <a:t> </a:t>
            </a:r>
            <a:r>
              <a:rPr lang="en-US" altLang="zh-CN" sz="2800" i="1" dirty="0" smtClean="0">
                <a:solidFill>
                  <a:srgbClr val="FF0000"/>
                </a:solidFill>
              </a:rPr>
              <a:t>E  </a:t>
            </a:r>
            <a:r>
              <a:rPr lang="zh-CN" altLang="en-US" sz="2800" dirty="0" smtClean="0"/>
              <a:t>和</a:t>
            </a:r>
            <a:r>
              <a:rPr lang="zh-CN" altLang="en-US" sz="2800" dirty="0" smtClean="0">
                <a:solidFill>
                  <a:srgbClr val="FF0000"/>
                </a:solidFill>
              </a:rPr>
              <a:t>加</a:t>
            </a:r>
            <a:r>
              <a:rPr lang="zh-CN" altLang="zh-CN" sz="2800" dirty="0" smtClean="0">
                <a:solidFill>
                  <a:srgbClr val="FF0000"/>
                </a:solidFill>
              </a:rPr>
              <a:t>密密钥</a:t>
            </a:r>
            <a:r>
              <a:rPr lang="en-US" altLang="zh-CN" sz="2800" dirty="0" smtClean="0">
                <a:solidFill>
                  <a:srgbClr val="FF0000"/>
                </a:solidFill>
              </a:rPr>
              <a:t> </a:t>
            </a:r>
            <a:r>
              <a:rPr lang="en-US" altLang="zh-CN" sz="2800" i="1" dirty="0" smtClean="0">
                <a:solidFill>
                  <a:srgbClr val="FF0000"/>
                </a:solidFill>
              </a:rPr>
              <a:t>K  </a:t>
            </a:r>
            <a:r>
              <a:rPr lang="zh-CN" altLang="zh-CN" sz="2800" dirty="0" smtClean="0"/>
              <a:t>变成密文</a:t>
            </a:r>
            <a:r>
              <a:rPr lang="zh-CN" altLang="en-US" sz="2800" dirty="0" smtClean="0"/>
              <a:t>：</a:t>
            </a:r>
            <a:endParaRPr lang="en-US" altLang="zh-CN" sz="2800" dirty="0" smtClean="0"/>
          </a:p>
          <a:p>
            <a:endParaRPr lang="en-US" altLang="zh-CN" sz="2800" dirty="0"/>
          </a:p>
          <a:p>
            <a:r>
              <a:rPr lang="zh-CN" altLang="zh-CN" sz="2800" dirty="0"/>
              <a:t>接收端利用</a:t>
            </a:r>
            <a:r>
              <a:rPr lang="zh-CN" altLang="zh-CN" sz="2800" dirty="0">
                <a:solidFill>
                  <a:srgbClr val="FF0000"/>
                </a:solidFill>
              </a:rPr>
              <a:t>解密</a:t>
            </a:r>
            <a:r>
              <a:rPr lang="zh-CN" altLang="zh-CN" sz="2800" dirty="0" smtClean="0">
                <a:solidFill>
                  <a:srgbClr val="FF0000"/>
                </a:solidFill>
              </a:rPr>
              <a:t>算法</a:t>
            </a:r>
            <a:r>
              <a:rPr lang="en-US" altLang="zh-CN" sz="2800" dirty="0" smtClean="0">
                <a:solidFill>
                  <a:srgbClr val="FF0000"/>
                </a:solidFill>
              </a:rPr>
              <a:t> </a:t>
            </a:r>
            <a:r>
              <a:rPr lang="en-US" altLang="zh-CN" sz="2800" i="1" dirty="0" smtClean="0">
                <a:solidFill>
                  <a:srgbClr val="FF0000"/>
                </a:solidFill>
              </a:rPr>
              <a:t>D </a:t>
            </a:r>
            <a:r>
              <a:rPr lang="zh-CN" altLang="zh-CN" sz="2800" dirty="0" smtClean="0"/>
              <a:t>运算</a:t>
            </a:r>
            <a:r>
              <a:rPr lang="zh-CN" altLang="zh-CN" sz="2800" dirty="0"/>
              <a:t>和</a:t>
            </a:r>
            <a:r>
              <a:rPr lang="zh-CN" altLang="zh-CN" sz="2800" dirty="0">
                <a:solidFill>
                  <a:srgbClr val="FF0000"/>
                </a:solidFill>
              </a:rPr>
              <a:t>解密</a:t>
            </a:r>
            <a:r>
              <a:rPr lang="zh-CN" altLang="zh-CN" sz="2800" dirty="0" smtClean="0">
                <a:solidFill>
                  <a:srgbClr val="FF0000"/>
                </a:solidFill>
              </a:rPr>
              <a:t>密钥</a:t>
            </a:r>
            <a:r>
              <a:rPr lang="en-US" altLang="zh-CN" sz="2800" dirty="0" smtClean="0">
                <a:solidFill>
                  <a:srgbClr val="FF0000"/>
                </a:solidFill>
              </a:rPr>
              <a:t> </a:t>
            </a:r>
            <a:r>
              <a:rPr lang="en-US" altLang="zh-CN" sz="2800" i="1" dirty="0" smtClean="0">
                <a:solidFill>
                  <a:srgbClr val="FF0000"/>
                </a:solidFill>
              </a:rPr>
              <a:t>K </a:t>
            </a:r>
            <a:r>
              <a:rPr lang="zh-CN" altLang="zh-CN" sz="2800" dirty="0" smtClean="0"/>
              <a:t>解</a:t>
            </a:r>
            <a:r>
              <a:rPr lang="zh-CN" altLang="zh-CN" sz="2800" dirty="0"/>
              <a:t>出</a:t>
            </a:r>
            <a:r>
              <a:rPr lang="zh-CN" altLang="zh-CN" sz="2800" dirty="0" smtClean="0"/>
              <a:t>明文</a:t>
            </a:r>
            <a:r>
              <a:rPr lang="en-US" altLang="zh-CN" sz="2800" dirty="0" smtClean="0"/>
              <a:t> </a:t>
            </a:r>
            <a:r>
              <a:rPr lang="en-US" altLang="zh-CN" sz="2800" i="1" dirty="0" smtClean="0"/>
              <a:t>X</a:t>
            </a:r>
            <a:r>
              <a:rPr lang="zh-CN" altLang="zh-CN" sz="2800" dirty="0"/>
              <a:t>。解密算法是加密算法的</a:t>
            </a:r>
            <a:r>
              <a:rPr lang="zh-CN" altLang="zh-CN" sz="2800" dirty="0" smtClean="0"/>
              <a:t>逆运算</a:t>
            </a:r>
            <a:r>
              <a:rPr lang="zh-CN" altLang="en-US" sz="2800" dirty="0" smtClean="0"/>
              <a:t>。</a:t>
            </a:r>
            <a:endParaRPr lang="zh-CN" altLang="en-US" sz="2800" dirty="0"/>
          </a:p>
        </p:txBody>
      </p:sp>
      <p:sp>
        <p:nvSpPr>
          <p:cNvPr id="4" name="矩形 3"/>
          <p:cNvSpPr/>
          <p:nvPr/>
        </p:nvSpPr>
        <p:spPr bwMode="auto">
          <a:xfrm>
            <a:off x="1208584" y="2708920"/>
            <a:ext cx="7488832" cy="576064"/>
          </a:xfrm>
          <a:prstGeom prst="rect">
            <a:avLst/>
          </a:prstGeom>
          <a:solidFill>
            <a:srgbClr val="FF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lstStyle/>
          <a:p>
            <a:r>
              <a:rPr lang="en-US" altLang="zh-CN" sz="2800" b="1" i="1" dirty="0" smtClean="0">
                <a:solidFill>
                  <a:srgbClr val="000099"/>
                </a:solidFill>
                <a:latin typeface="+mn-lt"/>
                <a:ea typeface="黑体" panose="02010609060101010101" pitchFamily="2" charset="-122"/>
              </a:rPr>
              <a:t>  Y</a:t>
            </a:r>
            <a:r>
              <a:rPr lang="en-US" altLang="zh-CN" sz="2800" b="1" dirty="0" smtClean="0">
                <a:solidFill>
                  <a:srgbClr val="000099"/>
                </a:solidFill>
                <a:latin typeface="+mn-lt"/>
                <a:ea typeface="黑体" panose="02010609060101010101" pitchFamily="2" charset="-122"/>
              </a:rPr>
              <a:t> </a:t>
            </a:r>
            <a:r>
              <a:rPr lang="en-US" altLang="zh-CN" sz="2800" b="1" dirty="0">
                <a:solidFill>
                  <a:srgbClr val="000099"/>
                </a:solidFill>
                <a:latin typeface="+mn-lt"/>
                <a:ea typeface="黑体" panose="02010609060101010101" pitchFamily="2" charset="-122"/>
                <a:sym typeface="Symbol" panose="05050102010706020507"/>
              </a:rPr>
              <a:t></a:t>
            </a:r>
            <a:r>
              <a:rPr lang="en-US" altLang="zh-CN" sz="2800" b="1" dirty="0">
                <a:solidFill>
                  <a:srgbClr val="000099"/>
                </a:solidFill>
                <a:latin typeface="+mn-lt"/>
                <a:ea typeface="黑体" panose="02010609060101010101" pitchFamily="2" charset="-122"/>
              </a:rPr>
              <a:t> </a:t>
            </a:r>
            <a:r>
              <a:rPr lang="en-US" altLang="zh-CN" sz="2800" b="1" i="1" dirty="0">
                <a:solidFill>
                  <a:srgbClr val="000099"/>
                </a:solidFill>
                <a:latin typeface="+mn-lt"/>
                <a:ea typeface="黑体" panose="02010609060101010101" pitchFamily="2" charset="-122"/>
              </a:rPr>
              <a:t>E</a:t>
            </a:r>
            <a:r>
              <a:rPr lang="en-US" altLang="zh-CN" sz="2800" b="1" i="1" baseline="-25000" dirty="0">
                <a:solidFill>
                  <a:srgbClr val="000099"/>
                </a:solidFill>
                <a:latin typeface="+mn-lt"/>
                <a:ea typeface="黑体" panose="02010609060101010101" pitchFamily="2" charset="-122"/>
              </a:rPr>
              <a:t>K</a:t>
            </a:r>
            <a:r>
              <a:rPr lang="en-US" altLang="zh-CN" sz="2800" b="1" dirty="0">
                <a:solidFill>
                  <a:srgbClr val="000099"/>
                </a:solidFill>
                <a:latin typeface="+mn-lt"/>
                <a:ea typeface="黑体" panose="02010609060101010101" pitchFamily="2" charset="-122"/>
              </a:rPr>
              <a:t>(</a:t>
            </a:r>
            <a:r>
              <a:rPr lang="en-US" altLang="zh-CN" sz="2800" b="1" i="1" dirty="0">
                <a:solidFill>
                  <a:srgbClr val="000099"/>
                </a:solidFill>
                <a:latin typeface="+mn-lt"/>
                <a:ea typeface="黑体" panose="02010609060101010101" pitchFamily="2" charset="-122"/>
              </a:rPr>
              <a:t>X</a:t>
            </a:r>
            <a:r>
              <a:rPr lang="en-US" altLang="zh-CN" sz="2800" b="1" dirty="0">
                <a:solidFill>
                  <a:srgbClr val="000099"/>
                </a:solidFill>
                <a:latin typeface="+mn-lt"/>
                <a:ea typeface="黑体" panose="02010609060101010101" pitchFamily="2" charset="-122"/>
              </a:rPr>
              <a:t>)                        </a:t>
            </a:r>
            <a:r>
              <a:rPr lang="en-US" altLang="zh-CN" sz="2800" b="1" dirty="0" smtClean="0">
                <a:solidFill>
                  <a:srgbClr val="000099"/>
                </a:solidFill>
                <a:latin typeface="+mn-lt"/>
                <a:ea typeface="黑体" panose="02010609060101010101" pitchFamily="2" charset="-122"/>
              </a:rPr>
              <a:t>              (9-1</a:t>
            </a:r>
            <a:r>
              <a:rPr lang="en-US" altLang="zh-CN" sz="2800" b="1" dirty="0">
                <a:solidFill>
                  <a:srgbClr val="000099"/>
                </a:solidFill>
                <a:latin typeface="+mn-lt"/>
                <a:ea typeface="黑体" panose="02010609060101010101" pitchFamily="2" charset="-122"/>
              </a:rPr>
              <a:t>)</a:t>
            </a:r>
            <a:endParaRPr kumimoji="0" lang="zh-CN" altLang="en-US" sz="2800" b="1" i="0" u="none" strike="noStrike" cap="none" normalizeH="0" baseline="0" dirty="0" smtClean="0">
              <a:ln>
                <a:noFill/>
              </a:ln>
              <a:solidFill>
                <a:srgbClr val="000099"/>
              </a:solidFill>
              <a:effectLst/>
              <a:latin typeface="+mn-lt"/>
              <a:ea typeface="黑体" panose="02010609060101010101" pitchFamily="2" charset="-122"/>
            </a:endParaRPr>
          </a:p>
        </p:txBody>
      </p:sp>
      <p:sp>
        <p:nvSpPr>
          <p:cNvPr id="5" name="矩形 4"/>
          <p:cNvSpPr/>
          <p:nvPr/>
        </p:nvSpPr>
        <p:spPr bwMode="auto">
          <a:xfrm>
            <a:off x="1208584" y="4293096"/>
            <a:ext cx="7488832" cy="576064"/>
          </a:xfrm>
          <a:prstGeom prst="rect">
            <a:avLst/>
          </a:prstGeom>
          <a:solidFill>
            <a:srgbClr val="FF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lstStyle/>
          <a:p>
            <a:r>
              <a:rPr lang="en-US" altLang="zh-CN" sz="2800" b="1" i="1" dirty="0" smtClean="0">
                <a:solidFill>
                  <a:srgbClr val="000099"/>
                </a:solidFill>
                <a:latin typeface="+mn-lt"/>
                <a:ea typeface="黑体" panose="02010609060101010101" pitchFamily="2" charset="-122"/>
              </a:rPr>
              <a:t>  D</a:t>
            </a:r>
            <a:r>
              <a:rPr lang="en-US" altLang="zh-CN" sz="2800" b="1" i="1" baseline="-25000" dirty="0" smtClean="0">
                <a:solidFill>
                  <a:srgbClr val="000099"/>
                </a:solidFill>
                <a:latin typeface="+mn-lt"/>
                <a:ea typeface="黑体" panose="02010609060101010101" pitchFamily="2" charset="-122"/>
              </a:rPr>
              <a:t>K</a:t>
            </a:r>
            <a:r>
              <a:rPr lang="en-US" altLang="zh-CN" sz="2800" b="1" i="1" dirty="0" smtClean="0">
                <a:solidFill>
                  <a:srgbClr val="000099"/>
                </a:solidFill>
                <a:latin typeface="+mn-lt"/>
                <a:ea typeface="黑体" panose="02010609060101010101" pitchFamily="2" charset="-122"/>
              </a:rPr>
              <a:t>(Y</a:t>
            </a:r>
            <a:r>
              <a:rPr lang="en-US" altLang="zh-CN" sz="2800" b="1" i="1" dirty="0">
                <a:solidFill>
                  <a:srgbClr val="000099"/>
                </a:solidFill>
                <a:latin typeface="+mn-lt"/>
                <a:ea typeface="黑体" panose="02010609060101010101" pitchFamily="2" charset="-122"/>
              </a:rPr>
              <a:t>) </a:t>
            </a:r>
            <a:r>
              <a:rPr lang="en-US" altLang="zh-CN" sz="2800" b="1" i="1" dirty="0">
                <a:solidFill>
                  <a:srgbClr val="000099"/>
                </a:solidFill>
                <a:latin typeface="+mn-lt"/>
                <a:ea typeface="黑体" panose="02010609060101010101" pitchFamily="2" charset="-122"/>
                <a:sym typeface="Symbol" panose="05050102010706020507"/>
              </a:rPr>
              <a:t></a:t>
            </a:r>
            <a:r>
              <a:rPr lang="en-US" altLang="zh-CN" sz="2800" b="1" i="1" dirty="0">
                <a:solidFill>
                  <a:srgbClr val="000099"/>
                </a:solidFill>
                <a:latin typeface="+mn-lt"/>
                <a:ea typeface="黑体" panose="02010609060101010101" pitchFamily="2" charset="-122"/>
              </a:rPr>
              <a:t> D</a:t>
            </a:r>
            <a:r>
              <a:rPr lang="en-US" altLang="zh-CN" sz="2800" b="1" i="1" baseline="-25000" dirty="0">
                <a:solidFill>
                  <a:srgbClr val="000099"/>
                </a:solidFill>
                <a:latin typeface="+mn-lt"/>
                <a:ea typeface="黑体" panose="02010609060101010101" pitchFamily="2" charset="-122"/>
              </a:rPr>
              <a:t>K</a:t>
            </a:r>
            <a:r>
              <a:rPr lang="en-US" altLang="zh-CN" sz="2800" b="1" i="1" dirty="0">
                <a:solidFill>
                  <a:srgbClr val="000099"/>
                </a:solidFill>
                <a:latin typeface="+mn-lt"/>
                <a:ea typeface="黑体" panose="02010609060101010101" pitchFamily="2" charset="-122"/>
              </a:rPr>
              <a:t>(E</a:t>
            </a:r>
            <a:r>
              <a:rPr lang="en-US" altLang="zh-CN" sz="2800" b="1" i="1" baseline="-25000" dirty="0">
                <a:solidFill>
                  <a:srgbClr val="000099"/>
                </a:solidFill>
                <a:latin typeface="+mn-lt"/>
                <a:ea typeface="黑体" panose="02010609060101010101" pitchFamily="2" charset="-122"/>
              </a:rPr>
              <a:t>K</a:t>
            </a:r>
            <a:r>
              <a:rPr lang="en-US" altLang="zh-CN" sz="2800" b="1" i="1" dirty="0">
                <a:solidFill>
                  <a:srgbClr val="000099"/>
                </a:solidFill>
                <a:latin typeface="+mn-lt"/>
                <a:ea typeface="黑体" panose="02010609060101010101" pitchFamily="2" charset="-122"/>
              </a:rPr>
              <a:t>(X)) </a:t>
            </a:r>
            <a:r>
              <a:rPr lang="en-US" altLang="zh-CN" sz="2800" b="1" i="1" dirty="0">
                <a:solidFill>
                  <a:srgbClr val="000099"/>
                </a:solidFill>
                <a:latin typeface="+mn-lt"/>
                <a:ea typeface="黑体" panose="02010609060101010101" pitchFamily="2" charset="-122"/>
                <a:sym typeface="Symbol" panose="05050102010706020507"/>
              </a:rPr>
              <a:t></a:t>
            </a:r>
            <a:r>
              <a:rPr lang="en-US" altLang="zh-CN" sz="2800" b="1" i="1" dirty="0">
                <a:solidFill>
                  <a:srgbClr val="000099"/>
                </a:solidFill>
                <a:latin typeface="+mn-lt"/>
                <a:ea typeface="黑体" panose="02010609060101010101" pitchFamily="2" charset="-122"/>
              </a:rPr>
              <a:t> X               </a:t>
            </a:r>
            <a:r>
              <a:rPr lang="en-US" altLang="zh-CN" sz="2800" b="1" i="1" dirty="0" smtClean="0">
                <a:solidFill>
                  <a:srgbClr val="000099"/>
                </a:solidFill>
                <a:latin typeface="+mn-lt"/>
                <a:ea typeface="黑体" panose="02010609060101010101" pitchFamily="2" charset="-122"/>
              </a:rPr>
              <a:t>   </a:t>
            </a:r>
            <a:r>
              <a:rPr lang="en-US" altLang="zh-CN" sz="2800" b="1" dirty="0" smtClean="0">
                <a:solidFill>
                  <a:srgbClr val="000099"/>
                </a:solidFill>
                <a:latin typeface="+mn-lt"/>
                <a:ea typeface="黑体" panose="02010609060101010101" pitchFamily="2" charset="-122"/>
              </a:rPr>
              <a:t>(9-2</a:t>
            </a:r>
            <a:r>
              <a:rPr lang="en-US" altLang="zh-CN" sz="2800" b="1" dirty="0">
                <a:solidFill>
                  <a:srgbClr val="000099"/>
                </a:solidFill>
                <a:latin typeface="+mn-lt"/>
                <a:ea typeface="黑体" panose="02010609060101010101" pitchFamily="2" charset="-122"/>
              </a:rPr>
              <a:t>)</a:t>
            </a:r>
            <a:endParaRPr lang="zh-CN" altLang="en-US" sz="2800" b="1" dirty="0">
              <a:solidFill>
                <a:srgbClr val="000099"/>
              </a:solidFill>
              <a:latin typeface="+mn-lt"/>
              <a:ea typeface="黑体" panose="02010609060101010101" pitchFamily="2" charset="-122"/>
            </a:endParaRPr>
          </a:p>
        </p:txBody>
      </p:sp>
      <p:sp>
        <p:nvSpPr>
          <p:cNvPr id="6" name="矩形 5"/>
          <p:cNvSpPr/>
          <p:nvPr/>
        </p:nvSpPr>
        <p:spPr>
          <a:xfrm>
            <a:off x="848544" y="5157192"/>
            <a:ext cx="8568952" cy="1200329"/>
          </a:xfrm>
          <a:prstGeom prst="rect">
            <a:avLst/>
          </a:prstGeom>
          <a:solidFill>
            <a:srgbClr val="FFC000"/>
          </a:solidFill>
          <a:ln>
            <a:solidFill>
              <a:srgbClr val="000066"/>
            </a:solidFill>
          </a:ln>
        </p:spPr>
        <p:txBody>
          <a:bodyPr wrap="square">
            <a:spAutoFit/>
          </a:bodyPr>
          <a:lstStyle/>
          <a:p>
            <a:pPr marL="269875" indent="-269875">
              <a:buSzPct val="70000"/>
              <a:buFont typeface="Wingdings" panose="05000000000000000000" pitchFamily="2" charset="2"/>
              <a:buChar char="l"/>
            </a:pPr>
            <a:r>
              <a:rPr lang="zh-CN" altLang="zh-CN" sz="2400" b="1" dirty="0" smtClean="0">
                <a:solidFill>
                  <a:srgbClr val="000066"/>
                </a:solidFill>
                <a:latin typeface="+mn-lt"/>
                <a:ea typeface="黑体" panose="02010609060101010101" pitchFamily="2" charset="-122"/>
              </a:rPr>
              <a:t>加密</a:t>
            </a:r>
            <a:r>
              <a:rPr lang="zh-CN" altLang="zh-CN" sz="2400" b="1" dirty="0">
                <a:solidFill>
                  <a:srgbClr val="000066"/>
                </a:solidFill>
                <a:latin typeface="+mn-lt"/>
                <a:ea typeface="黑体" panose="02010609060101010101" pitchFamily="2" charset="-122"/>
              </a:rPr>
              <a:t>密钥和解密</a:t>
            </a:r>
            <a:r>
              <a:rPr lang="zh-CN" altLang="zh-CN" sz="2400" b="1" dirty="0" smtClean="0">
                <a:solidFill>
                  <a:srgbClr val="000066"/>
                </a:solidFill>
                <a:latin typeface="+mn-lt"/>
                <a:ea typeface="黑体" panose="02010609060101010101" pitchFamily="2" charset="-122"/>
              </a:rPr>
              <a:t>密钥</a:t>
            </a:r>
            <a:r>
              <a:rPr lang="zh-CN" altLang="en-US" sz="2400" b="1" dirty="0">
                <a:solidFill>
                  <a:srgbClr val="000066"/>
                </a:solidFill>
                <a:latin typeface="+mn-lt"/>
                <a:ea typeface="黑体" panose="02010609060101010101" pitchFamily="2" charset="-122"/>
              </a:rPr>
              <a:t>可以</a:t>
            </a:r>
            <a:r>
              <a:rPr lang="zh-CN" altLang="zh-CN" sz="2400" b="1" dirty="0" smtClean="0">
                <a:solidFill>
                  <a:srgbClr val="000066"/>
                </a:solidFill>
                <a:latin typeface="+mn-lt"/>
                <a:ea typeface="黑体" panose="02010609060101010101" pitchFamily="2" charset="-122"/>
              </a:rPr>
              <a:t>一样</a:t>
            </a:r>
            <a:r>
              <a:rPr lang="zh-CN" altLang="en-US" sz="2400" b="1" dirty="0" smtClean="0">
                <a:solidFill>
                  <a:srgbClr val="000066"/>
                </a:solidFill>
                <a:latin typeface="+mn-lt"/>
                <a:ea typeface="黑体" panose="02010609060101010101" pitchFamily="2" charset="-122"/>
              </a:rPr>
              <a:t>，也</a:t>
            </a:r>
            <a:r>
              <a:rPr lang="zh-CN" altLang="zh-CN" sz="2400" b="1" dirty="0" smtClean="0">
                <a:solidFill>
                  <a:srgbClr val="000066"/>
                </a:solidFill>
                <a:latin typeface="+mn-lt"/>
                <a:ea typeface="黑体" panose="02010609060101010101" pitchFamily="2" charset="-122"/>
              </a:rPr>
              <a:t>可以不一样</a:t>
            </a:r>
            <a:r>
              <a:rPr lang="zh-CN" altLang="en-US" sz="2400" b="1" dirty="0" smtClean="0">
                <a:solidFill>
                  <a:srgbClr val="000066"/>
                </a:solidFill>
                <a:latin typeface="+mn-lt"/>
                <a:ea typeface="黑体" panose="02010609060101010101" pitchFamily="2" charset="-122"/>
              </a:rPr>
              <a:t>。</a:t>
            </a:r>
            <a:endParaRPr lang="en-US" altLang="zh-CN" sz="2400" b="1" dirty="0" smtClean="0">
              <a:solidFill>
                <a:srgbClr val="000066"/>
              </a:solidFill>
              <a:latin typeface="+mn-lt"/>
              <a:ea typeface="黑体" panose="02010609060101010101" pitchFamily="2" charset="-122"/>
            </a:endParaRPr>
          </a:p>
          <a:p>
            <a:pPr marL="269875" indent="-269875">
              <a:buSzPct val="70000"/>
              <a:buFont typeface="Wingdings" panose="05000000000000000000" pitchFamily="2" charset="2"/>
              <a:buChar char="l"/>
            </a:pPr>
            <a:r>
              <a:rPr lang="zh-CN" altLang="zh-CN" sz="2400" b="1" dirty="0">
                <a:solidFill>
                  <a:srgbClr val="000066"/>
                </a:solidFill>
                <a:latin typeface="+mn-lt"/>
                <a:ea typeface="黑体" panose="02010609060101010101" pitchFamily="2" charset="-122"/>
              </a:rPr>
              <a:t>密钥通常是由密钥中心提供</a:t>
            </a:r>
            <a:r>
              <a:rPr lang="zh-CN" altLang="zh-CN" sz="2400" b="1" dirty="0" smtClean="0">
                <a:solidFill>
                  <a:srgbClr val="000066"/>
                </a:solidFill>
                <a:latin typeface="+mn-lt"/>
                <a:ea typeface="黑体" panose="02010609060101010101" pitchFamily="2" charset="-122"/>
              </a:rPr>
              <a:t>。</a:t>
            </a:r>
            <a:endParaRPr lang="en-US" altLang="zh-CN" sz="2400" b="1" dirty="0" smtClean="0">
              <a:solidFill>
                <a:srgbClr val="000066"/>
              </a:solidFill>
              <a:latin typeface="+mn-lt"/>
              <a:ea typeface="黑体" panose="02010609060101010101" pitchFamily="2" charset="-122"/>
            </a:endParaRPr>
          </a:p>
          <a:p>
            <a:pPr marL="269875" indent="-269875">
              <a:buSzPct val="70000"/>
              <a:buFont typeface="Wingdings" panose="05000000000000000000" pitchFamily="2" charset="2"/>
              <a:buChar char="l"/>
            </a:pPr>
            <a:r>
              <a:rPr lang="zh-CN" altLang="zh-CN" sz="2400" b="1" dirty="0" smtClean="0">
                <a:solidFill>
                  <a:srgbClr val="000066"/>
                </a:solidFill>
                <a:latin typeface="+mn-lt"/>
                <a:ea typeface="黑体" panose="02010609060101010101" pitchFamily="2" charset="-122"/>
              </a:rPr>
              <a:t>当</a:t>
            </a:r>
            <a:r>
              <a:rPr lang="zh-CN" altLang="zh-CN" sz="2400" b="1" dirty="0">
                <a:solidFill>
                  <a:srgbClr val="000066"/>
                </a:solidFill>
                <a:latin typeface="+mn-lt"/>
                <a:ea typeface="黑体" panose="02010609060101010101" pitchFamily="2" charset="-122"/>
              </a:rPr>
              <a:t>密钥需要向远地传送时，一定要通过另一个安全信道。</a:t>
            </a:r>
            <a:endParaRPr lang="zh-CN" altLang="en-US" sz="2400" b="1" dirty="0">
              <a:solidFill>
                <a:srgbClr val="000066"/>
              </a:solidFill>
              <a:latin typeface="+mn-lt"/>
              <a:ea typeface="黑体" panose="02010609060101010101" pitchFamily="2"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pPr algn="ctr"/>
            <a:r>
              <a:rPr lang="zh-CN" altLang="en-US" sz="4800"/>
              <a:t>一些重要概念 </a:t>
            </a:r>
          </a:p>
        </p:txBody>
      </p:sp>
      <p:sp>
        <p:nvSpPr>
          <p:cNvPr id="142339" name="Rectangle 3"/>
          <p:cNvSpPr>
            <a:spLocks noGrp="1" noChangeArrowheads="1"/>
          </p:cNvSpPr>
          <p:nvPr>
            <p:ph idx="1"/>
          </p:nvPr>
        </p:nvSpPr>
        <p:spPr/>
        <p:txBody>
          <a:bodyPr/>
          <a:lstStyle/>
          <a:p>
            <a:r>
              <a:rPr lang="zh-CN" altLang="en-US" dirty="0" smtClean="0"/>
              <a:t>如果</a:t>
            </a:r>
            <a:r>
              <a:rPr lang="zh-CN" altLang="en-US" dirty="0"/>
              <a:t>不论截取者获得了多少密文，但在密文中都没有足够的信息来唯一地确定出对应的明文，则这一密码体制称为</a:t>
            </a:r>
            <a:r>
              <a:rPr lang="zh-CN" altLang="en-US" dirty="0">
                <a:solidFill>
                  <a:srgbClr val="FF0000"/>
                </a:solidFill>
              </a:rPr>
              <a:t>无条件安全的，</a:t>
            </a:r>
            <a:r>
              <a:rPr lang="zh-CN" altLang="en-US" dirty="0"/>
              <a:t>或称为</a:t>
            </a:r>
            <a:r>
              <a:rPr lang="zh-CN" altLang="en-US" dirty="0">
                <a:solidFill>
                  <a:srgbClr val="FF0000"/>
                </a:solidFill>
              </a:rPr>
              <a:t>理论上是不可破的。</a:t>
            </a:r>
          </a:p>
          <a:p>
            <a:r>
              <a:rPr lang="zh-CN" altLang="en-US" dirty="0"/>
              <a:t>如果密码体制中的密码不能被可使用的计算资源破译，则这一密码体制称为在</a:t>
            </a:r>
            <a:r>
              <a:rPr lang="zh-CN" altLang="en-US" dirty="0">
                <a:solidFill>
                  <a:srgbClr val="FF0000"/>
                </a:solidFill>
              </a:rPr>
              <a:t>计算上是安全的。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2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233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42" name="Rectangle 2"/>
          <p:cNvSpPr>
            <a:spLocks noGrp="1" noChangeArrowheads="1"/>
          </p:cNvSpPr>
          <p:nvPr>
            <p:ph type="title"/>
          </p:nvPr>
        </p:nvSpPr>
        <p:spPr/>
        <p:txBody>
          <a:bodyPr/>
          <a:lstStyle/>
          <a:p>
            <a:r>
              <a:rPr lang="en-US" altLang="zh-CN" dirty="0" smtClean="0"/>
              <a:t>9.2  </a:t>
            </a:r>
            <a:r>
              <a:rPr lang="zh-CN" altLang="zh-CN" dirty="0"/>
              <a:t>两类密码体制</a:t>
            </a:r>
            <a:endParaRPr lang="zh-CN" altLang="en-US" dirty="0"/>
          </a:p>
        </p:txBody>
      </p:sp>
      <p:sp>
        <p:nvSpPr>
          <p:cNvPr id="931843" name="Rectangle 3"/>
          <p:cNvSpPr>
            <a:spLocks noGrp="1" noChangeArrowheads="1"/>
          </p:cNvSpPr>
          <p:nvPr>
            <p:ph idx="1"/>
          </p:nvPr>
        </p:nvSpPr>
        <p:spPr/>
        <p:txBody>
          <a:bodyPr/>
          <a:lstStyle/>
          <a:p>
            <a:r>
              <a:rPr lang="en-US" altLang="zh-CN" dirty="0" smtClean="0"/>
              <a:t>9.2.1  </a:t>
            </a:r>
            <a:r>
              <a:rPr lang="zh-CN" altLang="zh-CN" dirty="0"/>
              <a:t>对称密钥密码体制</a:t>
            </a:r>
          </a:p>
          <a:p>
            <a:r>
              <a:rPr lang="en-US" altLang="zh-CN" dirty="0" smtClean="0"/>
              <a:t>9.2.2  </a:t>
            </a:r>
            <a:r>
              <a:rPr lang="zh-CN" altLang="zh-CN" dirty="0"/>
              <a:t>公钥密码体制</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en-US" altLang="zh-CN" dirty="0" smtClean="0"/>
              <a:t>9.2.1   </a:t>
            </a:r>
            <a:r>
              <a:rPr lang="zh-CN" altLang="en-US" dirty="0"/>
              <a:t>对称密钥密码体制 </a:t>
            </a:r>
          </a:p>
        </p:txBody>
      </p:sp>
      <p:sp>
        <p:nvSpPr>
          <p:cNvPr id="141315" name="Rectangle 3"/>
          <p:cNvSpPr>
            <a:spLocks noGrp="1" noChangeArrowheads="1"/>
          </p:cNvSpPr>
          <p:nvPr>
            <p:ph idx="1"/>
          </p:nvPr>
        </p:nvSpPr>
        <p:spPr/>
        <p:txBody>
          <a:bodyPr/>
          <a:lstStyle/>
          <a:p>
            <a:r>
              <a:rPr lang="zh-CN" altLang="en-US" dirty="0"/>
              <a:t>所谓常规密钥密码体制，即</a:t>
            </a:r>
            <a:r>
              <a:rPr lang="zh-CN" altLang="en-US" dirty="0">
                <a:solidFill>
                  <a:srgbClr val="FF0000"/>
                </a:solidFill>
              </a:rPr>
              <a:t>加密密钥</a:t>
            </a:r>
            <a:r>
              <a:rPr lang="zh-CN" altLang="en-US" dirty="0"/>
              <a:t>与</a:t>
            </a:r>
            <a:r>
              <a:rPr lang="zh-CN" altLang="en-US" dirty="0">
                <a:solidFill>
                  <a:srgbClr val="FF0000"/>
                </a:solidFill>
              </a:rPr>
              <a:t>解密密钥是相同的密码体制。</a:t>
            </a:r>
          </a:p>
          <a:p>
            <a:r>
              <a:rPr lang="zh-CN" altLang="en-US" dirty="0"/>
              <a:t>这种加密系统又称为</a:t>
            </a:r>
            <a:r>
              <a:rPr lang="zh-CN" altLang="en-US" dirty="0">
                <a:solidFill>
                  <a:srgbClr val="FF0000"/>
                </a:solidFill>
              </a:rPr>
              <a:t>对称密钥系统。</a:t>
            </a:r>
          </a:p>
        </p:txBody>
      </p:sp>
      <p:sp>
        <p:nvSpPr>
          <p:cNvPr id="6" name="Line 52"/>
          <p:cNvSpPr>
            <a:spLocks noChangeShapeType="1"/>
          </p:cNvSpPr>
          <p:nvPr/>
        </p:nvSpPr>
        <p:spPr bwMode="auto">
          <a:xfrm>
            <a:off x="2547045" y="4971827"/>
            <a:ext cx="1392238" cy="0"/>
          </a:xfrm>
          <a:prstGeom prst="line">
            <a:avLst/>
          </a:prstGeom>
          <a:noFill/>
          <a:ln w="38100">
            <a:solidFill>
              <a:srgbClr val="0000FF"/>
            </a:solidFill>
            <a:round/>
            <a:headEnd type="none" w="sm" len="me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7" name="Line 53"/>
          <p:cNvSpPr>
            <a:spLocks noChangeShapeType="1"/>
          </p:cNvSpPr>
          <p:nvPr/>
        </p:nvSpPr>
        <p:spPr bwMode="auto">
          <a:xfrm>
            <a:off x="4958458" y="4982939"/>
            <a:ext cx="2200275" cy="0"/>
          </a:xfrm>
          <a:prstGeom prst="line">
            <a:avLst/>
          </a:prstGeom>
          <a:noFill/>
          <a:ln w="38100">
            <a:solidFill>
              <a:srgbClr val="0000FF"/>
            </a:solidFill>
            <a:round/>
            <a:headEnd type="none" w="sm" len="me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8" name="Text Box 56"/>
          <p:cNvSpPr txBox="1">
            <a:spLocks noChangeArrowheads="1"/>
          </p:cNvSpPr>
          <p:nvPr/>
        </p:nvSpPr>
        <p:spPr bwMode="auto">
          <a:xfrm>
            <a:off x="8563670" y="4792439"/>
            <a:ext cx="10567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3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smtClean="0">
                <a:ln>
                  <a:noFill/>
                </a:ln>
                <a:solidFill>
                  <a:srgbClr val="000099"/>
                </a:solidFill>
                <a:effectLst/>
                <a:uLnTx/>
                <a:uFillTx/>
                <a:latin typeface="+mn-lt"/>
                <a:ea typeface="黑体" panose="02010609060101010101" pitchFamily="2" charset="-122"/>
              </a:rPr>
              <a:t>明文 </a:t>
            </a:r>
            <a:r>
              <a:rPr kumimoji="1" lang="en-US" altLang="zh-CN" sz="2000" b="1" i="1" u="none" strike="noStrike" kern="0" cap="none" spc="0" normalizeH="0" baseline="0" noProof="0" smtClean="0">
                <a:ln>
                  <a:noFill/>
                </a:ln>
                <a:solidFill>
                  <a:srgbClr val="000099"/>
                </a:solidFill>
                <a:effectLst/>
                <a:uLnTx/>
                <a:uFillTx/>
                <a:latin typeface="+mn-lt"/>
                <a:ea typeface="黑体" panose="02010609060101010101" pitchFamily="2" charset="-122"/>
              </a:rPr>
              <a:t>X</a:t>
            </a:r>
            <a:r>
              <a:rPr kumimoji="1" lang="en-US" altLang="zh-CN" sz="3200" b="1" i="0" u="none" strike="noStrike" kern="0" cap="none" spc="0" normalizeH="0" baseline="0" noProof="0" smtClean="0">
                <a:ln>
                  <a:noFill/>
                </a:ln>
                <a:solidFill>
                  <a:srgbClr val="000099"/>
                </a:solidFill>
                <a:effectLst/>
                <a:uLnTx/>
                <a:uFillTx/>
                <a:latin typeface="+mn-lt"/>
                <a:ea typeface="黑体" panose="02010609060101010101" pitchFamily="2" charset="-122"/>
              </a:rPr>
              <a:t> </a:t>
            </a:r>
          </a:p>
        </p:txBody>
      </p:sp>
      <p:sp>
        <p:nvSpPr>
          <p:cNvPr id="9" name="Freeform 51"/>
          <p:cNvSpPr/>
          <p:nvPr/>
        </p:nvSpPr>
        <p:spPr bwMode="auto">
          <a:xfrm>
            <a:off x="1284983" y="4532089"/>
            <a:ext cx="349250" cy="454025"/>
          </a:xfrm>
          <a:custGeom>
            <a:avLst/>
            <a:gdLst>
              <a:gd name="T0" fmla="*/ 1 w 194"/>
              <a:gd name="T1" fmla="*/ 0 h 232"/>
              <a:gd name="T2" fmla="*/ 0 w 194"/>
              <a:gd name="T3" fmla="*/ 231 h 232"/>
              <a:gd name="T4" fmla="*/ 194 w 194"/>
              <a:gd name="T5" fmla="*/ 232 h 232"/>
            </a:gdLst>
            <a:ahLst/>
            <a:cxnLst>
              <a:cxn ang="0">
                <a:pos x="T0" y="T1"/>
              </a:cxn>
              <a:cxn ang="0">
                <a:pos x="T2" y="T3"/>
              </a:cxn>
              <a:cxn ang="0">
                <a:pos x="T4" y="T5"/>
              </a:cxn>
            </a:cxnLst>
            <a:rect l="0" t="0" r="r" b="b"/>
            <a:pathLst>
              <a:path w="194" h="232">
                <a:moveTo>
                  <a:pt x="1" y="0"/>
                </a:moveTo>
                <a:lnTo>
                  <a:pt x="0" y="231"/>
                </a:lnTo>
                <a:lnTo>
                  <a:pt x="194" y="232"/>
                </a:lnTo>
              </a:path>
            </a:pathLst>
          </a:custGeom>
          <a:noFill/>
          <a:ln w="19050">
            <a:solidFill>
              <a:schemeClr val="tx1"/>
            </a:solidFill>
            <a:round/>
            <a:headEnd type="none" w="sm" len="med"/>
            <a:tailEnd type="triangle" w="sm"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11" name="Freeform 72"/>
          <p:cNvSpPr/>
          <p:nvPr/>
        </p:nvSpPr>
        <p:spPr bwMode="auto">
          <a:xfrm flipH="1" flipV="1">
            <a:off x="2189858" y="4195539"/>
            <a:ext cx="79375" cy="420688"/>
          </a:xfrm>
          <a:custGeom>
            <a:avLst/>
            <a:gdLst>
              <a:gd name="T0" fmla="*/ 0 w 1"/>
              <a:gd name="T1" fmla="*/ 314 h 314"/>
              <a:gd name="T2" fmla="*/ 0 w 1"/>
              <a:gd name="T3" fmla="*/ 0 h 314"/>
            </a:gdLst>
            <a:ahLst/>
            <a:cxnLst>
              <a:cxn ang="0">
                <a:pos x="T0" y="T1"/>
              </a:cxn>
              <a:cxn ang="0">
                <a:pos x="T2" y="T3"/>
              </a:cxn>
            </a:cxnLst>
            <a:rect l="0" t="0" r="r" b="b"/>
            <a:pathLst>
              <a:path w="1" h="314">
                <a:moveTo>
                  <a:pt x="0" y="314"/>
                </a:moveTo>
                <a:lnTo>
                  <a:pt x="0" y="0"/>
                </a:lnTo>
              </a:path>
            </a:pathLst>
          </a:custGeom>
          <a:noFill/>
          <a:ln w="38100" cmpd="sng">
            <a:solidFill>
              <a:srgbClr val="C00000"/>
            </a:solidFill>
            <a:round/>
            <a:headEnd type="none" w="sm"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12" name="Freeform 134"/>
          <p:cNvSpPr/>
          <p:nvPr/>
        </p:nvSpPr>
        <p:spPr bwMode="auto">
          <a:xfrm flipH="1" flipV="1">
            <a:off x="7701658" y="4195539"/>
            <a:ext cx="79375" cy="420688"/>
          </a:xfrm>
          <a:custGeom>
            <a:avLst/>
            <a:gdLst>
              <a:gd name="T0" fmla="*/ 0 w 1"/>
              <a:gd name="T1" fmla="*/ 314 h 314"/>
              <a:gd name="T2" fmla="*/ 0 w 1"/>
              <a:gd name="T3" fmla="*/ 0 h 314"/>
            </a:gdLst>
            <a:ahLst/>
            <a:cxnLst>
              <a:cxn ang="0">
                <a:pos x="T0" y="T1"/>
              </a:cxn>
              <a:cxn ang="0">
                <a:pos x="T2" y="T3"/>
              </a:cxn>
            </a:cxnLst>
            <a:rect l="0" t="0" r="r" b="b"/>
            <a:pathLst>
              <a:path w="1" h="314">
                <a:moveTo>
                  <a:pt x="0" y="314"/>
                </a:moveTo>
                <a:lnTo>
                  <a:pt x="0" y="0"/>
                </a:lnTo>
              </a:path>
            </a:pathLst>
          </a:custGeom>
          <a:noFill/>
          <a:ln w="38100" cmpd="sng">
            <a:solidFill>
              <a:srgbClr val="C00000"/>
            </a:solidFill>
            <a:round/>
            <a:headEnd type="none" w="sm"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13" name="Freeform 50"/>
          <p:cNvSpPr/>
          <p:nvPr/>
        </p:nvSpPr>
        <p:spPr bwMode="auto">
          <a:xfrm rot="16200000">
            <a:off x="8530333" y="4586064"/>
            <a:ext cx="219075" cy="574675"/>
          </a:xfrm>
          <a:custGeom>
            <a:avLst/>
            <a:gdLst>
              <a:gd name="T0" fmla="*/ 1 w 194"/>
              <a:gd name="T1" fmla="*/ 0 h 232"/>
              <a:gd name="T2" fmla="*/ 0 w 194"/>
              <a:gd name="T3" fmla="*/ 231 h 232"/>
              <a:gd name="T4" fmla="*/ 194 w 194"/>
              <a:gd name="T5" fmla="*/ 232 h 232"/>
            </a:gdLst>
            <a:ahLst/>
            <a:cxnLst>
              <a:cxn ang="0">
                <a:pos x="T0" y="T1"/>
              </a:cxn>
              <a:cxn ang="0">
                <a:pos x="T2" y="T3"/>
              </a:cxn>
              <a:cxn ang="0">
                <a:pos x="T4" y="T5"/>
              </a:cxn>
            </a:cxnLst>
            <a:rect l="0" t="0" r="r" b="b"/>
            <a:pathLst>
              <a:path w="194" h="232">
                <a:moveTo>
                  <a:pt x="1" y="0"/>
                </a:moveTo>
                <a:lnTo>
                  <a:pt x="0" y="231"/>
                </a:lnTo>
                <a:lnTo>
                  <a:pt x="194" y="232"/>
                </a:lnTo>
              </a:path>
            </a:pathLst>
          </a:custGeom>
          <a:noFill/>
          <a:ln w="19050">
            <a:solidFill>
              <a:schemeClr val="tx1"/>
            </a:solidFill>
            <a:round/>
            <a:headEnd type="none" w="sm" len="med"/>
            <a:tailEnd type="triangle" w="sm"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14" name="Text Box 68"/>
          <p:cNvSpPr txBox="1">
            <a:spLocks noChangeArrowheads="1"/>
          </p:cNvSpPr>
          <p:nvPr/>
        </p:nvSpPr>
        <p:spPr bwMode="auto">
          <a:xfrm>
            <a:off x="6079233" y="4581302"/>
            <a:ext cx="96051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smtClean="0">
                <a:ln>
                  <a:noFill/>
                </a:ln>
                <a:solidFill>
                  <a:srgbClr val="000099"/>
                </a:solidFill>
                <a:effectLst/>
                <a:uLnTx/>
                <a:uFillTx/>
                <a:latin typeface="+mn-lt"/>
                <a:ea typeface="黑体" panose="02010609060101010101" pitchFamily="2" charset="-122"/>
              </a:rPr>
              <a:t>密文 </a:t>
            </a:r>
            <a:r>
              <a:rPr kumimoji="1" lang="en-US" altLang="zh-CN" sz="2000" b="1" i="1" u="none" strike="noStrike" kern="0" cap="none" spc="0" normalizeH="0" baseline="0" noProof="0" smtClean="0">
                <a:ln>
                  <a:noFill/>
                </a:ln>
                <a:solidFill>
                  <a:srgbClr val="000099"/>
                </a:solidFill>
                <a:effectLst/>
                <a:uLnTx/>
                <a:uFillTx/>
                <a:latin typeface="+mn-lt"/>
                <a:ea typeface="黑体" panose="02010609060101010101" pitchFamily="2" charset="-122"/>
              </a:rPr>
              <a:t>Y</a:t>
            </a:r>
          </a:p>
        </p:txBody>
      </p:sp>
      <p:sp>
        <p:nvSpPr>
          <p:cNvPr id="15" name="Text Box 54"/>
          <p:cNvSpPr txBox="1">
            <a:spLocks noChangeArrowheads="1"/>
          </p:cNvSpPr>
          <p:nvPr/>
        </p:nvSpPr>
        <p:spPr bwMode="auto">
          <a:xfrm>
            <a:off x="488504" y="3356992"/>
            <a:ext cx="17299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eaLnBrk="1" fontAlgn="auto" latinLnBrk="0" hangingPunct="1">
              <a:lnSpc>
                <a:spcPct val="100000"/>
              </a:lnSpc>
              <a:spcBef>
                <a:spcPts val="0"/>
              </a:spcBef>
              <a:spcAft>
                <a:spcPts val="0"/>
              </a:spcAft>
              <a:buClrTx/>
              <a:buSzTx/>
              <a:buFontTx/>
              <a:buNone/>
              <a:defRPr/>
            </a:pPr>
            <a:r>
              <a:rPr kumimoji="1" lang="zh-CN" altLang="en-US" sz="2400" b="1" i="0" u="none" strike="noStrike" kern="0" cap="none" spc="0" normalizeH="0" baseline="0" noProof="0" dirty="0" smtClean="0">
                <a:ln>
                  <a:noFill/>
                </a:ln>
                <a:solidFill>
                  <a:srgbClr val="000099"/>
                </a:solidFill>
                <a:effectLst/>
                <a:uLnTx/>
                <a:uFillTx/>
                <a:latin typeface="+mn-lt"/>
                <a:ea typeface="黑体" panose="02010609060101010101" pitchFamily="2" charset="-122"/>
              </a:rPr>
              <a:t>加密密钥 </a:t>
            </a:r>
            <a:r>
              <a:rPr kumimoji="1" lang="en-US" altLang="zh-CN" sz="2400" b="1" i="1" u="none" strike="noStrike" kern="0" cap="none" spc="0" normalizeH="0" baseline="0" noProof="0" dirty="0" smtClean="0">
                <a:ln>
                  <a:noFill/>
                </a:ln>
                <a:solidFill>
                  <a:srgbClr val="000099"/>
                </a:solidFill>
                <a:effectLst/>
                <a:uLnTx/>
                <a:uFillTx/>
                <a:latin typeface="+mn-lt"/>
                <a:ea typeface="黑体" panose="02010609060101010101" pitchFamily="2" charset="-122"/>
              </a:rPr>
              <a:t>K</a:t>
            </a:r>
          </a:p>
        </p:txBody>
      </p:sp>
      <p:sp>
        <p:nvSpPr>
          <p:cNvPr id="16" name="Text Box 55"/>
          <p:cNvSpPr txBox="1">
            <a:spLocks noChangeArrowheads="1"/>
          </p:cNvSpPr>
          <p:nvPr/>
        </p:nvSpPr>
        <p:spPr bwMode="auto">
          <a:xfrm>
            <a:off x="488504" y="4971827"/>
            <a:ext cx="103936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dirty="0" smtClean="0">
                <a:ln>
                  <a:noFill/>
                </a:ln>
                <a:solidFill>
                  <a:srgbClr val="000099"/>
                </a:solidFill>
                <a:effectLst/>
                <a:uLnTx/>
                <a:uFillTx/>
                <a:latin typeface="+mn-lt"/>
                <a:ea typeface="黑体" panose="02010609060101010101" pitchFamily="2" charset="-122"/>
              </a:rPr>
              <a:t>明文 </a:t>
            </a:r>
            <a:r>
              <a:rPr kumimoji="1" lang="en-US" altLang="zh-CN" sz="2000" b="1" i="1" u="none" strike="noStrike" kern="0" cap="none" spc="0" normalizeH="0" baseline="0" noProof="0" dirty="0" smtClean="0">
                <a:ln>
                  <a:noFill/>
                </a:ln>
                <a:solidFill>
                  <a:srgbClr val="000099"/>
                </a:solidFill>
                <a:effectLst/>
                <a:uLnTx/>
                <a:uFillTx/>
                <a:latin typeface="+mn-lt"/>
                <a:ea typeface="黑体" panose="02010609060101010101" pitchFamily="2" charset="-122"/>
              </a:rPr>
              <a:t>X</a:t>
            </a:r>
          </a:p>
        </p:txBody>
      </p:sp>
      <p:sp>
        <p:nvSpPr>
          <p:cNvPr id="17" name="Text Box 57"/>
          <p:cNvSpPr txBox="1">
            <a:spLocks noChangeArrowheads="1"/>
          </p:cNvSpPr>
          <p:nvPr/>
        </p:nvSpPr>
        <p:spPr bwMode="auto">
          <a:xfrm>
            <a:off x="2915345" y="4581302"/>
            <a:ext cx="96051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dirty="0" smtClean="0">
                <a:ln>
                  <a:noFill/>
                </a:ln>
                <a:solidFill>
                  <a:srgbClr val="000099"/>
                </a:solidFill>
                <a:effectLst/>
                <a:uLnTx/>
                <a:uFillTx/>
                <a:latin typeface="+mn-lt"/>
                <a:ea typeface="黑体" panose="02010609060101010101" pitchFamily="2" charset="-122"/>
              </a:rPr>
              <a:t>密文 </a:t>
            </a:r>
            <a:r>
              <a:rPr kumimoji="1" lang="en-US" altLang="zh-CN" sz="2000" b="1" i="1" u="none" strike="noStrike" kern="0" cap="none" spc="0" normalizeH="0" baseline="0" noProof="0" dirty="0" smtClean="0">
                <a:ln>
                  <a:noFill/>
                </a:ln>
                <a:solidFill>
                  <a:srgbClr val="000099"/>
                </a:solidFill>
                <a:effectLst/>
                <a:uLnTx/>
                <a:uFillTx/>
                <a:latin typeface="+mn-lt"/>
                <a:ea typeface="黑体" panose="02010609060101010101" pitchFamily="2" charset="-122"/>
              </a:rPr>
              <a:t>Y</a:t>
            </a:r>
          </a:p>
        </p:txBody>
      </p:sp>
      <p:pic>
        <p:nvPicPr>
          <p:cNvPr id="27" name="Picture 69"/>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6200000" flipH="1">
            <a:off x="2041570" y="3532122"/>
            <a:ext cx="741707" cy="391454"/>
          </a:xfrm>
          <a:prstGeom prst="rect">
            <a:avLst/>
          </a:prstGeom>
          <a:noFill/>
          <a:ln>
            <a:noFill/>
          </a:ln>
          <a:effectLst/>
        </p:spPr>
      </p:pic>
      <p:sp>
        <p:nvSpPr>
          <p:cNvPr id="28" name="Text Box 70"/>
          <p:cNvSpPr txBox="1">
            <a:spLocks noChangeArrowheads="1"/>
          </p:cNvSpPr>
          <p:nvPr/>
        </p:nvSpPr>
        <p:spPr bwMode="auto">
          <a:xfrm>
            <a:off x="667445" y="4033614"/>
            <a:ext cx="37061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99"/>
                </a:solidFill>
                <a:effectLst/>
                <a:uLnTx/>
                <a:uFillTx/>
                <a:latin typeface="+mn-lt"/>
                <a:ea typeface="黑体" panose="02010609060101010101" pitchFamily="2" charset="-122"/>
              </a:rPr>
              <a:t>A</a:t>
            </a:r>
          </a:p>
        </p:txBody>
      </p:sp>
      <p:sp>
        <p:nvSpPr>
          <p:cNvPr id="29" name="Text Box 71"/>
          <p:cNvSpPr txBox="1">
            <a:spLocks noChangeArrowheads="1"/>
          </p:cNvSpPr>
          <p:nvPr/>
        </p:nvSpPr>
        <p:spPr bwMode="auto">
          <a:xfrm>
            <a:off x="9139933" y="4033614"/>
            <a:ext cx="37061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99"/>
                </a:solidFill>
                <a:effectLst/>
                <a:uLnTx/>
                <a:uFillTx/>
                <a:latin typeface="+mn-lt"/>
                <a:ea typeface="黑体" panose="02010609060101010101" pitchFamily="2" charset="-122"/>
              </a:rPr>
              <a:t>B</a:t>
            </a:r>
          </a:p>
        </p:txBody>
      </p:sp>
      <p:graphicFrame>
        <p:nvGraphicFramePr>
          <p:cNvPr id="30" name="Object 73"/>
          <p:cNvGraphicFramePr>
            <a:graphicFrameLocks noChangeAspect="1"/>
          </p:cNvGraphicFramePr>
          <p:nvPr/>
        </p:nvGraphicFramePr>
        <p:xfrm>
          <a:off x="3858320" y="4310662"/>
          <a:ext cx="2293938" cy="1498600"/>
        </p:xfrm>
        <a:graphic>
          <a:graphicData uri="http://schemas.openxmlformats.org/presentationml/2006/ole">
            <mc:AlternateContent xmlns:mc="http://schemas.openxmlformats.org/markup-compatibility/2006">
              <mc:Choice xmlns:v="urn:schemas-microsoft-com:vml" Requires="v">
                <p:oleObj spid="_x0000_s14365" name="VISIO" r:id="rId5" imgW="1687195" imgH="964565" progId="Visio.Drawing.6">
                  <p:embed/>
                </p:oleObj>
              </mc:Choice>
              <mc:Fallback>
                <p:oleObj name="VISIO" r:id="rId5" imgW="1687195" imgH="964565" progId="Visio.Drawing.6">
                  <p:embed/>
                  <p:pic>
                    <p:nvPicPr>
                      <p:cNvPr id="0" name="图片 1435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58320" y="4310662"/>
                        <a:ext cx="2293938" cy="1498600"/>
                      </a:xfrm>
                      <a:prstGeom prst="rect">
                        <a:avLst/>
                      </a:prstGeom>
                      <a:noFill/>
                      <a:ln>
                        <a:noFill/>
                      </a:ln>
                      <a:effectLst>
                        <a:outerShdw dist="25400" dir="5400000" algn="ctr" rotWithShape="0">
                          <a:srgbClr val="1C1C1C"/>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nvGrpSpPr>
          <p:cNvPr id="31" name="Group 74"/>
          <p:cNvGrpSpPr/>
          <p:nvPr/>
        </p:nvGrpSpPr>
        <p:grpSpPr bwMode="auto">
          <a:xfrm>
            <a:off x="961133" y="4173314"/>
            <a:ext cx="574675" cy="620713"/>
            <a:chOff x="921" y="2412"/>
            <a:chExt cx="284" cy="265"/>
          </a:xfrm>
        </p:grpSpPr>
        <p:grpSp>
          <p:nvGrpSpPr>
            <p:cNvPr id="32" name="Group 75"/>
            <p:cNvGrpSpPr/>
            <p:nvPr/>
          </p:nvGrpSpPr>
          <p:grpSpPr bwMode="auto">
            <a:xfrm>
              <a:off x="928" y="2417"/>
              <a:ext cx="277" cy="260"/>
              <a:chOff x="928" y="2417"/>
              <a:chExt cx="277" cy="260"/>
            </a:xfrm>
          </p:grpSpPr>
          <p:sp>
            <p:nvSpPr>
              <p:cNvPr id="46" name="Freeform 76"/>
              <p:cNvSpPr/>
              <p:nvPr/>
            </p:nvSpPr>
            <p:spPr bwMode="auto">
              <a:xfrm>
                <a:off x="935" y="2552"/>
                <a:ext cx="262" cy="25"/>
              </a:xfrm>
              <a:custGeom>
                <a:avLst/>
                <a:gdLst>
                  <a:gd name="T0" fmla="*/ 0 w 262"/>
                  <a:gd name="T1" fmla="*/ 25 h 25"/>
                  <a:gd name="T2" fmla="*/ 31 w 262"/>
                  <a:gd name="T3" fmla="*/ 0 h 25"/>
                  <a:gd name="T4" fmla="*/ 231 w 262"/>
                  <a:gd name="T5" fmla="*/ 0 h 25"/>
                  <a:gd name="T6" fmla="*/ 262 w 262"/>
                  <a:gd name="T7" fmla="*/ 25 h 25"/>
                  <a:gd name="T8" fmla="*/ 0 w 262"/>
                  <a:gd name="T9" fmla="*/ 25 h 25"/>
                </a:gdLst>
                <a:ahLst/>
                <a:cxnLst>
                  <a:cxn ang="0">
                    <a:pos x="T0" y="T1"/>
                  </a:cxn>
                  <a:cxn ang="0">
                    <a:pos x="T2" y="T3"/>
                  </a:cxn>
                  <a:cxn ang="0">
                    <a:pos x="T4" y="T5"/>
                  </a:cxn>
                  <a:cxn ang="0">
                    <a:pos x="T6" y="T7"/>
                  </a:cxn>
                  <a:cxn ang="0">
                    <a:pos x="T8" y="T9"/>
                  </a:cxn>
                </a:cxnLst>
                <a:rect l="0" t="0" r="r" b="b"/>
                <a:pathLst>
                  <a:path w="262" h="25">
                    <a:moveTo>
                      <a:pt x="0" y="25"/>
                    </a:moveTo>
                    <a:lnTo>
                      <a:pt x="31" y="0"/>
                    </a:lnTo>
                    <a:lnTo>
                      <a:pt x="231" y="0"/>
                    </a:lnTo>
                    <a:lnTo>
                      <a:pt x="262" y="25"/>
                    </a:lnTo>
                    <a:lnTo>
                      <a:pt x="0" y="25"/>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47" name="Freeform 77"/>
              <p:cNvSpPr/>
              <p:nvPr/>
            </p:nvSpPr>
            <p:spPr bwMode="auto">
              <a:xfrm>
                <a:off x="935" y="2552"/>
                <a:ext cx="262" cy="25"/>
              </a:xfrm>
              <a:custGeom>
                <a:avLst/>
                <a:gdLst>
                  <a:gd name="T0" fmla="*/ 0 w 262"/>
                  <a:gd name="T1" fmla="*/ 25 h 25"/>
                  <a:gd name="T2" fmla="*/ 31 w 262"/>
                  <a:gd name="T3" fmla="*/ 0 h 25"/>
                  <a:gd name="T4" fmla="*/ 231 w 262"/>
                  <a:gd name="T5" fmla="*/ 0 h 25"/>
                  <a:gd name="T6" fmla="*/ 262 w 262"/>
                  <a:gd name="T7" fmla="*/ 25 h 25"/>
                  <a:gd name="T8" fmla="*/ 0 w 262"/>
                  <a:gd name="T9" fmla="*/ 25 h 25"/>
                </a:gdLst>
                <a:ahLst/>
                <a:cxnLst>
                  <a:cxn ang="0">
                    <a:pos x="T0" y="T1"/>
                  </a:cxn>
                  <a:cxn ang="0">
                    <a:pos x="T2" y="T3"/>
                  </a:cxn>
                  <a:cxn ang="0">
                    <a:pos x="T4" y="T5"/>
                  </a:cxn>
                  <a:cxn ang="0">
                    <a:pos x="T6" y="T7"/>
                  </a:cxn>
                  <a:cxn ang="0">
                    <a:pos x="T8" y="T9"/>
                  </a:cxn>
                </a:cxnLst>
                <a:rect l="0" t="0" r="r" b="b"/>
                <a:pathLst>
                  <a:path w="262" h="25">
                    <a:moveTo>
                      <a:pt x="0" y="25"/>
                    </a:moveTo>
                    <a:lnTo>
                      <a:pt x="31" y="0"/>
                    </a:lnTo>
                    <a:lnTo>
                      <a:pt x="231" y="0"/>
                    </a:lnTo>
                    <a:lnTo>
                      <a:pt x="262" y="25"/>
                    </a:lnTo>
                    <a:lnTo>
                      <a:pt x="0" y="25"/>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48" name="Freeform 78"/>
              <p:cNvSpPr/>
              <p:nvPr/>
            </p:nvSpPr>
            <p:spPr bwMode="auto">
              <a:xfrm>
                <a:off x="974" y="2417"/>
                <a:ext cx="185" cy="17"/>
              </a:xfrm>
              <a:custGeom>
                <a:avLst/>
                <a:gdLst>
                  <a:gd name="T0" fmla="*/ 0 w 185"/>
                  <a:gd name="T1" fmla="*/ 17 h 17"/>
                  <a:gd name="T2" fmla="*/ 23 w 185"/>
                  <a:gd name="T3" fmla="*/ 0 h 17"/>
                  <a:gd name="T4" fmla="*/ 163 w 185"/>
                  <a:gd name="T5" fmla="*/ 0 h 17"/>
                  <a:gd name="T6" fmla="*/ 185 w 185"/>
                  <a:gd name="T7" fmla="*/ 17 h 17"/>
                  <a:gd name="T8" fmla="*/ 0 w 185"/>
                  <a:gd name="T9" fmla="*/ 17 h 17"/>
                </a:gdLst>
                <a:ahLst/>
                <a:cxnLst>
                  <a:cxn ang="0">
                    <a:pos x="T0" y="T1"/>
                  </a:cxn>
                  <a:cxn ang="0">
                    <a:pos x="T2" y="T3"/>
                  </a:cxn>
                  <a:cxn ang="0">
                    <a:pos x="T4" y="T5"/>
                  </a:cxn>
                  <a:cxn ang="0">
                    <a:pos x="T6" y="T7"/>
                  </a:cxn>
                  <a:cxn ang="0">
                    <a:pos x="T8" y="T9"/>
                  </a:cxn>
                </a:cxnLst>
                <a:rect l="0" t="0" r="r" b="b"/>
                <a:pathLst>
                  <a:path w="185" h="17">
                    <a:moveTo>
                      <a:pt x="0" y="17"/>
                    </a:moveTo>
                    <a:lnTo>
                      <a:pt x="23" y="0"/>
                    </a:lnTo>
                    <a:lnTo>
                      <a:pt x="163" y="0"/>
                    </a:lnTo>
                    <a:lnTo>
                      <a:pt x="185" y="17"/>
                    </a:lnTo>
                    <a:lnTo>
                      <a:pt x="0" y="17"/>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49" name="Freeform 79"/>
              <p:cNvSpPr/>
              <p:nvPr/>
            </p:nvSpPr>
            <p:spPr bwMode="auto">
              <a:xfrm>
                <a:off x="974" y="2417"/>
                <a:ext cx="185" cy="17"/>
              </a:xfrm>
              <a:custGeom>
                <a:avLst/>
                <a:gdLst>
                  <a:gd name="T0" fmla="*/ 0 w 185"/>
                  <a:gd name="T1" fmla="*/ 17 h 17"/>
                  <a:gd name="T2" fmla="*/ 23 w 185"/>
                  <a:gd name="T3" fmla="*/ 0 h 17"/>
                  <a:gd name="T4" fmla="*/ 163 w 185"/>
                  <a:gd name="T5" fmla="*/ 0 h 17"/>
                  <a:gd name="T6" fmla="*/ 185 w 185"/>
                  <a:gd name="T7" fmla="*/ 17 h 17"/>
                  <a:gd name="T8" fmla="*/ 0 w 185"/>
                  <a:gd name="T9" fmla="*/ 17 h 17"/>
                </a:gdLst>
                <a:ahLst/>
                <a:cxnLst>
                  <a:cxn ang="0">
                    <a:pos x="T0" y="T1"/>
                  </a:cxn>
                  <a:cxn ang="0">
                    <a:pos x="T2" y="T3"/>
                  </a:cxn>
                  <a:cxn ang="0">
                    <a:pos x="T4" y="T5"/>
                  </a:cxn>
                  <a:cxn ang="0">
                    <a:pos x="T6" y="T7"/>
                  </a:cxn>
                  <a:cxn ang="0">
                    <a:pos x="T8" y="T9"/>
                  </a:cxn>
                </a:cxnLst>
                <a:rect l="0" t="0" r="r" b="b"/>
                <a:pathLst>
                  <a:path w="185" h="17">
                    <a:moveTo>
                      <a:pt x="0" y="17"/>
                    </a:moveTo>
                    <a:lnTo>
                      <a:pt x="23" y="0"/>
                    </a:lnTo>
                    <a:lnTo>
                      <a:pt x="163" y="0"/>
                    </a:lnTo>
                    <a:lnTo>
                      <a:pt x="185" y="17"/>
                    </a:lnTo>
                    <a:lnTo>
                      <a:pt x="0" y="17"/>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50" name="Rectangle 80"/>
              <p:cNvSpPr>
                <a:spLocks noChangeArrowheads="1"/>
              </p:cNvSpPr>
              <p:nvPr/>
            </p:nvSpPr>
            <p:spPr bwMode="auto">
              <a:xfrm>
                <a:off x="974" y="2434"/>
                <a:ext cx="185" cy="13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51" name="Rectangle 81"/>
              <p:cNvSpPr>
                <a:spLocks noChangeArrowheads="1"/>
              </p:cNvSpPr>
              <p:nvPr/>
            </p:nvSpPr>
            <p:spPr bwMode="auto">
              <a:xfrm>
                <a:off x="937" y="2576"/>
                <a:ext cx="260" cy="5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52" name="Rectangle 82"/>
              <p:cNvSpPr>
                <a:spLocks noChangeArrowheads="1"/>
              </p:cNvSpPr>
              <p:nvPr/>
            </p:nvSpPr>
            <p:spPr bwMode="auto">
              <a:xfrm>
                <a:off x="992" y="2450"/>
                <a:ext cx="150" cy="1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53" name="Line 83"/>
              <p:cNvSpPr>
                <a:spLocks noChangeShapeType="1"/>
              </p:cNvSpPr>
              <p:nvPr/>
            </p:nvSpPr>
            <p:spPr bwMode="auto">
              <a:xfrm flipH="1">
                <a:off x="1115" y="2598"/>
                <a:ext cx="61" cy="1"/>
              </a:xfrm>
              <a:prstGeom prst="line">
                <a:avLst/>
              </a:prstGeom>
              <a:noFill/>
              <a:ln w="7938">
                <a:solidFill>
                  <a:srgbClr val="000000"/>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grpSp>
            <p:nvGrpSpPr>
              <p:cNvPr id="54" name="Group 84"/>
              <p:cNvGrpSpPr/>
              <p:nvPr/>
            </p:nvGrpSpPr>
            <p:grpSpPr bwMode="auto">
              <a:xfrm>
                <a:off x="928" y="2639"/>
                <a:ext cx="277" cy="38"/>
                <a:chOff x="928" y="2639"/>
                <a:chExt cx="277" cy="38"/>
              </a:xfrm>
            </p:grpSpPr>
            <p:sp>
              <p:nvSpPr>
                <p:cNvPr id="55" name="Freeform 85"/>
                <p:cNvSpPr/>
                <p:nvPr/>
              </p:nvSpPr>
              <p:spPr bwMode="auto">
                <a:xfrm>
                  <a:off x="928" y="2639"/>
                  <a:ext cx="277" cy="29"/>
                </a:xfrm>
                <a:custGeom>
                  <a:avLst/>
                  <a:gdLst>
                    <a:gd name="T0" fmla="*/ 0 w 277"/>
                    <a:gd name="T1" fmla="*/ 29 h 29"/>
                    <a:gd name="T2" fmla="*/ 33 w 277"/>
                    <a:gd name="T3" fmla="*/ 0 h 29"/>
                    <a:gd name="T4" fmla="*/ 245 w 277"/>
                    <a:gd name="T5" fmla="*/ 0 h 29"/>
                    <a:gd name="T6" fmla="*/ 277 w 277"/>
                    <a:gd name="T7" fmla="*/ 29 h 29"/>
                    <a:gd name="T8" fmla="*/ 0 w 277"/>
                    <a:gd name="T9" fmla="*/ 29 h 29"/>
                  </a:gdLst>
                  <a:ahLst/>
                  <a:cxnLst>
                    <a:cxn ang="0">
                      <a:pos x="T0" y="T1"/>
                    </a:cxn>
                    <a:cxn ang="0">
                      <a:pos x="T2" y="T3"/>
                    </a:cxn>
                    <a:cxn ang="0">
                      <a:pos x="T4" y="T5"/>
                    </a:cxn>
                    <a:cxn ang="0">
                      <a:pos x="T6" y="T7"/>
                    </a:cxn>
                    <a:cxn ang="0">
                      <a:pos x="T8" y="T9"/>
                    </a:cxn>
                  </a:cxnLst>
                  <a:rect l="0" t="0" r="r" b="b"/>
                  <a:pathLst>
                    <a:path w="277" h="29">
                      <a:moveTo>
                        <a:pt x="0" y="29"/>
                      </a:moveTo>
                      <a:lnTo>
                        <a:pt x="33" y="0"/>
                      </a:lnTo>
                      <a:lnTo>
                        <a:pt x="245" y="0"/>
                      </a:lnTo>
                      <a:lnTo>
                        <a:pt x="277" y="29"/>
                      </a:lnTo>
                      <a:lnTo>
                        <a:pt x="0" y="29"/>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56" name="Freeform 86"/>
                <p:cNvSpPr/>
                <p:nvPr/>
              </p:nvSpPr>
              <p:spPr bwMode="auto">
                <a:xfrm>
                  <a:off x="928" y="2639"/>
                  <a:ext cx="277" cy="29"/>
                </a:xfrm>
                <a:custGeom>
                  <a:avLst/>
                  <a:gdLst>
                    <a:gd name="T0" fmla="*/ 0 w 277"/>
                    <a:gd name="T1" fmla="*/ 29 h 29"/>
                    <a:gd name="T2" fmla="*/ 33 w 277"/>
                    <a:gd name="T3" fmla="*/ 0 h 29"/>
                    <a:gd name="T4" fmla="*/ 245 w 277"/>
                    <a:gd name="T5" fmla="*/ 0 h 29"/>
                    <a:gd name="T6" fmla="*/ 277 w 277"/>
                    <a:gd name="T7" fmla="*/ 29 h 29"/>
                    <a:gd name="T8" fmla="*/ 0 w 277"/>
                    <a:gd name="T9" fmla="*/ 29 h 29"/>
                  </a:gdLst>
                  <a:ahLst/>
                  <a:cxnLst>
                    <a:cxn ang="0">
                      <a:pos x="T0" y="T1"/>
                    </a:cxn>
                    <a:cxn ang="0">
                      <a:pos x="T2" y="T3"/>
                    </a:cxn>
                    <a:cxn ang="0">
                      <a:pos x="T4" y="T5"/>
                    </a:cxn>
                    <a:cxn ang="0">
                      <a:pos x="T6" y="T7"/>
                    </a:cxn>
                    <a:cxn ang="0">
                      <a:pos x="T8" y="T9"/>
                    </a:cxn>
                  </a:cxnLst>
                  <a:rect l="0" t="0" r="r" b="b"/>
                  <a:pathLst>
                    <a:path w="277" h="29">
                      <a:moveTo>
                        <a:pt x="0" y="29"/>
                      </a:moveTo>
                      <a:lnTo>
                        <a:pt x="33" y="0"/>
                      </a:lnTo>
                      <a:lnTo>
                        <a:pt x="245" y="0"/>
                      </a:lnTo>
                      <a:lnTo>
                        <a:pt x="277" y="29"/>
                      </a:lnTo>
                      <a:lnTo>
                        <a:pt x="0" y="29"/>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57" name="Rectangle 87"/>
                <p:cNvSpPr>
                  <a:spLocks noChangeArrowheads="1"/>
                </p:cNvSpPr>
                <p:nvPr/>
              </p:nvSpPr>
              <p:spPr bwMode="auto">
                <a:xfrm>
                  <a:off x="930" y="2666"/>
                  <a:ext cx="27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grpSp>
        </p:grpSp>
        <p:grpSp>
          <p:nvGrpSpPr>
            <p:cNvPr id="33" name="Group 88"/>
            <p:cNvGrpSpPr/>
            <p:nvPr/>
          </p:nvGrpSpPr>
          <p:grpSpPr bwMode="auto">
            <a:xfrm>
              <a:off x="921" y="2412"/>
              <a:ext cx="277" cy="261"/>
              <a:chOff x="921" y="2412"/>
              <a:chExt cx="277" cy="261"/>
            </a:xfrm>
          </p:grpSpPr>
          <p:sp>
            <p:nvSpPr>
              <p:cNvPr id="34" name="Freeform 89"/>
              <p:cNvSpPr/>
              <p:nvPr/>
            </p:nvSpPr>
            <p:spPr bwMode="auto">
              <a:xfrm>
                <a:off x="928" y="2547"/>
                <a:ext cx="262" cy="26"/>
              </a:xfrm>
              <a:custGeom>
                <a:avLst/>
                <a:gdLst>
                  <a:gd name="T0" fmla="*/ 0 w 262"/>
                  <a:gd name="T1" fmla="*/ 26 h 26"/>
                  <a:gd name="T2" fmla="*/ 31 w 262"/>
                  <a:gd name="T3" fmla="*/ 0 h 26"/>
                  <a:gd name="T4" fmla="*/ 231 w 262"/>
                  <a:gd name="T5" fmla="*/ 0 h 26"/>
                  <a:gd name="T6" fmla="*/ 262 w 262"/>
                  <a:gd name="T7" fmla="*/ 26 h 26"/>
                  <a:gd name="T8" fmla="*/ 0 w 262"/>
                  <a:gd name="T9" fmla="*/ 26 h 26"/>
                </a:gdLst>
                <a:ahLst/>
                <a:cxnLst>
                  <a:cxn ang="0">
                    <a:pos x="T0" y="T1"/>
                  </a:cxn>
                  <a:cxn ang="0">
                    <a:pos x="T2" y="T3"/>
                  </a:cxn>
                  <a:cxn ang="0">
                    <a:pos x="T4" y="T5"/>
                  </a:cxn>
                  <a:cxn ang="0">
                    <a:pos x="T6" y="T7"/>
                  </a:cxn>
                  <a:cxn ang="0">
                    <a:pos x="T8" y="T9"/>
                  </a:cxn>
                </a:cxnLst>
                <a:rect l="0" t="0" r="r" b="b"/>
                <a:pathLst>
                  <a:path w="262" h="26">
                    <a:moveTo>
                      <a:pt x="0" y="26"/>
                    </a:moveTo>
                    <a:lnTo>
                      <a:pt x="31" y="0"/>
                    </a:lnTo>
                    <a:lnTo>
                      <a:pt x="231" y="0"/>
                    </a:lnTo>
                    <a:lnTo>
                      <a:pt x="262" y="26"/>
                    </a:lnTo>
                    <a:lnTo>
                      <a:pt x="0" y="26"/>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35" name="Freeform 90"/>
              <p:cNvSpPr/>
              <p:nvPr/>
            </p:nvSpPr>
            <p:spPr bwMode="auto">
              <a:xfrm>
                <a:off x="928" y="2547"/>
                <a:ext cx="262" cy="26"/>
              </a:xfrm>
              <a:custGeom>
                <a:avLst/>
                <a:gdLst>
                  <a:gd name="T0" fmla="*/ 0 w 262"/>
                  <a:gd name="T1" fmla="*/ 26 h 26"/>
                  <a:gd name="T2" fmla="*/ 31 w 262"/>
                  <a:gd name="T3" fmla="*/ 0 h 26"/>
                  <a:gd name="T4" fmla="*/ 231 w 262"/>
                  <a:gd name="T5" fmla="*/ 0 h 26"/>
                  <a:gd name="T6" fmla="*/ 262 w 262"/>
                  <a:gd name="T7" fmla="*/ 26 h 26"/>
                  <a:gd name="T8" fmla="*/ 0 w 262"/>
                  <a:gd name="T9" fmla="*/ 26 h 26"/>
                </a:gdLst>
                <a:ahLst/>
                <a:cxnLst>
                  <a:cxn ang="0">
                    <a:pos x="T0" y="T1"/>
                  </a:cxn>
                  <a:cxn ang="0">
                    <a:pos x="T2" y="T3"/>
                  </a:cxn>
                  <a:cxn ang="0">
                    <a:pos x="T4" y="T5"/>
                  </a:cxn>
                  <a:cxn ang="0">
                    <a:pos x="T6" y="T7"/>
                  </a:cxn>
                  <a:cxn ang="0">
                    <a:pos x="T8" y="T9"/>
                  </a:cxn>
                </a:cxnLst>
                <a:rect l="0" t="0" r="r" b="b"/>
                <a:pathLst>
                  <a:path w="262" h="26">
                    <a:moveTo>
                      <a:pt x="0" y="26"/>
                    </a:moveTo>
                    <a:lnTo>
                      <a:pt x="31" y="0"/>
                    </a:lnTo>
                    <a:lnTo>
                      <a:pt x="231" y="0"/>
                    </a:lnTo>
                    <a:lnTo>
                      <a:pt x="262" y="26"/>
                    </a:lnTo>
                    <a:lnTo>
                      <a:pt x="0" y="26"/>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36" name="Freeform 91"/>
              <p:cNvSpPr/>
              <p:nvPr/>
            </p:nvSpPr>
            <p:spPr bwMode="auto">
              <a:xfrm>
                <a:off x="968" y="2412"/>
                <a:ext cx="184" cy="17"/>
              </a:xfrm>
              <a:custGeom>
                <a:avLst/>
                <a:gdLst>
                  <a:gd name="T0" fmla="*/ 0 w 184"/>
                  <a:gd name="T1" fmla="*/ 17 h 17"/>
                  <a:gd name="T2" fmla="*/ 22 w 184"/>
                  <a:gd name="T3" fmla="*/ 0 h 17"/>
                  <a:gd name="T4" fmla="*/ 162 w 184"/>
                  <a:gd name="T5" fmla="*/ 0 h 17"/>
                  <a:gd name="T6" fmla="*/ 184 w 184"/>
                  <a:gd name="T7" fmla="*/ 17 h 17"/>
                  <a:gd name="T8" fmla="*/ 0 w 184"/>
                  <a:gd name="T9" fmla="*/ 17 h 17"/>
                </a:gdLst>
                <a:ahLst/>
                <a:cxnLst>
                  <a:cxn ang="0">
                    <a:pos x="T0" y="T1"/>
                  </a:cxn>
                  <a:cxn ang="0">
                    <a:pos x="T2" y="T3"/>
                  </a:cxn>
                  <a:cxn ang="0">
                    <a:pos x="T4" y="T5"/>
                  </a:cxn>
                  <a:cxn ang="0">
                    <a:pos x="T6" y="T7"/>
                  </a:cxn>
                  <a:cxn ang="0">
                    <a:pos x="T8" y="T9"/>
                  </a:cxn>
                </a:cxnLst>
                <a:rect l="0" t="0" r="r" b="b"/>
                <a:pathLst>
                  <a:path w="184" h="17">
                    <a:moveTo>
                      <a:pt x="0" y="17"/>
                    </a:moveTo>
                    <a:lnTo>
                      <a:pt x="22" y="0"/>
                    </a:lnTo>
                    <a:lnTo>
                      <a:pt x="162" y="0"/>
                    </a:lnTo>
                    <a:lnTo>
                      <a:pt x="184" y="17"/>
                    </a:lnTo>
                    <a:lnTo>
                      <a:pt x="0" y="17"/>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37" name="Freeform 92"/>
              <p:cNvSpPr/>
              <p:nvPr/>
            </p:nvSpPr>
            <p:spPr bwMode="auto">
              <a:xfrm>
                <a:off x="968" y="2412"/>
                <a:ext cx="184" cy="17"/>
              </a:xfrm>
              <a:custGeom>
                <a:avLst/>
                <a:gdLst>
                  <a:gd name="T0" fmla="*/ 0 w 184"/>
                  <a:gd name="T1" fmla="*/ 17 h 17"/>
                  <a:gd name="T2" fmla="*/ 22 w 184"/>
                  <a:gd name="T3" fmla="*/ 0 h 17"/>
                  <a:gd name="T4" fmla="*/ 162 w 184"/>
                  <a:gd name="T5" fmla="*/ 0 h 17"/>
                  <a:gd name="T6" fmla="*/ 184 w 184"/>
                  <a:gd name="T7" fmla="*/ 17 h 17"/>
                  <a:gd name="T8" fmla="*/ 0 w 184"/>
                  <a:gd name="T9" fmla="*/ 17 h 17"/>
                </a:gdLst>
                <a:ahLst/>
                <a:cxnLst>
                  <a:cxn ang="0">
                    <a:pos x="T0" y="T1"/>
                  </a:cxn>
                  <a:cxn ang="0">
                    <a:pos x="T2" y="T3"/>
                  </a:cxn>
                  <a:cxn ang="0">
                    <a:pos x="T4" y="T5"/>
                  </a:cxn>
                  <a:cxn ang="0">
                    <a:pos x="T6" y="T7"/>
                  </a:cxn>
                  <a:cxn ang="0">
                    <a:pos x="T8" y="T9"/>
                  </a:cxn>
                </a:cxnLst>
                <a:rect l="0" t="0" r="r" b="b"/>
                <a:pathLst>
                  <a:path w="184" h="17">
                    <a:moveTo>
                      <a:pt x="0" y="17"/>
                    </a:moveTo>
                    <a:lnTo>
                      <a:pt x="22" y="0"/>
                    </a:lnTo>
                    <a:lnTo>
                      <a:pt x="162" y="0"/>
                    </a:lnTo>
                    <a:lnTo>
                      <a:pt x="184" y="17"/>
                    </a:lnTo>
                    <a:lnTo>
                      <a:pt x="0" y="17"/>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38" name="Rectangle 93"/>
              <p:cNvSpPr>
                <a:spLocks noChangeArrowheads="1"/>
              </p:cNvSpPr>
              <p:nvPr/>
            </p:nvSpPr>
            <p:spPr bwMode="auto">
              <a:xfrm>
                <a:off x="968" y="2429"/>
                <a:ext cx="184" cy="132"/>
              </a:xfrm>
              <a:prstGeom prst="rect">
                <a:avLst/>
              </a:prstGeom>
              <a:solidFill>
                <a:srgbClr val="B7B7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39" name="Rectangle 94"/>
              <p:cNvSpPr>
                <a:spLocks noChangeArrowheads="1"/>
              </p:cNvSpPr>
              <p:nvPr/>
            </p:nvSpPr>
            <p:spPr bwMode="auto">
              <a:xfrm>
                <a:off x="930" y="2571"/>
                <a:ext cx="260" cy="59"/>
              </a:xfrm>
              <a:prstGeom prst="rect">
                <a:avLst/>
              </a:prstGeom>
              <a:solidFill>
                <a:srgbClr val="B7B7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40" name="Rectangle 95"/>
              <p:cNvSpPr>
                <a:spLocks noChangeArrowheads="1"/>
              </p:cNvSpPr>
              <p:nvPr/>
            </p:nvSpPr>
            <p:spPr bwMode="auto">
              <a:xfrm>
                <a:off x="985" y="2445"/>
                <a:ext cx="150" cy="1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41" name="Line 96"/>
              <p:cNvSpPr>
                <a:spLocks noChangeShapeType="1"/>
              </p:cNvSpPr>
              <p:nvPr/>
            </p:nvSpPr>
            <p:spPr bwMode="auto">
              <a:xfrm flipH="1">
                <a:off x="1108" y="2593"/>
                <a:ext cx="61" cy="1"/>
              </a:xfrm>
              <a:prstGeom prst="line">
                <a:avLst/>
              </a:prstGeom>
              <a:noFill/>
              <a:ln w="7938">
                <a:solidFill>
                  <a:srgbClr val="000000"/>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grpSp>
            <p:nvGrpSpPr>
              <p:cNvPr id="42" name="Group 97"/>
              <p:cNvGrpSpPr/>
              <p:nvPr/>
            </p:nvGrpSpPr>
            <p:grpSpPr bwMode="auto">
              <a:xfrm>
                <a:off x="921" y="2635"/>
                <a:ext cx="277" cy="38"/>
                <a:chOff x="921" y="2635"/>
                <a:chExt cx="277" cy="38"/>
              </a:xfrm>
            </p:grpSpPr>
            <p:sp>
              <p:nvSpPr>
                <p:cNvPr id="43" name="Freeform 98"/>
                <p:cNvSpPr/>
                <p:nvPr/>
              </p:nvSpPr>
              <p:spPr bwMode="auto">
                <a:xfrm>
                  <a:off x="921" y="2635"/>
                  <a:ext cx="277" cy="28"/>
                </a:xfrm>
                <a:custGeom>
                  <a:avLst/>
                  <a:gdLst>
                    <a:gd name="T0" fmla="*/ 0 w 277"/>
                    <a:gd name="T1" fmla="*/ 28 h 28"/>
                    <a:gd name="T2" fmla="*/ 33 w 277"/>
                    <a:gd name="T3" fmla="*/ 0 h 28"/>
                    <a:gd name="T4" fmla="*/ 245 w 277"/>
                    <a:gd name="T5" fmla="*/ 0 h 28"/>
                    <a:gd name="T6" fmla="*/ 277 w 277"/>
                    <a:gd name="T7" fmla="*/ 28 h 28"/>
                    <a:gd name="T8" fmla="*/ 0 w 277"/>
                    <a:gd name="T9" fmla="*/ 28 h 28"/>
                  </a:gdLst>
                  <a:ahLst/>
                  <a:cxnLst>
                    <a:cxn ang="0">
                      <a:pos x="T0" y="T1"/>
                    </a:cxn>
                    <a:cxn ang="0">
                      <a:pos x="T2" y="T3"/>
                    </a:cxn>
                    <a:cxn ang="0">
                      <a:pos x="T4" y="T5"/>
                    </a:cxn>
                    <a:cxn ang="0">
                      <a:pos x="T6" y="T7"/>
                    </a:cxn>
                    <a:cxn ang="0">
                      <a:pos x="T8" y="T9"/>
                    </a:cxn>
                  </a:cxnLst>
                  <a:rect l="0" t="0" r="r" b="b"/>
                  <a:pathLst>
                    <a:path w="277" h="28">
                      <a:moveTo>
                        <a:pt x="0" y="28"/>
                      </a:moveTo>
                      <a:lnTo>
                        <a:pt x="33" y="0"/>
                      </a:lnTo>
                      <a:lnTo>
                        <a:pt x="245" y="0"/>
                      </a:lnTo>
                      <a:lnTo>
                        <a:pt x="277" y="28"/>
                      </a:lnTo>
                      <a:lnTo>
                        <a:pt x="0" y="28"/>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44" name="Freeform 99"/>
                <p:cNvSpPr/>
                <p:nvPr/>
              </p:nvSpPr>
              <p:spPr bwMode="auto">
                <a:xfrm>
                  <a:off x="921" y="2635"/>
                  <a:ext cx="277" cy="28"/>
                </a:xfrm>
                <a:custGeom>
                  <a:avLst/>
                  <a:gdLst>
                    <a:gd name="T0" fmla="*/ 0 w 277"/>
                    <a:gd name="T1" fmla="*/ 28 h 28"/>
                    <a:gd name="T2" fmla="*/ 33 w 277"/>
                    <a:gd name="T3" fmla="*/ 0 h 28"/>
                    <a:gd name="T4" fmla="*/ 245 w 277"/>
                    <a:gd name="T5" fmla="*/ 0 h 28"/>
                    <a:gd name="T6" fmla="*/ 277 w 277"/>
                    <a:gd name="T7" fmla="*/ 28 h 28"/>
                    <a:gd name="T8" fmla="*/ 0 w 277"/>
                    <a:gd name="T9" fmla="*/ 28 h 28"/>
                  </a:gdLst>
                  <a:ahLst/>
                  <a:cxnLst>
                    <a:cxn ang="0">
                      <a:pos x="T0" y="T1"/>
                    </a:cxn>
                    <a:cxn ang="0">
                      <a:pos x="T2" y="T3"/>
                    </a:cxn>
                    <a:cxn ang="0">
                      <a:pos x="T4" y="T5"/>
                    </a:cxn>
                    <a:cxn ang="0">
                      <a:pos x="T6" y="T7"/>
                    </a:cxn>
                    <a:cxn ang="0">
                      <a:pos x="T8" y="T9"/>
                    </a:cxn>
                  </a:cxnLst>
                  <a:rect l="0" t="0" r="r" b="b"/>
                  <a:pathLst>
                    <a:path w="277" h="28">
                      <a:moveTo>
                        <a:pt x="0" y="28"/>
                      </a:moveTo>
                      <a:lnTo>
                        <a:pt x="33" y="0"/>
                      </a:lnTo>
                      <a:lnTo>
                        <a:pt x="245" y="0"/>
                      </a:lnTo>
                      <a:lnTo>
                        <a:pt x="277" y="28"/>
                      </a:lnTo>
                      <a:lnTo>
                        <a:pt x="0" y="28"/>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45" name="Rectangle 100"/>
                <p:cNvSpPr>
                  <a:spLocks noChangeArrowheads="1"/>
                </p:cNvSpPr>
                <p:nvPr/>
              </p:nvSpPr>
              <p:spPr bwMode="auto">
                <a:xfrm>
                  <a:off x="923" y="2662"/>
                  <a:ext cx="274" cy="11"/>
                </a:xfrm>
                <a:prstGeom prst="rect">
                  <a:avLst/>
                </a:prstGeom>
                <a:solidFill>
                  <a:srgbClr val="BAB7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grpSp>
        </p:grpSp>
      </p:grpSp>
      <p:sp>
        <p:nvSpPr>
          <p:cNvPr id="58" name="Rectangle 102"/>
          <p:cNvSpPr>
            <a:spLocks noChangeArrowheads="1"/>
          </p:cNvSpPr>
          <p:nvPr/>
        </p:nvSpPr>
        <p:spPr bwMode="auto">
          <a:xfrm>
            <a:off x="1634233" y="4625752"/>
            <a:ext cx="1276350" cy="715962"/>
          </a:xfrm>
          <a:prstGeom prst="rect">
            <a:avLst/>
          </a:prstGeom>
          <a:solidFill>
            <a:srgbClr val="FF66FF"/>
          </a:solidFill>
          <a:ln w="12700" algn="ctr">
            <a:solidFill>
              <a:srgbClr val="000000"/>
            </a:solidFill>
            <a:miter lim="800000"/>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defRPr/>
            </a:pPr>
            <a:r>
              <a:rPr kumimoji="1" lang="en-US" altLang="zh-CN" sz="2000" b="1" i="1" u="none" strike="noStrike" kern="0" cap="none" spc="0" normalizeH="0" baseline="0" noProof="0" dirty="0" smtClean="0">
                <a:ln>
                  <a:noFill/>
                </a:ln>
                <a:solidFill>
                  <a:srgbClr val="000099"/>
                </a:solidFill>
                <a:effectLst/>
                <a:uLnTx/>
                <a:uFillTx/>
                <a:latin typeface="+mn-lt"/>
                <a:ea typeface="黑体" panose="02010609060101010101" pitchFamily="2" charset="-122"/>
              </a:rPr>
              <a:t>E</a:t>
            </a:r>
            <a:r>
              <a:rPr kumimoji="1" lang="en-US" altLang="zh-CN" sz="2000" b="1" i="0" u="none" strike="noStrike" kern="0" cap="none" spc="0" normalizeH="0" baseline="0" noProof="0" dirty="0" smtClean="0">
                <a:ln>
                  <a:noFill/>
                </a:ln>
                <a:solidFill>
                  <a:srgbClr val="000099"/>
                </a:solidFill>
                <a:effectLst/>
                <a:uLnTx/>
                <a:uFillTx/>
                <a:latin typeface="+mn-lt"/>
                <a:ea typeface="黑体" panose="02010609060101010101" pitchFamily="2" charset="-122"/>
              </a:rPr>
              <a:t> </a:t>
            </a:r>
            <a:r>
              <a:rPr kumimoji="1" lang="zh-CN" altLang="en-US" sz="2000" b="1" i="0" u="none" strike="noStrike" kern="0" cap="none" spc="0" normalizeH="0" baseline="0" noProof="0" dirty="0" smtClean="0">
                <a:ln>
                  <a:noFill/>
                </a:ln>
                <a:solidFill>
                  <a:srgbClr val="000099"/>
                </a:solidFill>
                <a:effectLst/>
                <a:uLnTx/>
                <a:uFillTx/>
                <a:latin typeface="+mn-lt"/>
                <a:ea typeface="黑体" panose="02010609060101010101" pitchFamily="2" charset="-122"/>
              </a:rPr>
              <a:t>运算</a:t>
            </a:r>
          </a:p>
          <a:p>
            <a:pPr marL="0" marR="0" lvl="0" indent="0" algn="ctr"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dirty="0" smtClean="0">
                <a:ln>
                  <a:noFill/>
                </a:ln>
                <a:solidFill>
                  <a:srgbClr val="000099"/>
                </a:solidFill>
                <a:effectLst/>
                <a:uLnTx/>
                <a:uFillTx/>
                <a:latin typeface="+mn-lt"/>
                <a:ea typeface="黑体" panose="02010609060101010101" pitchFamily="2" charset="-122"/>
              </a:rPr>
              <a:t>加密算法</a:t>
            </a:r>
          </a:p>
        </p:txBody>
      </p:sp>
      <p:sp>
        <p:nvSpPr>
          <p:cNvPr id="59" name="Rectangle 103"/>
          <p:cNvSpPr>
            <a:spLocks noChangeArrowheads="1"/>
          </p:cNvSpPr>
          <p:nvPr/>
        </p:nvSpPr>
        <p:spPr bwMode="auto">
          <a:xfrm>
            <a:off x="7158733" y="4625752"/>
            <a:ext cx="1277937" cy="715962"/>
          </a:xfrm>
          <a:prstGeom prst="rect">
            <a:avLst/>
          </a:prstGeom>
          <a:solidFill>
            <a:srgbClr val="FFFF66"/>
          </a:solidFill>
          <a:ln w="12700" algn="ctr">
            <a:solidFill>
              <a:srgbClr val="000000"/>
            </a:solidFill>
            <a:miter lim="800000"/>
          </a:ln>
          <a:effectLst>
            <a:outerShdw dist="35921" dir="2700000" algn="ctr" rotWithShape="0">
              <a:srgbClr val="1C1C1C"/>
            </a:outerShdw>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dirty="0" smtClean="0">
                <a:ln>
                  <a:noFill/>
                </a:ln>
                <a:solidFill>
                  <a:srgbClr val="000099"/>
                </a:solidFill>
                <a:effectLst/>
                <a:uLnTx/>
                <a:uFillTx/>
                <a:latin typeface="+mn-lt"/>
                <a:ea typeface="黑体" panose="02010609060101010101" pitchFamily="2" charset="-122"/>
              </a:rPr>
              <a:t>D </a:t>
            </a:r>
            <a:r>
              <a:rPr kumimoji="1" lang="zh-CN" altLang="en-US" sz="2000" b="1" i="0" u="none" strike="noStrike" kern="0" cap="none" spc="0" normalizeH="0" baseline="0" noProof="0" dirty="0" smtClean="0">
                <a:ln>
                  <a:noFill/>
                </a:ln>
                <a:solidFill>
                  <a:srgbClr val="000099"/>
                </a:solidFill>
                <a:effectLst/>
                <a:uLnTx/>
                <a:uFillTx/>
                <a:latin typeface="+mn-lt"/>
                <a:ea typeface="黑体" panose="02010609060101010101" pitchFamily="2" charset="-122"/>
              </a:rPr>
              <a:t>运算</a:t>
            </a:r>
          </a:p>
          <a:p>
            <a:pPr marL="0" marR="0" lvl="0" indent="0" algn="ctr"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dirty="0" smtClean="0">
                <a:ln>
                  <a:noFill/>
                </a:ln>
                <a:solidFill>
                  <a:srgbClr val="000099"/>
                </a:solidFill>
                <a:effectLst/>
                <a:uLnTx/>
                <a:uFillTx/>
                <a:latin typeface="+mn-lt"/>
                <a:ea typeface="黑体" panose="02010609060101010101" pitchFamily="2" charset="-122"/>
              </a:rPr>
              <a:t>解密算法</a:t>
            </a:r>
          </a:p>
        </p:txBody>
      </p:sp>
      <p:grpSp>
        <p:nvGrpSpPr>
          <p:cNvPr id="60" name="Group 104"/>
          <p:cNvGrpSpPr/>
          <p:nvPr/>
        </p:nvGrpSpPr>
        <p:grpSpPr bwMode="auto">
          <a:xfrm>
            <a:off x="8655745" y="4147914"/>
            <a:ext cx="574675" cy="620713"/>
            <a:chOff x="921" y="2412"/>
            <a:chExt cx="284" cy="265"/>
          </a:xfrm>
        </p:grpSpPr>
        <p:grpSp>
          <p:nvGrpSpPr>
            <p:cNvPr id="61" name="Group 105"/>
            <p:cNvGrpSpPr/>
            <p:nvPr/>
          </p:nvGrpSpPr>
          <p:grpSpPr bwMode="auto">
            <a:xfrm>
              <a:off x="928" y="2417"/>
              <a:ext cx="277" cy="260"/>
              <a:chOff x="928" y="2417"/>
              <a:chExt cx="277" cy="260"/>
            </a:xfrm>
          </p:grpSpPr>
          <p:sp>
            <p:nvSpPr>
              <p:cNvPr id="75" name="Freeform 106"/>
              <p:cNvSpPr/>
              <p:nvPr/>
            </p:nvSpPr>
            <p:spPr bwMode="auto">
              <a:xfrm>
                <a:off x="935" y="2552"/>
                <a:ext cx="262" cy="25"/>
              </a:xfrm>
              <a:custGeom>
                <a:avLst/>
                <a:gdLst>
                  <a:gd name="T0" fmla="*/ 0 w 262"/>
                  <a:gd name="T1" fmla="*/ 25 h 25"/>
                  <a:gd name="T2" fmla="*/ 31 w 262"/>
                  <a:gd name="T3" fmla="*/ 0 h 25"/>
                  <a:gd name="T4" fmla="*/ 231 w 262"/>
                  <a:gd name="T5" fmla="*/ 0 h 25"/>
                  <a:gd name="T6" fmla="*/ 262 w 262"/>
                  <a:gd name="T7" fmla="*/ 25 h 25"/>
                  <a:gd name="T8" fmla="*/ 0 w 262"/>
                  <a:gd name="T9" fmla="*/ 25 h 25"/>
                </a:gdLst>
                <a:ahLst/>
                <a:cxnLst>
                  <a:cxn ang="0">
                    <a:pos x="T0" y="T1"/>
                  </a:cxn>
                  <a:cxn ang="0">
                    <a:pos x="T2" y="T3"/>
                  </a:cxn>
                  <a:cxn ang="0">
                    <a:pos x="T4" y="T5"/>
                  </a:cxn>
                  <a:cxn ang="0">
                    <a:pos x="T6" y="T7"/>
                  </a:cxn>
                  <a:cxn ang="0">
                    <a:pos x="T8" y="T9"/>
                  </a:cxn>
                </a:cxnLst>
                <a:rect l="0" t="0" r="r" b="b"/>
                <a:pathLst>
                  <a:path w="262" h="25">
                    <a:moveTo>
                      <a:pt x="0" y="25"/>
                    </a:moveTo>
                    <a:lnTo>
                      <a:pt x="31" y="0"/>
                    </a:lnTo>
                    <a:lnTo>
                      <a:pt x="231" y="0"/>
                    </a:lnTo>
                    <a:lnTo>
                      <a:pt x="262" y="25"/>
                    </a:lnTo>
                    <a:lnTo>
                      <a:pt x="0" y="25"/>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76" name="Freeform 107"/>
              <p:cNvSpPr/>
              <p:nvPr/>
            </p:nvSpPr>
            <p:spPr bwMode="auto">
              <a:xfrm>
                <a:off x="935" y="2552"/>
                <a:ext cx="262" cy="25"/>
              </a:xfrm>
              <a:custGeom>
                <a:avLst/>
                <a:gdLst>
                  <a:gd name="T0" fmla="*/ 0 w 262"/>
                  <a:gd name="T1" fmla="*/ 25 h 25"/>
                  <a:gd name="T2" fmla="*/ 31 w 262"/>
                  <a:gd name="T3" fmla="*/ 0 h 25"/>
                  <a:gd name="T4" fmla="*/ 231 w 262"/>
                  <a:gd name="T5" fmla="*/ 0 h 25"/>
                  <a:gd name="T6" fmla="*/ 262 w 262"/>
                  <a:gd name="T7" fmla="*/ 25 h 25"/>
                  <a:gd name="T8" fmla="*/ 0 w 262"/>
                  <a:gd name="T9" fmla="*/ 25 h 25"/>
                </a:gdLst>
                <a:ahLst/>
                <a:cxnLst>
                  <a:cxn ang="0">
                    <a:pos x="T0" y="T1"/>
                  </a:cxn>
                  <a:cxn ang="0">
                    <a:pos x="T2" y="T3"/>
                  </a:cxn>
                  <a:cxn ang="0">
                    <a:pos x="T4" y="T5"/>
                  </a:cxn>
                  <a:cxn ang="0">
                    <a:pos x="T6" y="T7"/>
                  </a:cxn>
                  <a:cxn ang="0">
                    <a:pos x="T8" y="T9"/>
                  </a:cxn>
                </a:cxnLst>
                <a:rect l="0" t="0" r="r" b="b"/>
                <a:pathLst>
                  <a:path w="262" h="25">
                    <a:moveTo>
                      <a:pt x="0" y="25"/>
                    </a:moveTo>
                    <a:lnTo>
                      <a:pt x="31" y="0"/>
                    </a:lnTo>
                    <a:lnTo>
                      <a:pt x="231" y="0"/>
                    </a:lnTo>
                    <a:lnTo>
                      <a:pt x="262" y="25"/>
                    </a:lnTo>
                    <a:lnTo>
                      <a:pt x="0" y="25"/>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77" name="Freeform 108"/>
              <p:cNvSpPr/>
              <p:nvPr/>
            </p:nvSpPr>
            <p:spPr bwMode="auto">
              <a:xfrm>
                <a:off x="974" y="2417"/>
                <a:ext cx="185" cy="17"/>
              </a:xfrm>
              <a:custGeom>
                <a:avLst/>
                <a:gdLst>
                  <a:gd name="T0" fmla="*/ 0 w 185"/>
                  <a:gd name="T1" fmla="*/ 17 h 17"/>
                  <a:gd name="T2" fmla="*/ 23 w 185"/>
                  <a:gd name="T3" fmla="*/ 0 h 17"/>
                  <a:gd name="T4" fmla="*/ 163 w 185"/>
                  <a:gd name="T5" fmla="*/ 0 h 17"/>
                  <a:gd name="T6" fmla="*/ 185 w 185"/>
                  <a:gd name="T7" fmla="*/ 17 h 17"/>
                  <a:gd name="T8" fmla="*/ 0 w 185"/>
                  <a:gd name="T9" fmla="*/ 17 h 17"/>
                </a:gdLst>
                <a:ahLst/>
                <a:cxnLst>
                  <a:cxn ang="0">
                    <a:pos x="T0" y="T1"/>
                  </a:cxn>
                  <a:cxn ang="0">
                    <a:pos x="T2" y="T3"/>
                  </a:cxn>
                  <a:cxn ang="0">
                    <a:pos x="T4" y="T5"/>
                  </a:cxn>
                  <a:cxn ang="0">
                    <a:pos x="T6" y="T7"/>
                  </a:cxn>
                  <a:cxn ang="0">
                    <a:pos x="T8" y="T9"/>
                  </a:cxn>
                </a:cxnLst>
                <a:rect l="0" t="0" r="r" b="b"/>
                <a:pathLst>
                  <a:path w="185" h="17">
                    <a:moveTo>
                      <a:pt x="0" y="17"/>
                    </a:moveTo>
                    <a:lnTo>
                      <a:pt x="23" y="0"/>
                    </a:lnTo>
                    <a:lnTo>
                      <a:pt x="163" y="0"/>
                    </a:lnTo>
                    <a:lnTo>
                      <a:pt x="185" y="17"/>
                    </a:lnTo>
                    <a:lnTo>
                      <a:pt x="0" y="17"/>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78" name="Freeform 109"/>
              <p:cNvSpPr/>
              <p:nvPr/>
            </p:nvSpPr>
            <p:spPr bwMode="auto">
              <a:xfrm>
                <a:off x="974" y="2417"/>
                <a:ext cx="185" cy="17"/>
              </a:xfrm>
              <a:custGeom>
                <a:avLst/>
                <a:gdLst>
                  <a:gd name="T0" fmla="*/ 0 w 185"/>
                  <a:gd name="T1" fmla="*/ 17 h 17"/>
                  <a:gd name="T2" fmla="*/ 23 w 185"/>
                  <a:gd name="T3" fmla="*/ 0 h 17"/>
                  <a:gd name="T4" fmla="*/ 163 w 185"/>
                  <a:gd name="T5" fmla="*/ 0 h 17"/>
                  <a:gd name="T6" fmla="*/ 185 w 185"/>
                  <a:gd name="T7" fmla="*/ 17 h 17"/>
                  <a:gd name="T8" fmla="*/ 0 w 185"/>
                  <a:gd name="T9" fmla="*/ 17 h 17"/>
                </a:gdLst>
                <a:ahLst/>
                <a:cxnLst>
                  <a:cxn ang="0">
                    <a:pos x="T0" y="T1"/>
                  </a:cxn>
                  <a:cxn ang="0">
                    <a:pos x="T2" y="T3"/>
                  </a:cxn>
                  <a:cxn ang="0">
                    <a:pos x="T4" y="T5"/>
                  </a:cxn>
                  <a:cxn ang="0">
                    <a:pos x="T6" y="T7"/>
                  </a:cxn>
                  <a:cxn ang="0">
                    <a:pos x="T8" y="T9"/>
                  </a:cxn>
                </a:cxnLst>
                <a:rect l="0" t="0" r="r" b="b"/>
                <a:pathLst>
                  <a:path w="185" h="17">
                    <a:moveTo>
                      <a:pt x="0" y="17"/>
                    </a:moveTo>
                    <a:lnTo>
                      <a:pt x="23" y="0"/>
                    </a:lnTo>
                    <a:lnTo>
                      <a:pt x="163" y="0"/>
                    </a:lnTo>
                    <a:lnTo>
                      <a:pt x="185" y="17"/>
                    </a:lnTo>
                    <a:lnTo>
                      <a:pt x="0" y="17"/>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79" name="Rectangle 110"/>
              <p:cNvSpPr>
                <a:spLocks noChangeArrowheads="1"/>
              </p:cNvSpPr>
              <p:nvPr/>
            </p:nvSpPr>
            <p:spPr bwMode="auto">
              <a:xfrm>
                <a:off x="974" y="2434"/>
                <a:ext cx="185" cy="13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80" name="Rectangle 111"/>
              <p:cNvSpPr>
                <a:spLocks noChangeArrowheads="1"/>
              </p:cNvSpPr>
              <p:nvPr/>
            </p:nvSpPr>
            <p:spPr bwMode="auto">
              <a:xfrm>
                <a:off x="937" y="2576"/>
                <a:ext cx="260" cy="5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81" name="Rectangle 112"/>
              <p:cNvSpPr>
                <a:spLocks noChangeArrowheads="1"/>
              </p:cNvSpPr>
              <p:nvPr/>
            </p:nvSpPr>
            <p:spPr bwMode="auto">
              <a:xfrm>
                <a:off x="992" y="2450"/>
                <a:ext cx="150" cy="1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82" name="Line 113"/>
              <p:cNvSpPr>
                <a:spLocks noChangeShapeType="1"/>
              </p:cNvSpPr>
              <p:nvPr/>
            </p:nvSpPr>
            <p:spPr bwMode="auto">
              <a:xfrm flipH="1">
                <a:off x="1115" y="2598"/>
                <a:ext cx="61" cy="1"/>
              </a:xfrm>
              <a:prstGeom prst="line">
                <a:avLst/>
              </a:prstGeom>
              <a:noFill/>
              <a:ln w="7938">
                <a:solidFill>
                  <a:srgbClr val="000000"/>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grpSp>
            <p:nvGrpSpPr>
              <p:cNvPr id="83" name="Group 114"/>
              <p:cNvGrpSpPr/>
              <p:nvPr/>
            </p:nvGrpSpPr>
            <p:grpSpPr bwMode="auto">
              <a:xfrm>
                <a:off x="928" y="2639"/>
                <a:ext cx="277" cy="38"/>
                <a:chOff x="928" y="2639"/>
                <a:chExt cx="277" cy="38"/>
              </a:xfrm>
            </p:grpSpPr>
            <p:sp>
              <p:nvSpPr>
                <p:cNvPr id="84" name="Freeform 115"/>
                <p:cNvSpPr/>
                <p:nvPr/>
              </p:nvSpPr>
              <p:spPr bwMode="auto">
                <a:xfrm>
                  <a:off x="928" y="2639"/>
                  <a:ext cx="277" cy="29"/>
                </a:xfrm>
                <a:custGeom>
                  <a:avLst/>
                  <a:gdLst>
                    <a:gd name="T0" fmla="*/ 0 w 277"/>
                    <a:gd name="T1" fmla="*/ 29 h 29"/>
                    <a:gd name="T2" fmla="*/ 33 w 277"/>
                    <a:gd name="T3" fmla="*/ 0 h 29"/>
                    <a:gd name="T4" fmla="*/ 245 w 277"/>
                    <a:gd name="T5" fmla="*/ 0 h 29"/>
                    <a:gd name="T6" fmla="*/ 277 w 277"/>
                    <a:gd name="T7" fmla="*/ 29 h 29"/>
                    <a:gd name="T8" fmla="*/ 0 w 277"/>
                    <a:gd name="T9" fmla="*/ 29 h 29"/>
                  </a:gdLst>
                  <a:ahLst/>
                  <a:cxnLst>
                    <a:cxn ang="0">
                      <a:pos x="T0" y="T1"/>
                    </a:cxn>
                    <a:cxn ang="0">
                      <a:pos x="T2" y="T3"/>
                    </a:cxn>
                    <a:cxn ang="0">
                      <a:pos x="T4" y="T5"/>
                    </a:cxn>
                    <a:cxn ang="0">
                      <a:pos x="T6" y="T7"/>
                    </a:cxn>
                    <a:cxn ang="0">
                      <a:pos x="T8" y="T9"/>
                    </a:cxn>
                  </a:cxnLst>
                  <a:rect l="0" t="0" r="r" b="b"/>
                  <a:pathLst>
                    <a:path w="277" h="29">
                      <a:moveTo>
                        <a:pt x="0" y="29"/>
                      </a:moveTo>
                      <a:lnTo>
                        <a:pt x="33" y="0"/>
                      </a:lnTo>
                      <a:lnTo>
                        <a:pt x="245" y="0"/>
                      </a:lnTo>
                      <a:lnTo>
                        <a:pt x="277" y="29"/>
                      </a:lnTo>
                      <a:lnTo>
                        <a:pt x="0" y="29"/>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85" name="Freeform 116"/>
                <p:cNvSpPr/>
                <p:nvPr/>
              </p:nvSpPr>
              <p:spPr bwMode="auto">
                <a:xfrm>
                  <a:off x="928" y="2639"/>
                  <a:ext cx="277" cy="29"/>
                </a:xfrm>
                <a:custGeom>
                  <a:avLst/>
                  <a:gdLst>
                    <a:gd name="T0" fmla="*/ 0 w 277"/>
                    <a:gd name="T1" fmla="*/ 29 h 29"/>
                    <a:gd name="T2" fmla="*/ 33 w 277"/>
                    <a:gd name="T3" fmla="*/ 0 h 29"/>
                    <a:gd name="T4" fmla="*/ 245 w 277"/>
                    <a:gd name="T5" fmla="*/ 0 h 29"/>
                    <a:gd name="T6" fmla="*/ 277 w 277"/>
                    <a:gd name="T7" fmla="*/ 29 h 29"/>
                    <a:gd name="T8" fmla="*/ 0 w 277"/>
                    <a:gd name="T9" fmla="*/ 29 h 29"/>
                  </a:gdLst>
                  <a:ahLst/>
                  <a:cxnLst>
                    <a:cxn ang="0">
                      <a:pos x="T0" y="T1"/>
                    </a:cxn>
                    <a:cxn ang="0">
                      <a:pos x="T2" y="T3"/>
                    </a:cxn>
                    <a:cxn ang="0">
                      <a:pos x="T4" y="T5"/>
                    </a:cxn>
                    <a:cxn ang="0">
                      <a:pos x="T6" y="T7"/>
                    </a:cxn>
                    <a:cxn ang="0">
                      <a:pos x="T8" y="T9"/>
                    </a:cxn>
                  </a:cxnLst>
                  <a:rect l="0" t="0" r="r" b="b"/>
                  <a:pathLst>
                    <a:path w="277" h="29">
                      <a:moveTo>
                        <a:pt x="0" y="29"/>
                      </a:moveTo>
                      <a:lnTo>
                        <a:pt x="33" y="0"/>
                      </a:lnTo>
                      <a:lnTo>
                        <a:pt x="245" y="0"/>
                      </a:lnTo>
                      <a:lnTo>
                        <a:pt x="277" y="29"/>
                      </a:lnTo>
                      <a:lnTo>
                        <a:pt x="0" y="29"/>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86" name="Rectangle 117"/>
                <p:cNvSpPr>
                  <a:spLocks noChangeArrowheads="1"/>
                </p:cNvSpPr>
                <p:nvPr/>
              </p:nvSpPr>
              <p:spPr bwMode="auto">
                <a:xfrm>
                  <a:off x="930" y="2666"/>
                  <a:ext cx="27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grpSp>
        </p:grpSp>
        <p:grpSp>
          <p:nvGrpSpPr>
            <p:cNvPr id="62" name="Group 118"/>
            <p:cNvGrpSpPr/>
            <p:nvPr/>
          </p:nvGrpSpPr>
          <p:grpSpPr bwMode="auto">
            <a:xfrm>
              <a:off x="921" y="2412"/>
              <a:ext cx="277" cy="261"/>
              <a:chOff x="921" y="2412"/>
              <a:chExt cx="277" cy="261"/>
            </a:xfrm>
          </p:grpSpPr>
          <p:sp>
            <p:nvSpPr>
              <p:cNvPr id="63" name="Freeform 119"/>
              <p:cNvSpPr/>
              <p:nvPr/>
            </p:nvSpPr>
            <p:spPr bwMode="auto">
              <a:xfrm>
                <a:off x="928" y="2547"/>
                <a:ext cx="262" cy="26"/>
              </a:xfrm>
              <a:custGeom>
                <a:avLst/>
                <a:gdLst>
                  <a:gd name="T0" fmla="*/ 0 w 262"/>
                  <a:gd name="T1" fmla="*/ 26 h 26"/>
                  <a:gd name="T2" fmla="*/ 31 w 262"/>
                  <a:gd name="T3" fmla="*/ 0 h 26"/>
                  <a:gd name="T4" fmla="*/ 231 w 262"/>
                  <a:gd name="T5" fmla="*/ 0 h 26"/>
                  <a:gd name="T6" fmla="*/ 262 w 262"/>
                  <a:gd name="T7" fmla="*/ 26 h 26"/>
                  <a:gd name="T8" fmla="*/ 0 w 262"/>
                  <a:gd name="T9" fmla="*/ 26 h 26"/>
                </a:gdLst>
                <a:ahLst/>
                <a:cxnLst>
                  <a:cxn ang="0">
                    <a:pos x="T0" y="T1"/>
                  </a:cxn>
                  <a:cxn ang="0">
                    <a:pos x="T2" y="T3"/>
                  </a:cxn>
                  <a:cxn ang="0">
                    <a:pos x="T4" y="T5"/>
                  </a:cxn>
                  <a:cxn ang="0">
                    <a:pos x="T6" y="T7"/>
                  </a:cxn>
                  <a:cxn ang="0">
                    <a:pos x="T8" y="T9"/>
                  </a:cxn>
                </a:cxnLst>
                <a:rect l="0" t="0" r="r" b="b"/>
                <a:pathLst>
                  <a:path w="262" h="26">
                    <a:moveTo>
                      <a:pt x="0" y="26"/>
                    </a:moveTo>
                    <a:lnTo>
                      <a:pt x="31" y="0"/>
                    </a:lnTo>
                    <a:lnTo>
                      <a:pt x="231" y="0"/>
                    </a:lnTo>
                    <a:lnTo>
                      <a:pt x="262" y="26"/>
                    </a:lnTo>
                    <a:lnTo>
                      <a:pt x="0" y="26"/>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64" name="Freeform 120"/>
              <p:cNvSpPr/>
              <p:nvPr/>
            </p:nvSpPr>
            <p:spPr bwMode="auto">
              <a:xfrm>
                <a:off x="928" y="2547"/>
                <a:ext cx="262" cy="26"/>
              </a:xfrm>
              <a:custGeom>
                <a:avLst/>
                <a:gdLst>
                  <a:gd name="T0" fmla="*/ 0 w 262"/>
                  <a:gd name="T1" fmla="*/ 26 h 26"/>
                  <a:gd name="T2" fmla="*/ 31 w 262"/>
                  <a:gd name="T3" fmla="*/ 0 h 26"/>
                  <a:gd name="T4" fmla="*/ 231 w 262"/>
                  <a:gd name="T5" fmla="*/ 0 h 26"/>
                  <a:gd name="T6" fmla="*/ 262 w 262"/>
                  <a:gd name="T7" fmla="*/ 26 h 26"/>
                  <a:gd name="T8" fmla="*/ 0 w 262"/>
                  <a:gd name="T9" fmla="*/ 26 h 26"/>
                </a:gdLst>
                <a:ahLst/>
                <a:cxnLst>
                  <a:cxn ang="0">
                    <a:pos x="T0" y="T1"/>
                  </a:cxn>
                  <a:cxn ang="0">
                    <a:pos x="T2" y="T3"/>
                  </a:cxn>
                  <a:cxn ang="0">
                    <a:pos x="T4" y="T5"/>
                  </a:cxn>
                  <a:cxn ang="0">
                    <a:pos x="T6" y="T7"/>
                  </a:cxn>
                  <a:cxn ang="0">
                    <a:pos x="T8" y="T9"/>
                  </a:cxn>
                </a:cxnLst>
                <a:rect l="0" t="0" r="r" b="b"/>
                <a:pathLst>
                  <a:path w="262" h="26">
                    <a:moveTo>
                      <a:pt x="0" y="26"/>
                    </a:moveTo>
                    <a:lnTo>
                      <a:pt x="31" y="0"/>
                    </a:lnTo>
                    <a:lnTo>
                      <a:pt x="231" y="0"/>
                    </a:lnTo>
                    <a:lnTo>
                      <a:pt x="262" y="26"/>
                    </a:lnTo>
                    <a:lnTo>
                      <a:pt x="0" y="26"/>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65" name="Freeform 121"/>
              <p:cNvSpPr/>
              <p:nvPr/>
            </p:nvSpPr>
            <p:spPr bwMode="auto">
              <a:xfrm>
                <a:off x="968" y="2412"/>
                <a:ext cx="184" cy="17"/>
              </a:xfrm>
              <a:custGeom>
                <a:avLst/>
                <a:gdLst>
                  <a:gd name="T0" fmla="*/ 0 w 184"/>
                  <a:gd name="T1" fmla="*/ 17 h 17"/>
                  <a:gd name="T2" fmla="*/ 22 w 184"/>
                  <a:gd name="T3" fmla="*/ 0 h 17"/>
                  <a:gd name="T4" fmla="*/ 162 w 184"/>
                  <a:gd name="T5" fmla="*/ 0 h 17"/>
                  <a:gd name="T6" fmla="*/ 184 w 184"/>
                  <a:gd name="T7" fmla="*/ 17 h 17"/>
                  <a:gd name="T8" fmla="*/ 0 w 184"/>
                  <a:gd name="T9" fmla="*/ 17 h 17"/>
                </a:gdLst>
                <a:ahLst/>
                <a:cxnLst>
                  <a:cxn ang="0">
                    <a:pos x="T0" y="T1"/>
                  </a:cxn>
                  <a:cxn ang="0">
                    <a:pos x="T2" y="T3"/>
                  </a:cxn>
                  <a:cxn ang="0">
                    <a:pos x="T4" y="T5"/>
                  </a:cxn>
                  <a:cxn ang="0">
                    <a:pos x="T6" y="T7"/>
                  </a:cxn>
                  <a:cxn ang="0">
                    <a:pos x="T8" y="T9"/>
                  </a:cxn>
                </a:cxnLst>
                <a:rect l="0" t="0" r="r" b="b"/>
                <a:pathLst>
                  <a:path w="184" h="17">
                    <a:moveTo>
                      <a:pt x="0" y="17"/>
                    </a:moveTo>
                    <a:lnTo>
                      <a:pt x="22" y="0"/>
                    </a:lnTo>
                    <a:lnTo>
                      <a:pt x="162" y="0"/>
                    </a:lnTo>
                    <a:lnTo>
                      <a:pt x="184" y="17"/>
                    </a:lnTo>
                    <a:lnTo>
                      <a:pt x="0" y="17"/>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66" name="Freeform 122"/>
              <p:cNvSpPr/>
              <p:nvPr/>
            </p:nvSpPr>
            <p:spPr bwMode="auto">
              <a:xfrm>
                <a:off x="968" y="2412"/>
                <a:ext cx="184" cy="17"/>
              </a:xfrm>
              <a:custGeom>
                <a:avLst/>
                <a:gdLst>
                  <a:gd name="T0" fmla="*/ 0 w 184"/>
                  <a:gd name="T1" fmla="*/ 17 h 17"/>
                  <a:gd name="T2" fmla="*/ 22 w 184"/>
                  <a:gd name="T3" fmla="*/ 0 h 17"/>
                  <a:gd name="T4" fmla="*/ 162 w 184"/>
                  <a:gd name="T5" fmla="*/ 0 h 17"/>
                  <a:gd name="T6" fmla="*/ 184 w 184"/>
                  <a:gd name="T7" fmla="*/ 17 h 17"/>
                  <a:gd name="T8" fmla="*/ 0 w 184"/>
                  <a:gd name="T9" fmla="*/ 17 h 17"/>
                </a:gdLst>
                <a:ahLst/>
                <a:cxnLst>
                  <a:cxn ang="0">
                    <a:pos x="T0" y="T1"/>
                  </a:cxn>
                  <a:cxn ang="0">
                    <a:pos x="T2" y="T3"/>
                  </a:cxn>
                  <a:cxn ang="0">
                    <a:pos x="T4" y="T5"/>
                  </a:cxn>
                  <a:cxn ang="0">
                    <a:pos x="T6" y="T7"/>
                  </a:cxn>
                  <a:cxn ang="0">
                    <a:pos x="T8" y="T9"/>
                  </a:cxn>
                </a:cxnLst>
                <a:rect l="0" t="0" r="r" b="b"/>
                <a:pathLst>
                  <a:path w="184" h="17">
                    <a:moveTo>
                      <a:pt x="0" y="17"/>
                    </a:moveTo>
                    <a:lnTo>
                      <a:pt x="22" y="0"/>
                    </a:lnTo>
                    <a:lnTo>
                      <a:pt x="162" y="0"/>
                    </a:lnTo>
                    <a:lnTo>
                      <a:pt x="184" y="17"/>
                    </a:lnTo>
                    <a:lnTo>
                      <a:pt x="0" y="17"/>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67" name="Rectangle 123"/>
              <p:cNvSpPr>
                <a:spLocks noChangeArrowheads="1"/>
              </p:cNvSpPr>
              <p:nvPr/>
            </p:nvSpPr>
            <p:spPr bwMode="auto">
              <a:xfrm>
                <a:off x="968" y="2429"/>
                <a:ext cx="184" cy="132"/>
              </a:xfrm>
              <a:prstGeom prst="rect">
                <a:avLst/>
              </a:prstGeom>
              <a:solidFill>
                <a:srgbClr val="B7B7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68" name="Rectangle 124"/>
              <p:cNvSpPr>
                <a:spLocks noChangeArrowheads="1"/>
              </p:cNvSpPr>
              <p:nvPr/>
            </p:nvSpPr>
            <p:spPr bwMode="auto">
              <a:xfrm>
                <a:off x="930" y="2571"/>
                <a:ext cx="260" cy="59"/>
              </a:xfrm>
              <a:prstGeom prst="rect">
                <a:avLst/>
              </a:prstGeom>
              <a:solidFill>
                <a:srgbClr val="B7B7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69" name="Rectangle 125"/>
              <p:cNvSpPr>
                <a:spLocks noChangeArrowheads="1"/>
              </p:cNvSpPr>
              <p:nvPr/>
            </p:nvSpPr>
            <p:spPr bwMode="auto">
              <a:xfrm>
                <a:off x="985" y="2445"/>
                <a:ext cx="150" cy="1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70" name="Line 126"/>
              <p:cNvSpPr>
                <a:spLocks noChangeShapeType="1"/>
              </p:cNvSpPr>
              <p:nvPr/>
            </p:nvSpPr>
            <p:spPr bwMode="auto">
              <a:xfrm flipH="1">
                <a:off x="1108" y="2593"/>
                <a:ext cx="61" cy="1"/>
              </a:xfrm>
              <a:prstGeom prst="line">
                <a:avLst/>
              </a:prstGeom>
              <a:noFill/>
              <a:ln w="7938">
                <a:solidFill>
                  <a:srgbClr val="000000"/>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grpSp>
            <p:nvGrpSpPr>
              <p:cNvPr id="71" name="Group 127"/>
              <p:cNvGrpSpPr/>
              <p:nvPr/>
            </p:nvGrpSpPr>
            <p:grpSpPr bwMode="auto">
              <a:xfrm>
                <a:off x="921" y="2635"/>
                <a:ext cx="277" cy="38"/>
                <a:chOff x="921" y="2635"/>
                <a:chExt cx="277" cy="38"/>
              </a:xfrm>
            </p:grpSpPr>
            <p:sp>
              <p:nvSpPr>
                <p:cNvPr id="72" name="Freeform 128"/>
                <p:cNvSpPr/>
                <p:nvPr/>
              </p:nvSpPr>
              <p:spPr bwMode="auto">
                <a:xfrm>
                  <a:off x="921" y="2635"/>
                  <a:ext cx="277" cy="28"/>
                </a:xfrm>
                <a:custGeom>
                  <a:avLst/>
                  <a:gdLst>
                    <a:gd name="T0" fmla="*/ 0 w 277"/>
                    <a:gd name="T1" fmla="*/ 28 h 28"/>
                    <a:gd name="T2" fmla="*/ 33 w 277"/>
                    <a:gd name="T3" fmla="*/ 0 h 28"/>
                    <a:gd name="T4" fmla="*/ 245 w 277"/>
                    <a:gd name="T5" fmla="*/ 0 h 28"/>
                    <a:gd name="T6" fmla="*/ 277 w 277"/>
                    <a:gd name="T7" fmla="*/ 28 h 28"/>
                    <a:gd name="T8" fmla="*/ 0 w 277"/>
                    <a:gd name="T9" fmla="*/ 28 h 28"/>
                  </a:gdLst>
                  <a:ahLst/>
                  <a:cxnLst>
                    <a:cxn ang="0">
                      <a:pos x="T0" y="T1"/>
                    </a:cxn>
                    <a:cxn ang="0">
                      <a:pos x="T2" y="T3"/>
                    </a:cxn>
                    <a:cxn ang="0">
                      <a:pos x="T4" y="T5"/>
                    </a:cxn>
                    <a:cxn ang="0">
                      <a:pos x="T6" y="T7"/>
                    </a:cxn>
                    <a:cxn ang="0">
                      <a:pos x="T8" y="T9"/>
                    </a:cxn>
                  </a:cxnLst>
                  <a:rect l="0" t="0" r="r" b="b"/>
                  <a:pathLst>
                    <a:path w="277" h="28">
                      <a:moveTo>
                        <a:pt x="0" y="28"/>
                      </a:moveTo>
                      <a:lnTo>
                        <a:pt x="33" y="0"/>
                      </a:lnTo>
                      <a:lnTo>
                        <a:pt x="245" y="0"/>
                      </a:lnTo>
                      <a:lnTo>
                        <a:pt x="277" y="28"/>
                      </a:lnTo>
                      <a:lnTo>
                        <a:pt x="0" y="28"/>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73" name="Freeform 129"/>
                <p:cNvSpPr/>
                <p:nvPr/>
              </p:nvSpPr>
              <p:spPr bwMode="auto">
                <a:xfrm>
                  <a:off x="921" y="2635"/>
                  <a:ext cx="277" cy="28"/>
                </a:xfrm>
                <a:custGeom>
                  <a:avLst/>
                  <a:gdLst>
                    <a:gd name="T0" fmla="*/ 0 w 277"/>
                    <a:gd name="T1" fmla="*/ 28 h 28"/>
                    <a:gd name="T2" fmla="*/ 33 w 277"/>
                    <a:gd name="T3" fmla="*/ 0 h 28"/>
                    <a:gd name="T4" fmla="*/ 245 w 277"/>
                    <a:gd name="T5" fmla="*/ 0 h 28"/>
                    <a:gd name="T6" fmla="*/ 277 w 277"/>
                    <a:gd name="T7" fmla="*/ 28 h 28"/>
                    <a:gd name="T8" fmla="*/ 0 w 277"/>
                    <a:gd name="T9" fmla="*/ 28 h 28"/>
                  </a:gdLst>
                  <a:ahLst/>
                  <a:cxnLst>
                    <a:cxn ang="0">
                      <a:pos x="T0" y="T1"/>
                    </a:cxn>
                    <a:cxn ang="0">
                      <a:pos x="T2" y="T3"/>
                    </a:cxn>
                    <a:cxn ang="0">
                      <a:pos x="T4" y="T5"/>
                    </a:cxn>
                    <a:cxn ang="0">
                      <a:pos x="T6" y="T7"/>
                    </a:cxn>
                    <a:cxn ang="0">
                      <a:pos x="T8" y="T9"/>
                    </a:cxn>
                  </a:cxnLst>
                  <a:rect l="0" t="0" r="r" b="b"/>
                  <a:pathLst>
                    <a:path w="277" h="28">
                      <a:moveTo>
                        <a:pt x="0" y="28"/>
                      </a:moveTo>
                      <a:lnTo>
                        <a:pt x="33" y="0"/>
                      </a:lnTo>
                      <a:lnTo>
                        <a:pt x="245" y="0"/>
                      </a:lnTo>
                      <a:lnTo>
                        <a:pt x="277" y="28"/>
                      </a:lnTo>
                      <a:lnTo>
                        <a:pt x="0" y="28"/>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74" name="Rectangle 130"/>
                <p:cNvSpPr>
                  <a:spLocks noChangeArrowheads="1"/>
                </p:cNvSpPr>
                <p:nvPr/>
              </p:nvSpPr>
              <p:spPr bwMode="auto">
                <a:xfrm>
                  <a:off x="923" y="2662"/>
                  <a:ext cx="274" cy="11"/>
                </a:xfrm>
                <a:prstGeom prst="rect">
                  <a:avLst/>
                </a:prstGeom>
                <a:solidFill>
                  <a:srgbClr val="BAB7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grpSp>
        </p:grpSp>
      </p:grpSp>
      <p:sp>
        <p:nvSpPr>
          <p:cNvPr id="87" name="Text Box 131"/>
          <p:cNvSpPr txBox="1">
            <a:spLocks noChangeArrowheads="1"/>
          </p:cNvSpPr>
          <p:nvPr/>
        </p:nvSpPr>
        <p:spPr bwMode="auto">
          <a:xfrm>
            <a:off x="4520952" y="4803378"/>
            <a:ext cx="111280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eaLnBrk="1" fontAlgn="auto" latinLnBrk="0" hangingPunct="1">
              <a:lnSpc>
                <a:spcPct val="100000"/>
              </a:lnSpc>
              <a:spcBef>
                <a:spcPts val="0"/>
              </a:spcBef>
              <a:spcAft>
                <a:spcPts val="0"/>
              </a:spcAft>
              <a:buClrTx/>
              <a:buSzTx/>
              <a:buFontTx/>
              <a:buNone/>
              <a:defRPr/>
            </a:pPr>
            <a:r>
              <a:rPr kumimoji="1" lang="zh-CN" altLang="en-US" sz="2400" b="1" i="0" u="none" strike="noStrike" kern="0" cap="none" spc="0" normalizeH="0" baseline="0" noProof="0" dirty="0" smtClean="0">
                <a:ln>
                  <a:noFill/>
                </a:ln>
                <a:solidFill>
                  <a:srgbClr val="000099"/>
                </a:solidFill>
                <a:effectLst/>
                <a:uLnTx/>
                <a:uFillTx/>
                <a:latin typeface="+mn-lt"/>
                <a:ea typeface="黑体" panose="02010609060101010101" pitchFamily="2" charset="-122"/>
              </a:rPr>
              <a:t>互联网</a:t>
            </a:r>
          </a:p>
        </p:txBody>
      </p:sp>
      <p:sp>
        <p:nvSpPr>
          <p:cNvPr id="88" name="Text Box 132"/>
          <p:cNvSpPr txBox="1">
            <a:spLocks noChangeArrowheads="1"/>
          </p:cNvSpPr>
          <p:nvPr/>
        </p:nvSpPr>
        <p:spPr bwMode="auto">
          <a:xfrm>
            <a:off x="7817545" y="3356992"/>
            <a:ext cx="17299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eaLnBrk="1" fontAlgn="auto" latinLnBrk="0" hangingPunct="1">
              <a:lnSpc>
                <a:spcPct val="100000"/>
              </a:lnSpc>
              <a:spcBef>
                <a:spcPts val="0"/>
              </a:spcBef>
              <a:spcAft>
                <a:spcPts val="0"/>
              </a:spcAft>
              <a:buClrTx/>
              <a:buSzTx/>
              <a:buFontTx/>
              <a:buNone/>
              <a:defRPr/>
            </a:pPr>
            <a:r>
              <a:rPr kumimoji="1" lang="zh-CN" altLang="en-US" sz="2400" b="1" i="0" u="none" strike="noStrike" kern="0" cap="none" spc="0" normalizeH="0" baseline="0" noProof="0" smtClean="0">
                <a:ln>
                  <a:noFill/>
                </a:ln>
                <a:solidFill>
                  <a:srgbClr val="000099"/>
                </a:solidFill>
                <a:effectLst/>
                <a:uLnTx/>
                <a:uFillTx/>
                <a:latin typeface="+mn-lt"/>
                <a:ea typeface="黑体" panose="02010609060101010101" pitchFamily="2" charset="-122"/>
              </a:rPr>
              <a:t>解密密钥 </a:t>
            </a:r>
            <a:r>
              <a:rPr kumimoji="1" lang="en-US" altLang="zh-CN" sz="2400" b="1" i="1" u="none" strike="noStrike" kern="0" cap="none" spc="0" normalizeH="0" baseline="0" noProof="0" smtClean="0">
                <a:ln>
                  <a:noFill/>
                </a:ln>
                <a:solidFill>
                  <a:srgbClr val="000099"/>
                </a:solidFill>
                <a:effectLst/>
                <a:uLnTx/>
                <a:uFillTx/>
                <a:latin typeface="+mn-lt"/>
                <a:ea typeface="黑体" panose="02010609060101010101" pitchFamily="2" charset="-122"/>
              </a:rPr>
              <a:t>K</a:t>
            </a:r>
          </a:p>
        </p:txBody>
      </p:sp>
      <p:pic>
        <p:nvPicPr>
          <p:cNvPr id="89" name="Picture 133"/>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400000">
            <a:off x="7296784" y="3533490"/>
            <a:ext cx="741708" cy="388716"/>
          </a:xfrm>
          <a:prstGeom prst="rect">
            <a:avLst/>
          </a:prstGeom>
          <a:noFill/>
          <a:ln>
            <a:noFill/>
          </a:ln>
          <a:effectLst/>
        </p:spPr>
      </p:pic>
      <p:grpSp>
        <p:nvGrpSpPr>
          <p:cNvPr id="94" name="组合 93"/>
          <p:cNvGrpSpPr/>
          <p:nvPr/>
        </p:nvGrpSpPr>
        <p:grpSpPr>
          <a:xfrm>
            <a:off x="2674219" y="3492297"/>
            <a:ext cx="4727052" cy="584775"/>
            <a:chOff x="2674219" y="3348281"/>
            <a:chExt cx="4727052" cy="584775"/>
          </a:xfrm>
        </p:grpSpPr>
        <p:sp>
          <p:nvSpPr>
            <p:cNvPr id="91" name="TextBox 90"/>
            <p:cNvSpPr txBox="1"/>
            <p:nvPr/>
          </p:nvSpPr>
          <p:spPr>
            <a:xfrm>
              <a:off x="4128559" y="3348281"/>
              <a:ext cx="1832553" cy="584775"/>
            </a:xfrm>
            <a:prstGeom prst="rect">
              <a:avLst/>
            </a:prstGeom>
            <a:noFill/>
          </p:spPr>
          <p:txBody>
            <a:bodyPr wrap="none" rtlCol="0">
              <a:spAutoFit/>
            </a:bodyPr>
            <a:lstStyle/>
            <a:p>
              <a:r>
                <a:rPr lang="zh-CN" altLang="en-US" sz="3200" b="1" dirty="0" smtClean="0">
                  <a:solidFill>
                    <a:srgbClr val="C00000"/>
                  </a:solidFill>
                  <a:latin typeface="+mn-lt"/>
                  <a:ea typeface="黑体" panose="02010609060101010101" pitchFamily="2" charset="-122"/>
                </a:rPr>
                <a:t>相同秘钥</a:t>
              </a:r>
              <a:endParaRPr lang="zh-CN" altLang="en-US" sz="3200" b="1" dirty="0">
                <a:solidFill>
                  <a:srgbClr val="C00000"/>
                </a:solidFill>
                <a:latin typeface="+mn-lt"/>
                <a:ea typeface="黑体" panose="02010609060101010101" pitchFamily="2" charset="-122"/>
              </a:endParaRPr>
            </a:p>
          </p:txBody>
        </p:sp>
        <p:sp>
          <p:nvSpPr>
            <p:cNvPr id="93" name="左箭头 92"/>
            <p:cNvSpPr/>
            <p:nvPr/>
          </p:nvSpPr>
          <p:spPr bwMode="auto">
            <a:xfrm>
              <a:off x="2674219" y="3443808"/>
              <a:ext cx="1342677" cy="417240"/>
            </a:xfrm>
            <a:prstGeom prst="leftArrow">
              <a:avLst>
                <a:gd name="adj1" fmla="val 50000"/>
                <a:gd name="adj2" fmla="val 75915"/>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800" b="0" i="0" u="none" strike="noStrike" cap="none" normalizeH="0" baseline="0" smtClean="0">
                <a:ln>
                  <a:noFill/>
                </a:ln>
                <a:solidFill>
                  <a:schemeClr val="tx1"/>
                </a:solidFill>
                <a:effectLst/>
                <a:latin typeface="Arial" panose="020B0604020202020204" pitchFamily="34" charset="0"/>
              </a:endParaRPr>
            </a:p>
          </p:txBody>
        </p:sp>
        <p:sp>
          <p:nvSpPr>
            <p:cNvPr id="96" name="左箭头 95"/>
            <p:cNvSpPr/>
            <p:nvPr/>
          </p:nvSpPr>
          <p:spPr bwMode="auto">
            <a:xfrm flipH="1">
              <a:off x="6058594" y="3443808"/>
              <a:ext cx="1342677" cy="417240"/>
            </a:xfrm>
            <a:prstGeom prst="leftArrow">
              <a:avLst>
                <a:gd name="adj1" fmla="val 50000"/>
                <a:gd name="adj2" fmla="val 75915"/>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800" b="0" i="0" u="none" strike="noStrike" cap="none" normalizeH="0" baseline="0" smtClean="0">
                <a:ln>
                  <a:noFill/>
                </a:ln>
                <a:solidFill>
                  <a:schemeClr val="tx1"/>
                </a:solidFill>
                <a:effectLst/>
                <a:latin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5000" fill="hold" nodeType="withEffect">
                                  <p:stCondLst>
                                    <p:cond delay="0"/>
                                  </p:stCondLst>
                                  <p:childTnLst>
                                    <p:anim calcmode="discrete" valueType="str">
                                      <p:cBhvr>
                                        <p:cTn id="6" dur="1000" fill="hold"/>
                                        <p:tgtEl>
                                          <p:spTgt spid="94"/>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0" name="Rectangle 2"/>
          <p:cNvSpPr>
            <a:spLocks noGrp="1" noChangeArrowheads="1"/>
          </p:cNvSpPr>
          <p:nvPr>
            <p:ph type="title"/>
          </p:nvPr>
        </p:nvSpPr>
        <p:spPr/>
        <p:txBody>
          <a:bodyPr/>
          <a:lstStyle/>
          <a:p>
            <a:pPr algn="ctr"/>
            <a:r>
              <a:rPr lang="en-US" altLang="zh-CN" sz="4800"/>
              <a:t>DES</a:t>
            </a:r>
            <a:r>
              <a:rPr lang="en-US" altLang="zh-CN" sz="4800" b="1"/>
              <a:t> </a:t>
            </a:r>
            <a:r>
              <a:rPr lang="zh-CN" altLang="en-US" sz="4800"/>
              <a:t>的保密性</a:t>
            </a:r>
          </a:p>
        </p:txBody>
      </p:sp>
      <p:sp>
        <p:nvSpPr>
          <p:cNvPr id="544771" name="Rectangle 3"/>
          <p:cNvSpPr>
            <a:spLocks noGrp="1" noChangeArrowheads="1"/>
          </p:cNvSpPr>
          <p:nvPr>
            <p:ph idx="1"/>
          </p:nvPr>
        </p:nvSpPr>
        <p:spPr/>
        <p:txBody>
          <a:bodyPr/>
          <a:lstStyle/>
          <a:p>
            <a:r>
              <a:rPr lang="en-US" altLang="zh-CN" dirty="0">
                <a:solidFill>
                  <a:srgbClr val="FF0000"/>
                </a:solidFill>
              </a:rPr>
              <a:t>DES</a:t>
            </a:r>
            <a:r>
              <a:rPr lang="en-US" altLang="zh-CN" b="1" dirty="0">
                <a:solidFill>
                  <a:srgbClr val="FF0000"/>
                </a:solidFill>
              </a:rPr>
              <a:t> </a:t>
            </a:r>
            <a:r>
              <a:rPr lang="zh-CN" altLang="en-US" dirty="0">
                <a:solidFill>
                  <a:srgbClr val="FF0000"/>
                </a:solidFill>
              </a:rPr>
              <a:t>的保密性仅取决于对密钥的保密</a:t>
            </a:r>
            <a:r>
              <a:rPr lang="zh-CN" altLang="en-US" dirty="0" smtClean="0">
                <a:solidFill>
                  <a:srgbClr val="FF0000"/>
                </a:solidFill>
              </a:rPr>
              <a:t>，</a:t>
            </a:r>
            <a:r>
              <a:rPr lang="zh-CN" altLang="en-US" dirty="0" smtClean="0"/>
              <a:t>其算法</a:t>
            </a:r>
            <a:r>
              <a:rPr lang="zh-CN" altLang="en-US" dirty="0"/>
              <a:t>是公开的</a:t>
            </a:r>
            <a:r>
              <a:rPr lang="zh-CN" altLang="en-US" dirty="0" smtClean="0"/>
              <a:t>。</a:t>
            </a:r>
            <a:endParaRPr lang="en-US" altLang="zh-CN" dirty="0" smtClean="0"/>
          </a:p>
          <a:p>
            <a:r>
              <a:rPr lang="zh-CN" altLang="en-US" dirty="0" smtClean="0"/>
              <a:t>目前</a:t>
            </a:r>
            <a:r>
              <a:rPr lang="zh-CN" altLang="en-US" dirty="0"/>
              <a:t>较为严重的问题是 </a:t>
            </a:r>
            <a:r>
              <a:rPr lang="en-US" altLang="zh-CN" dirty="0"/>
              <a:t>DES </a:t>
            </a:r>
            <a:r>
              <a:rPr lang="zh-CN" altLang="en-US" dirty="0"/>
              <a:t>的密钥的长度</a:t>
            </a:r>
            <a:r>
              <a:rPr lang="zh-CN" altLang="en-US" dirty="0" smtClean="0"/>
              <a:t>。</a:t>
            </a:r>
            <a:endParaRPr lang="en-US" altLang="zh-CN" dirty="0" smtClean="0"/>
          </a:p>
          <a:p>
            <a:r>
              <a:rPr lang="zh-CN" altLang="en-US" dirty="0" smtClean="0"/>
              <a:t>现在</a:t>
            </a:r>
            <a:r>
              <a:rPr lang="zh-CN" altLang="en-US" dirty="0"/>
              <a:t>已经设计</a:t>
            </a:r>
            <a:r>
              <a:rPr lang="zh-CN" altLang="en-US" dirty="0" smtClean="0"/>
              <a:t>出搜索 </a:t>
            </a:r>
            <a:r>
              <a:rPr lang="en-US" altLang="zh-CN" dirty="0"/>
              <a:t>DES </a:t>
            </a:r>
            <a:r>
              <a:rPr lang="zh-CN" altLang="en-US" dirty="0"/>
              <a:t>密钥的专用芯片</a:t>
            </a:r>
            <a:r>
              <a:rPr lang="zh-CN" altLang="en-US" dirty="0" smtClean="0"/>
              <a:t>。</a:t>
            </a:r>
            <a:r>
              <a:rPr lang="en-US" altLang="zh-CN" sz="3600" dirty="0"/>
              <a:t>56</a:t>
            </a:r>
            <a:r>
              <a:rPr lang="zh-CN" altLang="zh-CN" sz="3600" dirty="0" smtClean="0"/>
              <a:t>位</a:t>
            </a:r>
            <a:r>
              <a:rPr lang="en-US" altLang="zh-CN" sz="3600" dirty="0" smtClean="0"/>
              <a:t> DES </a:t>
            </a:r>
            <a:r>
              <a:rPr lang="zh-CN" altLang="zh-CN" sz="3600" dirty="0" smtClean="0"/>
              <a:t>已</a:t>
            </a:r>
            <a:r>
              <a:rPr lang="zh-CN" altLang="zh-CN" sz="3600" dirty="0"/>
              <a:t>不再认为是安全的了</a:t>
            </a:r>
            <a:r>
              <a:rPr lang="zh-CN" altLang="en-US" sz="3600" dirty="0" smtClean="0"/>
              <a:t>。  </a:t>
            </a:r>
            <a:r>
              <a:rPr lang="zh-CN" altLang="en-US" dirty="0" smtClean="0"/>
              <a:t>  </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477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447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en-US" dirty="0" smtClean="0"/>
              <a:t>三重 </a:t>
            </a:r>
            <a:r>
              <a:rPr lang="en-US" altLang="zh-CN" dirty="0" smtClean="0"/>
              <a:t>DES</a:t>
            </a:r>
            <a:endParaRPr lang="zh-CN" altLang="en-US" dirty="0"/>
          </a:p>
        </p:txBody>
      </p:sp>
      <p:sp>
        <p:nvSpPr>
          <p:cNvPr id="3" name="内容占位符 2"/>
          <p:cNvSpPr>
            <a:spLocks noGrp="1"/>
          </p:cNvSpPr>
          <p:nvPr>
            <p:ph idx="1"/>
          </p:nvPr>
        </p:nvSpPr>
        <p:spPr/>
        <p:txBody>
          <a:bodyPr/>
          <a:lstStyle/>
          <a:p>
            <a:r>
              <a:rPr lang="zh-CN" altLang="en-US" dirty="0" smtClean="0"/>
              <a:t>使用</a:t>
            </a:r>
            <a:r>
              <a:rPr lang="zh-CN" altLang="en-US" dirty="0" smtClean="0">
                <a:solidFill>
                  <a:srgbClr val="FF0000"/>
                </a:solidFill>
              </a:rPr>
              <a:t>两个 </a:t>
            </a:r>
            <a:r>
              <a:rPr lang="en-US" altLang="zh-CN" dirty="0" smtClean="0"/>
              <a:t>56 </a:t>
            </a:r>
            <a:r>
              <a:rPr lang="zh-CN" altLang="en-US" dirty="0" smtClean="0"/>
              <a:t>位的密钥。</a:t>
            </a:r>
            <a:endParaRPr lang="en-US" altLang="zh-CN" dirty="0" smtClean="0"/>
          </a:p>
          <a:p>
            <a:r>
              <a:rPr lang="zh-CN" altLang="zh-CN" dirty="0" smtClean="0"/>
              <a:t>把明文</a:t>
            </a:r>
            <a:r>
              <a:rPr lang="zh-CN" altLang="zh-CN" dirty="0"/>
              <a:t>用一个密钥加密，再用另一个密钥解密，然后再使用第一个密钥加密，即</a:t>
            </a:r>
            <a:endParaRPr lang="zh-CN" altLang="en-US" dirty="0"/>
          </a:p>
        </p:txBody>
      </p:sp>
      <p:grpSp>
        <p:nvGrpSpPr>
          <p:cNvPr id="4" name="Group 4"/>
          <p:cNvGrpSpPr/>
          <p:nvPr/>
        </p:nvGrpSpPr>
        <p:grpSpPr bwMode="auto">
          <a:xfrm>
            <a:off x="789310" y="4005064"/>
            <a:ext cx="3803650" cy="1865311"/>
            <a:chOff x="1470" y="1026"/>
            <a:chExt cx="2396" cy="1175"/>
          </a:xfrm>
        </p:grpSpPr>
        <p:sp>
          <p:nvSpPr>
            <p:cNvPr id="5" name="Rectangle 5"/>
            <p:cNvSpPr>
              <a:spLocks noChangeArrowheads="1"/>
            </p:cNvSpPr>
            <p:nvPr/>
          </p:nvSpPr>
          <p:spPr bwMode="auto">
            <a:xfrm>
              <a:off x="1860" y="1510"/>
              <a:ext cx="276" cy="263"/>
            </a:xfrm>
            <a:prstGeom prst="rect">
              <a:avLst/>
            </a:prstGeom>
            <a:solidFill>
              <a:srgbClr val="FFFF66"/>
            </a:solidFill>
            <a:ln w="28575">
              <a:solidFill>
                <a:srgbClr val="333399"/>
              </a:solidFill>
              <a:miter lim="800000"/>
            </a:ln>
            <a:effectLst>
              <a:outerShdw dist="35921" dir="2700000" algn="ctr" rotWithShape="0">
                <a:schemeClr val="bg2"/>
              </a:outerShdw>
            </a:effectLst>
          </p:spPr>
          <p:txBody>
            <a:bodyPr wrap="none" anchor="ctr"/>
            <a:lstStyle/>
            <a:p>
              <a:pPr algn="ctr"/>
              <a:r>
                <a:rPr kumimoji="1" lang="en-US" altLang="zh-CN" sz="2000" b="1">
                  <a:solidFill>
                    <a:srgbClr val="000099"/>
                  </a:solidFill>
                  <a:latin typeface="+mn-lt"/>
                  <a:ea typeface="黑体" panose="02010609060101010101" pitchFamily="2" charset="-122"/>
                </a:rPr>
                <a:t>E</a:t>
              </a:r>
            </a:p>
          </p:txBody>
        </p:sp>
        <p:sp>
          <p:nvSpPr>
            <p:cNvPr id="6" name="Rectangle 6"/>
            <p:cNvSpPr>
              <a:spLocks noChangeArrowheads="1"/>
            </p:cNvSpPr>
            <p:nvPr/>
          </p:nvSpPr>
          <p:spPr bwMode="auto">
            <a:xfrm>
              <a:off x="2503" y="1510"/>
              <a:ext cx="275" cy="263"/>
            </a:xfrm>
            <a:prstGeom prst="rect">
              <a:avLst/>
            </a:prstGeom>
            <a:solidFill>
              <a:srgbClr val="66FFFF"/>
            </a:solidFill>
            <a:ln w="28575">
              <a:solidFill>
                <a:srgbClr val="333399"/>
              </a:solidFill>
              <a:miter lim="800000"/>
            </a:ln>
            <a:effectLst>
              <a:outerShdw dist="35921" dir="2700000" algn="ctr" rotWithShape="0">
                <a:schemeClr val="bg2"/>
              </a:outerShdw>
            </a:effectLst>
          </p:spPr>
          <p:txBody>
            <a:bodyPr wrap="none" anchor="ctr"/>
            <a:lstStyle/>
            <a:p>
              <a:pPr algn="ctr"/>
              <a:r>
                <a:rPr kumimoji="1" lang="en-US" altLang="zh-CN" sz="2000" b="1">
                  <a:solidFill>
                    <a:srgbClr val="000099"/>
                  </a:solidFill>
                  <a:latin typeface="+mn-lt"/>
                  <a:ea typeface="黑体" panose="02010609060101010101" pitchFamily="2" charset="-122"/>
                </a:rPr>
                <a:t>D</a:t>
              </a:r>
            </a:p>
          </p:txBody>
        </p:sp>
        <p:sp>
          <p:nvSpPr>
            <p:cNvPr id="7" name="Rectangle 7"/>
            <p:cNvSpPr>
              <a:spLocks noChangeArrowheads="1"/>
            </p:cNvSpPr>
            <p:nvPr/>
          </p:nvSpPr>
          <p:spPr bwMode="auto">
            <a:xfrm>
              <a:off x="3145" y="1510"/>
              <a:ext cx="276" cy="263"/>
            </a:xfrm>
            <a:prstGeom prst="rect">
              <a:avLst/>
            </a:prstGeom>
            <a:solidFill>
              <a:srgbClr val="FFFF66"/>
            </a:solidFill>
            <a:ln w="28575">
              <a:solidFill>
                <a:srgbClr val="333399"/>
              </a:solidFill>
              <a:miter lim="800000"/>
            </a:ln>
            <a:effectLst>
              <a:outerShdw dist="35921" dir="2700000" algn="ctr" rotWithShape="0">
                <a:schemeClr val="bg2"/>
              </a:outerShdw>
            </a:effectLst>
          </p:spPr>
          <p:txBody>
            <a:bodyPr wrap="none" anchor="ctr"/>
            <a:lstStyle/>
            <a:p>
              <a:pPr algn="ctr"/>
              <a:r>
                <a:rPr kumimoji="1" lang="en-US" altLang="zh-CN" sz="2000" b="1">
                  <a:solidFill>
                    <a:srgbClr val="000099"/>
                  </a:solidFill>
                  <a:latin typeface="+mn-lt"/>
                  <a:ea typeface="黑体" panose="02010609060101010101" pitchFamily="2" charset="-122"/>
                </a:rPr>
                <a:t>E</a:t>
              </a:r>
            </a:p>
          </p:txBody>
        </p:sp>
        <p:sp>
          <p:nvSpPr>
            <p:cNvPr id="8" name="Line 8"/>
            <p:cNvSpPr>
              <a:spLocks noChangeShapeType="1"/>
            </p:cNvSpPr>
            <p:nvPr/>
          </p:nvSpPr>
          <p:spPr bwMode="auto">
            <a:xfrm>
              <a:off x="1524" y="1642"/>
              <a:ext cx="336" cy="0"/>
            </a:xfrm>
            <a:prstGeom prst="line">
              <a:avLst/>
            </a:prstGeom>
            <a:noFill/>
            <a:ln w="28575">
              <a:solidFill>
                <a:srgbClr val="333399"/>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9" name="Line 9"/>
            <p:cNvSpPr>
              <a:spLocks noChangeShapeType="1"/>
            </p:cNvSpPr>
            <p:nvPr/>
          </p:nvSpPr>
          <p:spPr bwMode="auto">
            <a:xfrm>
              <a:off x="2136" y="1642"/>
              <a:ext cx="367" cy="0"/>
            </a:xfrm>
            <a:prstGeom prst="line">
              <a:avLst/>
            </a:prstGeom>
            <a:noFill/>
            <a:ln w="28575">
              <a:solidFill>
                <a:srgbClr val="333399"/>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0" name="Line 10"/>
            <p:cNvSpPr>
              <a:spLocks noChangeShapeType="1"/>
            </p:cNvSpPr>
            <p:nvPr/>
          </p:nvSpPr>
          <p:spPr bwMode="auto">
            <a:xfrm>
              <a:off x="2778" y="1642"/>
              <a:ext cx="367" cy="0"/>
            </a:xfrm>
            <a:prstGeom prst="line">
              <a:avLst/>
            </a:prstGeom>
            <a:noFill/>
            <a:ln w="28575">
              <a:solidFill>
                <a:srgbClr val="333399"/>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1" name="Line 11"/>
            <p:cNvSpPr>
              <a:spLocks noChangeShapeType="1"/>
            </p:cNvSpPr>
            <p:nvPr/>
          </p:nvSpPr>
          <p:spPr bwMode="auto">
            <a:xfrm>
              <a:off x="3421" y="1642"/>
              <a:ext cx="366" cy="0"/>
            </a:xfrm>
            <a:prstGeom prst="line">
              <a:avLst/>
            </a:prstGeom>
            <a:noFill/>
            <a:ln w="28575">
              <a:solidFill>
                <a:srgbClr val="333399"/>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2" name="Line 12"/>
            <p:cNvSpPr>
              <a:spLocks noChangeShapeType="1"/>
            </p:cNvSpPr>
            <p:nvPr/>
          </p:nvSpPr>
          <p:spPr bwMode="auto">
            <a:xfrm rot="5400000">
              <a:off x="1884" y="1397"/>
              <a:ext cx="227" cy="0"/>
            </a:xfrm>
            <a:prstGeom prst="line">
              <a:avLst/>
            </a:prstGeom>
            <a:noFill/>
            <a:ln w="28575">
              <a:solidFill>
                <a:srgbClr val="333399"/>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3" name="Line 13"/>
            <p:cNvSpPr>
              <a:spLocks noChangeShapeType="1"/>
            </p:cNvSpPr>
            <p:nvPr/>
          </p:nvSpPr>
          <p:spPr bwMode="auto">
            <a:xfrm rot="5400000">
              <a:off x="2526" y="1397"/>
              <a:ext cx="227" cy="0"/>
            </a:xfrm>
            <a:prstGeom prst="line">
              <a:avLst/>
            </a:prstGeom>
            <a:noFill/>
            <a:ln w="28575">
              <a:solidFill>
                <a:srgbClr val="333399"/>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4" name="Line 14"/>
            <p:cNvSpPr>
              <a:spLocks noChangeShapeType="1"/>
            </p:cNvSpPr>
            <p:nvPr/>
          </p:nvSpPr>
          <p:spPr bwMode="auto">
            <a:xfrm rot="5400000">
              <a:off x="3168" y="1397"/>
              <a:ext cx="227" cy="0"/>
            </a:xfrm>
            <a:prstGeom prst="line">
              <a:avLst/>
            </a:prstGeom>
            <a:noFill/>
            <a:ln w="28575">
              <a:solidFill>
                <a:srgbClr val="333399"/>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15" name="Text Box 15"/>
            <p:cNvSpPr txBox="1">
              <a:spLocks noChangeArrowheads="1"/>
            </p:cNvSpPr>
            <p:nvPr/>
          </p:nvSpPr>
          <p:spPr bwMode="auto">
            <a:xfrm>
              <a:off x="1904" y="1026"/>
              <a:ext cx="293"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99"/>
                  </a:solidFill>
                  <a:latin typeface="+mn-lt"/>
                  <a:ea typeface="黑体" panose="02010609060101010101" pitchFamily="2" charset="-122"/>
                </a:rPr>
                <a:t>K</a:t>
              </a:r>
              <a:r>
                <a:rPr kumimoji="1" lang="en-US" altLang="zh-CN" sz="2000" b="1" baseline="-25000">
                  <a:solidFill>
                    <a:srgbClr val="000099"/>
                  </a:solidFill>
                  <a:latin typeface="+mn-lt"/>
                  <a:ea typeface="黑体" panose="02010609060101010101" pitchFamily="2" charset="-122"/>
                </a:rPr>
                <a:t>1</a:t>
              </a:r>
              <a:endParaRPr kumimoji="1" lang="en-US" altLang="zh-CN" sz="2000" b="1">
                <a:solidFill>
                  <a:srgbClr val="000099"/>
                </a:solidFill>
                <a:latin typeface="+mn-lt"/>
                <a:ea typeface="黑体" panose="02010609060101010101" pitchFamily="2" charset="-122"/>
              </a:endParaRPr>
            </a:p>
          </p:txBody>
        </p:sp>
        <p:sp>
          <p:nvSpPr>
            <p:cNvPr id="16" name="Text Box 16"/>
            <p:cNvSpPr txBox="1">
              <a:spLocks noChangeArrowheads="1"/>
            </p:cNvSpPr>
            <p:nvPr/>
          </p:nvSpPr>
          <p:spPr bwMode="auto">
            <a:xfrm>
              <a:off x="2531" y="1026"/>
              <a:ext cx="293"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99"/>
                  </a:solidFill>
                  <a:latin typeface="+mn-lt"/>
                  <a:ea typeface="黑体" panose="02010609060101010101" pitchFamily="2" charset="-122"/>
                </a:rPr>
                <a:t>K</a:t>
              </a:r>
              <a:r>
                <a:rPr kumimoji="1" lang="en-US" altLang="zh-CN" sz="2000" b="1" baseline="-25000">
                  <a:solidFill>
                    <a:srgbClr val="000099"/>
                  </a:solidFill>
                  <a:latin typeface="+mn-lt"/>
                  <a:ea typeface="黑体" panose="02010609060101010101" pitchFamily="2" charset="-122"/>
                </a:rPr>
                <a:t>2</a:t>
              </a:r>
              <a:endParaRPr kumimoji="1" lang="en-US" altLang="zh-CN" sz="2000" b="1">
                <a:solidFill>
                  <a:srgbClr val="000099"/>
                </a:solidFill>
                <a:latin typeface="+mn-lt"/>
                <a:ea typeface="黑体" panose="02010609060101010101" pitchFamily="2" charset="-122"/>
              </a:endParaRPr>
            </a:p>
          </p:txBody>
        </p:sp>
        <p:sp>
          <p:nvSpPr>
            <p:cNvPr id="17" name="Text Box 17"/>
            <p:cNvSpPr txBox="1">
              <a:spLocks noChangeArrowheads="1"/>
            </p:cNvSpPr>
            <p:nvPr/>
          </p:nvSpPr>
          <p:spPr bwMode="auto">
            <a:xfrm>
              <a:off x="3181" y="1026"/>
              <a:ext cx="293"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99"/>
                  </a:solidFill>
                  <a:latin typeface="+mn-lt"/>
                  <a:ea typeface="黑体" panose="02010609060101010101" pitchFamily="2" charset="-122"/>
                </a:rPr>
                <a:t>K</a:t>
              </a:r>
              <a:r>
                <a:rPr kumimoji="1" lang="en-US" altLang="zh-CN" sz="2000" b="1" baseline="-25000">
                  <a:solidFill>
                    <a:srgbClr val="000099"/>
                  </a:solidFill>
                  <a:latin typeface="+mn-lt"/>
                  <a:ea typeface="黑体" panose="02010609060101010101" pitchFamily="2" charset="-122"/>
                </a:rPr>
                <a:t>1</a:t>
              </a:r>
              <a:endParaRPr kumimoji="1" lang="en-US" altLang="zh-CN" sz="2000" b="1">
                <a:solidFill>
                  <a:srgbClr val="000099"/>
                </a:solidFill>
                <a:latin typeface="+mn-lt"/>
                <a:ea typeface="黑体" panose="02010609060101010101" pitchFamily="2" charset="-122"/>
              </a:endParaRPr>
            </a:p>
          </p:txBody>
        </p:sp>
        <p:sp>
          <p:nvSpPr>
            <p:cNvPr id="18" name="Text Box 18"/>
            <p:cNvSpPr txBox="1">
              <a:spLocks noChangeArrowheads="1"/>
            </p:cNvSpPr>
            <p:nvPr/>
          </p:nvSpPr>
          <p:spPr bwMode="auto">
            <a:xfrm>
              <a:off x="1470" y="1349"/>
              <a:ext cx="43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anose="02010609060101010101" pitchFamily="2" charset="-122"/>
                </a:rPr>
                <a:t>明文</a:t>
              </a:r>
            </a:p>
          </p:txBody>
        </p:sp>
        <p:sp>
          <p:nvSpPr>
            <p:cNvPr id="19" name="Text Box 19"/>
            <p:cNvSpPr txBox="1">
              <a:spLocks noChangeArrowheads="1"/>
            </p:cNvSpPr>
            <p:nvPr/>
          </p:nvSpPr>
          <p:spPr bwMode="auto">
            <a:xfrm>
              <a:off x="3428" y="1356"/>
              <a:ext cx="43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anose="02010609060101010101" pitchFamily="2" charset="-122"/>
                </a:rPr>
                <a:t>密文</a:t>
              </a:r>
            </a:p>
          </p:txBody>
        </p:sp>
        <p:sp>
          <p:nvSpPr>
            <p:cNvPr id="20" name="Text Box 20"/>
            <p:cNvSpPr txBox="1">
              <a:spLocks noChangeArrowheads="1"/>
            </p:cNvSpPr>
            <p:nvPr/>
          </p:nvSpPr>
          <p:spPr bwMode="auto">
            <a:xfrm>
              <a:off x="2342" y="1871"/>
              <a:ext cx="571"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800" b="1" dirty="0">
                  <a:solidFill>
                    <a:srgbClr val="C00000"/>
                  </a:solidFill>
                  <a:latin typeface="+mn-lt"/>
                  <a:ea typeface="黑体" panose="02010609060101010101" pitchFamily="2" charset="-122"/>
                </a:rPr>
                <a:t>加密</a:t>
              </a:r>
            </a:p>
          </p:txBody>
        </p:sp>
      </p:grpSp>
      <p:grpSp>
        <p:nvGrpSpPr>
          <p:cNvPr id="21" name="Group 21"/>
          <p:cNvGrpSpPr/>
          <p:nvPr/>
        </p:nvGrpSpPr>
        <p:grpSpPr bwMode="auto">
          <a:xfrm>
            <a:off x="5613846" y="4005066"/>
            <a:ext cx="3803650" cy="1865314"/>
            <a:chOff x="1432" y="2387"/>
            <a:chExt cx="2396" cy="1175"/>
          </a:xfrm>
        </p:grpSpPr>
        <p:sp>
          <p:nvSpPr>
            <p:cNvPr id="22" name="Rectangle 22"/>
            <p:cNvSpPr>
              <a:spLocks noChangeArrowheads="1"/>
            </p:cNvSpPr>
            <p:nvPr/>
          </p:nvSpPr>
          <p:spPr bwMode="auto">
            <a:xfrm>
              <a:off x="1822" y="2871"/>
              <a:ext cx="276" cy="263"/>
            </a:xfrm>
            <a:prstGeom prst="rect">
              <a:avLst/>
            </a:prstGeom>
            <a:solidFill>
              <a:srgbClr val="66FFFF"/>
            </a:solidFill>
            <a:ln w="28575">
              <a:solidFill>
                <a:srgbClr val="333399"/>
              </a:solidFill>
              <a:miter lim="800000"/>
            </a:ln>
            <a:effectLst>
              <a:outerShdw dist="35921" dir="2700000" algn="ctr" rotWithShape="0">
                <a:schemeClr val="bg2"/>
              </a:outerShdw>
            </a:effectLst>
          </p:spPr>
          <p:txBody>
            <a:bodyPr wrap="none" anchor="ctr"/>
            <a:lstStyle/>
            <a:p>
              <a:pPr algn="ctr"/>
              <a:r>
                <a:rPr kumimoji="1" lang="en-US" altLang="zh-CN" sz="2000" b="1">
                  <a:solidFill>
                    <a:srgbClr val="000099"/>
                  </a:solidFill>
                  <a:latin typeface="+mn-lt"/>
                  <a:ea typeface="黑体" panose="02010609060101010101" pitchFamily="2" charset="-122"/>
                </a:rPr>
                <a:t>D</a:t>
              </a:r>
            </a:p>
          </p:txBody>
        </p:sp>
        <p:sp>
          <p:nvSpPr>
            <p:cNvPr id="23" name="Rectangle 23"/>
            <p:cNvSpPr>
              <a:spLocks noChangeArrowheads="1"/>
            </p:cNvSpPr>
            <p:nvPr/>
          </p:nvSpPr>
          <p:spPr bwMode="auto">
            <a:xfrm>
              <a:off x="2465" y="2871"/>
              <a:ext cx="275" cy="263"/>
            </a:xfrm>
            <a:prstGeom prst="rect">
              <a:avLst/>
            </a:prstGeom>
            <a:solidFill>
              <a:srgbClr val="FFFF66"/>
            </a:solidFill>
            <a:ln w="28575">
              <a:solidFill>
                <a:srgbClr val="333399"/>
              </a:solidFill>
              <a:miter lim="800000"/>
            </a:ln>
            <a:effectLst>
              <a:outerShdw dist="35921" dir="2700000" algn="ctr" rotWithShape="0">
                <a:schemeClr val="bg2"/>
              </a:outerShdw>
            </a:effectLst>
          </p:spPr>
          <p:txBody>
            <a:bodyPr wrap="none" anchor="ctr"/>
            <a:lstStyle/>
            <a:p>
              <a:pPr algn="ctr"/>
              <a:r>
                <a:rPr kumimoji="1" lang="en-US" altLang="zh-CN" sz="2000" b="1">
                  <a:solidFill>
                    <a:srgbClr val="000099"/>
                  </a:solidFill>
                  <a:latin typeface="+mn-lt"/>
                  <a:ea typeface="黑体" panose="02010609060101010101" pitchFamily="2" charset="-122"/>
                </a:rPr>
                <a:t>E</a:t>
              </a:r>
            </a:p>
          </p:txBody>
        </p:sp>
        <p:sp>
          <p:nvSpPr>
            <p:cNvPr id="24" name="Rectangle 24"/>
            <p:cNvSpPr>
              <a:spLocks noChangeArrowheads="1"/>
            </p:cNvSpPr>
            <p:nvPr/>
          </p:nvSpPr>
          <p:spPr bwMode="auto">
            <a:xfrm>
              <a:off x="3107" y="2871"/>
              <a:ext cx="276" cy="263"/>
            </a:xfrm>
            <a:prstGeom prst="rect">
              <a:avLst/>
            </a:prstGeom>
            <a:solidFill>
              <a:srgbClr val="66FFFF"/>
            </a:solidFill>
            <a:ln w="28575">
              <a:solidFill>
                <a:srgbClr val="333399"/>
              </a:solidFill>
              <a:miter lim="800000"/>
            </a:ln>
            <a:effectLst>
              <a:outerShdw dist="35921" dir="2700000" algn="ctr" rotWithShape="0">
                <a:schemeClr val="bg2"/>
              </a:outerShdw>
            </a:effectLst>
          </p:spPr>
          <p:txBody>
            <a:bodyPr wrap="none" anchor="ctr"/>
            <a:lstStyle/>
            <a:p>
              <a:pPr algn="ctr"/>
              <a:r>
                <a:rPr kumimoji="1" lang="en-US" altLang="zh-CN" sz="2000" b="1">
                  <a:solidFill>
                    <a:srgbClr val="000099"/>
                  </a:solidFill>
                  <a:latin typeface="+mn-lt"/>
                  <a:ea typeface="黑体" panose="02010609060101010101" pitchFamily="2" charset="-122"/>
                </a:rPr>
                <a:t>D</a:t>
              </a:r>
            </a:p>
          </p:txBody>
        </p:sp>
        <p:sp>
          <p:nvSpPr>
            <p:cNvPr id="25" name="Line 25"/>
            <p:cNvSpPr>
              <a:spLocks noChangeShapeType="1"/>
            </p:cNvSpPr>
            <p:nvPr/>
          </p:nvSpPr>
          <p:spPr bwMode="auto">
            <a:xfrm>
              <a:off x="1486" y="3003"/>
              <a:ext cx="336" cy="0"/>
            </a:xfrm>
            <a:prstGeom prst="line">
              <a:avLst/>
            </a:prstGeom>
            <a:noFill/>
            <a:ln w="28575">
              <a:solidFill>
                <a:srgbClr val="333399"/>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26" name="Line 26"/>
            <p:cNvSpPr>
              <a:spLocks noChangeShapeType="1"/>
            </p:cNvSpPr>
            <p:nvPr/>
          </p:nvSpPr>
          <p:spPr bwMode="auto">
            <a:xfrm>
              <a:off x="2098" y="3003"/>
              <a:ext cx="367" cy="0"/>
            </a:xfrm>
            <a:prstGeom prst="line">
              <a:avLst/>
            </a:prstGeom>
            <a:noFill/>
            <a:ln w="28575">
              <a:solidFill>
                <a:srgbClr val="333399"/>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27" name="Line 27"/>
            <p:cNvSpPr>
              <a:spLocks noChangeShapeType="1"/>
            </p:cNvSpPr>
            <p:nvPr/>
          </p:nvSpPr>
          <p:spPr bwMode="auto">
            <a:xfrm>
              <a:off x="2740" y="3003"/>
              <a:ext cx="367" cy="0"/>
            </a:xfrm>
            <a:prstGeom prst="line">
              <a:avLst/>
            </a:prstGeom>
            <a:noFill/>
            <a:ln w="28575">
              <a:solidFill>
                <a:srgbClr val="333399"/>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28" name="Line 28"/>
            <p:cNvSpPr>
              <a:spLocks noChangeShapeType="1"/>
            </p:cNvSpPr>
            <p:nvPr/>
          </p:nvSpPr>
          <p:spPr bwMode="auto">
            <a:xfrm>
              <a:off x="3383" y="3003"/>
              <a:ext cx="367" cy="0"/>
            </a:xfrm>
            <a:prstGeom prst="line">
              <a:avLst/>
            </a:prstGeom>
            <a:noFill/>
            <a:ln w="28575">
              <a:solidFill>
                <a:srgbClr val="333399"/>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29" name="Freeform 29"/>
            <p:cNvSpPr/>
            <p:nvPr/>
          </p:nvSpPr>
          <p:spPr bwMode="auto">
            <a:xfrm>
              <a:off x="1961" y="2644"/>
              <a:ext cx="2" cy="227"/>
            </a:xfrm>
            <a:custGeom>
              <a:avLst/>
              <a:gdLst>
                <a:gd name="T0" fmla="*/ 0 w 3"/>
                <a:gd name="T1" fmla="*/ 0 h 249"/>
                <a:gd name="T2" fmla="*/ 3 w 3"/>
                <a:gd name="T3" fmla="*/ 249 h 249"/>
              </a:gdLst>
              <a:ahLst/>
              <a:cxnLst>
                <a:cxn ang="0">
                  <a:pos x="T0" y="T1"/>
                </a:cxn>
                <a:cxn ang="0">
                  <a:pos x="T2" y="T3"/>
                </a:cxn>
              </a:cxnLst>
              <a:rect l="0" t="0" r="r" b="b"/>
              <a:pathLst>
                <a:path w="3" h="249">
                  <a:moveTo>
                    <a:pt x="0" y="0"/>
                  </a:moveTo>
                  <a:lnTo>
                    <a:pt x="3" y="249"/>
                  </a:lnTo>
                </a:path>
              </a:pathLst>
            </a:custGeom>
            <a:noFill/>
            <a:ln w="28575" cmpd="sng">
              <a:solidFill>
                <a:srgbClr val="333399"/>
              </a:solidFill>
              <a:round/>
              <a:headEnd type="none" w="med" len="med"/>
              <a:tailEnd type="triangle" w="med" len="lg"/>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30" name="Freeform 30"/>
            <p:cNvSpPr/>
            <p:nvPr/>
          </p:nvSpPr>
          <p:spPr bwMode="auto">
            <a:xfrm>
              <a:off x="2603" y="2644"/>
              <a:ext cx="3" cy="235"/>
            </a:xfrm>
            <a:custGeom>
              <a:avLst/>
              <a:gdLst>
                <a:gd name="T0" fmla="*/ 0 w 3"/>
                <a:gd name="T1" fmla="*/ 0 h 257"/>
                <a:gd name="T2" fmla="*/ 3 w 3"/>
                <a:gd name="T3" fmla="*/ 257 h 257"/>
              </a:gdLst>
              <a:ahLst/>
              <a:cxnLst>
                <a:cxn ang="0">
                  <a:pos x="T0" y="T1"/>
                </a:cxn>
                <a:cxn ang="0">
                  <a:pos x="T2" y="T3"/>
                </a:cxn>
              </a:cxnLst>
              <a:rect l="0" t="0" r="r" b="b"/>
              <a:pathLst>
                <a:path w="3" h="257">
                  <a:moveTo>
                    <a:pt x="0" y="0"/>
                  </a:moveTo>
                  <a:lnTo>
                    <a:pt x="3" y="257"/>
                  </a:lnTo>
                </a:path>
              </a:pathLst>
            </a:custGeom>
            <a:noFill/>
            <a:ln w="28575" cmpd="sng">
              <a:solidFill>
                <a:srgbClr val="333399"/>
              </a:solidFill>
              <a:round/>
              <a:headEnd type="none" w="med" len="med"/>
              <a:tailEnd type="triangle" w="med" len="lg"/>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31" name="Text Box 31"/>
            <p:cNvSpPr txBox="1">
              <a:spLocks noChangeArrowheads="1"/>
            </p:cNvSpPr>
            <p:nvPr/>
          </p:nvSpPr>
          <p:spPr bwMode="auto">
            <a:xfrm>
              <a:off x="1866" y="2387"/>
              <a:ext cx="293"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99"/>
                  </a:solidFill>
                  <a:latin typeface="+mn-lt"/>
                  <a:ea typeface="黑体" panose="02010609060101010101" pitchFamily="2" charset="-122"/>
                </a:rPr>
                <a:t>K</a:t>
              </a:r>
              <a:r>
                <a:rPr kumimoji="1" lang="en-US" altLang="zh-CN" sz="2000" b="1" baseline="-25000">
                  <a:solidFill>
                    <a:srgbClr val="000099"/>
                  </a:solidFill>
                  <a:latin typeface="+mn-lt"/>
                  <a:ea typeface="黑体" panose="02010609060101010101" pitchFamily="2" charset="-122"/>
                </a:rPr>
                <a:t>1</a:t>
              </a:r>
              <a:endParaRPr kumimoji="1" lang="en-US" altLang="zh-CN" sz="2000" b="1">
                <a:solidFill>
                  <a:srgbClr val="000099"/>
                </a:solidFill>
                <a:latin typeface="+mn-lt"/>
                <a:ea typeface="黑体" panose="02010609060101010101" pitchFamily="2" charset="-122"/>
              </a:endParaRPr>
            </a:p>
          </p:txBody>
        </p:sp>
        <p:sp>
          <p:nvSpPr>
            <p:cNvPr id="32" name="Text Box 32"/>
            <p:cNvSpPr txBox="1">
              <a:spLocks noChangeArrowheads="1"/>
            </p:cNvSpPr>
            <p:nvPr/>
          </p:nvSpPr>
          <p:spPr bwMode="auto">
            <a:xfrm>
              <a:off x="2494" y="2387"/>
              <a:ext cx="293"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99"/>
                  </a:solidFill>
                  <a:latin typeface="+mn-lt"/>
                  <a:ea typeface="黑体" panose="02010609060101010101" pitchFamily="2" charset="-122"/>
                </a:rPr>
                <a:t>K</a:t>
              </a:r>
              <a:r>
                <a:rPr kumimoji="1" lang="en-US" altLang="zh-CN" sz="2000" b="1" baseline="-25000">
                  <a:solidFill>
                    <a:srgbClr val="000099"/>
                  </a:solidFill>
                  <a:latin typeface="+mn-lt"/>
                  <a:ea typeface="黑体" panose="02010609060101010101" pitchFamily="2" charset="-122"/>
                </a:rPr>
                <a:t>2</a:t>
              </a:r>
              <a:endParaRPr kumimoji="1" lang="en-US" altLang="zh-CN" sz="2000" b="1">
                <a:solidFill>
                  <a:srgbClr val="000099"/>
                </a:solidFill>
                <a:latin typeface="+mn-lt"/>
                <a:ea typeface="黑体" panose="02010609060101010101" pitchFamily="2" charset="-122"/>
              </a:endParaRPr>
            </a:p>
          </p:txBody>
        </p:sp>
        <p:sp>
          <p:nvSpPr>
            <p:cNvPr id="33" name="Text Box 33"/>
            <p:cNvSpPr txBox="1">
              <a:spLocks noChangeArrowheads="1"/>
            </p:cNvSpPr>
            <p:nvPr/>
          </p:nvSpPr>
          <p:spPr bwMode="auto">
            <a:xfrm>
              <a:off x="3143" y="2387"/>
              <a:ext cx="293"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solidFill>
                    <a:srgbClr val="000099"/>
                  </a:solidFill>
                  <a:latin typeface="+mn-lt"/>
                  <a:ea typeface="黑体" panose="02010609060101010101" pitchFamily="2" charset="-122"/>
                </a:rPr>
                <a:t>K</a:t>
              </a:r>
              <a:r>
                <a:rPr kumimoji="1" lang="en-US" altLang="zh-CN" sz="2000" b="1" baseline="-25000">
                  <a:solidFill>
                    <a:srgbClr val="000099"/>
                  </a:solidFill>
                  <a:latin typeface="+mn-lt"/>
                  <a:ea typeface="黑体" panose="02010609060101010101" pitchFamily="2" charset="-122"/>
                </a:rPr>
                <a:t>1</a:t>
              </a:r>
              <a:endParaRPr kumimoji="1" lang="en-US" altLang="zh-CN" sz="2000" b="1">
                <a:solidFill>
                  <a:srgbClr val="000099"/>
                </a:solidFill>
                <a:latin typeface="+mn-lt"/>
                <a:ea typeface="黑体" panose="02010609060101010101" pitchFamily="2" charset="-122"/>
              </a:endParaRPr>
            </a:p>
          </p:txBody>
        </p:sp>
        <p:sp>
          <p:nvSpPr>
            <p:cNvPr id="34" name="Text Box 34"/>
            <p:cNvSpPr txBox="1">
              <a:spLocks noChangeArrowheads="1"/>
            </p:cNvSpPr>
            <p:nvPr/>
          </p:nvSpPr>
          <p:spPr bwMode="auto">
            <a:xfrm>
              <a:off x="1432" y="2710"/>
              <a:ext cx="43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anose="02010609060101010101" pitchFamily="2" charset="-122"/>
                </a:rPr>
                <a:t>密文</a:t>
              </a:r>
            </a:p>
          </p:txBody>
        </p:sp>
        <p:sp>
          <p:nvSpPr>
            <p:cNvPr id="35" name="Text Box 35"/>
            <p:cNvSpPr txBox="1">
              <a:spLocks noChangeArrowheads="1"/>
            </p:cNvSpPr>
            <p:nvPr/>
          </p:nvSpPr>
          <p:spPr bwMode="auto">
            <a:xfrm>
              <a:off x="3390" y="2717"/>
              <a:ext cx="43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000" b="1">
                  <a:solidFill>
                    <a:srgbClr val="000099"/>
                  </a:solidFill>
                  <a:latin typeface="+mn-lt"/>
                  <a:ea typeface="黑体" panose="02010609060101010101" pitchFamily="2" charset="-122"/>
                </a:rPr>
                <a:t>明文</a:t>
              </a:r>
            </a:p>
          </p:txBody>
        </p:sp>
        <p:sp>
          <p:nvSpPr>
            <p:cNvPr id="36" name="Text Box 36"/>
            <p:cNvSpPr txBox="1">
              <a:spLocks noChangeArrowheads="1"/>
            </p:cNvSpPr>
            <p:nvPr/>
          </p:nvSpPr>
          <p:spPr bwMode="auto">
            <a:xfrm>
              <a:off x="2304" y="3232"/>
              <a:ext cx="571"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800" b="1" dirty="0">
                  <a:solidFill>
                    <a:srgbClr val="C00000"/>
                  </a:solidFill>
                  <a:latin typeface="+mn-lt"/>
                  <a:ea typeface="黑体" panose="02010609060101010101" pitchFamily="2" charset="-122"/>
                </a:rPr>
                <a:t>解密</a:t>
              </a:r>
            </a:p>
          </p:txBody>
        </p:sp>
        <p:sp>
          <p:nvSpPr>
            <p:cNvPr id="37" name="Freeform 37"/>
            <p:cNvSpPr/>
            <p:nvPr/>
          </p:nvSpPr>
          <p:spPr bwMode="auto">
            <a:xfrm>
              <a:off x="3245" y="2644"/>
              <a:ext cx="3" cy="221"/>
            </a:xfrm>
            <a:custGeom>
              <a:avLst/>
              <a:gdLst>
                <a:gd name="T0" fmla="*/ 0 w 3"/>
                <a:gd name="T1" fmla="*/ 0 h 241"/>
                <a:gd name="T2" fmla="*/ 3 w 3"/>
                <a:gd name="T3" fmla="*/ 241 h 241"/>
              </a:gdLst>
              <a:ahLst/>
              <a:cxnLst>
                <a:cxn ang="0">
                  <a:pos x="T0" y="T1"/>
                </a:cxn>
                <a:cxn ang="0">
                  <a:pos x="T2" y="T3"/>
                </a:cxn>
              </a:cxnLst>
              <a:rect l="0" t="0" r="r" b="b"/>
              <a:pathLst>
                <a:path w="3" h="241">
                  <a:moveTo>
                    <a:pt x="0" y="0"/>
                  </a:moveTo>
                  <a:lnTo>
                    <a:pt x="3" y="241"/>
                  </a:lnTo>
                </a:path>
              </a:pathLst>
            </a:custGeom>
            <a:noFill/>
            <a:ln w="28575" cmpd="sng">
              <a:solidFill>
                <a:srgbClr val="333399"/>
              </a:solidFill>
              <a:round/>
              <a:headEnd type="none" w="med" len="med"/>
              <a:tailEnd type="triangle" w="med" len="lg"/>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grpSp>
      <p:sp>
        <p:nvSpPr>
          <p:cNvPr id="38" name="矩形 37"/>
          <p:cNvSpPr/>
          <p:nvPr/>
        </p:nvSpPr>
        <p:spPr bwMode="auto">
          <a:xfrm>
            <a:off x="1306365" y="3042297"/>
            <a:ext cx="7488832" cy="720080"/>
          </a:xfrm>
          <a:prstGeom prst="rect">
            <a:avLst/>
          </a:prstGeom>
          <a:solidFill>
            <a:srgbClr val="FF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lstStyle/>
          <a:p>
            <a:pPr algn="ctr"/>
            <a:r>
              <a:rPr lang="en-GB" altLang="zh-CN" sz="3200" b="1" i="1" dirty="0" smtClean="0">
                <a:solidFill>
                  <a:srgbClr val="000099"/>
                </a:solidFill>
                <a:latin typeface="+mn-lt"/>
                <a:ea typeface="黑体" panose="02010609060101010101" pitchFamily="2" charset="-122"/>
              </a:rPr>
              <a:t>Y</a:t>
            </a:r>
            <a:r>
              <a:rPr lang="en-GB" altLang="zh-CN" sz="3200" b="1" dirty="0" smtClean="0">
                <a:solidFill>
                  <a:srgbClr val="000099"/>
                </a:solidFill>
                <a:latin typeface="+mn-lt"/>
                <a:ea typeface="黑体" panose="02010609060101010101" pitchFamily="2" charset="-122"/>
              </a:rPr>
              <a:t> </a:t>
            </a:r>
            <a:r>
              <a:rPr lang="en-GB" altLang="zh-CN" sz="3200" b="1" dirty="0">
                <a:solidFill>
                  <a:srgbClr val="000099"/>
                </a:solidFill>
                <a:latin typeface="+mn-lt"/>
                <a:ea typeface="黑体" panose="02010609060101010101" pitchFamily="2" charset="-122"/>
              </a:rPr>
              <a:t>= </a:t>
            </a:r>
            <a:r>
              <a:rPr lang="en-GB" altLang="zh-CN" sz="3200" b="1" i="1" dirty="0">
                <a:solidFill>
                  <a:srgbClr val="000099"/>
                </a:solidFill>
                <a:latin typeface="+mn-lt"/>
                <a:ea typeface="黑体" panose="02010609060101010101" pitchFamily="2" charset="-122"/>
              </a:rPr>
              <a:t>DES</a:t>
            </a:r>
            <a:r>
              <a:rPr lang="en-GB" altLang="zh-CN" sz="3200" b="1" i="1" baseline="-25000" dirty="0">
                <a:solidFill>
                  <a:srgbClr val="000099"/>
                </a:solidFill>
                <a:latin typeface="+mn-lt"/>
                <a:ea typeface="黑体" panose="02010609060101010101" pitchFamily="2" charset="-122"/>
              </a:rPr>
              <a:t>K</a:t>
            </a:r>
            <a:r>
              <a:rPr lang="en-GB" altLang="zh-CN" sz="3200" b="1" baseline="-25000" dirty="0">
                <a:solidFill>
                  <a:srgbClr val="000099"/>
                </a:solidFill>
                <a:latin typeface="+mn-lt"/>
                <a:ea typeface="黑体" panose="02010609060101010101" pitchFamily="2" charset="-122"/>
              </a:rPr>
              <a:t>1</a:t>
            </a:r>
            <a:r>
              <a:rPr lang="en-GB" altLang="zh-CN" sz="3200" b="1" dirty="0">
                <a:solidFill>
                  <a:srgbClr val="000099"/>
                </a:solidFill>
                <a:latin typeface="+mn-lt"/>
                <a:ea typeface="黑体" panose="02010609060101010101" pitchFamily="2" charset="-122"/>
              </a:rPr>
              <a:t>(</a:t>
            </a:r>
            <a:r>
              <a:rPr lang="en-GB" altLang="zh-CN" sz="3200" b="1" i="1" dirty="0">
                <a:solidFill>
                  <a:srgbClr val="000099"/>
                </a:solidFill>
                <a:latin typeface="+mn-lt"/>
                <a:ea typeface="黑体" panose="02010609060101010101" pitchFamily="2" charset="-122"/>
              </a:rPr>
              <a:t>DES</a:t>
            </a:r>
            <a:r>
              <a:rPr lang="en-GB" altLang="zh-CN" sz="3200" b="1" baseline="30000" dirty="0">
                <a:solidFill>
                  <a:srgbClr val="000099"/>
                </a:solidFill>
                <a:latin typeface="+mn-lt"/>
                <a:ea typeface="黑体" panose="02010609060101010101" pitchFamily="2" charset="-122"/>
              </a:rPr>
              <a:t>-1</a:t>
            </a:r>
            <a:r>
              <a:rPr lang="en-GB" altLang="zh-CN" sz="3200" b="1" i="1" baseline="-25000" dirty="0">
                <a:solidFill>
                  <a:srgbClr val="000099"/>
                </a:solidFill>
                <a:latin typeface="+mn-lt"/>
                <a:ea typeface="黑体" panose="02010609060101010101" pitchFamily="2" charset="-122"/>
              </a:rPr>
              <a:t>K</a:t>
            </a:r>
            <a:r>
              <a:rPr lang="en-GB" altLang="zh-CN" sz="3200" b="1" baseline="-25000" dirty="0">
                <a:solidFill>
                  <a:srgbClr val="000099"/>
                </a:solidFill>
                <a:latin typeface="+mn-lt"/>
                <a:ea typeface="黑体" panose="02010609060101010101" pitchFamily="2" charset="-122"/>
              </a:rPr>
              <a:t>2</a:t>
            </a:r>
            <a:r>
              <a:rPr lang="en-GB" altLang="zh-CN" sz="3200" b="1" dirty="0">
                <a:solidFill>
                  <a:srgbClr val="000099"/>
                </a:solidFill>
                <a:latin typeface="+mn-lt"/>
                <a:ea typeface="黑体" panose="02010609060101010101" pitchFamily="2" charset="-122"/>
              </a:rPr>
              <a:t>(</a:t>
            </a:r>
            <a:r>
              <a:rPr lang="en-GB" altLang="zh-CN" sz="3200" b="1" i="1" dirty="0">
                <a:solidFill>
                  <a:srgbClr val="000099"/>
                </a:solidFill>
                <a:latin typeface="+mn-lt"/>
                <a:ea typeface="黑体" panose="02010609060101010101" pitchFamily="2" charset="-122"/>
              </a:rPr>
              <a:t>DES</a:t>
            </a:r>
            <a:r>
              <a:rPr lang="en-GB" altLang="zh-CN" sz="3200" b="1" baseline="-25000" dirty="0">
                <a:solidFill>
                  <a:srgbClr val="000099"/>
                </a:solidFill>
                <a:latin typeface="+mn-lt"/>
                <a:ea typeface="黑体" panose="02010609060101010101" pitchFamily="2" charset="-122"/>
              </a:rPr>
              <a:t>K1</a:t>
            </a:r>
            <a:r>
              <a:rPr lang="en-GB" altLang="zh-CN" sz="3200" b="1" dirty="0">
                <a:solidFill>
                  <a:srgbClr val="000099"/>
                </a:solidFill>
                <a:latin typeface="+mn-lt"/>
                <a:ea typeface="黑体" panose="02010609060101010101" pitchFamily="2" charset="-122"/>
              </a:rPr>
              <a:t>(</a:t>
            </a:r>
            <a:r>
              <a:rPr lang="en-GB" altLang="zh-CN" sz="3200" b="1" i="1" dirty="0">
                <a:solidFill>
                  <a:srgbClr val="000099"/>
                </a:solidFill>
                <a:latin typeface="+mn-lt"/>
                <a:ea typeface="黑体" panose="02010609060101010101" pitchFamily="2" charset="-122"/>
              </a:rPr>
              <a:t>X</a:t>
            </a:r>
            <a:r>
              <a:rPr lang="en-GB" altLang="zh-CN" sz="3200" b="1" dirty="0">
                <a:solidFill>
                  <a:srgbClr val="000099"/>
                </a:solidFill>
                <a:latin typeface="+mn-lt"/>
                <a:ea typeface="黑体" panose="02010609060101010101" pitchFamily="2" charset="-122"/>
              </a:rPr>
              <a:t>)))</a:t>
            </a:r>
            <a:endParaRPr lang="zh-CN" altLang="en-US" sz="3200" b="1" dirty="0">
              <a:solidFill>
                <a:srgbClr val="000099"/>
              </a:solidFill>
              <a:latin typeface="+mn-lt"/>
              <a:ea typeface="黑体" panose="02010609060101010101" pitchFamily="2"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smtClean="0"/>
              <a:t>第</a:t>
            </a:r>
            <a:r>
              <a:rPr lang="en-US" altLang="zh-CN" dirty="0" smtClean="0"/>
              <a:t> 9 </a:t>
            </a:r>
            <a:r>
              <a:rPr lang="zh-CN" altLang="zh-CN" dirty="0" smtClean="0"/>
              <a:t>章</a:t>
            </a:r>
            <a:r>
              <a:rPr lang="en-US" altLang="zh-CN" dirty="0" smtClean="0"/>
              <a:t>  </a:t>
            </a:r>
            <a:r>
              <a:rPr lang="zh-CN" altLang="en-US" dirty="0" smtClean="0"/>
              <a:t>网络安全</a:t>
            </a:r>
            <a:endParaRPr lang="zh-CN" altLang="en-US" dirty="0"/>
          </a:p>
        </p:txBody>
      </p:sp>
      <p:sp>
        <p:nvSpPr>
          <p:cNvPr id="3" name="内容占位符 2"/>
          <p:cNvSpPr>
            <a:spLocks noGrp="1"/>
          </p:cNvSpPr>
          <p:nvPr>
            <p:ph idx="1"/>
          </p:nvPr>
        </p:nvSpPr>
        <p:spPr/>
        <p:txBody>
          <a:bodyPr/>
          <a:lstStyle/>
          <a:p>
            <a:r>
              <a:rPr lang="en-US" altLang="zh-CN" dirty="0" smtClean="0"/>
              <a:t>9.1  </a:t>
            </a:r>
            <a:r>
              <a:rPr lang="zh-CN" altLang="zh-CN" dirty="0"/>
              <a:t>网络安全问题概述</a:t>
            </a:r>
          </a:p>
          <a:p>
            <a:r>
              <a:rPr lang="en-US" altLang="zh-CN" dirty="0" smtClean="0"/>
              <a:t>9.2  </a:t>
            </a:r>
            <a:r>
              <a:rPr lang="zh-CN" altLang="zh-CN" dirty="0"/>
              <a:t>两类密码体制</a:t>
            </a:r>
          </a:p>
          <a:p>
            <a:r>
              <a:rPr lang="en-US" altLang="zh-CN" dirty="0" smtClean="0"/>
              <a:t>9.3  </a:t>
            </a:r>
            <a:r>
              <a:rPr lang="zh-CN" altLang="zh-CN" dirty="0"/>
              <a:t>数字签名</a:t>
            </a:r>
          </a:p>
          <a:p>
            <a:r>
              <a:rPr lang="en-US" altLang="zh-CN" dirty="0" smtClean="0"/>
              <a:t>9.4  </a:t>
            </a:r>
            <a:r>
              <a:rPr lang="zh-CN" altLang="zh-CN" dirty="0"/>
              <a:t>鉴别</a:t>
            </a:r>
          </a:p>
          <a:p>
            <a:r>
              <a:rPr lang="en-US" altLang="zh-CN" dirty="0" smtClean="0"/>
              <a:t>9.5  </a:t>
            </a:r>
            <a:r>
              <a:rPr lang="zh-CN" altLang="zh-CN" dirty="0"/>
              <a:t>密钥分配</a:t>
            </a:r>
          </a:p>
          <a:p>
            <a:r>
              <a:rPr lang="en-US" altLang="zh-CN" dirty="0" smtClean="0"/>
              <a:t>9.6  </a:t>
            </a:r>
            <a:r>
              <a:rPr lang="zh-CN" altLang="zh-CN" dirty="0"/>
              <a:t>互联网使用的安全协议</a:t>
            </a:r>
          </a:p>
          <a:p>
            <a:r>
              <a:rPr lang="en-US" altLang="zh-CN" dirty="0" smtClean="0"/>
              <a:t>9.7  </a:t>
            </a:r>
            <a:r>
              <a:rPr lang="zh-CN" altLang="zh-CN" dirty="0"/>
              <a:t>系统安全：防火墙与入侵检测</a:t>
            </a:r>
          </a:p>
          <a:p>
            <a:r>
              <a:rPr lang="en-US" altLang="zh-CN" dirty="0" smtClean="0"/>
              <a:t>9.8  </a:t>
            </a:r>
            <a:r>
              <a:rPr lang="zh-CN" altLang="en-US" dirty="0" smtClean="0"/>
              <a:t>区块链和比特币</a:t>
            </a:r>
            <a:endParaRPr lang="zh-CN" altLang="zh-C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4" name="Rectangle 2"/>
          <p:cNvSpPr>
            <a:spLocks noGrp="1" noChangeArrowheads="1"/>
          </p:cNvSpPr>
          <p:nvPr>
            <p:ph type="title"/>
          </p:nvPr>
        </p:nvSpPr>
        <p:spPr/>
        <p:txBody>
          <a:bodyPr/>
          <a:lstStyle/>
          <a:p>
            <a:r>
              <a:rPr lang="en-US" altLang="zh-CN" sz="4800" dirty="0" smtClean="0"/>
              <a:t>9.2.2  </a:t>
            </a:r>
            <a:r>
              <a:rPr lang="zh-CN" altLang="en-US" sz="4800" dirty="0"/>
              <a:t>公钥密码体制</a:t>
            </a:r>
            <a:endParaRPr lang="zh-CN" altLang="en-US" dirty="0"/>
          </a:p>
        </p:txBody>
      </p:sp>
      <p:sp>
        <p:nvSpPr>
          <p:cNvPr id="550915" name="Rectangle 3"/>
          <p:cNvSpPr>
            <a:spLocks noGrp="1" noChangeArrowheads="1"/>
          </p:cNvSpPr>
          <p:nvPr>
            <p:ph idx="1"/>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r>
              <a:rPr lang="zh-CN" altLang="en-US" dirty="0"/>
              <a:t>公钥</a:t>
            </a:r>
            <a:r>
              <a:rPr lang="zh-CN" altLang="en-US" dirty="0" smtClean="0"/>
              <a:t>密码体制</a:t>
            </a:r>
            <a:r>
              <a:rPr lang="zh-CN" altLang="zh-CN" dirty="0"/>
              <a:t>（又称为公开密钥密码体制）</a:t>
            </a:r>
            <a:r>
              <a:rPr lang="zh-CN" altLang="en-US" dirty="0" smtClean="0"/>
              <a:t>使用</a:t>
            </a:r>
            <a:r>
              <a:rPr lang="zh-CN" altLang="en-US" dirty="0">
                <a:solidFill>
                  <a:srgbClr val="FF0000"/>
                </a:solidFill>
              </a:rPr>
              <a:t>不同的加密密钥与解密密钥，</a:t>
            </a:r>
            <a:r>
              <a:rPr lang="zh-CN" altLang="en-US" dirty="0"/>
              <a:t>是一种“由已知加密密钥推导出解密密钥在计算上是不可行的”密码体制。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62" name="Rectangle 2"/>
          <p:cNvSpPr>
            <a:spLocks noGrp="1" noChangeArrowheads="1"/>
          </p:cNvSpPr>
          <p:nvPr>
            <p:ph type="title"/>
          </p:nvPr>
        </p:nvSpPr>
        <p:spPr/>
        <p:txBody>
          <a:bodyPr/>
          <a:lstStyle/>
          <a:p>
            <a:pPr algn="ctr">
              <a:lnSpc>
                <a:spcPct val="80000"/>
              </a:lnSpc>
            </a:pPr>
            <a:r>
              <a:rPr lang="zh-CN" altLang="en-US"/>
              <a:t>加密密钥与解密密钥 </a:t>
            </a:r>
          </a:p>
        </p:txBody>
      </p:sp>
      <p:sp>
        <p:nvSpPr>
          <p:cNvPr id="552963" name="Rectangle 3"/>
          <p:cNvSpPr>
            <a:spLocks noGrp="1" noChangeArrowheads="1"/>
          </p:cNvSpPr>
          <p:nvPr>
            <p:ph idx="1"/>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r>
              <a:rPr lang="zh-CN" altLang="en-US" dirty="0"/>
              <a:t>在公钥密码体制中，</a:t>
            </a:r>
            <a:r>
              <a:rPr lang="zh-CN" altLang="en-US" dirty="0">
                <a:solidFill>
                  <a:srgbClr val="FF0000"/>
                </a:solidFill>
              </a:rPr>
              <a:t>加密密钥</a:t>
            </a:r>
            <a:r>
              <a:rPr lang="en-US" altLang="zh-CN" dirty="0"/>
              <a:t>(</a:t>
            </a:r>
            <a:r>
              <a:rPr lang="zh-CN" altLang="en-US" dirty="0"/>
              <a:t>即公钥</a:t>
            </a:r>
            <a:r>
              <a:rPr lang="en-US" altLang="zh-CN" dirty="0"/>
              <a:t>) PK </a:t>
            </a:r>
            <a:r>
              <a:rPr lang="zh-CN" altLang="en-US" dirty="0"/>
              <a:t>是</a:t>
            </a:r>
            <a:r>
              <a:rPr lang="zh-CN" altLang="en-US" dirty="0">
                <a:solidFill>
                  <a:srgbClr val="FF0000"/>
                </a:solidFill>
              </a:rPr>
              <a:t>公开</a:t>
            </a:r>
            <a:r>
              <a:rPr lang="zh-CN" altLang="en-US" dirty="0"/>
              <a:t>信息，而</a:t>
            </a:r>
            <a:r>
              <a:rPr lang="zh-CN" altLang="en-US" dirty="0">
                <a:solidFill>
                  <a:srgbClr val="FF0000"/>
                </a:solidFill>
              </a:rPr>
              <a:t>解密密钥</a:t>
            </a:r>
            <a:r>
              <a:rPr lang="en-US" altLang="zh-CN" dirty="0"/>
              <a:t>(</a:t>
            </a:r>
            <a:r>
              <a:rPr lang="zh-CN" altLang="en-US" dirty="0"/>
              <a:t>即私钥或秘钥</a:t>
            </a:r>
            <a:r>
              <a:rPr lang="en-US" altLang="zh-CN" dirty="0"/>
              <a:t>) SK </a:t>
            </a:r>
            <a:r>
              <a:rPr lang="zh-CN" altLang="en-US" dirty="0"/>
              <a:t>是需要</a:t>
            </a:r>
            <a:r>
              <a:rPr lang="zh-CN" altLang="en-US" dirty="0">
                <a:solidFill>
                  <a:srgbClr val="FF0000"/>
                </a:solidFill>
              </a:rPr>
              <a:t>保密</a:t>
            </a:r>
            <a:r>
              <a:rPr lang="zh-CN" altLang="en-US" dirty="0"/>
              <a:t>的。</a:t>
            </a:r>
          </a:p>
          <a:p>
            <a:r>
              <a:rPr lang="zh-CN" altLang="en-US" dirty="0"/>
              <a:t>加密算法 </a:t>
            </a:r>
            <a:r>
              <a:rPr lang="en-US" altLang="zh-CN" dirty="0"/>
              <a:t>E </a:t>
            </a:r>
            <a:r>
              <a:rPr lang="zh-CN" altLang="en-US" dirty="0"/>
              <a:t>和解密算法 </a:t>
            </a:r>
            <a:r>
              <a:rPr lang="en-US" altLang="zh-CN" dirty="0"/>
              <a:t>D </a:t>
            </a:r>
            <a:r>
              <a:rPr lang="zh-CN" altLang="en-US" dirty="0"/>
              <a:t>也都是</a:t>
            </a:r>
            <a:r>
              <a:rPr lang="zh-CN" altLang="en-US" dirty="0">
                <a:solidFill>
                  <a:srgbClr val="FF0000"/>
                </a:solidFill>
              </a:rPr>
              <a:t>公开</a:t>
            </a:r>
            <a:r>
              <a:rPr lang="zh-CN" altLang="en-US" dirty="0"/>
              <a:t>的。</a:t>
            </a:r>
          </a:p>
          <a:p>
            <a:r>
              <a:rPr lang="zh-CN" altLang="en-US" dirty="0"/>
              <a:t>虽然秘钥 </a:t>
            </a:r>
            <a:r>
              <a:rPr lang="en-US" altLang="zh-CN" dirty="0"/>
              <a:t>SK </a:t>
            </a:r>
            <a:r>
              <a:rPr lang="zh-CN" altLang="en-US" dirty="0"/>
              <a:t>是由公钥 </a:t>
            </a:r>
            <a:r>
              <a:rPr lang="en-US" altLang="zh-CN" dirty="0"/>
              <a:t>PK </a:t>
            </a:r>
            <a:r>
              <a:rPr lang="zh-CN" altLang="en-US" dirty="0"/>
              <a:t>决定的，但却不能根据 </a:t>
            </a:r>
            <a:r>
              <a:rPr lang="en-US" altLang="zh-CN" dirty="0"/>
              <a:t>PK </a:t>
            </a:r>
            <a:r>
              <a:rPr lang="zh-CN" altLang="en-US" dirty="0"/>
              <a:t>计算出 </a:t>
            </a:r>
            <a:r>
              <a:rPr lang="en-US" altLang="zh-CN" dirty="0"/>
              <a:t>SK</a:t>
            </a:r>
            <a:r>
              <a:rPr lang="zh-CN" altLang="en-US"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296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529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en-US" dirty="0"/>
              <a:t>公钥算法的特点 </a:t>
            </a:r>
          </a:p>
        </p:txBody>
      </p:sp>
      <p:sp>
        <p:nvSpPr>
          <p:cNvPr id="3" name="内容占位符 2"/>
          <p:cNvSpPr>
            <a:spLocks noGrp="1"/>
          </p:cNvSpPr>
          <p:nvPr>
            <p:ph idx="1"/>
          </p:nvPr>
        </p:nvSpPr>
        <p:spPr/>
        <p:txBody>
          <a:bodyPr/>
          <a:lstStyle/>
          <a:p>
            <a:r>
              <a:rPr lang="zh-CN" altLang="zh-CN" sz="2800" dirty="0" smtClean="0"/>
              <a:t>密钥</a:t>
            </a:r>
            <a:r>
              <a:rPr lang="zh-CN" altLang="zh-CN" sz="2800" dirty="0"/>
              <a:t>对产生器产生出</a:t>
            </a:r>
            <a:r>
              <a:rPr lang="zh-CN" altLang="zh-CN" sz="2800" dirty="0" smtClean="0"/>
              <a:t>接收者</a:t>
            </a:r>
            <a:r>
              <a:rPr lang="en-US" altLang="zh-CN" sz="2800" dirty="0" smtClean="0"/>
              <a:t> B </a:t>
            </a:r>
            <a:r>
              <a:rPr lang="zh-CN" altLang="zh-CN" sz="2800" dirty="0" smtClean="0"/>
              <a:t>的</a:t>
            </a:r>
            <a:r>
              <a:rPr lang="zh-CN" altLang="zh-CN" sz="2800" dirty="0">
                <a:solidFill>
                  <a:srgbClr val="FF0000"/>
                </a:solidFill>
              </a:rPr>
              <a:t>一对</a:t>
            </a:r>
            <a:r>
              <a:rPr lang="zh-CN" altLang="zh-CN" sz="2800" dirty="0" smtClean="0">
                <a:solidFill>
                  <a:srgbClr val="FF0000"/>
                </a:solidFill>
              </a:rPr>
              <a:t>密钥</a:t>
            </a:r>
            <a:r>
              <a:rPr lang="zh-CN" altLang="en-US" sz="2800" dirty="0" smtClean="0">
                <a:solidFill>
                  <a:srgbClr val="FF0000"/>
                </a:solidFill>
              </a:rPr>
              <a:t>：</a:t>
            </a:r>
            <a:r>
              <a:rPr lang="zh-CN" altLang="zh-CN" sz="2800" dirty="0" smtClean="0"/>
              <a:t>加密密钥</a:t>
            </a:r>
            <a:r>
              <a:rPr lang="en-US" altLang="zh-CN" sz="2800" dirty="0" smtClean="0"/>
              <a:t> </a:t>
            </a:r>
            <a:r>
              <a:rPr lang="en-US" altLang="zh-CN" sz="2800" i="1" dirty="0" smtClean="0"/>
              <a:t>PK</a:t>
            </a:r>
            <a:r>
              <a:rPr lang="en-US" altLang="zh-CN" sz="2800" i="1" baseline="-25000" dirty="0" smtClean="0"/>
              <a:t>B </a:t>
            </a:r>
            <a:r>
              <a:rPr lang="zh-CN" altLang="zh-CN" sz="2800" dirty="0" smtClean="0"/>
              <a:t>和</a:t>
            </a:r>
            <a:r>
              <a:rPr lang="zh-CN" altLang="zh-CN" sz="2800" dirty="0"/>
              <a:t>解密</a:t>
            </a:r>
            <a:r>
              <a:rPr lang="zh-CN" altLang="zh-CN" sz="2800" dirty="0" smtClean="0"/>
              <a:t>密钥</a:t>
            </a:r>
            <a:r>
              <a:rPr lang="en-US" altLang="zh-CN" sz="2800" dirty="0" smtClean="0"/>
              <a:t> </a:t>
            </a:r>
            <a:r>
              <a:rPr lang="en-US" altLang="zh-CN" sz="2800" i="1" dirty="0" smtClean="0"/>
              <a:t>SK</a:t>
            </a:r>
            <a:r>
              <a:rPr lang="en-US" altLang="zh-CN" sz="2800" i="1" baseline="-25000" dirty="0" smtClean="0"/>
              <a:t>B</a:t>
            </a:r>
            <a:r>
              <a:rPr lang="zh-CN" altLang="zh-CN" sz="2800" dirty="0" smtClean="0"/>
              <a:t>。</a:t>
            </a:r>
            <a:endParaRPr lang="en-US" altLang="zh-CN" sz="2800" dirty="0" smtClean="0"/>
          </a:p>
          <a:p>
            <a:pPr lvl="1"/>
            <a:r>
              <a:rPr lang="zh-CN" altLang="zh-CN" sz="2400" dirty="0" smtClean="0">
                <a:solidFill>
                  <a:srgbClr val="FF0000"/>
                </a:solidFill>
              </a:rPr>
              <a:t>加密密钥</a:t>
            </a:r>
            <a:r>
              <a:rPr lang="en-US" altLang="zh-CN" sz="2400" dirty="0" smtClean="0">
                <a:solidFill>
                  <a:srgbClr val="FF0000"/>
                </a:solidFill>
              </a:rPr>
              <a:t> </a:t>
            </a:r>
            <a:r>
              <a:rPr lang="en-US" altLang="zh-CN" sz="2400" i="1" dirty="0" smtClean="0"/>
              <a:t>PK</a:t>
            </a:r>
            <a:r>
              <a:rPr lang="en-US" altLang="zh-CN" sz="2400" i="1" baseline="-25000" dirty="0" smtClean="0"/>
              <a:t>B</a:t>
            </a:r>
            <a:r>
              <a:rPr lang="en-US" altLang="zh-CN" sz="2400" i="1" dirty="0" smtClean="0"/>
              <a:t> </a:t>
            </a:r>
            <a:r>
              <a:rPr lang="zh-CN" altLang="zh-CN" sz="2400" dirty="0" smtClean="0"/>
              <a:t>就是</a:t>
            </a:r>
            <a:r>
              <a:rPr lang="zh-CN" altLang="zh-CN" sz="2400" dirty="0"/>
              <a:t>接收者</a:t>
            </a:r>
            <a:r>
              <a:rPr lang="en-US" altLang="zh-CN" sz="2400" dirty="0"/>
              <a:t>B</a:t>
            </a:r>
            <a:r>
              <a:rPr lang="zh-CN" altLang="zh-CN" sz="2400" dirty="0"/>
              <a:t>的</a:t>
            </a:r>
            <a:r>
              <a:rPr lang="zh-CN" altLang="zh-CN" sz="2400" dirty="0">
                <a:solidFill>
                  <a:srgbClr val="FF0000"/>
                </a:solidFill>
              </a:rPr>
              <a:t>公钥，</a:t>
            </a:r>
            <a:r>
              <a:rPr lang="zh-CN" altLang="zh-CN" sz="2400" dirty="0"/>
              <a:t>它向公众公开</a:t>
            </a:r>
            <a:r>
              <a:rPr lang="zh-CN" altLang="zh-CN" sz="2400" dirty="0" smtClean="0"/>
              <a:t>。</a:t>
            </a:r>
            <a:endParaRPr lang="en-US" altLang="zh-CN" sz="2400" dirty="0" smtClean="0"/>
          </a:p>
          <a:p>
            <a:pPr lvl="1"/>
            <a:r>
              <a:rPr lang="zh-CN" altLang="zh-CN" sz="2400" dirty="0" smtClean="0">
                <a:solidFill>
                  <a:srgbClr val="FF0000"/>
                </a:solidFill>
              </a:rPr>
              <a:t>解密密钥</a:t>
            </a:r>
            <a:r>
              <a:rPr lang="en-US" altLang="zh-CN" sz="2400" dirty="0" smtClean="0">
                <a:solidFill>
                  <a:srgbClr val="FF0000"/>
                </a:solidFill>
              </a:rPr>
              <a:t> </a:t>
            </a:r>
            <a:r>
              <a:rPr lang="en-US" altLang="zh-CN" sz="2400" i="1" dirty="0" smtClean="0"/>
              <a:t>SK</a:t>
            </a:r>
            <a:r>
              <a:rPr lang="en-US" altLang="zh-CN" sz="2400" i="1" baseline="-25000" dirty="0" smtClean="0"/>
              <a:t>B</a:t>
            </a:r>
            <a:r>
              <a:rPr lang="en-US" altLang="zh-CN" sz="2400" i="1" dirty="0" smtClean="0"/>
              <a:t> </a:t>
            </a:r>
            <a:r>
              <a:rPr lang="zh-CN" altLang="zh-CN" sz="2400" dirty="0" smtClean="0"/>
              <a:t>就是</a:t>
            </a:r>
            <a:r>
              <a:rPr lang="zh-CN" altLang="zh-CN" sz="2400" dirty="0"/>
              <a:t>接收者</a:t>
            </a:r>
            <a:r>
              <a:rPr lang="en-US" altLang="zh-CN" sz="2400" dirty="0"/>
              <a:t>B</a:t>
            </a:r>
            <a:r>
              <a:rPr lang="zh-CN" altLang="zh-CN" sz="2400" dirty="0"/>
              <a:t>的</a:t>
            </a:r>
            <a:r>
              <a:rPr lang="zh-CN" altLang="zh-CN" sz="2400" dirty="0">
                <a:solidFill>
                  <a:srgbClr val="FF0000"/>
                </a:solidFill>
              </a:rPr>
              <a:t>私钥，</a:t>
            </a:r>
            <a:r>
              <a:rPr lang="zh-CN" altLang="zh-CN" sz="2400" dirty="0"/>
              <a:t>对其他人都保密</a:t>
            </a:r>
            <a:r>
              <a:rPr lang="zh-CN" altLang="zh-CN" sz="2400" dirty="0" smtClean="0"/>
              <a:t>。</a:t>
            </a:r>
            <a:endParaRPr lang="en-US" altLang="zh-CN" sz="2400" dirty="0" smtClean="0"/>
          </a:p>
          <a:p>
            <a:r>
              <a:rPr lang="zh-CN" altLang="en-US" sz="2800" dirty="0"/>
              <a:t>发送者 </a:t>
            </a:r>
            <a:r>
              <a:rPr lang="en-US" altLang="zh-CN" sz="2800" dirty="0"/>
              <a:t>A </a:t>
            </a:r>
            <a:r>
              <a:rPr lang="zh-CN" altLang="en-US" sz="2800" dirty="0"/>
              <a:t>用 </a:t>
            </a:r>
            <a:r>
              <a:rPr lang="en-US" altLang="zh-CN" sz="2800" dirty="0"/>
              <a:t>B </a:t>
            </a:r>
            <a:r>
              <a:rPr lang="zh-CN" altLang="en-US" sz="2800" dirty="0"/>
              <a:t>的</a:t>
            </a:r>
            <a:r>
              <a:rPr lang="zh-CN" altLang="en-US" sz="2800" dirty="0">
                <a:solidFill>
                  <a:srgbClr val="FF0000"/>
                </a:solidFill>
              </a:rPr>
              <a:t>公钥</a:t>
            </a:r>
            <a:r>
              <a:rPr lang="zh-CN" altLang="en-US" sz="2800" dirty="0"/>
              <a:t> </a:t>
            </a:r>
            <a:r>
              <a:rPr lang="en-US" altLang="zh-CN" sz="2800" i="1" dirty="0"/>
              <a:t>PK</a:t>
            </a:r>
            <a:r>
              <a:rPr lang="en-US" altLang="zh-CN" sz="2800" baseline="-25000" dirty="0"/>
              <a:t>B</a:t>
            </a:r>
            <a:r>
              <a:rPr lang="en-US" altLang="zh-CN" sz="2800" dirty="0"/>
              <a:t> </a:t>
            </a:r>
            <a:r>
              <a:rPr lang="zh-CN" altLang="en-US" sz="2800" dirty="0"/>
              <a:t>对明文 </a:t>
            </a:r>
            <a:r>
              <a:rPr lang="en-US" altLang="zh-CN" sz="2800" i="1" dirty="0"/>
              <a:t>X</a:t>
            </a:r>
            <a:r>
              <a:rPr lang="en-US" altLang="zh-CN" sz="2800" dirty="0"/>
              <a:t> </a:t>
            </a:r>
            <a:r>
              <a:rPr lang="zh-CN" altLang="en-US" sz="2800" dirty="0">
                <a:solidFill>
                  <a:srgbClr val="FF0000"/>
                </a:solidFill>
              </a:rPr>
              <a:t>加密</a:t>
            </a:r>
            <a:r>
              <a:rPr lang="zh-CN" altLang="en-US" sz="2800" dirty="0"/>
              <a:t>（</a:t>
            </a:r>
            <a:r>
              <a:rPr lang="en-US" altLang="zh-CN" sz="2800" i="1" dirty="0"/>
              <a:t>E</a:t>
            </a:r>
            <a:r>
              <a:rPr lang="en-US" altLang="zh-CN" sz="2800" dirty="0"/>
              <a:t> </a:t>
            </a:r>
            <a:r>
              <a:rPr lang="zh-CN" altLang="en-US" sz="2800" dirty="0"/>
              <a:t>运算）后，在接收者 </a:t>
            </a:r>
            <a:r>
              <a:rPr lang="en-US" altLang="zh-CN" sz="2800" dirty="0"/>
              <a:t>B </a:t>
            </a:r>
            <a:r>
              <a:rPr lang="zh-CN" altLang="en-US" sz="2800" dirty="0"/>
              <a:t>用自己的</a:t>
            </a:r>
            <a:r>
              <a:rPr lang="zh-CN" altLang="en-US" sz="2800" dirty="0">
                <a:solidFill>
                  <a:srgbClr val="FF0000"/>
                </a:solidFill>
              </a:rPr>
              <a:t>私钥</a:t>
            </a:r>
            <a:r>
              <a:rPr lang="zh-CN" altLang="en-US" sz="2800" dirty="0"/>
              <a:t> </a:t>
            </a:r>
            <a:r>
              <a:rPr lang="en-US" altLang="zh-CN" sz="2800" i="1" dirty="0"/>
              <a:t>SK</a:t>
            </a:r>
            <a:r>
              <a:rPr lang="en-US" altLang="zh-CN" sz="2800" baseline="-25000" dirty="0"/>
              <a:t>B</a:t>
            </a:r>
            <a:r>
              <a:rPr lang="en-US" altLang="zh-CN" sz="2800" dirty="0"/>
              <a:t> </a:t>
            </a:r>
            <a:r>
              <a:rPr lang="zh-CN" altLang="en-US" sz="2800" dirty="0">
                <a:solidFill>
                  <a:srgbClr val="FF0000"/>
                </a:solidFill>
              </a:rPr>
              <a:t>解密</a:t>
            </a:r>
            <a:r>
              <a:rPr lang="zh-CN" altLang="en-US" sz="2800" dirty="0"/>
              <a:t>（</a:t>
            </a:r>
            <a:r>
              <a:rPr lang="en-US" altLang="zh-CN" sz="2800" i="1" dirty="0"/>
              <a:t>D</a:t>
            </a:r>
            <a:r>
              <a:rPr lang="en-US" altLang="zh-CN" sz="2800" dirty="0"/>
              <a:t> </a:t>
            </a:r>
            <a:r>
              <a:rPr lang="zh-CN" altLang="en-US" sz="2800" dirty="0"/>
              <a:t>运算），即可恢复出明文：</a:t>
            </a:r>
            <a:endParaRPr lang="en-US" altLang="zh-CN" sz="2800" dirty="0"/>
          </a:p>
          <a:p>
            <a:endParaRPr lang="en-US" altLang="zh-CN" sz="2800" dirty="0" smtClean="0"/>
          </a:p>
        </p:txBody>
      </p:sp>
      <p:grpSp>
        <p:nvGrpSpPr>
          <p:cNvPr id="4" name="组合 3"/>
          <p:cNvGrpSpPr/>
          <p:nvPr/>
        </p:nvGrpSpPr>
        <p:grpSpPr>
          <a:xfrm>
            <a:off x="848545" y="4797152"/>
            <a:ext cx="8712967" cy="936104"/>
            <a:chOff x="848544" y="2924945"/>
            <a:chExt cx="8712967" cy="741103"/>
          </a:xfrm>
        </p:grpSpPr>
        <p:grpSp>
          <p:nvGrpSpPr>
            <p:cNvPr id="5" name="组合 4"/>
            <p:cNvGrpSpPr/>
            <p:nvPr/>
          </p:nvGrpSpPr>
          <p:grpSpPr>
            <a:xfrm>
              <a:off x="848544" y="2924945"/>
              <a:ext cx="8712967" cy="741103"/>
              <a:chOff x="848544" y="3042297"/>
              <a:chExt cx="8712967" cy="860537"/>
            </a:xfrm>
          </p:grpSpPr>
          <p:sp>
            <p:nvSpPr>
              <p:cNvPr id="7" name="矩形 6"/>
              <p:cNvSpPr/>
              <p:nvPr/>
            </p:nvSpPr>
            <p:spPr bwMode="auto">
              <a:xfrm>
                <a:off x="848544" y="3042297"/>
                <a:ext cx="8712967" cy="827348"/>
              </a:xfrm>
              <a:prstGeom prst="rect">
                <a:avLst/>
              </a:prstGeom>
              <a:solidFill>
                <a:srgbClr val="FF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lstStyle/>
              <a:p>
                <a:r>
                  <a:rPr lang="zh-CN" altLang="zh-CN" sz="3200" dirty="0" smtClean="0"/>
                  <a:t> </a:t>
                </a:r>
                <a:endParaRPr lang="en-GB" altLang="zh-CN" sz="3200" b="1" dirty="0" smtClean="0">
                  <a:solidFill>
                    <a:srgbClr val="000099"/>
                  </a:solidFill>
                  <a:latin typeface="+mn-lt"/>
                  <a:ea typeface="黑体" panose="02010609060101010101" pitchFamily="2" charset="-122"/>
                </a:endParaRPr>
              </a:p>
            </p:txBody>
          </p:sp>
          <p:graphicFrame>
            <p:nvGraphicFramePr>
              <p:cNvPr id="8" name="对象 7"/>
              <p:cNvGraphicFramePr>
                <a:graphicFrameLocks noChangeAspect="1"/>
              </p:cNvGraphicFramePr>
              <p:nvPr/>
            </p:nvGraphicFramePr>
            <p:xfrm>
              <a:off x="1136576" y="3182754"/>
              <a:ext cx="5328592" cy="720080"/>
            </p:xfrm>
            <a:graphic>
              <a:graphicData uri="http://schemas.openxmlformats.org/presentationml/2006/ole">
                <mc:AlternateContent xmlns:mc="http://schemas.openxmlformats.org/markup-compatibility/2006">
                  <mc:Choice xmlns:v="urn:schemas-microsoft-com:vml" Requires="v">
                    <p:oleObj spid="_x0000_s15390" name="公式" r:id="rId4" imgW="45720000" imgH="5791200" progId="Equation.3">
                      <p:embed/>
                    </p:oleObj>
                  </mc:Choice>
                  <mc:Fallback>
                    <p:oleObj name="公式" r:id="rId4" imgW="45720000" imgH="5791200" progId="Equation.3">
                      <p:embed/>
                      <p:pic>
                        <p:nvPicPr>
                          <p:cNvPr id="0" name="图片 15377"/>
                          <p:cNvPicPr/>
                          <p:nvPr/>
                        </p:nvPicPr>
                        <p:blipFill>
                          <a:blip r:embed="rId5"/>
                          <a:stretch>
                            <a:fillRect/>
                          </a:stretch>
                        </p:blipFill>
                        <p:spPr>
                          <a:xfrm>
                            <a:off x="1136576" y="3182754"/>
                            <a:ext cx="5328592" cy="720080"/>
                          </a:xfrm>
                          <a:prstGeom prst="rect">
                            <a:avLst/>
                          </a:prstGeom>
                        </p:spPr>
                      </p:pic>
                    </p:oleObj>
                  </mc:Fallback>
                </mc:AlternateContent>
              </a:graphicData>
            </a:graphic>
          </p:graphicFrame>
        </p:grpSp>
        <p:sp>
          <p:nvSpPr>
            <p:cNvPr id="6" name="矩形 5"/>
            <p:cNvSpPr/>
            <p:nvPr/>
          </p:nvSpPr>
          <p:spPr>
            <a:xfrm>
              <a:off x="8296803" y="3060115"/>
              <a:ext cx="1048685" cy="462960"/>
            </a:xfrm>
            <a:prstGeom prst="rect">
              <a:avLst/>
            </a:prstGeom>
          </p:spPr>
          <p:txBody>
            <a:bodyPr wrap="none">
              <a:spAutoFit/>
            </a:bodyPr>
            <a:lstStyle/>
            <a:p>
              <a:r>
                <a:rPr lang="zh-CN" altLang="zh-CN" sz="3200" b="1" dirty="0" smtClean="0">
                  <a:latin typeface="+mn-lt"/>
                  <a:ea typeface="黑体" panose="02010609060101010101" pitchFamily="2" charset="-122"/>
                </a:rPr>
                <a:t>(</a:t>
              </a:r>
              <a:r>
                <a:rPr lang="en-US" altLang="zh-CN" sz="3200" b="1" dirty="0" smtClean="0">
                  <a:latin typeface="+mn-lt"/>
                  <a:ea typeface="黑体" panose="02010609060101010101" pitchFamily="2" charset="-122"/>
                </a:rPr>
                <a:t>9-4</a:t>
              </a:r>
              <a:r>
                <a:rPr lang="zh-CN" altLang="zh-CN" sz="3200" b="1" dirty="0" smtClean="0">
                  <a:latin typeface="+mn-lt"/>
                  <a:ea typeface="黑体" panose="02010609060101010101" pitchFamily="2" charset="-122"/>
                </a:rPr>
                <a:t>)</a:t>
              </a:r>
              <a:endParaRPr lang="en-GB" altLang="zh-CN" sz="3200" b="1" dirty="0">
                <a:solidFill>
                  <a:srgbClr val="000099"/>
                </a:solidFill>
                <a:latin typeface="+mn-lt"/>
                <a:ea typeface="黑体" panose="02010609060101010101" pitchFamily="2" charset="-122"/>
              </a:endParaRPr>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zh-CN" dirty="0"/>
              <a:t>公钥密码体制</a:t>
            </a:r>
            <a:endParaRPr lang="zh-CN" altLang="en-US" dirty="0"/>
          </a:p>
        </p:txBody>
      </p:sp>
      <p:pic>
        <p:nvPicPr>
          <p:cNvPr id="93" name="Picture 133"/>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400000">
            <a:off x="10218057" y="3098566"/>
            <a:ext cx="741708" cy="388716"/>
          </a:xfrm>
          <a:prstGeom prst="rect">
            <a:avLst/>
          </a:prstGeom>
          <a:noFill/>
          <a:ln>
            <a:noFill/>
          </a:ln>
          <a:effectLst/>
        </p:spPr>
      </p:pic>
      <p:grpSp>
        <p:nvGrpSpPr>
          <p:cNvPr id="94" name="组合 93"/>
          <p:cNvGrpSpPr/>
          <p:nvPr/>
        </p:nvGrpSpPr>
        <p:grpSpPr>
          <a:xfrm>
            <a:off x="2674219" y="2048228"/>
            <a:ext cx="4727052" cy="584775"/>
            <a:chOff x="2674219" y="3348281"/>
            <a:chExt cx="4727052" cy="584775"/>
          </a:xfrm>
        </p:grpSpPr>
        <p:sp>
          <p:nvSpPr>
            <p:cNvPr id="95" name="TextBox 94"/>
            <p:cNvSpPr txBox="1"/>
            <p:nvPr/>
          </p:nvSpPr>
          <p:spPr>
            <a:xfrm>
              <a:off x="4128559" y="3348281"/>
              <a:ext cx="1832553" cy="584775"/>
            </a:xfrm>
            <a:prstGeom prst="rect">
              <a:avLst/>
            </a:prstGeom>
            <a:noFill/>
          </p:spPr>
          <p:txBody>
            <a:bodyPr wrap="none" rtlCol="0">
              <a:spAutoFit/>
            </a:bodyPr>
            <a:lstStyle/>
            <a:p>
              <a:r>
                <a:rPr lang="zh-CN" altLang="en-US" sz="3200" b="1" dirty="0" smtClean="0">
                  <a:solidFill>
                    <a:srgbClr val="C00000"/>
                  </a:solidFill>
                  <a:latin typeface="+mn-lt"/>
                  <a:ea typeface="黑体" panose="02010609060101010101" pitchFamily="2" charset="-122"/>
                </a:rPr>
                <a:t>不同密钥</a:t>
              </a:r>
              <a:endParaRPr lang="zh-CN" altLang="en-US" sz="3200" b="1" dirty="0">
                <a:solidFill>
                  <a:srgbClr val="C00000"/>
                </a:solidFill>
                <a:latin typeface="+mn-lt"/>
                <a:ea typeface="黑体" panose="02010609060101010101" pitchFamily="2" charset="-122"/>
              </a:endParaRPr>
            </a:p>
          </p:txBody>
        </p:sp>
        <p:sp>
          <p:nvSpPr>
            <p:cNvPr id="96" name="左箭头 95"/>
            <p:cNvSpPr/>
            <p:nvPr/>
          </p:nvSpPr>
          <p:spPr bwMode="auto">
            <a:xfrm>
              <a:off x="2674219" y="3443808"/>
              <a:ext cx="1342677" cy="417240"/>
            </a:xfrm>
            <a:prstGeom prst="leftArrow">
              <a:avLst>
                <a:gd name="adj1" fmla="val 50000"/>
                <a:gd name="adj2" fmla="val 75915"/>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800" b="0" i="0" u="none" strike="noStrike" cap="none" normalizeH="0" baseline="0" smtClean="0">
                <a:ln>
                  <a:noFill/>
                </a:ln>
                <a:solidFill>
                  <a:schemeClr val="tx1"/>
                </a:solidFill>
                <a:effectLst/>
                <a:latin typeface="Arial" panose="020B0604020202020204" pitchFamily="34" charset="0"/>
              </a:endParaRPr>
            </a:p>
          </p:txBody>
        </p:sp>
        <p:sp>
          <p:nvSpPr>
            <p:cNvPr id="97" name="左箭头 96"/>
            <p:cNvSpPr/>
            <p:nvPr/>
          </p:nvSpPr>
          <p:spPr bwMode="auto">
            <a:xfrm flipH="1">
              <a:off x="6058594" y="3443808"/>
              <a:ext cx="1342677" cy="417240"/>
            </a:xfrm>
            <a:prstGeom prst="leftArrow">
              <a:avLst>
                <a:gd name="adj1" fmla="val 50000"/>
                <a:gd name="adj2" fmla="val 75915"/>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800" b="0" i="0" u="none" strike="noStrike" cap="none" normalizeH="0" baseline="0" smtClean="0">
                <a:ln>
                  <a:noFill/>
                </a:ln>
                <a:solidFill>
                  <a:schemeClr val="tx1"/>
                </a:solidFill>
                <a:effectLst/>
                <a:latin typeface="Arial" panose="020B0604020202020204" pitchFamily="34" charset="0"/>
              </a:endParaRPr>
            </a:p>
          </p:txBody>
        </p:sp>
      </p:grpSp>
      <p:grpSp>
        <p:nvGrpSpPr>
          <p:cNvPr id="3" name="组合 2"/>
          <p:cNvGrpSpPr/>
          <p:nvPr/>
        </p:nvGrpSpPr>
        <p:grpSpPr>
          <a:xfrm>
            <a:off x="344488" y="1402122"/>
            <a:ext cx="9275882" cy="3323022"/>
            <a:chOff x="344488" y="1402122"/>
            <a:chExt cx="9275882" cy="3323022"/>
          </a:xfrm>
        </p:grpSpPr>
        <p:sp>
          <p:nvSpPr>
            <p:cNvPr id="20" name="Line 52"/>
            <p:cNvSpPr>
              <a:spLocks noChangeShapeType="1"/>
            </p:cNvSpPr>
            <p:nvPr/>
          </p:nvSpPr>
          <p:spPr bwMode="auto">
            <a:xfrm>
              <a:off x="2547045" y="3891707"/>
              <a:ext cx="1392238" cy="0"/>
            </a:xfrm>
            <a:prstGeom prst="line">
              <a:avLst/>
            </a:prstGeom>
            <a:noFill/>
            <a:ln w="38100">
              <a:solidFill>
                <a:srgbClr val="0000FF"/>
              </a:solidFill>
              <a:round/>
              <a:headEnd type="none" w="sm" len="me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21" name="Line 53"/>
            <p:cNvSpPr>
              <a:spLocks noChangeShapeType="1"/>
            </p:cNvSpPr>
            <p:nvPr/>
          </p:nvSpPr>
          <p:spPr bwMode="auto">
            <a:xfrm>
              <a:off x="4958458" y="3902819"/>
              <a:ext cx="2200275" cy="0"/>
            </a:xfrm>
            <a:prstGeom prst="line">
              <a:avLst/>
            </a:prstGeom>
            <a:noFill/>
            <a:ln w="38100">
              <a:solidFill>
                <a:srgbClr val="0000FF"/>
              </a:solidFill>
              <a:round/>
              <a:headEnd type="none" w="sm" len="me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22" name="Text Box 56"/>
            <p:cNvSpPr txBox="1">
              <a:spLocks noChangeArrowheads="1"/>
            </p:cNvSpPr>
            <p:nvPr/>
          </p:nvSpPr>
          <p:spPr bwMode="auto">
            <a:xfrm>
              <a:off x="8563670" y="3712319"/>
              <a:ext cx="10567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3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smtClean="0">
                  <a:ln>
                    <a:noFill/>
                  </a:ln>
                  <a:solidFill>
                    <a:srgbClr val="000099"/>
                  </a:solidFill>
                  <a:effectLst/>
                  <a:uLnTx/>
                  <a:uFillTx/>
                  <a:latin typeface="+mn-lt"/>
                  <a:ea typeface="黑体" panose="02010609060101010101" pitchFamily="2" charset="-122"/>
                </a:rPr>
                <a:t>明文 </a:t>
              </a:r>
              <a:r>
                <a:rPr kumimoji="1" lang="en-US" altLang="zh-CN" sz="2000" b="1" i="1" u="none" strike="noStrike" kern="0" cap="none" spc="0" normalizeH="0" baseline="0" noProof="0" smtClean="0">
                  <a:ln>
                    <a:noFill/>
                  </a:ln>
                  <a:solidFill>
                    <a:srgbClr val="000099"/>
                  </a:solidFill>
                  <a:effectLst/>
                  <a:uLnTx/>
                  <a:uFillTx/>
                  <a:latin typeface="+mn-lt"/>
                  <a:ea typeface="黑体" panose="02010609060101010101" pitchFamily="2" charset="-122"/>
                </a:rPr>
                <a:t>X</a:t>
              </a:r>
              <a:r>
                <a:rPr kumimoji="1" lang="en-US" altLang="zh-CN" sz="3200" b="1" i="0" u="none" strike="noStrike" kern="0" cap="none" spc="0" normalizeH="0" baseline="0" noProof="0" smtClean="0">
                  <a:ln>
                    <a:noFill/>
                  </a:ln>
                  <a:solidFill>
                    <a:srgbClr val="000099"/>
                  </a:solidFill>
                  <a:effectLst/>
                  <a:uLnTx/>
                  <a:uFillTx/>
                  <a:latin typeface="+mn-lt"/>
                  <a:ea typeface="黑体" panose="02010609060101010101" pitchFamily="2" charset="-122"/>
                </a:rPr>
                <a:t> </a:t>
              </a:r>
            </a:p>
          </p:txBody>
        </p:sp>
        <p:sp>
          <p:nvSpPr>
            <p:cNvPr id="23" name="Freeform 51"/>
            <p:cNvSpPr/>
            <p:nvPr/>
          </p:nvSpPr>
          <p:spPr bwMode="auto">
            <a:xfrm>
              <a:off x="1140967" y="3451969"/>
              <a:ext cx="493266" cy="454025"/>
            </a:xfrm>
            <a:custGeom>
              <a:avLst/>
              <a:gdLst>
                <a:gd name="T0" fmla="*/ 1 w 194"/>
                <a:gd name="T1" fmla="*/ 0 h 232"/>
                <a:gd name="T2" fmla="*/ 0 w 194"/>
                <a:gd name="T3" fmla="*/ 231 h 232"/>
                <a:gd name="T4" fmla="*/ 194 w 194"/>
                <a:gd name="T5" fmla="*/ 232 h 232"/>
              </a:gdLst>
              <a:ahLst/>
              <a:cxnLst>
                <a:cxn ang="0">
                  <a:pos x="T0" y="T1"/>
                </a:cxn>
                <a:cxn ang="0">
                  <a:pos x="T2" y="T3"/>
                </a:cxn>
                <a:cxn ang="0">
                  <a:pos x="T4" y="T5"/>
                </a:cxn>
              </a:cxnLst>
              <a:rect l="0" t="0" r="r" b="b"/>
              <a:pathLst>
                <a:path w="194" h="232">
                  <a:moveTo>
                    <a:pt x="1" y="0"/>
                  </a:moveTo>
                  <a:lnTo>
                    <a:pt x="0" y="231"/>
                  </a:lnTo>
                  <a:lnTo>
                    <a:pt x="194" y="232"/>
                  </a:lnTo>
                </a:path>
              </a:pathLst>
            </a:custGeom>
            <a:noFill/>
            <a:ln w="19050">
              <a:solidFill>
                <a:schemeClr val="tx1"/>
              </a:solidFill>
              <a:round/>
              <a:headEnd type="none" w="sm" len="med"/>
              <a:tailEnd type="triangle" w="sm"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24" name="Freeform 72"/>
            <p:cNvSpPr/>
            <p:nvPr/>
          </p:nvSpPr>
          <p:spPr bwMode="auto">
            <a:xfrm flipH="1" flipV="1">
              <a:off x="2189856" y="2687289"/>
              <a:ext cx="79375" cy="848818"/>
            </a:xfrm>
            <a:custGeom>
              <a:avLst/>
              <a:gdLst>
                <a:gd name="T0" fmla="*/ 0 w 1"/>
                <a:gd name="T1" fmla="*/ 314 h 314"/>
                <a:gd name="T2" fmla="*/ 0 w 1"/>
                <a:gd name="T3" fmla="*/ 0 h 314"/>
              </a:gdLst>
              <a:ahLst/>
              <a:cxnLst>
                <a:cxn ang="0">
                  <a:pos x="T0" y="T1"/>
                </a:cxn>
                <a:cxn ang="0">
                  <a:pos x="T2" y="T3"/>
                </a:cxn>
              </a:cxnLst>
              <a:rect l="0" t="0" r="r" b="b"/>
              <a:pathLst>
                <a:path w="1" h="314">
                  <a:moveTo>
                    <a:pt x="0" y="314"/>
                  </a:moveTo>
                  <a:lnTo>
                    <a:pt x="0" y="0"/>
                  </a:lnTo>
                </a:path>
              </a:pathLst>
            </a:custGeom>
            <a:noFill/>
            <a:ln w="38100" cmpd="sng">
              <a:solidFill>
                <a:srgbClr val="C00000"/>
              </a:solidFill>
              <a:round/>
              <a:headEnd type="none" w="sm"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25" name="Freeform 134"/>
            <p:cNvSpPr/>
            <p:nvPr/>
          </p:nvSpPr>
          <p:spPr bwMode="auto">
            <a:xfrm flipV="1">
              <a:off x="7781032" y="2687289"/>
              <a:ext cx="45719" cy="848818"/>
            </a:xfrm>
            <a:custGeom>
              <a:avLst/>
              <a:gdLst>
                <a:gd name="T0" fmla="*/ 0 w 1"/>
                <a:gd name="T1" fmla="*/ 314 h 314"/>
                <a:gd name="T2" fmla="*/ 0 w 1"/>
                <a:gd name="T3" fmla="*/ 0 h 314"/>
              </a:gdLst>
              <a:ahLst/>
              <a:cxnLst>
                <a:cxn ang="0">
                  <a:pos x="T0" y="T1"/>
                </a:cxn>
                <a:cxn ang="0">
                  <a:pos x="T2" y="T3"/>
                </a:cxn>
              </a:cxnLst>
              <a:rect l="0" t="0" r="r" b="b"/>
              <a:pathLst>
                <a:path w="1" h="314">
                  <a:moveTo>
                    <a:pt x="0" y="314"/>
                  </a:moveTo>
                  <a:lnTo>
                    <a:pt x="0" y="0"/>
                  </a:lnTo>
                </a:path>
              </a:pathLst>
            </a:custGeom>
            <a:noFill/>
            <a:ln w="38100" cmpd="sng">
              <a:solidFill>
                <a:srgbClr val="C00000"/>
              </a:solidFill>
              <a:round/>
              <a:headEnd type="none" w="sm"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26" name="Freeform 50"/>
            <p:cNvSpPr/>
            <p:nvPr/>
          </p:nvSpPr>
          <p:spPr bwMode="auto">
            <a:xfrm rot="16200000">
              <a:off x="8530333" y="3505944"/>
              <a:ext cx="219075" cy="574675"/>
            </a:xfrm>
            <a:custGeom>
              <a:avLst/>
              <a:gdLst>
                <a:gd name="T0" fmla="*/ 1 w 194"/>
                <a:gd name="T1" fmla="*/ 0 h 232"/>
                <a:gd name="T2" fmla="*/ 0 w 194"/>
                <a:gd name="T3" fmla="*/ 231 h 232"/>
                <a:gd name="T4" fmla="*/ 194 w 194"/>
                <a:gd name="T5" fmla="*/ 232 h 232"/>
              </a:gdLst>
              <a:ahLst/>
              <a:cxnLst>
                <a:cxn ang="0">
                  <a:pos x="T0" y="T1"/>
                </a:cxn>
                <a:cxn ang="0">
                  <a:pos x="T2" y="T3"/>
                </a:cxn>
                <a:cxn ang="0">
                  <a:pos x="T4" y="T5"/>
                </a:cxn>
              </a:cxnLst>
              <a:rect l="0" t="0" r="r" b="b"/>
              <a:pathLst>
                <a:path w="194" h="232">
                  <a:moveTo>
                    <a:pt x="1" y="0"/>
                  </a:moveTo>
                  <a:lnTo>
                    <a:pt x="0" y="231"/>
                  </a:lnTo>
                  <a:lnTo>
                    <a:pt x="194" y="232"/>
                  </a:lnTo>
                </a:path>
              </a:pathLst>
            </a:custGeom>
            <a:noFill/>
            <a:ln w="19050">
              <a:solidFill>
                <a:schemeClr val="tx1"/>
              </a:solidFill>
              <a:round/>
              <a:headEnd type="none" w="sm" len="med"/>
              <a:tailEnd type="triangle" w="sm"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27" name="Text Box 68"/>
            <p:cNvSpPr txBox="1">
              <a:spLocks noChangeArrowheads="1"/>
            </p:cNvSpPr>
            <p:nvPr/>
          </p:nvSpPr>
          <p:spPr bwMode="auto">
            <a:xfrm>
              <a:off x="6079233" y="3501182"/>
              <a:ext cx="96051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smtClean="0">
                  <a:ln>
                    <a:noFill/>
                  </a:ln>
                  <a:solidFill>
                    <a:srgbClr val="000099"/>
                  </a:solidFill>
                  <a:effectLst/>
                  <a:uLnTx/>
                  <a:uFillTx/>
                  <a:latin typeface="+mn-lt"/>
                  <a:ea typeface="黑体" panose="02010609060101010101" pitchFamily="2" charset="-122"/>
                </a:rPr>
                <a:t>密文 </a:t>
              </a:r>
              <a:r>
                <a:rPr kumimoji="1" lang="en-US" altLang="zh-CN" sz="2000" b="1" i="1" u="none" strike="noStrike" kern="0" cap="none" spc="0" normalizeH="0" baseline="0" noProof="0" smtClean="0">
                  <a:ln>
                    <a:noFill/>
                  </a:ln>
                  <a:solidFill>
                    <a:srgbClr val="000099"/>
                  </a:solidFill>
                  <a:effectLst/>
                  <a:uLnTx/>
                  <a:uFillTx/>
                  <a:latin typeface="+mn-lt"/>
                  <a:ea typeface="黑体" panose="02010609060101010101" pitchFamily="2" charset="-122"/>
                </a:rPr>
                <a:t>Y</a:t>
              </a:r>
            </a:p>
          </p:txBody>
        </p:sp>
        <p:sp>
          <p:nvSpPr>
            <p:cNvPr id="28" name="Text Box 54"/>
            <p:cNvSpPr txBox="1">
              <a:spLocks noChangeArrowheads="1"/>
            </p:cNvSpPr>
            <p:nvPr/>
          </p:nvSpPr>
          <p:spPr bwMode="auto">
            <a:xfrm>
              <a:off x="1404251" y="1402122"/>
              <a:ext cx="208101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eaLnBrk="1" fontAlgn="auto" latinLnBrk="0" hangingPunct="1">
                <a:lnSpc>
                  <a:spcPct val="100000"/>
                </a:lnSpc>
                <a:spcBef>
                  <a:spcPts val="0"/>
                </a:spcBef>
                <a:spcAft>
                  <a:spcPts val="0"/>
                </a:spcAft>
                <a:buClrTx/>
                <a:buSzTx/>
                <a:buFontTx/>
                <a:buNone/>
                <a:defRPr/>
              </a:pPr>
              <a:r>
                <a:rPr kumimoji="1" lang="en-US" altLang="zh-CN" sz="2400" b="1" i="0" u="none" strike="noStrike" kern="0" cap="none" spc="0" normalizeH="0" baseline="0" noProof="0" dirty="0" smtClean="0">
                  <a:ln>
                    <a:noFill/>
                  </a:ln>
                  <a:solidFill>
                    <a:srgbClr val="FF0000"/>
                  </a:solidFill>
                  <a:effectLst/>
                  <a:uLnTx/>
                  <a:uFillTx/>
                  <a:latin typeface="+mn-lt"/>
                  <a:ea typeface="黑体" panose="02010609060101010101" pitchFamily="2" charset="-122"/>
                </a:rPr>
                <a:t>B </a:t>
              </a:r>
              <a:r>
                <a:rPr kumimoji="1" lang="zh-CN" altLang="en-US" sz="2400" b="1" i="0" u="none" strike="noStrike" kern="0" cap="none" spc="0" normalizeH="0" baseline="0" noProof="0" dirty="0" smtClean="0">
                  <a:ln>
                    <a:noFill/>
                  </a:ln>
                  <a:solidFill>
                    <a:srgbClr val="FF0000"/>
                  </a:solidFill>
                  <a:effectLst/>
                  <a:uLnTx/>
                  <a:uFillTx/>
                  <a:latin typeface="+mn-lt"/>
                  <a:ea typeface="黑体" panose="02010609060101010101" pitchFamily="2" charset="-122"/>
                </a:rPr>
                <a:t>的公钥 </a:t>
              </a:r>
              <a:r>
                <a:rPr kumimoji="1" lang="en-US" altLang="zh-CN" sz="2400" b="1" i="1" u="none" strike="noStrike" kern="0" cap="none" spc="0" normalizeH="0" baseline="0" noProof="0" dirty="0" smtClean="0">
                  <a:ln>
                    <a:noFill/>
                  </a:ln>
                  <a:solidFill>
                    <a:srgbClr val="FF0000"/>
                  </a:solidFill>
                  <a:effectLst/>
                  <a:uLnTx/>
                  <a:uFillTx/>
                  <a:latin typeface="+mn-lt"/>
                  <a:ea typeface="黑体" panose="02010609060101010101" pitchFamily="2" charset="-122"/>
                </a:rPr>
                <a:t>PK</a:t>
              </a:r>
              <a:r>
                <a:rPr kumimoji="1" lang="en-US" altLang="zh-CN" sz="2400" b="1" i="1" u="none" strike="noStrike" kern="0" cap="none" spc="0" normalizeH="0" baseline="-25000" noProof="0" dirty="0" smtClean="0">
                  <a:ln>
                    <a:noFill/>
                  </a:ln>
                  <a:solidFill>
                    <a:srgbClr val="FF0000"/>
                  </a:solidFill>
                  <a:effectLst/>
                  <a:uLnTx/>
                  <a:uFillTx/>
                  <a:latin typeface="+mn-lt"/>
                  <a:ea typeface="黑体" panose="02010609060101010101" pitchFamily="2" charset="-122"/>
                </a:rPr>
                <a:t>B</a:t>
              </a:r>
            </a:p>
          </p:txBody>
        </p:sp>
        <p:sp>
          <p:nvSpPr>
            <p:cNvPr id="29" name="Text Box 55"/>
            <p:cNvSpPr txBox="1">
              <a:spLocks noChangeArrowheads="1"/>
            </p:cNvSpPr>
            <p:nvPr/>
          </p:nvSpPr>
          <p:spPr bwMode="auto">
            <a:xfrm>
              <a:off x="344488" y="3891707"/>
              <a:ext cx="103936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dirty="0" smtClean="0">
                  <a:ln>
                    <a:noFill/>
                  </a:ln>
                  <a:solidFill>
                    <a:srgbClr val="000099"/>
                  </a:solidFill>
                  <a:effectLst/>
                  <a:uLnTx/>
                  <a:uFillTx/>
                  <a:latin typeface="+mn-lt"/>
                  <a:ea typeface="黑体" panose="02010609060101010101" pitchFamily="2" charset="-122"/>
                </a:rPr>
                <a:t>明文 </a:t>
              </a:r>
              <a:r>
                <a:rPr kumimoji="1" lang="en-US" altLang="zh-CN" sz="2000" b="1" i="1" u="none" strike="noStrike" kern="0" cap="none" spc="0" normalizeH="0" baseline="0" noProof="0" dirty="0" smtClean="0">
                  <a:ln>
                    <a:noFill/>
                  </a:ln>
                  <a:solidFill>
                    <a:srgbClr val="000099"/>
                  </a:solidFill>
                  <a:effectLst/>
                  <a:uLnTx/>
                  <a:uFillTx/>
                  <a:latin typeface="+mn-lt"/>
                  <a:ea typeface="黑体" panose="02010609060101010101" pitchFamily="2" charset="-122"/>
                </a:rPr>
                <a:t>X</a:t>
              </a:r>
            </a:p>
          </p:txBody>
        </p:sp>
        <p:sp>
          <p:nvSpPr>
            <p:cNvPr id="30" name="Text Box 57"/>
            <p:cNvSpPr txBox="1">
              <a:spLocks noChangeArrowheads="1"/>
            </p:cNvSpPr>
            <p:nvPr/>
          </p:nvSpPr>
          <p:spPr bwMode="auto">
            <a:xfrm>
              <a:off x="2915345" y="3501182"/>
              <a:ext cx="96051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dirty="0" smtClean="0">
                  <a:ln>
                    <a:noFill/>
                  </a:ln>
                  <a:solidFill>
                    <a:srgbClr val="000099"/>
                  </a:solidFill>
                  <a:effectLst/>
                  <a:uLnTx/>
                  <a:uFillTx/>
                  <a:latin typeface="+mn-lt"/>
                  <a:ea typeface="黑体" panose="02010609060101010101" pitchFamily="2" charset="-122"/>
                </a:rPr>
                <a:t>密文 </a:t>
              </a:r>
              <a:r>
                <a:rPr kumimoji="1" lang="en-US" altLang="zh-CN" sz="2000" b="1" i="1" u="none" strike="noStrike" kern="0" cap="none" spc="0" normalizeH="0" baseline="0" noProof="0" dirty="0" smtClean="0">
                  <a:ln>
                    <a:noFill/>
                  </a:ln>
                  <a:solidFill>
                    <a:srgbClr val="000099"/>
                  </a:solidFill>
                  <a:effectLst/>
                  <a:uLnTx/>
                  <a:uFillTx/>
                  <a:latin typeface="+mn-lt"/>
                  <a:ea typeface="黑体" panose="02010609060101010101" pitchFamily="2" charset="-122"/>
                </a:rPr>
                <a:t>Y</a:t>
              </a:r>
            </a:p>
          </p:txBody>
        </p:sp>
        <p:pic>
          <p:nvPicPr>
            <p:cNvPr id="31" name="Picture 69"/>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6200000" flipH="1">
              <a:off x="1938147" y="2088053"/>
              <a:ext cx="741707" cy="391454"/>
            </a:xfrm>
            <a:prstGeom prst="rect">
              <a:avLst/>
            </a:prstGeom>
            <a:noFill/>
            <a:ln>
              <a:noFill/>
            </a:ln>
            <a:effectLst/>
          </p:spPr>
        </p:pic>
        <p:sp>
          <p:nvSpPr>
            <p:cNvPr id="32" name="Text Box 70"/>
            <p:cNvSpPr txBox="1">
              <a:spLocks noChangeArrowheads="1"/>
            </p:cNvSpPr>
            <p:nvPr/>
          </p:nvSpPr>
          <p:spPr bwMode="auto">
            <a:xfrm>
              <a:off x="523429" y="2953494"/>
              <a:ext cx="37061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99"/>
                  </a:solidFill>
                  <a:effectLst/>
                  <a:uLnTx/>
                  <a:uFillTx/>
                  <a:latin typeface="+mn-lt"/>
                  <a:ea typeface="黑体" panose="02010609060101010101" pitchFamily="2" charset="-122"/>
                </a:rPr>
                <a:t>A</a:t>
              </a:r>
            </a:p>
          </p:txBody>
        </p:sp>
        <p:sp>
          <p:nvSpPr>
            <p:cNvPr id="33" name="Text Box 71"/>
            <p:cNvSpPr txBox="1">
              <a:spLocks noChangeArrowheads="1"/>
            </p:cNvSpPr>
            <p:nvPr/>
          </p:nvSpPr>
          <p:spPr bwMode="auto">
            <a:xfrm>
              <a:off x="9139933" y="2953494"/>
              <a:ext cx="37061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99"/>
                  </a:solidFill>
                  <a:effectLst/>
                  <a:uLnTx/>
                  <a:uFillTx/>
                  <a:latin typeface="+mn-lt"/>
                  <a:ea typeface="黑体" panose="02010609060101010101" pitchFamily="2" charset="-122"/>
                </a:rPr>
                <a:t>B</a:t>
              </a:r>
            </a:p>
          </p:txBody>
        </p:sp>
        <p:graphicFrame>
          <p:nvGraphicFramePr>
            <p:cNvPr id="34" name="Object 73"/>
            <p:cNvGraphicFramePr>
              <a:graphicFrameLocks noChangeAspect="1"/>
            </p:cNvGraphicFramePr>
            <p:nvPr/>
          </p:nvGraphicFramePr>
          <p:xfrm>
            <a:off x="3858320" y="3226544"/>
            <a:ext cx="2293938" cy="1498600"/>
          </p:xfrm>
          <a:graphic>
            <a:graphicData uri="http://schemas.openxmlformats.org/presentationml/2006/ole">
              <mc:AlternateContent xmlns:mc="http://schemas.openxmlformats.org/markup-compatibility/2006">
                <mc:Choice xmlns:v="urn:schemas-microsoft-com:vml" Requires="v">
                  <p:oleObj spid="_x0000_s17437" name="VISIO" r:id="rId5" imgW="1687195" imgH="964565" progId="Visio.Drawing.6">
                    <p:embed/>
                  </p:oleObj>
                </mc:Choice>
                <mc:Fallback>
                  <p:oleObj name="VISIO" r:id="rId5" imgW="1687195" imgH="964565" progId="Visio.Drawing.6">
                    <p:embed/>
                    <p:pic>
                      <p:nvPicPr>
                        <p:cNvPr id="0" name="图片 1742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58320" y="3226544"/>
                          <a:ext cx="2293938" cy="1498600"/>
                        </a:xfrm>
                        <a:prstGeom prst="rect">
                          <a:avLst/>
                        </a:prstGeom>
                        <a:noFill/>
                        <a:ln>
                          <a:noFill/>
                        </a:ln>
                        <a:effectLst>
                          <a:outerShdw dist="25400" dir="5400000" algn="ctr" rotWithShape="0">
                            <a:srgbClr val="1C1C1C"/>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nvGrpSpPr>
            <p:cNvPr id="35" name="Group 74"/>
            <p:cNvGrpSpPr/>
            <p:nvPr/>
          </p:nvGrpSpPr>
          <p:grpSpPr bwMode="auto">
            <a:xfrm>
              <a:off x="817117" y="3093194"/>
              <a:ext cx="574675" cy="620713"/>
              <a:chOff x="921" y="2412"/>
              <a:chExt cx="284" cy="265"/>
            </a:xfrm>
          </p:grpSpPr>
          <p:grpSp>
            <p:nvGrpSpPr>
              <p:cNvPr id="36" name="Group 75"/>
              <p:cNvGrpSpPr/>
              <p:nvPr/>
            </p:nvGrpSpPr>
            <p:grpSpPr bwMode="auto">
              <a:xfrm>
                <a:off x="928" y="2417"/>
                <a:ext cx="277" cy="260"/>
                <a:chOff x="928" y="2417"/>
                <a:chExt cx="277" cy="260"/>
              </a:xfrm>
            </p:grpSpPr>
            <p:sp>
              <p:nvSpPr>
                <p:cNvPr id="50" name="Freeform 76"/>
                <p:cNvSpPr/>
                <p:nvPr/>
              </p:nvSpPr>
              <p:spPr bwMode="auto">
                <a:xfrm>
                  <a:off x="935" y="2552"/>
                  <a:ext cx="262" cy="25"/>
                </a:xfrm>
                <a:custGeom>
                  <a:avLst/>
                  <a:gdLst>
                    <a:gd name="T0" fmla="*/ 0 w 262"/>
                    <a:gd name="T1" fmla="*/ 25 h 25"/>
                    <a:gd name="T2" fmla="*/ 31 w 262"/>
                    <a:gd name="T3" fmla="*/ 0 h 25"/>
                    <a:gd name="T4" fmla="*/ 231 w 262"/>
                    <a:gd name="T5" fmla="*/ 0 h 25"/>
                    <a:gd name="T6" fmla="*/ 262 w 262"/>
                    <a:gd name="T7" fmla="*/ 25 h 25"/>
                    <a:gd name="T8" fmla="*/ 0 w 262"/>
                    <a:gd name="T9" fmla="*/ 25 h 25"/>
                  </a:gdLst>
                  <a:ahLst/>
                  <a:cxnLst>
                    <a:cxn ang="0">
                      <a:pos x="T0" y="T1"/>
                    </a:cxn>
                    <a:cxn ang="0">
                      <a:pos x="T2" y="T3"/>
                    </a:cxn>
                    <a:cxn ang="0">
                      <a:pos x="T4" y="T5"/>
                    </a:cxn>
                    <a:cxn ang="0">
                      <a:pos x="T6" y="T7"/>
                    </a:cxn>
                    <a:cxn ang="0">
                      <a:pos x="T8" y="T9"/>
                    </a:cxn>
                  </a:cxnLst>
                  <a:rect l="0" t="0" r="r" b="b"/>
                  <a:pathLst>
                    <a:path w="262" h="25">
                      <a:moveTo>
                        <a:pt x="0" y="25"/>
                      </a:moveTo>
                      <a:lnTo>
                        <a:pt x="31" y="0"/>
                      </a:lnTo>
                      <a:lnTo>
                        <a:pt x="231" y="0"/>
                      </a:lnTo>
                      <a:lnTo>
                        <a:pt x="262" y="25"/>
                      </a:lnTo>
                      <a:lnTo>
                        <a:pt x="0" y="25"/>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51" name="Freeform 77"/>
                <p:cNvSpPr/>
                <p:nvPr/>
              </p:nvSpPr>
              <p:spPr bwMode="auto">
                <a:xfrm>
                  <a:off x="935" y="2552"/>
                  <a:ext cx="262" cy="25"/>
                </a:xfrm>
                <a:custGeom>
                  <a:avLst/>
                  <a:gdLst>
                    <a:gd name="T0" fmla="*/ 0 w 262"/>
                    <a:gd name="T1" fmla="*/ 25 h 25"/>
                    <a:gd name="T2" fmla="*/ 31 w 262"/>
                    <a:gd name="T3" fmla="*/ 0 h 25"/>
                    <a:gd name="T4" fmla="*/ 231 w 262"/>
                    <a:gd name="T5" fmla="*/ 0 h 25"/>
                    <a:gd name="T6" fmla="*/ 262 w 262"/>
                    <a:gd name="T7" fmla="*/ 25 h 25"/>
                    <a:gd name="T8" fmla="*/ 0 w 262"/>
                    <a:gd name="T9" fmla="*/ 25 h 25"/>
                  </a:gdLst>
                  <a:ahLst/>
                  <a:cxnLst>
                    <a:cxn ang="0">
                      <a:pos x="T0" y="T1"/>
                    </a:cxn>
                    <a:cxn ang="0">
                      <a:pos x="T2" y="T3"/>
                    </a:cxn>
                    <a:cxn ang="0">
                      <a:pos x="T4" y="T5"/>
                    </a:cxn>
                    <a:cxn ang="0">
                      <a:pos x="T6" y="T7"/>
                    </a:cxn>
                    <a:cxn ang="0">
                      <a:pos x="T8" y="T9"/>
                    </a:cxn>
                  </a:cxnLst>
                  <a:rect l="0" t="0" r="r" b="b"/>
                  <a:pathLst>
                    <a:path w="262" h="25">
                      <a:moveTo>
                        <a:pt x="0" y="25"/>
                      </a:moveTo>
                      <a:lnTo>
                        <a:pt x="31" y="0"/>
                      </a:lnTo>
                      <a:lnTo>
                        <a:pt x="231" y="0"/>
                      </a:lnTo>
                      <a:lnTo>
                        <a:pt x="262" y="25"/>
                      </a:lnTo>
                      <a:lnTo>
                        <a:pt x="0" y="25"/>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52" name="Freeform 78"/>
                <p:cNvSpPr/>
                <p:nvPr/>
              </p:nvSpPr>
              <p:spPr bwMode="auto">
                <a:xfrm>
                  <a:off x="974" y="2417"/>
                  <a:ext cx="185" cy="17"/>
                </a:xfrm>
                <a:custGeom>
                  <a:avLst/>
                  <a:gdLst>
                    <a:gd name="T0" fmla="*/ 0 w 185"/>
                    <a:gd name="T1" fmla="*/ 17 h 17"/>
                    <a:gd name="T2" fmla="*/ 23 w 185"/>
                    <a:gd name="T3" fmla="*/ 0 h 17"/>
                    <a:gd name="T4" fmla="*/ 163 w 185"/>
                    <a:gd name="T5" fmla="*/ 0 h 17"/>
                    <a:gd name="T6" fmla="*/ 185 w 185"/>
                    <a:gd name="T7" fmla="*/ 17 h 17"/>
                    <a:gd name="T8" fmla="*/ 0 w 185"/>
                    <a:gd name="T9" fmla="*/ 17 h 17"/>
                  </a:gdLst>
                  <a:ahLst/>
                  <a:cxnLst>
                    <a:cxn ang="0">
                      <a:pos x="T0" y="T1"/>
                    </a:cxn>
                    <a:cxn ang="0">
                      <a:pos x="T2" y="T3"/>
                    </a:cxn>
                    <a:cxn ang="0">
                      <a:pos x="T4" y="T5"/>
                    </a:cxn>
                    <a:cxn ang="0">
                      <a:pos x="T6" y="T7"/>
                    </a:cxn>
                    <a:cxn ang="0">
                      <a:pos x="T8" y="T9"/>
                    </a:cxn>
                  </a:cxnLst>
                  <a:rect l="0" t="0" r="r" b="b"/>
                  <a:pathLst>
                    <a:path w="185" h="17">
                      <a:moveTo>
                        <a:pt x="0" y="17"/>
                      </a:moveTo>
                      <a:lnTo>
                        <a:pt x="23" y="0"/>
                      </a:lnTo>
                      <a:lnTo>
                        <a:pt x="163" y="0"/>
                      </a:lnTo>
                      <a:lnTo>
                        <a:pt x="185" y="17"/>
                      </a:lnTo>
                      <a:lnTo>
                        <a:pt x="0" y="17"/>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53" name="Freeform 79"/>
                <p:cNvSpPr/>
                <p:nvPr/>
              </p:nvSpPr>
              <p:spPr bwMode="auto">
                <a:xfrm>
                  <a:off x="974" y="2417"/>
                  <a:ext cx="185" cy="17"/>
                </a:xfrm>
                <a:custGeom>
                  <a:avLst/>
                  <a:gdLst>
                    <a:gd name="T0" fmla="*/ 0 w 185"/>
                    <a:gd name="T1" fmla="*/ 17 h 17"/>
                    <a:gd name="T2" fmla="*/ 23 w 185"/>
                    <a:gd name="T3" fmla="*/ 0 h 17"/>
                    <a:gd name="T4" fmla="*/ 163 w 185"/>
                    <a:gd name="T5" fmla="*/ 0 h 17"/>
                    <a:gd name="T6" fmla="*/ 185 w 185"/>
                    <a:gd name="T7" fmla="*/ 17 h 17"/>
                    <a:gd name="T8" fmla="*/ 0 w 185"/>
                    <a:gd name="T9" fmla="*/ 17 h 17"/>
                  </a:gdLst>
                  <a:ahLst/>
                  <a:cxnLst>
                    <a:cxn ang="0">
                      <a:pos x="T0" y="T1"/>
                    </a:cxn>
                    <a:cxn ang="0">
                      <a:pos x="T2" y="T3"/>
                    </a:cxn>
                    <a:cxn ang="0">
                      <a:pos x="T4" y="T5"/>
                    </a:cxn>
                    <a:cxn ang="0">
                      <a:pos x="T6" y="T7"/>
                    </a:cxn>
                    <a:cxn ang="0">
                      <a:pos x="T8" y="T9"/>
                    </a:cxn>
                  </a:cxnLst>
                  <a:rect l="0" t="0" r="r" b="b"/>
                  <a:pathLst>
                    <a:path w="185" h="17">
                      <a:moveTo>
                        <a:pt x="0" y="17"/>
                      </a:moveTo>
                      <a:lnTo>
                        <a:pt x="23" y="0"/>
                      </a:lnTo>
                      <a:lnTo>
                        <a:pt x="163" y="0"/>
                      </a:lnTo>
                      <a:lnTo>
                        <a:pt x="185" y="17"/>
                      </a:lnTo>
                      <a:lnTo>
                        <a:pt x="0" y="17"/>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54" name="Rectangle 80"/>
                <p:cNvSpPr>
                  <a:spLocks noChangeArrowheads="1"/>
                </p:cNvSpPr>
                <p:nvPr/>
              </p:nvSpPr>
              <p:spPr bwMode="auto">
                <a:xfrm>
                  <a:off x="974" y="2434"/>
                  <a:ext cx="185" cy="13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55" name="Rectangle 81"/>
                <p:cNvSpPr>
                  <a:spLocks noChangeArrowheads="1"/>
                </p:cNvSpPr>
                <p:nvPr/>
              </p:nvSpPr>
              <p:spPr bwMode="auto">
                <a:xfrm>
                  <a:off x="937" y="2576"/>
                  <a:ext cx="260" cy="5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56" name="Rectangle 82"/>
                <p:cNvSpPr>
                  <a:spLocks noChangeArrowheads="1"/>
                </p:cNvSpPr>
                <p:nvPr/>
              </p:nvSpPr>
              <p:spPr bwMode="auto">
                <a:xfrm>
                  <a:off x="992" y="2450"/>
                  <a:ext cx="150" cy="1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57" name="Line 83"/>
                <p:cNvSpPr>
                  <a:spLocks noChangeShapeType="1"/>
                </p:cNvSpPr>
                <p:nvPr/>
              </p:nvSpPr>
              <p:spPr bwMode="auto">
                <a:xfrm flipH="1">
                  <a:off x="1115" y="2598"/>
                  <a:ext cx="61" cy="1"/>
                </a:xfrm>
                <a:prstGeom prst="line">
                  <a:avLst/>
                </a:prstGeom>
                <a:noFill/>
                <a:ln w="7938">
                  <a:solidFill>
                    <a:srgbClr val="000000"/>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grpSp>
              <p:nvGrpSpPr>
                <p:cNvPr id="58" name="Group 84"/>
                <p:cNvGrpSpPr/>
                <p:nvPr/>
              </p:nvGrpSpPr>
              <p:grpSpPr bwMode="auto">
                <a:xfrm>
                  <a:off x="928" y="2639"/>
                  <a:ext cx="277" cy="38"/>
                  <a:chOff x="928" y="2639"/>
                  <a:chExt cx="277" cy="38"/>
                </a:xfrm>
              </p:grpSpPr>
              <p:sp>
                <p:nvSpPr>
                  <p:cNvPr id="59" name="Freeform 85"/>
                  <p:cNvSpPr/>
                  <p:nvPr/>
                </p:nvSpPr>
                <p:spPr bwMode="auto">
                  <a:xfrm>
                    <a:off x="928" y="2639"/>
                    <a:ext cx="277" cy="29"/>
                  </a:xfrm>
                  <a:custGeom>
                    <a:avLst/>
                    <a:gdLst>
                      <a:gd name="T0" fmla="*/ 0 w 277"/>
                      <a:gd name="T1" fmla="*/ 29 h 29"/>
                      <a:gd name="T2" fmla="*/ 33 w 277"/>
                      <a:gd name="T3" fmla="*/ 0 h 29"/>
                      <a:gd name="T4" fmla="*/ 245 w 277"/>
                      <a:gd name="T5" fmla="*/ 0 h 29"/>
                      <a:gd name="T6" fmla="*/ 277 w 277"/>
                      <a:gd name="T7" fmla="*/ 29 h 29"/>
                      <a:gd name="T8" fmla="*/ 0 w 277"/>
                      <a:gd name="T9" fmla="*/ 29 h 29"/>
                    </a:gdLst>
                    <a:ahLst/>
                    <a:cxnLst>
                      <a:cxn ang="0">
                        <a:pos x="T0" y="T1"/>
                      </a:cxn>
                      <a:cxn ang="0">
                        <a:pos x="T2" y="T3"/>
                      </a:cxn>
                      <a:cxn ang="0">
                        <a:pos x="T4" y="T5"/>
                      </a:cxn>
                      <a:cxn ang="0">
                        <a:pos x="T6" y="T7"/>
                      </a:cxn>
                      <a:cxn ang="0">
                        <a:pos x="T8" y="T9"/>
                      </a:cxn>
                    </a:cxnLst>
                    <a:rect l="0" t="0" r="r" b="b"/>
                    <a:pathLst>
                      <a:path w="277" h="29">
                        <a:moveTo>
                          <a:pt x="0" y="29"/>
                        </a:moveTo>
                        <a:lnTo>
                          <a:pt x="33" y="0"/>
                        </a:lnTo>
                        <a:lnTo>
                          <a:pt x="245" y="0"/>
                        </a:lnTo>
                        <a:lnTo>
                          <a:pt x="277" y="29"/>
                        </a:lnTo>
                        <a:lnTo>
                          <a:pt x="0" y="29"/>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60" name="Freeform 86"/>
                  <p:cNvSpPr/>
                  <p:nvPr/>
                </p:nvSpPr>
                <p:spPr bwMode="auto">
                  <a:xfrm>
                    <a:off x="928" y="2639"/>
                    <a:ext cx="277" cy="29"/>
                  </a:xfrm>
                  <a:custGeom>
                    <a:avLst/>
                    <a:gdLst>
                      <a:gd name="T0" fmla="*/ 0 w 277"/>
                      <a:gd name="T1" fmla="*/ 29 h 29"/>
                      <a:gd name="T2" fmla="*/ 33 w 277"/>
                      <a:gd name="T3" fmla="*/ 0 h 29"/>
                      <a:gd name="T4" fmla="*/ 245 w 277"/>
                      <a:gd name="T5" fmla="*/ 0 h 29"/>
                      <a:gd name="T6" fmla="*/ 277 w 277"/>
                      <a:gd name="T7" fmla="*/ 29 h 29"/>
                      <a:gd name="T8" fmla="*/ 0 w 277"/>
                      <a:gd name="T9" fmla="*/ 29 h 29"/>
                    </a:gdLst>
                    <a:ahLst/>
                    <a:cxnLst>
                      <a:cxn ang="0">
                        <a:pos x="T0" y="T1"/>
                      </a:cxn>
                      <a:cxn ang="0">
                        <a:pos x="T2" y="T3"/>
                      </a:cxn>
                      <a:cxn ang="0">
                        <a:pos x="T4" y="T5"/>
                      </a:cxn>
                      <a:cxn ang="0">
                        <a:pos x="T6" y="T7"/>
                      </a:cxn>
                      <a:cxn ang="0">
                        <a:pos x="T8" y="T9"/>
                      </a:cxn>
                    </a:cxnLst>
                    <a:rect l="0" t="0" r="r" b="b"/>
                    <a:pathLst>
                      <a:path w="277" h="29">
                        <a:moveTo>
                          <a:pt x="0" y="29"/>
                        </a:moveTo>
                        <a:lnTo>
                          <a:pt x="33" y="0"/>
                        </a:lnTo>
                        <a:lnTo>
                          <a:pt x="245" y="0"/>
                        </a:lnTo>
                        <a:lnTo>
                          <a:pt x="277" y="29"/>
                        </a:lnTo>
                        <a:lnTo>
                          <a:pt x="0" y="29"/>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61" name="Rectangle 87"/>
                  <p:cNvSpPr>
                    <a:spLocks noChangeArrowheads="1"/>
                  </p:cNvSpPr>
                  <p:nvPr/>
                </p:nvSpPr>
                <p:spPr bwMode="auto">
                  <a:xfrm>
                    <a:off x="930" y="2666"/>
                    <a:ext cx="27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grpSp>
          </p:grpSp>
          <p:grpSp>
            <p:nvGrpSpPr>
              <p:cNvPr id="37" name="Group 88"/>
              <p:cNvGrpSpPr/>
              <p:nvPr/>
            </p:nvGrpSpPr>
            <p:grpSpPr bwMode="auto">
              <a:xfrm>
                <a:off x="921" y="2412"/>
                <a:ext cx="277" cy="261"/>
                <a:chOff x="921" y="2412"/>
                <a:chExt cx="277" cy="261"/>
              </a:xfrm>
            </p:grpSpPr>
            <p:sp>
              <p:nvSpPr>
                <p:cNvPr id="38" name="Freeform 89"/>
                <p:cNvSpPr/>
                <p:nvPr/>
              </p:nvSpPr>
              <p:spPr bwMode="auto">
                <a:xfrm>
                  <a:off x="928" y="2547"/>
                  <a:ext cx="262" cy="26"/>
                </a:xfrm>
                <a:custGeom>
                  <a:avLst/>
                  <a:gdLst>
                    <a:gd name="T0" fmla="*/ 0 w 262"/>
                    <a:gd name="T1" fmla="*/ 26 h 26"/>
                    <a:gd name="T2" fmla="*/ 31 w 262"/>
                    <a:gd name="T3" fmla="*/ 0 h 26"/>
                    <a:gd name="T4" fmla="*/ 231 w 262"/>
                    <a:gd name="T5" fmla="*/ 0 h 26"/>
                    <a:gd name="T6" fmla="*/ 262 w 262"/>
                    <a:gd name="T7" fmla="*/ 26 h 26"/>
                    <a:gd name="T8" fmla="*/ 0 w 262"/>
                    <a:gd name="T9" fmla="*/ 26 h 26"/>
                  </a:gdLst>
                  <a:ahLst/>
                  <a:cxnLst>
                    <a:cxn ang="0">
                      <a:pos x="T0" y="T1"/>
                    </a:cxn>
                    <a:cxn ang="0">
                      <a:pos x="T2" y="T3"/>
                    </a:cxn>
                    <a:cxn ang="0">
                      <a:pos x="T4" y="T5"/>
                    </a:cxn>
                    <a:cxn ang="0">
                      <a:pos x="T6" y="T7"/>
                    </a:cxn>
                    <a:cxn ang="0">
                      <a:pos x="T8" y="T9"/>
                    </a:cxn>
                  </a:cxnLst>
                  <a:rect l="0" t="0" r="r" b="b"/>
                  <a:pathLst>
                    <a:path w="262" h="26">
                      <a:moveTo>
                        <a:pt x="0" y="26"/>
                      </a:moveTo>
                      <a:lnTo>
                        <a:pt x="31" y="0"/>
                      </a:lnTo>
                      <a:lnTo>
                        <a:pt x="231" y="0"/>
                      </a:lnTo>
                      <a:lnTo>
                        <a:pt x="262" y="26"/>
                      </a:lnTo>
                      <a:lnTo>
                        <a:pt x="0" y="26"/>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39" name="Freeform 90"/>
                <p:cNvSpPr/>
                <p:nvPr/>
              </p:nvSpPr>
              <p:spPr bwMode="auto">
                <a:xfrm>
                  <a:off x="928" y="2547"/>
                  <a:ext cx="262" cy="26"/>
                </a:xfrm>
                <a:custGeom>
                  <a:avLst/>
                  <a:gdLst>
                    <a:gd name="T0" fmla="*/ 0 w 262"/>
                    <a:gd name="T1" fmla="*/ 26 h 26"/>
                    <a:gd name="T2" fmla="*/ 31 w 262"/>
                    <a:gd name="T3" fmla="*/ 0 h 26"/>
                    <a:gd name="T4" fmla="*/ 231 w 262"/>
                    <a:gd name="T5" fmla="*/ 0 h 26"/>
                    <a:gd name="T6" fmla="*/ 262 w 262"/>
                    <a:gd name="T7" fmla="*/ 26 h 26"/>
                    <a:gd name="T8" fmla="*/ 0 w 262"/>
                    <a:gd name="T9" fmla="*/ 26 h 26"/>
                  </a:gdLst>
                  <a:ahLst/>
                  <a:cxnLst>
                    <a:cxn ang="0">
                      <a:pos x="T0" y="T1"/>
                    </a:cxn>
                    <a:cxn ang="0">
                      <a:pos x="T2" y="T3"/>
                    </a:cxn>
                    <a:cxn ang="0">
                      <a:pos x="T4" y="T5"/>
                    </a:cxn>
                    <a:cxn ang="0">
                      <a:pos x="T6" y="T7"/>
                    </a:cxn>
                    <a:cxn ang="0">
                      <a:pos x="T8" y="T9"/>
                    </a:cxn>
                  </a:cxnLst>
                  <a:rect l="0" t="0" r="r" b="b"/>
                  <a:pathLst>
                    <a:path w="262" h="26">
                      <a:moveTo>
                        <a:pt x="0" y="26"/>
                      </a:moveTo>
                      <a:lnTo>
                        <a:pt x="31" y="0"/>
                      </a:lnTo>
                      <a:lnTo>
                        <a:pt x="231" y="0"/>
                      </a:lnTo>
                      <a:lnTo>
                        <a:pt x="262" y="26"/>
                      </a:lnTo>
                      <a:lnTo>
                        <a:pt x="0" y="26"/>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40" name="Freeform 91"/>
                <p:cNvSpPr/>
                <p:nvPr/>
              </p:nvSpPr>
              <p:spPr bwMode="auto">
                <a:xfrm>
                  <a:off x="968" y="2412"/>
                  <a:ext cx="184" cy="17"/>
                </a:xfrm>
                <a:custGeom>
                  <a:avLst/>
                  <a:gdLst>
                    <a:gd name="T0" fmla="*/ 0 w 184"/>
                    <a:gd name="T1" fmla="*/ 17 h 17"/>
                    <a:gd name="T2" fmla="*/ 22 w 184"/>
                    <a:gd name="T3" fmla="*/ 0 h 17"/>
                    <a:gd name="T4" fmla="*/ 162 w 184"/>
                    <a:gd name="T5" fmla="*/ 0 h 17"/>
                    <a:gd name="T6" fmla="*/ 184 w 184"/>
                    <a:gd name="T7" fmla="*/ 17 h 17"/>
                    <a:gd name="T8" fmla="*/ 0 w 184"/>
                    <a:gd name="T9" fmla="*/ 17 h 17"/>
                  </a:gdLst>
                  <a:ahLst/>
                  <a:cxnLst>
                    <a:cxn ang="0">
                      <a:pos x="T0" y="T1"/>
                    </a:cxn>
                    <a:cxn ang="0">
                      <a:pos x="T2" y="T3"/>
                    </a:cxn>
                    <a:cxn ang="0">
                      <a:pos x="T4" y="T5"/>
                    </a:cxn>
                    <a:cxn ang="0">
                      <a:pos x="T6" y="T7"/>
                    </a:cxn>
                    <a:cxn ang="0">
                      <a:pos x="T8" y="T9"/>
                    </a:cxn>
                  </a:cxnLst>
                  <a:rect l="0" t="0" r="r" b="b"/>
                  <a:pathLst>
                    <a:path w="184" h="17">
                      <a:moveTo>
                        <a:pt x="0" y="17"/>
                      </a:moveTo>
                      <a:lnTo>
                        <a:pt x="22" y="0"/>
                      </a:lnTo>
                      <a:lnTo>
                        <a:pt x="162" y="0"/>
                      </a:lnTo>
                      <a:lnTo>
                        <a:pt x="184" y="17"/>
                      </a:lnTo>
                      <a:lnTo>
                        <a:pt x="0" y="17"/>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41" name="Freeform 92"/>
                <p:cNvSpPr/>
                <p:nvPr/>
              </p:nvSpPr>
              <p:spPr bwMode="auto">
                <a:xfrm>
                  <a:off x="968" y="2412"/>
                  <a:ext cx="184" cy="17"/>
                </a:xfrm>
                <a:custGeom>
                  <a:avLst/>
                  <a:gdLst>
                    <a:gd name="T0" fmla="*/ 0 w 184"/>
                    <a:gd name="T1" fmla="*/ 17 h 17"/>
                    <a:gd name="T2" fmla="*/ 22 w 184"/>
                    <a:gd name="T3" fmla="*/ 0 h 17"/>
                    <a:gd name="T4" fmla="*/ 162 w 184"/>
                    <a:gd name="T5" fmla="*/ 0 h 17"/>
                    <a:gd name="T6" fmla="*/ 184 w 184"/>
                    <a:gd name="T7" fmla="*/ 17 h 17"/>
                    <a:gd name="T8" fmla="*/ 0 w 184"/>
                    <a:gd name="T9" fmla="*/ 17 h 17"/>
                  </a:gdLst>
                  <a:ahLst/>
                  <a:cxnLst>
                    <a:cxn ang="0">
                      <a:pos x="T0" y="T1"/>
                    </a:cxn>
                    <a:cxn ang="0">
                      <a:pos x="T2" y="T3"/>
                    </a:cxn>
                    <a:cxn ang="0">
                      <a:pos x="T4" y="T5"/>
                    </a:cxn>
                    <a:cxn ang="0">
                      <a:pos x="T6" y="T7"/>
                    </a:cxn>
                    <a:cxn ang="0">
                      <a:pos x="T8" y="T9"/>
                    </a:cxn>
                  </a:cxnLst>
                  <a:rect l="0" t="0" r="r" b="b"/>
                  <a:pathLst>
                    <a:path w="184" h="17">
                      <a:moveTo>
                        <a:pt x="0" y="17"/>
                      </a:moveTo>
                      <a:lnTo>
                        <a:pt x="22" y="0"/>
                      </a:lnTo>
                      <a:lnTo>
                        <a:pt x="162" y="0"/>
                      </a:lnTo>
                      <a:lnTo>
                        <a:pt x="184" y="17"/>
                      </a:lnTo>
                      <a:lnTo>
                        <a:pt x="0" y="17"/>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42" name="Rectangle 93"/>
                <p:cNvSpPr>
                  <a:spLocks noChangeArrowheads="1"/>
                </p:cNvSpPr>
                <p:nvPr/>
              </p:nvSpPr>
              <p:spPr bwMode="auto">
                <a:xfrm>
                  <a:off x="968" y="2429"/>
                  <a:ext cx="184" cy="132"/>
                </a:xfrm>
                <a:prstGeom prst="rect">
                  <a:avLst/>
                </a:prstGeom>
                <a:solidFill>
                  <a:srgbClr val="B7B7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43" name="Rectangle 94"/>
                <p:cNvSpPr>
                  <a:spLocks noChangeArrowheads="1"/>
                </p:cNvSpPr>
                <p:nvPr/>
              </p:nvSpPr>
              <p:spPr bwMode="auto">
                <a:xfrm>
                  <a:off x="930" y="2571"/>
                  <a:ext cx="260" cy="59"/>
                </a:xfrm>
                <a:prstGeom prst="rect">
                  <a:avLst/>
                </a:prstGeom>
                <a:solidFill>
                  <a:srgbClr val="B7B7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44" name="Rectangle 95"/>
                <p:cNvSpPr>
                  <a:spLocks noChangeArrowheads="1"/>
                </p:cNvSpPr>
                <p:nvPr/>
              </p:nvSpPr>
              <p:spPr bwMode="auto">
                <a:xfrm>
                  <a:off x="985" y="2445"/>
                  <a:ext cx="150" cy="1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45" name="Line 96"/>
                <p:cNvSpPr>
                  <a:spLocks noChangeShapeType="1"/>
                </p:cNvSpPr>
                <p:nvPr/>
              </p:nvSpPr>
              <p:spPr bwMode="auto">
                <a:xfrm flipH="1">
                  <a:off x="1108" y="2593"/>
                  <a:ext cx="61" cy="1"/>
                </a:xfrm>
                <a:prstGeom prst="line">
                  <a:avLst/>
                </a:prstGeom>
                <a:noFill/>
                <a:ln w="7938">
                  <a:solidFill>
                    <a:srgbClr val="000000"/>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grpSp>
              <p:nvGrpSpPr>
                <p:cNvPr id="46" name="Group 97"/>
                <p:cNvGrpSpPr/>
                <p:nvPr/>
              </p:nvGrpSpPr>
              <p:grpSpPr bwMode="auto">
                <a:xfrm>
                  <a:off x="921" y="2635"/>
                  <a:ext cx="277" cy="38"/>
                  <a:chOff x="921" y="2635"/>
                  <a:chExt cx="277" cy="38"/>
                </a:xfrm>
              </p:grpSpPr>
              <p:sp>
                <p:nvSpPr>
                  <p:cNvPr id="47" name="Freeform 98"/>
                  <p:cNvSpPr/>
                  <p:nvPr/>
                </p:nvSpPr>
                <p:spPr bwMode="auto">
                  <a:xfrm>
                    <a:off x="921" y="2635"/>
                    <a:ext cx="277" cy="28"/>
                  </a:xfrm>
                  <a:custGeom>
                    <a:avLst/>
                    <a:gdLst>
                      <a:gd name="T0" fmla="*/ 0 w 277"/>
                      <a:gd name="T1" fmla="*/ 28 h 28"/>
                      <a:gd name="T2" fmla="*/ 33 w 277"/>
                      <a:gd name="T3" fmla="*/ 0 h 28"/>
                      <a:gd name="T4" fmla="*/ 245 w 277"/>
                      <a:gd name="T5" fmla="*/ 0 h 28"/>
                      <a:gd name="T6" fmla="*/ 277 w 277"/>
                      <a:gd name="T7" fmla="*/ 28 h 28"/>
                      <a:gd name="T8" fmla="*/ 0 w 277"/>
                      <a:gd name="T9" fmla="*/ 28 h 28"/>
                    </a:gdLst>
                    <a:ahLst/>
                    <a:cxnLst>
                      <a:cxn ang="0">
                        <a:pos x="T0" y="T1"/>
                      </a:cxn>
                      <a:cxn ang="0">
                        <a:pos x="T2" y="T3"/>
                      </a:cxn>
                      <a:cxn ang="0">
                        <a:pos x="T4" y="T5"/>
                      </a:cxn>
                      <a:cxn ang="0">
                        <a:pos x="T6" y="T7"/>
                      </a:cxn>
                      <a:cxn ang="0">
                        <a:pos x="T8" y="T9"/>
                      </a:cxn>
                    </a:cxnLst>
                    <a:rect l="0" t="0" r="r" b="b"/>
                    <a:pathLst>
                      <a:path w="277" h="28">
                        <a:moveTo>
                          <a:pt x="0" y="28"/>
                        </a:moveTo>
                        <a:lnTo>
                          <a:pt x="33" y="0"/>
                        </a:lnTo>
                        <a:lnTo>
                          <a:pt x="245" y="0"/>
                        </a:lnTo>
                        <a:lnTo>
                          <a:pt x="277" y="28"/>
                        </a:lnTo>
                        <a:lnTo>
                          <a:pt x="0" y="28"/>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48" name="Freeform 99"/>
                  <p:cNvSpPr/>
                  <p:nvPr/>
                </p:nvSpPr>
                <p:spPr bwMode="auto">
                  <a:xfrm>
                    <a:off x="921" y="2635"/>
                    <a:ext cx="277" cy="28"/>
                  </a:xfrm>
                  <a:custGeom>
                    <a:avLst/>
                    <a:gdLst>
                      <a:gd name="T0" fmla="*/ 0 w 277"/>
                      <a:gd name="T1" fmla="*/ 28 h 28"/>
                      <a:gd name="T2" fmla="*/ 33 w 277"/>
                      <a:gd name="T3" fmla="*/ 0 h 28"/>
                      <a:gd name="T4" fmla="*/ 245 w 277"/>
                      <a:gd name="T5" fmla="*/ 0 h 28"/>
                      <a:gd name="T6" fmla="*/ 277 w 277"/>
                      <a:gd name="T7" fmla="*/ 28 h 28"/>
                      <a:gd name="T8" fmla="*/ 0 w 277"/>
                      <a:gd name="T9" fmla="*/ 28 h 28"/>
                    </a:gdLst>
                    <a:ahLst/>
                    <a:cxnLst>
                      <a:cxn ang="0">
                        <a:pos x="T0" y="T1"/>
                      </a:cxn>
                      <a:cxn ang="0">
                        <a:pos x="T2" y="T3"/>
                      </a:cxn>
                      <a:cxn ang="0">
                        <a:pos x="T4" y="T5"/>
                      </a:cxn>
                      <a:cxn ang="0">
                        <a:pos x="T6" y="T7"/>
                      </a:cxn>
                      <a:cxn ang="0">
                        <a:pos x="T8" y="T9"/>
                      </a:cxn>
                    </a:cxnLst>
                    <a:rect l="0" t="0" r="r" b="b"/>
                    <a:pathLst>
                      <a:path w="277" h="28">
                        <a:moveTo>
                          <a:pt x="0" y="28"/>
                        </a:moveTo>
                        <a:lnTo>
                          <a:pt x="33" y="0"/>
                        </a:lnTo>
                        <a:lnTo>
                          <a:pt x="245" y="0"/>
                        </a:lnTo>
                        <a:lnTo>
                          <a:pt x="277" y="28"/>
                        </a:lnTo>
                        <a:lnTo>
                          <a:pt x="0" y="28"/>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49" name="Rectangle 100"/>
                  <p:cNvSpPr>
                    <a:spLocks noChangeArrowheads="1"/>
                  </p:cNvSpPr>
                  <p:nvPr/>
                </p:nvSpPr>
                <p:spPr bwMode="auto">
                  <a:xfrm>
                    <a:off x="923" y="2662"/>
                    <a:ext cx="274" cy="11"/>
                  </a:xfrm>
                  <a:prstGeom prst="rect">
                    <a:avLst/>
                  </a:prstGeom>
                  <a:solidFill>
                    <a:srgbClr val="BAB7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grpSp>
          </p:grpSp>
        </p:grpSp>
        <p:sp>
          <p:nvSpPr>
            <p:cNvPr id="62" name="Rectangle 102"/>
            <p:cNvSpPr>
              <a:spLocks noChangeArrowheads="1"/>
            </p:cNvSpPr>
            <p:nvPr/>
          </p:nvSpPr>
          <p:spPr bwMode="auto">
            <a:xfrm>
              <a:off x="1634233" y="3545632"/>
              <a:ext cx="1276350" cy="715962"/>
            </a:xfrm>
            <a:prstGeom prst="rect">
              <a:avLst/>
            </a:prstGeom>
            <a:solidFill>
              <a:srgbClr val="FF66FF"/>
            </a:solidFill>
            <a:ln w="12700" algn="ctr">
              <a:solidFill>
                <a:srgbClr val="000000"/>
              </a:solidFill>
              <a:miter lim="800000"/>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defRPr/>
              </a:pPr>
              <a:r>
                <a:rPr kumimoji="1" lang="en-US" altLang="zh-CN" sz="2000" b="1" i="1" u="none" strike="noStrike" kern="0" cap="none" spc="0" normalizeH="0" baseline="0" noProof="0" dirty="0" smtClean="0">
                  <a:ln>
                    <a:noFill/>
                  </a:ln>
                  <a:solidFill>
                    <a:srgbClr val="000099"/>
                  </a:solidFill>
                  <a:effectLst/>
                  <a:uLnTx/>
                  <a:uFillTx/>
                  <a:latin typeface="+mn-lt"/>
                  <a:ea typeface="黑体" panose="02010609060101010101" pitchFamily="2" charset="-122"/>
                </a:rPr>
                <a:t>E</a:t>
              </a:r>
              <a:r>
                <a:rPr kumimoji="1" lang="en-US" altLang="zh-CN" sz="2000" b="1" i="0" u="none" strike="noStrike" kern="0" cap="none" spc="0" normalizeH="0" baseline="0" noProof="0" dirty="0" smtClean="0">
                  <a:ln>
                    <a:noFill/>
                  </a:ln>
                  <a:solidFill>
                    <a:srgbClr val="000099"/>
                  </a:solidFill>
                  <a:effectLst/>
                  <a:uLnTx/>
                  <a:uFillTx/>
                  <a:latin typeface="+mn-lt"/>
                  <a:ea typeface="黑体" panose="02010609060101010101" pitchFamily="2" charset="-122"/>
                </a:rPr>
                <a:t> </a:t>
              </a:r>
              <a:r>
                <a:rPr kumimoji="1" lang="zh-CN" altLang="en-US" sz="2000" b="1" i="0" u="none" strike="noStrike" kern="0" cap="none" spc="0" normalizeH="0" baseline="0" noProof="0" dirty="0" smtClean="0">
                  <a:ln>
                    <a:noFill/>
                  </a:ln>
                  <a:solidFill>
                    <a:srgbClr val="000099"/>
                  </a:solidFill>
                  <a:effectLst/>
                  <a:uLnTx/>
                  <a:uFillTx/>
                  <a:latin typeface="+mn-lt"/>
                  <a:ea typeface="黑体" panose="02010609060101010101" pitchFamily="2" charset="-122"/>
                </a:rPr>
                <a:t>运算</a:t>
              </a:r>
            </a:p>
            <a:p>
              <a:pPr marL="0" marR="0" lvl="0" indent="0" algn="ctr"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dirty="0" smtClean="0">
                  <a:ln>
                    <a:noFill/>
                  </a:ln>
                  <a:solidFill>
                    <a:srgbClr val="000099"/>
                  </a:solidFill>
                  <a:effectLst/>
                  <a:uLnTx/>
                  <a:uFillTx/>
                  <a:latin typeface="+mn-lt"/>
                  <a:ea typeface="黑体" panose="02010609060101010101" pitchFamily="2" charset="-122"/>
                </a:rPr>
                <a:t>加密算法</a:t>
              </a:r>
            </a:p>
          </p:txBody>
        </p:sp>
        <p:sp>
          <p:nvSpPr>
            <p:cNvPr id="63" name="Rectangle 103"/>
            <p:cNvSpPr>
              <a:spLocks noChangeArrowheads="1"/>
            </p:cNvSpPr>
            <p:nvPr/>
          </p:nvSpPr>
          <p:spPr bwMode="auto">
            <a:xfrm>
              <a:off x="7158733" y="3545632"/>
              <a:ext cx="1277937" cy="715962"/>
            </a:xfrm>
            <a:prstGeom prst="rect">
              <a:avLst/>
            </a:prstGeom>
            <a:solidFill>
              <a:srgbClr val="FFFF66"/>
            </a:solidFill>
            <a:ln w="12700" algn="ctr">
              <a:solidFill>
                <a:srgbClr val="000000"/>
              </a:solidFill>
              <a:miter lim="800000"/>
            </a:ln>
            <a:effectLst>
              <a:outerShdw dist="35921" dir="2700000" algn="ctr" rotWithShape="0">
                <a:srgbClr val="1C1C1C"/>
              </a:outerShdw>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dirty="0" smtClean="0">
                  <a:ln>
                    <a:noFill/>
                  </a:ln>
                  <a:solidFill>
                    <a:srgbClr val="000099"/>
                  </a:solidFill>
                  <a:effectLst/>
                  <a:uLnTx/>
                  <a:uFillTx/>
                  <a:latin typeface="+mn-lt"/>
                  <a:ea typeface="黑体" panose="02010609060101010101" pitchFamily="2" charset="-122"/>
                </a:rPr>
                <a:t>D </a:t>
              </a:r>
              <a:r>
                <a:rPr kumimoji="1" lang="zh-CN" altLang="en-US" sz="2000" b="1" i="0" u="none" strike="noStrike" kern="0" cap="none" spc="0" normalizeH="0" baseline="0" noProof="0" dirty="0" smtClean="0">
                  <a:ln>
                    <a:noFill/>
                  </a:ln>
                  <a:solidFill>
                    <a:srgbClr val="000099"/>
                  </a:solidFill>
                  <a:effectLst/>
                  <a:uLnTx/>
                  <a:uFillTx/>
                  <a:latin typeface="+mn-lt"/>
                  <a:ea typeface="黑体" panose="02010609060101010101" pitchFamily="2" charset="-122"/>
                </a:rPr>
                <a:t>运算</a:t>
              </a:r>
            </a:p>
            <a:p>
              <a:pPr marL="0" marR="0" lvl="0" indent="0" algn="ctr"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dirty="0" smtClean="0">
                  <a:ln>
                    <a:noFill/>
                  </a:ln>
                  <a:solidFill>
                    <a:srgbClr val="000099"/>
                  </a:solidFill>
                  <a:effectLst/>
                  <a:uLnTx/>
                  <a:uFillTx/>
                  <a:latin typeface="+mn-lt"/>
                  <a:ea typeface="黑体" panose="02010609060101010101" pitchFamily="2" charset="-122"/>
                </a:rPr>
                <a:t>解密算法</a:t>
              </a:r>
            </a:p>
          </p:txBody>
        </p:sp>
        <p:grpSp>
          <p:nvGrpSpPr>
            <p:cNvPr id="64" name="Group 104"/>
            <p:cNvGrpSpPr/>
            <p:nvPr/>
          </p:nvGrpSpPr>
          <p:grpSpPr bwMode="auto">
            <a:xfrm>
              <a:off x="8655745" y="3067794"/>
              <a:ext cx="574675" cy="620713"/>
              <a:chOff x="921" y="2412"/>
              <a:chExt cx="284" cy="265"/>
            </a:xfrm>
          </p:grpSpPr>
          <p:grpSp>
            <p:nvGrpSpPr>
              <p:cNvPr id="65" name="Group 105"/>
              <p:cNvGrpSpPr/>
              <p:nvPr/>
            </p:nvGrpSpPr>
            <p:grpSpPr bwMode="auto">
              <a:xfrm>
                <a:off x="928" y="2417"/>
                <a:ext cx="277" cy="260"/>
                <a:chOff x="928" y="2417"/>
                <a:chExt cx="277" cy="260"/>
              </a:xfrm>
            </p:grpSpPr>
            <p:sp>
              <p:nvSpPr>
                <p:cNvPr id="79" name="Freeform 106"/>
                <p:cNvSpPr/>
                <p:nvPr/>
              </p:nvSpPr>
              <p:spPr bwMode="auto">
                <a:xfrm>
                  <a:off x="935" y="2552"/>
                  <a:ext cx="262" cy="25"/>
                </a:xfrm>
                <a:custGeom>
                  <a:avLst/>
                  <a:gdLst>
                    <a:gd name="T0" fmla="*/ 0 w 262"/>
                    <a:gd name="T1" fmla="*/ 25 h 25"/>
                    <a:gd name="T2" fmla="*/ 31 w 262"/>
                    <a:gd name="T3" fmla="*/ 0 h 25"/>
                    <a:gd name="T4" fmla="*/ 231 w 262"/>
                    <a:gd name="T5" fmla="*/ 0 h 25"/>
                    <a:gd name="T6" fmla="*/ 262 w 262"/>
                    <a:gd name="T7" fmla="*/ 25 h 25"/>
                    <a:gd name="T8" fmla="*/ 0 w 262"/>
                    <a:gd name="T9" fmla="*/ 25 h 25"/>
                  </a:gdLst>
                  <a:ahLst/>
                  <a:cxnLst>
                    <a:cxn ang="0">
                      <a:pos x="T0" y="T1"/>
                    </a:cxn>
                    <a:cxn ang="0">
                      <a:pos x="T2" y="T3"/>
                    </a:cxn>
                    <a:cxn ang="0">
                      <a:pos x="T4" y="T5"/>
                    </a:cxn>
                    <a:cxn ang="0">
                      <a:pos x="T6" y="T7"/>
                    </a:cxn>
                    <a:cxn ang="0">
                      <a:pos x="T8" y="T9"/>
                    </a:cxn>
                  </a:cxnLst>
                  <a:rect l="0" t="0" r="r" b="b"/>
                  <a:pathLst>
                    <a:path w="262" h="25">
                      <a:moveTo>
                        <a:pt x="0" y="25"/>
                      </a:moveTo>
                      <a:lnTo>
                        <a:pt x="31" y="0"/>
                      </a:lnTo>
                      <a:lnTo>
                        <a:pt x="231" y="0"/>
                      </a:lnTo>
                      <a:lnTo>
                        <a:pt x="262" y="25"/>
                      </a:lnTo>
                      <a:lnTo>
                        <a:pt x="0" y="25"/>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80" name="Freeform 107"/>
                <p:cNvSpPr/>
                <p:nvPr/>
              </p:nvSpPr>
              <p:spPr bwMode="auto">
                <a:xfrm>
                  <a:off x="935" y="2552"/>
                  <a:ext cx="262" cy="25"/>
                </a:xfrm>
                <a:custGeom>
                  <a:avLst/>
                  <a:gdLst>
                    <a:gd name="T0" fmla="*/ 0 w 262"/>
                    <a:gd name="T1" fmla="*/ 25 h 25"/>
                    <a:gd name="T2" fmla="*/ 31 w 262"/>
                    <a:gd name="T3" fmla="*/ 0 h 25"/>
                    <a:gd name="T4" fmla="*/ 231 w 262"/>
                    <a:gd name="T5" fmla="*/ 0 h 25"/>
                    <a:gd name="T6" fmla="*/ 262 w 262"/>
                    <a:gd name="T7" fmla="*/ 25 h 25"/>
                    <a:gd name="T8" fmla="*/ 0 w 262"/>
                    <a:gd name="T9" fmla="*/ 25 h 25"/>
                  </a:gdLst>
                  <a:ahLst/>
                  <a:cxnLst>
                    <a:cxn ang="0">
                      <a:pos x="T0" y="T1"/>
                    </a:cxn>
                    <a:cxn ang="0">
                      <a:pos x="T2" y="T3"/>
                    </a:cxn>
                    <a:cxn ang="0">
                      <a:pos x="T4" y="T5"/>
                    </a:cxn>
                    <a:cxn ang="0">
                      <a:pos x="T6" y="T7"/>
                    </a:cxn>
                    <a:cxn ang="0">
                      <a:pos x="T8" y="T9"/>
                    </a:cxn>
                  </a:cxnLst>
                  <a:rect l="0" t="0" r="r" b="b"/>
                  <a:pathLst>
                    <a:path w="262" h="25">
                      <a:moveTo>
                        <a:pt x="0" y="25"/>
                      </a:moveTo>
                      <a:lnTo>
                        <a:pt x="31" y="0"/>
                      </a:lnTo>
                      <a:lnTo>
                        <a:pt x="231" y="0"/>
                      </a:lnTo>
                      <a:lnTo>
                        <a:pt x="262" y="25"/>
                      </a:lnTo>
                      <a:lnTo>
                        <a:pt x="0" y="25"/>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81" name="Freeform 108"/>
                <p:cNvSpPr/>
                <p:nvPr/>
              </p:nvSpPr>
              <p:spPr bwMode="auto">
                <a:xfrm>
                  <a:off x="974" y="2417"/>
                  <a:ext cx="185" cy="17"/>
                </a:xfrm>
                <a:custGeom>
                  <a:avLst/>
                  <a:gdLst>
                    <a:gd name="T0" fmla="*/ 0 w 185"/>
                    <a:gd name="T1" fmla="*/ 17 h 17"/>
                    <a:gd name="T2" fmla="*/ 23 w 185"/>
                    <a:gd name="T3" fmla="*/ 0 h 17"/>
                    <a:gd name="T4" fmla="*/ 163 w 185"/>
                    <a:gd name="T5" fmla="*/ 0 h 17"/>
                    <a:gd name="T6" fmla="*/ 185 w 185"/>
                    <a:gd name="T7" fmla="*/ 17 h 17"/>
                    <a:gd name="T8" fmla="*/ 0 w 185"/>
                    <a:gd name="T9" fmla="*/ 17 h 17"/>
                  </a:gdLst>
                  <a:ahLst/>
                  <a:cxnLst>
                    <a:cxn ang="0">
                      <a:pos x="T0" y="T1"/>
                    </a:cxn>
                    <a:cxn ang="0">
                      <a:pos x="T2" y="T3"/>
                    </a:cxn>
                    <a:cxn ang="0">
                      <a:pos x="T4" y="T5"/>
                    </a:cxn>
                    <a:cxn ang="0">
                      <a:pos x="T6" y="T7"/>
                    </a:cxn>
                    <a:cxn ang="0">
                      <a:pos x="T8" y="T9"/>
                    </a:cxn>
                  </a:cxnLst>
                  <a:rect l="0" t="0" r="r" b="b"/>
                  <a:pathLst>
                    <a:path w="185" h="17">
                      <a:moveTo>
                        <a:pt x="0" y="17"/>
                      </a:moveTo>
                      <a:lnTo>
                        <a:pt x="23" y="0"/>
                      </a:lnTo>
                      <a:lnTo>
                        <a:pt x="163" y="0"/>
                      </a:lnTo>
                      <a:lnTo>
                        <a:pt x="185" y="17"/>
                      </a:lnTo>
                      <a:lnTo>
                        <a:pt x="0" y="17"/>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82" name="Freeform 109"/>
                <p:cNvSpPr/>
                <p:nvPr/>
              </p:nvSpPr>
              <p:spPr bwMode="auto">
                <a:xfrm>
                  <a:off x="974" y="2417"/>
                  <a:ext cx="185" cy="17"/>
                </a:xfrm>
                <a:custGeom>
                  <a:avLst/>
                  <a:gdLst>
                    <a:gd name="T0" fmla="*/ 0 w 185"/>
                    <a:gd name="T1" fmla="*/ 17 h 17"/>
                    <a:gd name="T2" fmla="*/ 23 w 185"/>
                    <a:gd name="T3" fmla="*/ 0 h 17"/>
                    <a:gd name="T4" fmla="*/ 163 w 185"/>
                    <a:gd name="T5" fmla="*/ 0 h 17"/>
                    <a:gd name="T6" fmla="*/ 185 w 185"/>
                    <a:gd name="T7" fmla="*/ 17 h 17"/>
                    <a:gd name="T8" fmla="*/ 0 w 185"/>
                    <a:gd name="T9" fmla="*/ 17 h 17"/>
                  </a:gdLst>
                  <a:ahLst/>
                  <a:cxnLst>
                    <a:cxn ang="0">
                      <a:pos x="T0" y="T1"/>
                    </a:cxn>
                    <a:cxn ang="0">
                      <a:pos x="T2" y="T3"/>
                    </a:cxn>
                    <a:cxn ang="0">
                      <a:pos x="T4" y="T5"/>
                    </a:cxn>
                    <a:cxn ang="0">
                      <a:pos x="T6" y="T7"/>
                    </a:cxn>
                    <a:cxn ang="0">
                      <a:pos x="T8" y="T9"/>
                    </a:cxn>
                  </a:cxnLst>
                  <a:rect l="0" t="0" r="r" b="b"/>
                  <a:pathLst>
                    <a:path w="185" h="17">
                      <a:moveTo>
                        <a:pt x="0" y="17"/>
                      </a:moveTo>
                      <a:lnTo>
                        <a:pt x="23" y="0"/>
                      </a:lnTo>
                      <a:lnTo>
                        <a:pt x="163" y="0"/>
                      </a:lnTo>
                      <a:lnTo>
                        <a:pt x="185" y="17"/>
                      </a:lnTo>
                      <a:lnTo>
                        <a:pt x="0" y="17"/>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83" name="Rectangle 110"/>
                <p:cNvSpPr>
                  <a:spLocks noChangeArrowheads="1"/>
                </p:cNvSpPr>
                <p:nvPr/>
              </p:nvSpPr>
              <p:spPr bwMode="auto">
                <a:xfrm>
                  <a:off x="974" y="2434"/>
                  <a:ext cx="185" cy="13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84" name="Rectangle 111"/>
                <p:cNvSpPr>
                  <a:spLocks noChangeArrowheads="1"/>
                </p:cNvSpPr>
                <p:nvPr/>
              </p:nvSpPr>
              <p:spPr bwMode="auto">
                <a:xfrm>
                  <a:off x="937" y="2576"/>
                  <a:ext cx="260" cy="5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85" name="Rectangle 112"/>
                <p:cNvSpPr>
                  <a:spLocks noChangeArrowheads="1"/>
                </p:cNvSpPr>
                <p:nvPr/>
              </p:nvSpPr>
              <p:spPr bwMode="auto">
                <a:xfrm>
                  <a:off x="992" y="2450"/>
                  <a:ext cx="150" cy="1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86" name="Line 113"/>
                <p:cNvSpPr>
                  <a:spLocks noChangeShapeType="1"/>
                </p:cNvSpPr>
                <p:nvPr/>
              </p:nvSpPr>
              <p:spPr bwMode="auto">
                <a:xfrm flipH="1">
                  <a:off x="1115" y="2598"/>
                  <a:ext cx="61" cy="1"/>
                </a:xfrm>
                <a:prstGeom prst="line">
                  <a:avLst/>
                </a:prstGeom>
                <a:noFill/>
                <a:ln w="7938">
                  <a:solidFill>
                    <a:srgbClr val="000000"/>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grpSp>
              <p:nvGrpSpPr>
                <p:cNvPr id="87" name="Group 114"/>
                <p:cNvGrpSpPr/>
                <p:nvPr/>
              </p:nvGrpSpPr>
              <p:grpSpPr bwMode="auto">
                <a:xfrm>
                  <a:off x="928" y="2639"/>
                  <a:ext cx="277" cy="38"/>
                  <a:chOff x="928" y="2639"/>
                  <a:chExt cx="277" cy="38"/>
                </a:xfrm>
              </p:grpSpPr>
              <p:sp>
                <p:nvSpPr>
                  <p:cNvPr id="88" name="Freeform 115"/>
                  <p:cNvSpPr/>
                  <p:nvPr/>
                </p:nvSpPr>
                <p:spPr bwMode="auto">
                  <a:xfrm>
                    <a:off x="928" y="2639"/>
                    <a:ext cx="277" cy="29"/>
                  </a:xfrm>
                  <a:custGeom>
                    <a:avLst/>
                    <a:gdLst>
                      <a:gd name="T0" fmla="*/ 0 w 277"/>
                      <a:gd name="T1" fmla="*/ 29 h 29"/>
                      <a:gd name="T2" fmla="*/ 33 w 277"/>
                      <a:gd name="T3" fmla="*/ 0 h 29"/>
                      <a:gd name="T4" fmla="*/ 245 w 277"/>
                      <a:gd name="T5" fmla="*/ 0 h 29"/>
                      <a:gd name="T6" fmla="*/ 277 w 277"/>
                      <a:gd name="T7" fmla="*/ 29 h 29"/>
                      <a:gd name="T8" fmla="*/ 0 w 277"/>
                      <a:gd name="T9" fmla="*/ 29 h 29"/>
                    </a:gdLst>
                    <a:ahLst/>
                    <a:cxnLst>
                      <a:cxn ang="0">
                        <a:pos x="T0" y="T1"/>
                      </a:cxn>
                      <a:cxn ang="0">
                        <a:pos x="T2" y="T3"/>
                      </a:cxn>
                      <a:cxn ang="0">
                        <a:pos x="T4" y="T5"/>
                      </a:cxn>
                      <a:cxn ang="0">
                        <a:pos x="T6" y="T7"/>
                      </a:cxn>
                      <a:cxn ang="0">
                        <a:pos x="T8" y="T9"/>
                      </a:cxn>
                    </a:cxnLst>
                    <a:rect l="0" t="0" r="r" b="b"/>
                    <a:pathLst>
                      <a:path w="277" h="29">
                        <a:moveTo>
                          <a:pt x="0" y="29"/>
                        </a:moveTo>
                        <a:lnTo>
                          <a:pt x="33" y="0"/>
                        </a:lnTo>
                        <a:lnTo>
                          <a:pt x="245" y="0"/>
                        </a:lnTo>
                        <a:lnTo>
                          <a:pt x="277" y="29"/>
                        </a:lnTo>
                        <a:lnTo>
                          <a:pt x="0" y="29"/>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89" name="Freeform 116"/>
                  <p:cNvSpPr/>
                  <p:nvPr/>
                </p:nvSpPr>
                <p:spPr bwMode="auto">
                  <a:xfrm>
                    <a:off x="928" y="2639"/>
                    <a:ext cx="277" cy="29"/>
                  </a:xfrm>
                  <a:custGeom>
                    <a:avLst/>
                    <a:gdLst>
                      <a:gd name="T0" fmla="*/ 0 w 277"/>
                      <a:gd name="T1" fmla="*/ 29 h 29"/>
                      <a:gd name="T2" fmla="*/ 33 w 277"/>
                      <a:gd name="T3" fmla="*/ 0 h 29"/>
                      <a:gd name="T4" fmla="*/ 245 w 277"/>
                      <a:gd name="T5" fmla="*/ 0 h 29"/>
                      <a:gd name="T6" fmla="*/ 277 w 277"/>
                      <a:gd name="T7" fmla="*/ 29 h 29"/>
                      <a:gd name="T8" fmla="*/ 0 w 277"/>
                      <a:gd name="T9" fmla="*/ 29 h 29"/>
                    </a:gdLst>
                    <a:ahLst/>
                    <a:cxnLst>
                      <a:cxn ang="0">
                        <a:pos x="T0" y="T1"/>
                      </a:cxn>
                      <a:cxn ang="0">
                        <a:pos x="T2" y="T3"/>
                      </a:cxn>
                      <a:cxn ang="0">
                        <a:pos x="T4" y="T5"/>
                      </a:cxn>
                      <a:cxn ang="0">
                        <a:pos x="T6" y="T7"/>
                      </a:cxn>
                      <a:cxn ang="0">
                        <a:pos x="T8" y="T9"/>
                      </a:cxn>
                    </a:cxnLst>
                    <a:rect l="0" t="0" r="r" b="b"/>
                    <a:pathLst>
                      <a:path w="277" h="29">
                        <a:moveTo>
                          <a:pt x="0" y="29"/>
                        </a:moveTo>
                        <a:lnTo>
                          <a:pt x="33" y="0"/>
                        </a:lnTo>
                        <a:lnTo>
                          <a:pt x="245" y="0"/>
                        </a:lnTo>
                        <a:lnTo>
                          <a:pt x="277" y="29"/>
                        </a:lnTo>
                        <a:lnTo>
                          <a:pt x="0" y="29"/>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90" name="Rectangle 117"/>
                  <p:cNvSpPr>
                    <a:spLocks noChangeArrowheads="1"/>
                  </p:cNvSpPr>
                  <p:nvPr/>
                </p:nvSpPr>
                <p:spPr bwMode="auto">
                  <a:xfrm>
                    <a:off x="930" y="2666"/>
                    <a:ext cx="27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grpSp>
          </p:grpSp>
          <p:grpSp>
            <p:nvGrpSpPr>
              <p:cNvPr id="66" name="Group 118"/>
              <p:cNvGrpSpPr/>
              <p:nvPr/>
            </p:nvGrpSpPr>
            <p:grpSpPr bwMode="auto">
              <a:xfrm>
                <a:off x="921" y="2412"/>
                <a:ext cx="277" cy="261"/>
                <a:chOff x="921" y="2412"/>
                <a:chExt cx="277" cy="261"/>
              </a:xfrm>
            </p:grpSpPr>
            <p:sp>
              <p:nvSpPr>
                <p:cNvPr id="67" name="Freeform 119"/>
                <p:cNvSpPr/>
                <p:nvPr/>
              </p:nvSpPr>
              <p:spPr bwMode="auto">
                <a:xfrm>
                  <a:off x="928" y="2547"/>
                  <a:ext cx="262" cy="26"/>
                </a:xfrm>
                <a:custGeom>
                  <a:avLst/>
                  <a:gdLst>
                    <a:gd name="T0" fmla="*/ 0 w 262"/>
                    <a:gd name="T1" fmla="*/ 26 h 26"/>
                    <a:gd name="T2" fmla="*/ 31 w 262"/>
                    <a:gd name="T3" fmla="*/ 0 h 26"/>
                    <a:gd name="T4" fmla="*/ 231 w 262"/>
                    <a:gd name="T5" fmla="*/ 0 h 26"/>
                    <a:gd name="T6" fmla="*/ 262 w 262"/>
                    <a:gd name="T7" fmla="*/ 26 h 26"/>
                    <a:gd name="T8" fmla="*/ 0 w 262"/>
                    <a:gd name="T9" fmla="*/ 26 h 26"/>
                  </a:gdLst>
                  <a:ahLst/>
                  <a:cxnLst>
                    <a:cxn ang="0">
                      <a:pos x="T0" y="T1"/>
                    </a:cxn>
                    <a:cxn ang="0">
                      <a:pos x="T2" y="T3"/>
                    </a:cxn>
                    <a:cxn ang="0">
                      <a:pos x="T4" y="T5"/>
                    </a:cxn>
                    <a:cxn ang="0">
                      <a:pos x="T6" y="T7"/>
                    </a:cxn>
                    <a:cxn ang="0">
                      <a:pos x="T8" y="T9"/>
                    </a:cxn>
                  </a:cxnLst>
                  <a:rect l="0" t="0" r="r" b="b"/>
                  <a:pathLst>
                    <a:path w="262" h="26">
                      <a:moveTo>
                        <a:pt x="0" y="26"/>
                      </a:moveTo>
                      <a:lnTo>
                        <a:pt x="31" y="0"/>
                      </a:lnTo>
                      <a:lnTo>
                        <a:pt x="231" y="0"/>
                      </a:lnTo>
                      <a:lnTo>
                        <a:pt x="262" y="26"/>
                      </a:lnTo>
                      <a:lnTo>
                        <a:pt x="0" y="26"/>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68" name="Freeform 120"/>
                <p:cNvSpPr/>
                <p:nvPr/>
              </p:nvSpPr>
              <p:spPr bwMode="auto">
                <a:xfrm>
                  <a:off x="928" y="2547"/>
                  <a:ext cx="262" cy="26"/>
                </a:xfrm>
                <a:custGeom>
                  <a:avLst/>
                  <a:gdLst>
                    <a:gd name="T0" fmla="*/ 0 w 262"/>
                    <a:gd name="T1" fmla="*/ 26 h 26"/>
                    <a:gd name="T2" fmla="*/ 31 w 262"/>
                    <a:gd name="T3" fmla="*/ 0 h 26"/>
                    <a:gd name="T4" fmla="*/ 231 w 262"/>
                    <a:gd name="T5" fmla="*/ 0 h 26"/>
                    <a:gd name="T6" fmla="*/ 262 w 262"/>
                    <a:gd name="T7" fmla="*/ 26 h 26"/>
                    <a:gd name="T8" fmla="*/ 0 w 262"/>
                    <a:gd name="T9" fmla="*/ 26 h 26"/>
                  </a:gdLst>
                  <a:ahLst/>
                  <a:cxnLst>
                    <a:cxn ang="0">
                      <a:pos x="T0" y="T1"/>
                    </a:cxn>
                    <a:cxn ang="0">
                      <a:pos x="T2" y="T3"/>
                    </a:cxn>
                    <a:cxn ang="0">
                      <a:pos x="T4" y="T5"/>
                    </a:cxn>
                    <a:cxn ang="0">
                      <a:pos x="T6" y="T7"/>
                    </a:cxn>
                    <a:cxn ang="0">
                      <a:pos x="T8" y="T9"/>
                    </a:cxn>
                  </a:cxnLst>
                  <a:rect l="0" t="0" r="r" b="b"/>
                  <a:pathLst>
                    <a:path w="262" h="26">
                      <a:moveTo>
                        <a:pt x="0" y="26"/>
                      </a:moveTo>
                      <a:lnTo>
                        <a:pt x="31" y="0"/>
                      </a:lnTo>
                      <a:lnTo>
                        <a:pt x="231" y="0"/>
                      </a:lnTo>
                      <a:lnTo>
                        <a:pt x="262" y="26"/>
                      </a:lnTo>
                      <a:lnTo>
                        <a:pt x="0" y="26"/>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69" name="Freeform 121"/>
                <p:cNvSpPr/>
                <p:nvPr/>
              </p:nvSpPr>
              <p:spPr bwMode="auto">
                <a:xfrm>
                  <a:off x="968" y="2412"/>
                  <a:ext cx="184" cy="17"/>
                </a:xfrm>
                <a:custGeom>
                  <a:avLst/>
                  <a:gdLst>
                    <a:gd name="T0" fmla="*/ 0 w 184"/>
                    <a:gd name="T1" fmla="*/ 17 h 17"/>
                    <a:gd name="T2" fmla="*/ 22 w 184"/>
                    <a:gd name="T3" fmla="*/ 0 h 17"/>
                    <a:gd name="T4" fmla="*/ 162 w 184"/>
                    <a:gd name="T5" fmla="*/ 0 h 17"/>
                    <a:gd name="T6" fmla="*/ 184 w 184"/>
                    <a:gd name="T7" fmla="*/ 17 h 17"/>
                    <a:gd name="T8" fmla="*/ 0 w 184"/>
                    <a:gd name="T9" fmla="*/ 17 h 17"/>
                  </a:gdLst>
                  <a:ahLst/>
                  <a:cxnLst>
                    <a:cxn ang="0">
                      <a:pos x="T0" y="T1"/>
                    </a:cxn>
                    <a:cxn ang="0">
                      <a:pos x="T2" y="T3"/>
                    </a:cxn>
                    <a:cxn ang="0">
                      <a:pos x="T4" y="T5"/>
                    </a:cxn>
                    <a:cxn ang="0">
                      <a:pos x="T6" y="T7"/>
                    </a:cxn>
                    <a:cxn ang="0">
                      <a:pos x="T8" y="T9"/>
                    </a:cxn>
                  </a:cxnLst>
                  <a:rect l="0" t="0" r="r" b="b"/>
                  <a:pathLst>
                    <a:path w="184" h="17">
                      <a:moveTo>
                        <a:pt x="0" y="17"/>
                      </a:moveTo>
                      <a:lnTo>
                        <a:pt x="22" y="0"/>
                      </a:lnTo>
                      <a:lnTo>
                        <a:pt x="162" y="0"/>
                      </a:lnTo>
                      <a:lnTo>
                        <a:pt x="184" y="17"/>
                      </a:lnTo>
                      <a:lnTo>
                        <a:pt x="0" y="17"/>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70" name="Freeform 122"/>
                <p:cNvSpPr/>
                <p:nvPr/>
              </p:nvSpPr>
              <p:spPr bwMode="auto">
                <a:xfrm>
                  <a:off x="968" y="2412"/>
                  <a:ext cx="184" cy="17"/>
                </a:xfrm>
                <a:custGeom>
                  <a:avLst/>
                  <a:gdLst>
                    <a:gd name="T0" fmla="*/ 0 w 184"/>
                    <a:gd name="T1" fmla="*/ 17 h 17"/>
                    <a:gd name="T2" fmla="*/ 22 w 184"/>
                    <a:gd name="T3" fmla="*/ 0 h 17"/>
                    <a:gd name="T4" fmla="*/ 162 w 184"/>
                    <a:gd name="T5" fmla="*/ 0 h 17"/>
                    <a:gd name="T6" fmla="*/ 184 w 184"/>
                    <a:gd name="T7" fmla="*/ 17 h 17"/>
                    <a:gd name="T8" fmla="*/ 0 w 184"/>
                    <a:gd name="T9" fmla="*/ 17 h 17"/>
                  </a:gdLst>
                  <a:ahLst/>
                  <a:cxnLst>
                    <a:cxn ang="0">
                      <a:pos x="T0" y="T1"/>
                    </a:cxn>
                    <a:cxn ang="0">
                      <a:pos x="T2" y="T3"/>
                    </a:cxn>
                    <a:cxn ang="0">
                      <a:pos x="T4" y="T5"/>
                    </a:cxn>
                    <a:cxn ang="0">
                      <a:pos x="T6" y="T7"/>
                    </a:cxn>
                    <a:cxn ang="0">
                      <a:pos x="T8" y="T9"/>
                    </a:cxn>
                  </a:cxnLst>
                  <a:rect l="0" t="0" r="r" b="b"/>
                  <a:pathLst>
                    <a:path w="184" h="17">
                      <a:moveTo>
                        <a:pt x="0" y="17"/>
                      </a:moveTo>
                      <a:lnTo>
                        <a:pt x="22" y="0"/>
                      </a:lnTo>
                      <a:lnTo>
                        <a:pt x="162" y="0"/>
                      </a:lnTo>
                      <a:lnTo>
                        <a:pt x="184" y="17"/>
                      </a:lnTo>
                      <a:lnTo>
                        <a:pt x="0" y="17"/>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71" name="Rectangle 123"/>
                <p:cNvSpPr>
                  <a:spLocks noChangeArrowheads="1"/>
                </p:cNvSpPr>
                <p:nvPr/>
              </p:nvSpPr>
              <p:spPr bwMode="auto">
                <a:xfrm>
                  <a:off x="968" y="2429"/>
                  <a:ext cx="184" cy="132"/>
                </a:xfrm>
                <a:prstGeom prst="rect">
                  <a:avLst/>
                </a:prstGeom>
                <a:solidFill>
                  <a:srgbClr val="B7B7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72" name="Rectangle 124"/>
                <p:cNvSpPr>
                  <a:spLocks noChangeArrowheads="1"/>
                </p:cNvSpPr>
                <p:nvPr/>
              </p:nvSpPr>
              <p:spPr bwMode="auto">
                <a:xfrm>
                  <a:off x="930" y="2571"/>
                  <a:ext cx="260" cy="59"/>
                </a:xfrm>
                <a:prstGeom prst="rect">
                  <a:avLst/>
                </a:prstGeom>
                <a:solidFill>
                  <a:srgbClr val="B7B7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73" name="Rectangle 125"/>
                <p:cNvSpPr>
                  <a:spLocks noChangeArrowheads="1"/>
                </p:cNvSpPr>
                <p:nvPr/>
              </p:nvSpPr>
              <p:spPr bwMode="auto">
                <a:xfrm>
                  <a:off x="985" y="2445"/>
                  <a:ext cx="150" cy="1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74" name="Line 126"/>
                <p:cNvSpPr>
                  <a:spLocks noChangeShapeType="1"/>
                </p:cNvSpPr>
                <p:nvPr/>
              </p:nvSpPr>
              <p:spPr bwMode="auto">
                <a:xfrm flipH="1">
                  <a:off x="1108" y="2593"/>
                  <a:ext cx="61" cy="1"/>
                </a:xfrm>
                <a:prstGeom prst="line">
                  <a:avLst/>
                </a:prstGeom>
                <a:noFill/>
                <a:ln w="7938">
                  <a:solidFill>
                    <a:srgbClr val="000000"/>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grpSp>
              <p:nvGrpSpPr>
                <p:cNvPr id="75" name="Group 127"/>
                <p:cNvGrpSpPr/>
                <p:nvPr/>
              </p:nvGrpSpPr>
              <p:grpSpPr bwMode="auto">
                <a:xfrm>
                  <a:off x="921" y="2635"/>
                  <a:ext cx="277" cy="38"/>
                  <a:chOff x="921" y="2635"/>
                  <a:chExt cx="277" cy="38"/>
                </a:xfrm>
              </p:grpSpPr>
              <p:sp>
                <p:nvSpPr>
                  <p:cNvPr id="76" name="Freeform 128"/>
                  <p:cNvSpPr/>
                  <p:nvPr/>
                </p:nvSpPr>
                <p:spPr bwMode="auto">
                  <a:xfrm>
                    <a:off x="921" y="2635"/>
                    <a:ext cx="277" cy="28"/>
                  </a:xfrm>
                  <a:custGeom>
                    <a:avLst/>
                    <a:gdLst>
                      <a:gd name="T0" fmla="*/ 0 w 277"/>
                      <a:gd name="T1" fmla="*/ 28 h 28"/>
                      <a:gd name="T2" fmla="*/ 33 w 277"/>
                      <a:gd name="T3" fmla="*/ 0 h 28"/>
                      <a:gd name="T4" fmla="*/ 245 w 277"/>
                      <a:gd name="T5" fmla="*/ 0 h 28"/>
                      <a:gd name="T6" fmla="*/ 277 w 277"/>
                      <a:gd name="T7" fmla="*/ 28 h 28"/>
                      <a:gd name="T8" fmla="*/ 0 w 277"/>
                      <a:gd name="T9" fmla="*/ 28 h 28"/>
                    </a:gdLst>
                    <a:ahLst/>
                    <a:cxnLst>
                      <a:cxn ang="0">
                        <a:pos x="T0" y="T1"/>
                      </a:cxn>
                      <a:cxn ang="0">
                        <a:pos x="T2" y="T3"/>
                      </a:cxn>
                      <a:cxn ang="0">
                        <a:pos x="T4" y="T5"/>
                      </a:cxn>
                      <a:cxn ang="0">
                        <a:pos x="T6" y="T7"/>
                      </a:cxn>
                      <a:cxn ang="0">
                        <a:pos x="T8" y="T9"/>
                      </a:cxn>
                    </a:cxnLst>
                    <a:rect l="0" t="0" r="r" b="b"/>
                    <a:pathLst>
                      <a:path w="277" h="28">
                        <a:moveTo>
                          <a:pt x="0" y="28"/>
                        </a:moveTo>
                        <a:lnTo>
                          <a:pt x="33" y="0"/>
                        </a:lnTo>
                        <a:lnTo>
                          <a:pt x="245" y="0"/>
                        </a:lnTo>
                        <a:lnTo>
                          <a:pt x="277" y="28"/>
                        </a:lnTo>
                        <a:lnTo>
                          <a:pt x="0" y="28"/>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77" name="Freeform 129"/>
                  <p:cNvSpPr/>
                  <p:nvPr/>
                </p:nvSpPr>
                <p:spPr bwMode="auto">
                  <a:xfrm>
                    <a:off x="921" y="2635"/>
                    <a:ext cx="277" cy="28"/>
                  </a:xfrm>
                  <a:custGeom>
                    <a:avLst/>
                    <a:gdLst>
                      <a:gd name="T0" fmla="*/ 0 w 277"/>
                      <a:gd name="T1" fmla="*/ 28 h 28"/>
                      <a:gd name="T2" fmla="*/ 33 w 277"/>
                      <a:gd name="T3" fmla="*/ 0 h 28"/>
                      <a:gd name="T4" fmla="*/ 245 w 277"/>
                      <a:gd name="T5" fmla="*/ 0 h 28"/>
                      <a:gd name="T6" fmla="*/ 277 w 277"/>
                      <a:gd name="T7" fmla="*/ 28 h 28"/>
                      <a:gd name="T8" fmla="*/ 0 w 277"/>
                      <a:gd name="T9" fmla="*/ 28 h 28"/>
                    </a:gdLst>
                    <a:ahLst/>
                    <a:cxnLst>
                      <a:cxn ang="0">
                        <a:pos x="T0" y="T1"/>
                      </a:cxn>
                      <a:cxn ang="0">
                        <a:pos x="T2" y="T3"/>
                      </a:cxn>
                      <a:cxn ang="0">
                        <a:pos x="T4" y="T5"/>
                      </a:cxn>
                      <a:cxn ang="0">
                        <a:pos x="T6" y="T7"/>
                      </a:cxn>
                      <a:cxn ang="0">
                        <a:pos x="T8" y="T9"/>
                      </a:cxn>
                    </a:cxnLst>
                    <a:rect l="0" t="0" r="r" b="b"/>
                    <a:pathLst>
                      <a:path w="277" h="28">
                        <a:moveTo>
                          <a:pt x="0" y="28"/>
                        </a:moveTo>
                        <a:lnTo>
                          <a:pt x="33" y="0"/>
                        </a:lnTo>
                        <a:lnTo>
                          <a:pt x="245" y="0"/>
                        </a:lnTo>
                        <a:lnTo>
                          <a:pt x="277" y="28"/>
                        </a:lnTo>
                        <a:lnTo>
                          <a:pt x="0" y="28"/>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78" name="Rectangle 130"/>
                  <p:cNvSpPr>
                    <a:spLocks noChangeArrowheads="1"/>
                  </p:cNvSpPr>
                  <p:nvPr/>
                </p:nvSpPr>
                <p:spPr bwMode="auto">
                  <a:xfrm>
                    <a:off x="923" y="2662"/>
                    <a:ext cx="274" cy="11"/>
                  </a:xfrm>
                  <a:prstGeom prst="rect">
                    <a:avLst/>
                  </a:prstGeom>
                  <a:solidFill>
                    <a:srgbClr val="BAB7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grpSp>
          </p:grpSp>
        </p:grpSp>
        <p:sp>
          <p:nvSpPr>
            <p:cNvPr id="91" name="Text Box 131"/>
            <p:cNvSpPr txBox="1">
              <a:spLocks noChangeArrowheads="1"/>
            </p:cNvSpPr>
            <p:nvPr/>
          </p:nvSpPr>
          <p:spPr bwMode="auto">
            <a:xfrm>
              <a:off x="4416259" y="3723258"/>
              <a:ext cx="111280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eaLnBrk="1" fontAlgn="auto" latinLnBrk="0" hangingPunct="1">
                <a:lnSpc>
                  <a:spcPct val="100000"/>
                </a:lnSpc>
                <a:spcBef>
                  <a:spcPts val="0"/>
                </a:spcBef>
                <a:spcAft>
                  <a:spcPts val="0"/>
                </a:spcAft>
                <a:buClrTx/>
                <a:buSzTx/>
                <a:buFontTx/>
                <a:buNone/>
                <a:defRPr/>
              </a:pPr>
              <a:r>
                <a:rPr kumimoji="1" lang="zh-CN" altLang="en-US" sz="2400" b="1" i="0" u="none" strike="noStrike" kern="0" cap="none" spc="0" normalizeH="0" baseline="0" noProof="0" dirty="0" smtClean="0">
                  <a:ln>
                    <a:noFill/>
                  </a:ln>
                  <a:solidFill>
                    <a:srgbClr val="000099"/>
                  </a:solidFill>
                  <a:effectLst/>
                  <a:uLnTx/>
                  <a:uFillTx/>
                  <a:latin typeface="+mn-lt"/>
                  <a:ea typeface="黑体" panose="02010609060101010101" pitchFamily="2" charset="-122"/>
                </a:rPr>
                <a:t>互联网</a:t>
              </a:r>
            </a:p>
          </p:txBody>
        </p:sp>
        <p:pic>
          <p:nvPicPr>
            <p:cNvPr id="6151" name="Picture 7" descr="key 的图像结果"/>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5400000">
              <a:off x="7391525" y="1887224"/>
              <a:ext cx="809809" cy="790320"/>
            </a:xfrm>
            <a:prstGeom prst="rect">
              <a:avLst/>
            </a:prstGeom>
            <a:noFill/>
            <a:extLst>
              <a:ext uri="{909E8E84-426E-40DD-AFC4-6F175D3DCCD1}">
                <a14:hiddenFill xmlns:a14="http://schemas.microsoft.com/office/drawing/2010/main">
                  <a:solidFill>
                    <a:srgbClr val="FFFFFF"/>
                  </a:solidFill>
                </a14:hiddenFill>
              </a:ext>
            </a:extLst>
          </p:spPr>
        </p:pic>
        <p:sp>
          <p:nvSpPr>
            <p:cNvPr id="92" name="Text Box 132"/>
            <p:cNvSpPr txBox="1">
              <a:spLocks noChangeArrowheads="1"/>
            </p:cNvSpPr>
            <p:nvPr/>
          </p:nvSpPr>
          <p:spPr bwMode="auto">
            <a:xfrm>
              <a:off x="7749975" y="2828283"/>
              <a:ext cx="8034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eaLnBrk="1" fontAlgn="auto" latinLnBrk="0" hangingPunct="1">
                <a:lnSpc>
                  <a:spcPct val="100000"/>
                </a:lnSpc>
                <a:spcBef>
                  <a:spcPts val="0"/>
                </a:spcBef>
                <a:spcAft>
                  <a:spcPts val="0"/>
                </a:spcAft>
                <a:buClrTx/>
                <a:buSzTx/>
                <a:buFontTx/>
                <a:buNone/>
                <a:defRPr/>
              </a:pPr>
              <a:r>
                <a:rPr kumimoji="1" lang="zh-CN" altLang="en-US" sz="2400" b="1" i="0" u="none" strike="noStrike" kern="0" cap="none" spc="0" normalizeH="0" baseline="0" noProof="0" dirty="0" smtClean="0">
                  <a:ln>
                    <a:noFill/>
                  </a:ln>
                  <a:solidFill>
                    <a:srgbClr val="000099"/>
                  </a:solidFill>
                  <a:effectLst/>
                  <a:uLnTx/>
                  <a:uFillTx/>
                  <a:latin typeface="+mn-lt"/>
                  <a:ea typeface="黑体" panose="02010609060101010101" pitchFamily="2" charset="-122"/>
                </a:rPr>
                <a:t>解密</a:t>
              </a:r>
              <a:endParaRPr kumimoji="1" lang="en-US" altLang="zh-CN" sz="2400" b="1" i="1" u="none" strike="noStrike" kern="0" cap="none" spc="0" normalizeH="0" baseline="0" noProof="0" dirty="0" smtClean="0">
                <a:ln>
                  <a:noFill/>
                </a:ln>
                <a:solidFill>
                  <a:srgbClr val="000099"/>
                </a:solidFill>
                <a:effectLst/>
                <a:uLnTx/>
                <a:uFillTx/>
                <a:latin typeface="+mn-lt"/>
                <a:ea typeface="黑体" panose="02010609060101010101" pitchFamily="2" charset="-122"/>
              </a:endParaRPr>
            </a:p>
          </p:txBody>
        </p:sp>
        <p:sp>
          <p:nvSpPr>
            <p:cNvPr id="106" name="Text Box 54"/>
            <p:cNvSpPr txBox="1">
              <a:spLocks noChangeArrowheads="1"/>
            </p:cNvSpPr>
            <p:nvPr/>
          </p:nvSpPr>
          <p:spPr bwMode="auto">
            <a:xfrm>
              <a:off x="6833530" y="1402122"/>
              <a:ext cx="208101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eaLnBrk="1" fontAlgn="auto" latinLnBrk="0" hangingPunct="1">
                <a:lnSpc>
                  <a:spcPct val="100000"/>
                </a:lnSpc>
                <a:spcBef>
                  <a:spcPts val="0"/>
                </a:spcBef>
                <a:spcAft>
                  <a:spcPts val="0"/>
                </a:spcAft>
                <a:buClrTx/>
                <a:buSzTx/>
                <a:buFontTx/>
                <a:buNone/>
                <a:defRPr/>
              </a:pPr>
              <a:r>
                <a:rPr kumimoji="1" lang="en-US" altLang="zh-CN" sz="2400" b="1" i="0" u="none" strike="noStrike" kern="0" cap="none" spc="0" normalizeH="0" baseline="0" noProof="0" dirty="0" smtClean="0">
                  <a:ln>
                    <a:noFill/>
                  </a:ln>
                  <a:solidFill>
                    <a:srgbClr val="FF0000"/>
                  </a:solidFill>
                  <a:effectLst/>
                  <a:uLnTx/>
                  <a:uFillTx/>
                  <a:latin typeface="+mn-lt"/>
                  <a:ea typeface="黑体" panose="02010609060101010101" pitchFamily="2" charset="-122"/>
                </a:rPr>
                <a:t>B </a:t>
              </a:r>
              <a:r>
                <a:rPr kumimoji="1" lang="zh-CN" altLang="en-US" sz="2400" b="1" i="0" u="none" strike="noStrike" kern="0" cap="none" spc="0" normalizeH="0" baseline="0" noProof="0" dirty="0" smtClean="0">
                  <a:ln>
                    <a:noFill/>
                  </a:ln>
                  <a:solidFill>
                    <a:srgbClr val="FF0000"/>
                  </a:solidFill>
                  <a:effectLst/>
                  <a:uLnTx/>
                  <a:uFillTx/>
                  <a:latin typeface="+mn-lt"/>
                  <a:ea typeface="黑体" panose="02010609060101010101" pitchFamily="2" charset="-122"/>
                </a:rPr>
                <a:t>的私钥 </a:t>
              </a:r>
              <a:r>
                <a:rPr kumimoji="1" lang="en-US" altLang="zh-CN" sz="2400" b="1" i="0" u="none" strike="noStrike" kern="0" cap="none" spc="0" normalizeH="0" baseline="0" noProof="0" dirty="0" smtClean="0">
                  <a:ln>
                    <a:noFill/>
                  </a:ln>
                  <a:solidFill>
                    <a:srgbClr val="FF0000"/>
                  </a:solidFill>
                  <a:effectLst/>
                  <a:uLnTx/>
                  <a:uFillTx/>
                  <a:latin typeface="+mn-lt"/>
                  <a:ea typeface="黑体" panose="02010609060101010101" pitchFamily="2" charset="-122"/>
                </a:rPr>
                <a:t>S</a:t>
              </a:r>
              <a:r>
                <a:rPr kumimoji="1" lang="en-US" altLang="zh-CN" sz="2400" b="1" i="1" u="none" strike="noStrike" kern="0" cap="none" spc="0" normalizeH="0" baseline="0" noProof="0" dirty="0" smtClean="0">
                  <a:ln>
                    <a:noFill/>
                  </a:ln>
                  <a:solidFill>
                    <a:srgbClr val="FF0000"/>
                  </a:solidFill>
                  <a:effectLst/>
                  <a:uLnTx/>
                  <a:uFillTx/>
                  <a:latin typeface="+mn-lt"/>
                  <a:ea typeface="黑体" panose="02010609060101010101" pitchFamily="2" charset="-122"/>
                </a:rPr>
                <a:t>K</a:t>
              </a:r>
              <a:r>
                <a:rPr kumimoji="1" lang="en-US" altLang="zh-CN" sz="2400" b="1" i="1" u="none" strike="noStrike" kern="0" cap="none" spc="0" normalizeH="0" baseline="-25000" noProof="0" dirty="0" smtClean="0">
                  <a:ln>
                    <a:noFill/>
                  </a:ln>
                  <a:solidFill>
                    <a:srgbClr val="FF0000"/>
                  </a:solidFill>
                  <a:effectLst/>
                  <a:uLnTx/>
                  <a:uFillTx/>
                  <a:latin typeface="+mn-lt"/>
                  <a:ea typeface="黑体" panose="02010609060101010101" pitchFamily="2" charset="-122"/>
                </a:rPr>
                <a:t>B</a:t>
              </a:r>
            </a:p>
          </p:txBody>
        </p:sp>
        <p:sp>
          <p:nvSpPr>
            <p:cNvPr id="107" name="Text Box 132"/>
            <p:cNvSpPr txBox="1">
              <a:spLocks noChangeArrowheads="1"/>
            </p:cNvSpPr>
            <p:nvPr/>
          </p:nvSpPr>
          <p:spPr bwMode="auto">
            <a:xfrm>
              <a:off x="1415410" y="2848673"/>
              <a:ext cx="8034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eaLnBrk="1" fontAlgn="auto" latinLnBrk="0" hangingPunct="1">
                <a:lnSpc>
                  <a:spcPct val="100000"/>
                </a:lnSpc>
                <a:spcBef>
                  <a:spcPts val="0"/>
                </a:spcBef>
                <a:spcAft>
                  <a:spcPts val="0"/>
                </a:spcAft>
                <a:buClrTx/>
                <a:buSzTx/>
                <a:buFontTx/>
                <a:buNone/>
                <a:defRPr/>
              </a:pPr>
              <a:r>
                <a:rPr kumimoji="1" lang="zh-CN" altLang="en-US" sz="2400" b="1" kern="0" dirty="0">
                  <a:solidFill>
                    <a:srgbClr val="000099"/>
                  </a:solidFill>
                  <a:latin typeface="+mn-lt"/>
                  <a:ea typeface="黑体" panose="02010609060101010101" pitchFamily="2" charset="-122"/>
                </a:rPr>
                <a:t>加</a:t>
              </a:r>
              <a:r>
                <a:rPr kumimoji="1" lang="zh-CN" altLang="en-US" sz="2400" b="1" i="0" u="none" strike="noStrike" kern="0" cap="none" spc="0" normalizeH="0" baseline="0" noProof="0" dirty="0" smtClean="0">
                  <a:ln>
                    <a:noFill/>
                  </a:ln>
                  <a:solidFill>
                    <a:srgbClr val="000099"/>
                  </a:solidFill>
                  <a:effectLst/>
                  <a:uLnTx/>
                  <a:uFillTx/>
                  <a:latin typeface="+mn-lt"/>
                  <a:ea typeface="黑体" panose="02010609060101010101" pitchFamily="2" charset="-122"/>
                </a:rPr>
                <a:t>密</a:t>
              </a:r>
              <a:endParaRPr kumimoji="1" lang="en-US" altLang="zh-CN" sz="2400" b="1" i="1" u="none" strike="noStrike" kern="0" cap="none" spc="0" normalizeH="0" baseline="0" noProof="0" dirty="0" smtClean="0">
                <a:ln>
                  <a:noFill/>
                </a:ln>
                <a:solidFill>
                  <a:srgbClr val="000099"/>
                </a:solidFill>
                <a:effectLst/>
                <a:uLnTx/>
                <a:uFillTx/>
                <a:latin typeface="+mn-lt"/>
                <a:ea typeface="黑体" panose="02010609060101010101"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5000" fill="hold" nodeType="withEffect">
                                  <p:stCondLst>
                                    <p:cond delay="0"/>
                                  </p:stCondLst>
                                  <p:childTnLst>
                                    <p:anim calcmode="discrete" valueType="str">
                                      <p:cBhvr>
                                        <p:cTn id="6" dur="1000" fill="hold"/>
                                        <p:tgtEl>
                                          <p:spTgt spid="94"/>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zh-CN" dirty="0"/>
              <a:t>公开密钥与对称</a:t>
            </a:r>
            <a:r>
              <a:rPr lang="zh-CN" altLang="zh-CN" dirty="0" smtClean="0"/>
              <a:t>密钥</a:t>
            </a:r>
            <a:r>
              <a:rPr lang="zh-CN" altLang="en-US" dirty="0" smtClean="0"/>
              <a:t>的区别</a:t>
            </a:r>
            <a:endParaRPr lang="zh-CN" altLang="en-US" dirty="0"/>
          </a:p>
        </p:txBody>
      </p:sp>
      <p:sp>
        <p:nvSpPr>
          <p:cNvPr id="3" name="内容占位符 2"/>
          <p:cNvSpPr>
            <a:spLocks noGrp="1"/>
          </p:cNvSpPr>
          <p:nvPr>
            <p:ph idx="1"/>
          </p:nvPr>
        </p:nvSpPr>
        <p:spPr/>
        <p:txBody>
          <a:bodyPr/>
          <a:lstStyle/>
          <a:p>
            <a:r>
              <a:rPr lang="zh-CN" altLang="zh-CN" dirty="0"/>
              <a:t>在使用对称密钥时，由于双方使用同样的密钥，因此在通信信道上可以进行</a:t>
            </a:r>
            <a:r>
              <a:rPr lang="zh-CN" altLang="zh-CN" dirty="0">
                <a:solidFill>
                  <a:srgbClr val="FF0000"/>
                </a:solidFill>
              </a:rPr>
              <a:t>一对一的双向保密通信，</a:t>
            </a:r>
            <a:r>
              <a:rPr lang="zh-CN" altLang="zh-CN" dirty="0"/>
              <a:t>每一方既可用此密钥加密明文，并发送给对方，也可接收密文，用同一密钥对密文解密。这种保密通信仅限于持有此密钥的双方（如再有第三方就不保密了）</a:t>
            </a:r>
            <a:r>
              <a:rPr lang="zh-CN" altLang="zh-CN" dirty="0" smtClean="0"/>
              <a:t>。</a:t>
            </a:r>
            <a:endParaRPr lang="en-US" altLang="zh-CN" dirty="0" smtClean="0"/>
          </a:p>
          <a:p>
            <a:r>
              <a:rPr lang="zh-CN" altLang="zh-CN" dirty="0" smtClean="0"/>
              <a:t>在</a:t>
            </a:r>
            <a:r>
              <a:rPr lang="zh-CN" altLang="zh-CN" dirty="0"/>
              <a:t>使用公开密钥时，在通信信道上可以是</a:t>
            </a:r>
            <a:r>
              <a:rPr lang="zh-CN" altLang="zh-CN" dirty="0">
                <a:solidFill>
                  <a:srgbClr val="FF0000"/>
                </a:solidFill>
              </a:rPr>
              <a:t>多对一的单向保密通信。</a:t>
            </a:r>
            <a:endParaRPr lang="zh-CN" altLang="en-US" dirty="0">
              <a:solidFill>
                <a:srgbClr val="FF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6" name="Rectangle 2"/>
          <p:cNvSpPr>
            <a:spLocks noGrp="1" noChangeArrowheads="1"/>
          </p:cNvSpPr>
          <p:nvPr>
            <p:ph type="title"/>
          </p:nvPr>
        </p:nvSpPr>
        <p:spPr/>
        <p:txBody>
          <a:bodyPr/>
          <a:lstStyle/>
          <a:p>
            <a:r>
              <a:rPr lang="en-US" altLang="zh-CN" sz="4800" dirty="0" smtClean="0"/>
              <a:t>9.3   </a:t>
            </a:r>
            <a:r>
              <a:rPr lang="zh-CN" altLang="en-US" sz="4800" dirty="0"/>
              <a:t>数字签名</a:t>
            </a:r>
          </a:p>
        </p:txBody>
      </p:sp>
      <p:sp>
        <p:nvSpPr>
          <p:cNvPr id="594947" name="Rectangle 3"/>
          <p:cNvSpPr>
            <a:spLocks noGrp="1" noChangeArrowheads="1"/>
          </p:cNvSpPr>
          <p:nvPr>
            <p:ph idx="1"/>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r>
              <a:rPr lang="zh-CN" altLang="en-US" sz="2800" dirty="0"/>
              <a:t>用于</a:t>
            </a:r>
            <a:r>
              <a:rPr lang="zh-CN" altLang="zh-CN" sz="2800" dirty="0"/>
              <a:t>证明真实性</a:t>
            </a:r>
            <a:r>
              <a:rPr lang="zh-CN" altLang="en-US" sz="2800" dirty="0"/>
              <a:t>。</a:t>
            </a:r>
            <a:endParaRPr lang="en-US" altLang="zh-CN" sz="2800" dirty="0"/>
          </a:p>
          <a:p>
            <a:r>
              <a:rPr lang="zh-CN" altLang="en-US" sz="2800" dirty="0"/>
              <a:t>数字签名必须保证以下三点：</a:t>
            </a:r>
          </a:p>
          <a:p>
            <a:pPr lvl="1"/>
            <a:r>
              <a:rPr lang="en-US" altLang="zh-CN" sz="2400" dirty="0"/>
              <a:t>(1) </a:t>
            </a:r>
            <a:r>
              <a:rPr lang="zh-CN" altLang="en-US" sz="2400" dirty="0"/>
              <a:t>报文鉴别</a:t>
            </a:r>
            <a:r>
              <a:rPr lang="en-US" altLang="zh-CN" sz="2400" dirty="0"/>
              <a:t>——</a:t>
            </a:r>
            <a:r>
              <a:rPr lang="zh-CN" altLang="en-US" sz="2400" dirty="0"/>
              <a:t>接收者能够核实发送者对报文的</a:t>
            </a:r>
            <a:r>
              <a:rPr lang="zh-CN" altLang="en-US" sz="2400" dirty="0" smtClean="0"/>
              <a:t>签名</a:t>
            </a:r>
            <a:r>
              <a:rPr lang="zh-CN" altLang="en-US" sz="2400" dirty="0" smtClean="0">
                <a:solidFill>
                  <a:srgbClr val="FF0000"/>
                </a:solidFill>
              </a:rPr>
              <a:t>（证明来源）</a:t>
            </a:r>
            <a:r>
              <a:rPr lang="zh-CN" altLang="en-US" sz="2400" dirty="0" smtClean="0"/>
              <a:t>；</a:t>
            </a:r>
            <a:endParaRPr lang="en-US" altLang="zh-CN" sz="2400" dirty="0"/>
          </a:p>
          <a:p>
            <a:pPr lvl="1"/>
            <a:r>
              <a:rPr lang="en-US" altLang="zh-CN" sz="2400" dirty="0"/>
              <a:t>(2) </a:t>
            </a:r>
            <a:r>
              <a:rPr lang="zh-CN" altLang="en-US" sz="2400" dirty="0"/>
              <a:t>报文的完整性</a:t>
            </a:r>
            <a:r>
              <a:rPr lang="en-US" altLang="zh-CN" sz="2400" dirty="0"/>
              <a:t>——</a:t>
            </a:r>
            <a:r>
              <a:rPr lang="zh-CN" altLang="en-US" sz="2400" dirty="0"/>
              <a:t>发送者事后不能抵赖对报文的</a:t>
            </a:r>
            <a:r>
              <a:rPr lang="zh-CN" altLang="en-US" sz="2400" dirty="0" smtClean="0"/>
              <a:t>签名</a:t>
            </a:r>
            <a:r>
              <a:rPr lang="zh-CN" altLang="en-US" sz="2400" dirty="0" smtClean="0">
                <a:solidFill>
                  <a:srgbClr val="FF0000"/>
                </a:solidFill>
              </a:rPr>
              <a:t>（防否认）</a:t>
            </a:r>
            <a:r>
              <a:rPr lang="zh-CN" altLang="en-US" sz="2400" dirty="0" smtClean="0"/>
              <a:t>；</a:t>
            </a:r>
            <a:endParaRPr lang="en-US" altLang="zh-CN" sz="2400" dirty="0"/>
          </a:p>
          <a:p>
            <a:pPr lvl="1"/>
            <a:r>
              <a:rPr lang="en-US" altLang="zh-CN" sz="2400" dirty="0"/>
              <a:t>(3) </a:t>
            </a:r>
            <a:r>
              <a:rPr lang="zh-CN" altLang="en-US" sz="2400" dirty="0"/>
              <a:t>不可否认</a:t>
            </a:r>
            <a:r>
              <a:rPr lang="en-US" altLang="zh-CN" sz="2400" dirty="0"/>
              <a:t>——</a:t>
            </a:r>
            <a:r>
              <a:rPr lang="zh-CN" altLang="en-US" sz="2400" dirty="0"/>
              <a:t>接收者不能伪造对报文的</a:t>
            </a:r>
            <a:r>
              <a:rPr lang="zh-CN" altLang="en-US" sz="2400" dirty="0" smtClean="0"/>
              <a:t>签名</a:t>
            </a:r>
            <a:r>
              <a:rPr lang="zh-CN" altLang="en-US" sz="2400" dirty="0" smtClean="0">
                <a:solidFill>
                  <a:srgbClr val="FF0000"/>
                </a:solidFill>
              </a:rPr>
              <a:t>（防伪造）</a:t>
            </a:r>
            <a:r>
              <a:rPr lang="zh-CN" altLang="en-US" sz="2400" dirty="0" smtClean="0"/>
              <a:t>。</a:t>
            </a:r>
            <a:endParaRPr lang="zh-CN" altLang="en-US" sz="2400" dirty="0"/>
          </a:p>
          <a:p>
            <a:r>
              <a:rPr lang="zh-CN" altLang="en-US" sz="2800" dirty="0"/>
              <a:t>现在已有多种实现各种数字签名的方法。</a:t>
            </a:r>
            <a:r>
              <a:rPr lang="zh-CN" altLang="en-US" sz="2800" dirty="0">
                <a:solidFill>
                  <a:srgbClr val="FF0000"/>
                </a:solidFill>
              </a:rPr>
              <a:t>但采用公钥算法更容易实现。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dirty="0"/>
          </a:p>
        </p:txBody>
      </p:sp>
      <p:pic>
        <p:nvPicPr>
          <p:cNvPr id="4" name="图片 3"/>
          <p:cNvPicPr>
            <a:picLocks noChangeAspect="1"/>
          </p:cNvPicPr>
          <p:nvPr/>
        </p:nvPicPr>
        <p:blipFill>
          <a:blip r:embed="rId2"/>
          <a:stretch>
            <a:fillRect/>
          </a:stretch>
        </p:blipFill>
        <p:spPr>
          <a:xfrm>
            <a:off x="2010486" y="1124744"/>
            <a:ext cx="6022099" cy="5637867"/>
          </a:xfrm>
          <a:prstGeom prst="rect">
            <a:avLst/>
          </a:prstGeom>
        </p:spPr>
      </p:pic>
    </p:spTree>
    <p:extLst>
      <p:ext uri="{BB962C8B-B14F-4D97-AF65-F5344CB8AC3E}">
        <p14:creationId xmlns:p14="http://schemas.microsoft.com/office/powerpoint/2010/main" val="37908456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970" name="Rectangle 2"/>
          <p:cNvSpPr>
            <a:spLocks noGrp="1" noChangeArrowheads="1"/>
          </p:cNvSpPr>
          <p:nvPr>
            <p:ph type="title"/>
          </p:nvPr>
        </p:nvSpPr>
        <p:spPr/>
        <p:txBody>
          <a:bodyPr/>
          <a:lstStyle/>
          <a:p>
            <a:pPr algn="ctr"/>
            <a:r>
              <a:rPr lang="zh-CN" altLang="en-US" dirty="0" smtClean="0"/>
              <a:t>基于公钥的数字签名</a:t>
            </a:r>
            <a:r>
              <a:rPr lang="zh-CN" altLang="en-US" dirty="0"/>
              <a:t>的</a:t>
            </a:r>
            <a:r>
              <a:rPr lang="zh-CN" altLang="en-US" dirty="0" smtClean="0"/>
              <a:t>实现</a:t>
            </a:r>
            <a:endParaRPr lang="zh-CN" altLang="en-US" dirty="0"/>
          </a:p>
        </p:txBody>
      </p:sp>
      <p:grpSp>
        <p:nvGrpSpPr>
          <p:cNvPr id="2" name="组合 1"/>
          <p:cNvGrpSpPr/>
          <p:nvPr/>
        </p:nvGrpSpPr>
        <p:grpSpPr>
          <a:xfrm>
            <a:off x="429646" y="1453744"/>
            <a:ext cx="9275882" cy="3271400"/>
            <a:chOff x="429646" y="1453744"/>
            <a:chExt cx="9275882" cy="3271400"/>
          </a:xfrm>
        </p:grpSpPr>
        <p:sp>
          <p:nvSpPr>
            <p:cNvPr id="84" name="Line 52"/>
            <p:cNvSpPr>
              <a:spLocks noChangeShapeType="1"/>
            </p:cNvSpPr>
            <p:nvPr/>
          </p:nvSpPr>
          <p:spPr bwMode="auto">
            <a:xfrm>
              <a:off x="2632203" y="3891707"/>
              <a:ext cx="1392238" cy="0"/>
            </a:xfrm>
            <a:prstGeom prst="line">
              <a:avLst/>
            </a:prstGeom>
            <a:noFill/>
            <a:ln w="38100">
              <a:solidFill>
                <a:srgbClr val="0000FF"/>
              </a:solidFill>
              <a:round/>
              <a:headEnd type="none" w="sm" len="me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85" name="Line 53"/>
            <p:cNvSpPr>
              <a:spLocks noChangeShapeType="1"/>
            </p:cNvSpPr>
            <p:nvPr/>
          </p:nvSpPr>
          <p:spPr bwMode="auto">
            <a:xfrm>
              <a:off x="5043616" y="3902819"/>
              <a:ext cx="2200275" cy="0"/>
            </a:xfrm>
            <a:prstGeom prst="line">
              <a:avLst/>
            </a:prstGeom>
            <a:noFill/>
            <a:ln w="38100">
              <a:solidFill>
                <a:srgbClr val="0000FF"/>
              </a:solidFill>
              <a:round/>
              <a:headEnd type="none" w="sm" len="me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86" name="Text Box 56"/>
            <p:cNvSpPr txBox="1">
              <a:spLocks noChangeArrowheads="1"/>
            </p:cNvSpPr>
            <p:nvPr/>
          </p:nvSpPr>
          <p:spPr bwMode="auto">
            <a:xfrm>
              <a:off x="8648828" y="3712319"/>
              <a:ext cx="10567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3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smtClean="0">
                  <a:ln>
                    <a:noFill/>
                  </a:ln>
                  <a:solidFill>
                    <a:srgbClr val="000099"/>
                  </a:solidFill>
                  <a:effectLst/>
                  <a:uLnTx/>
                  <a:uFillTx/>
                  <a:latin typeface="+mn-lt"/>
                  <a:ea typeface="黑体" panose="02010609060101010101" pitchFamily="2" charset="-122"/>
                </a:rPr>
                <a:t>明文 </a:t>
              </a:r>
              <a:r>
                <a:rPr kumimoji="1" lang="en-US" altLang="zh-CN" sz="2000" b="1" i="1" u="none" strike="noStrike" kern="0" cap="none" spc="0" normalizeH="0" baseline="0" noProof="0" smtClean="0">
                  <a:ln>
                    <a:noFill/>
                  </a:ln>
                  <a:solidFill>
                    <a:srgbClr val="000099"/>
                  </a:solidFill>
                  <a:effectLst/>
                  <a:uLnTx/>
                  <a:uFillTx/>
                  <a:latin typeface="+mn-lt"/>
                  <a:ea typeface="黑体" panose="02010609060101010101" pitchFamily="2" charset="-122"/>
                </a:rPr>
                <a:t>X</a:t>
              </a:r>
              <a:r>
                <a:rPr kumimoji="1" lang="en-US" altLang="zh-CN" sz="3200" b="1" i="0" u="none" strike="noStrike" kern="0" cap="none" spc="0" normalizeH="0" baseline="0" noProof="0" smtClean="0">
                  <a:ln>
                    <a:noFill/>
                  </a:ln>
                  <a:solidFill>
                    <a:srgbClr val="000099"/>
                  </a:solidFill>
                  <a:effectLst/>
                  <a:uLnTx/>
                  <a:uFillTx/>
                  <a:latin typeface="+mn-lt"/>
                  <a:ea typeface="黑体" panose="02010609060101010101" pitchFamily="2" charset="-122"/>
                </a:rPr>
                <a:t> </a:t>
              </a:r>
            </a:p>
          </p:txBody>
        </p:sp>
        <p:sp>
          <p:nvSpPr>
            <p:cNvPr id="87" name="Freeform 51"/>
            <p:cNvSpPr/>
            <p:nvPr/>
          </p:nvSpPr>
          <p:spPr bwMode="auto">
            <a:xfrm>
              <a:off x="1226125" y="3451969"/>
              <a:ext cx="493266" cy="454025"/>
            </a:xfrm>
            <a:custGeom>
              <a:avLst/>
              <a:gdLst>
                <a:gd name="T0" fmla="*/ 1 w 194"/>
                <a:gd name="T1" fmla="*/ 0 h 232"/>
                <a:gd name="T2" fmla="*/ 0 w 194"/>
                <a:gd name="T3" fmla="*/ 231 h 232"/>
                <a:gd name="T4" fmla="*/ 194 w 194"/>
                <a:gd name="T5" fmla="*/ 232 h 232"/>
              </a:gdLst>
              <a:ahLst/>
              <a:cxnLst>
                <a:cxn ang="0">
                  <a:pos x="T0" y="T1"/>
                </a:cxn>
                <a:cxn ang="0">
                  <a:pos x="T2" y="T3"/>
                </a:cxn>
                <a:cxn ang="0">
                  <a:pos x="T4" y="T5"/>
                </a:cxn>
              </a:cxnLst>
              <a:rect l="0" t="0" r="r" b="b"/>
              <a:pathLst>
                <a:path w="194" h="232">
                  <a:moveTo>
                    <a:pt x="1" y="0"/>
                  </a:moveTo>
                  <a:lnTo>
                    <a:pt x="0" y="231"/>
                  </a:lnTo>
                  <a:lnTo>
                    <a:pt x="194" y="232"/>
                  </a:lnTo>
                </a:path>
              </a:pathLst>
            </a:custGeom>
            <a:noFill/>
            <a:ln w="19050">
              <a:solidFill>
                <a:schemeClr val="tx1"/>
              </a:solidFill>
              <a:round/>
              <a:headEnd type="none" w="sm" len="med"/>
              <a:tailEnd type="triangle" w="sm"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88" name="Freeform 72"/>
            <p:cNvSpPr/>
            <p:nvPr/>
          </p:nvSpPr>
          <p:spPr bwMode="auto">
            <a:xfrm flipH="1" flipV="1">
              <a:off x="2275014" y="2687289"/>
              <a:ext cx="79375" cy="848818"/>
            </a:xfrm>
            <a:custGeom>
              <a:avLst/>
              <a:gdLst>
                <a:gd name="T0" fmla="*/ 0 w 1"/>
                <a:gd name="T1" fmla="*/ 314 h 314"/>
                <a:gd name="T2" fmla="*/ 0 w 1"/>
                <a:gd name="T3" fmla="*/ 0 h 314"/>
              </a:gdLst>
              <a:ahLst/>
              <a:cxnLst>
                <a:cxn ang="0">
                  <a:pos x="T0" y="T1"/>
                </a:cxn>
                <a:cxn ang="0">
                  <a:pos x="T2" y="T3"/>
                </a:cxn>
              </a:cxnLst>
              <a:rect l="0" t="0" r="r" b="b"/>
              <a:pathLst>
                <a:path w="1" h="314">
                  <a:moveTo>
                    <a:pt x="0" y="314"/>
                  </a:moveTo>
                  <a:lnTo>
                    <a:pt x="0" y="0"/>
                  </a:lnTo>
                </a:path>
              </a:pathLst>
            </a:custGeom>
            <a:noFill/>
            <a:ln w="38100" cmpd="sng">
              <a:solidFill>
                <a:srgbClr val="C00000"/>
              </a:solidFill>
              <a:round/>
              <a:headEnd type="none" w="sm"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89" name="Freeform 134"/>
            <p:cNvSpPr/>
            <p:nvPr/>
          </p:nvSpPr>
          <p:spPr bwMode="auto">
            <a:xfrm flipV="1">
              <a:off x="7866190" y="2687289"/>
              <a:ext cx="45719" cy="848818"/>
            </a:xfrm>
            <a:custGeom>
              <a:avLst/>
              <a:gdLst>
                <a:gd name="T0" fmla="*/ 0 w 1"/>
                <a:gd name="T1" fmla="*/ 314 h 314"/>
                <a:gd name="T2" fmla="*/ 0 w 1"/>
                <a:gd name="T3" fmla="*/ 0 h 314"/>
              </a:gdLst>
              <a:ahLst/>
              <a:cxnLst>
                <a:cxn ang="0">
                  <a:pos x="T0" y="T1"/>
                </a:cxn>
                <a:cxn ang="0">
                  <a:pos x="T2" y="T3"/>
                </a:cxn>
              </a:cxnLst>
              <a:rect l="0" t="0" r="r" b="b"/>
              <a:pathLst>
                <a:path w="1" h="314">
                  <a:moveTo>
                    <a:pt x="0" y="314"/>
                  </a:moveTo>
                  <a:lnTo>
                    <a:pt x="0" y="0"/>
                  </a:lnTo>
                </a:path>
              </a:pathLst>
            </a:custGeom>
            <a:noFill/>
            <a:ln w="38100" cmpd="sng">
              <a:solidFill>
                <a:srgbClr val="C00000"/>
              </a:solidFill>
              <a:round/>
              <a:headEnd type="none" w="sm" len="me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90" name="Freeform 50"/>
            <p:cNvSpPr/>
            <p:nvPr/>
          </p:nvSpPr>
          <p:spPr bwMode="auto">
            <a:xfrm rot="16200000">
              <a:off x="8615491" y="3505944"/>
              <a:ext cx="219075" cy="574675"/>
            </a:xfrm>
            <a:custGeom>
              <a:avLst/>
              <a:gdLst>
                <a:gd name="T0" fmla="*/ 1 w 194"/>
                <a:gd name="T1" fmla="*/ 0 h 232"/>
                <a:gd name="T2" fmla="*/ 0 w 194"/>
                <a:gd name="T3" fmla="*/ 231 h 232"/>
                <a:gd name="T4" fmla="*/ 194 w 194"/>
                <a:gd name="T5" fmla="*/ 232 h 232"/>
              </a:gdLst>
              <a:ahLst/>
              <a:cxnLst>
                <a:cxn ang="0">
                  <a:pos x="T0" y="T1"/>
                </a:cxn>
                <a:cxn ang="0">
                  <a:pos x="T2" y="T3"/>
                </a:cxn>
                <a:cxn ang="0">
                  <a:pos x="T4" y="T5"/>
                </a:cxn>
              </a:cxnLst>
              <a:rect l="0" t="0" r="r" b="b"/>
              <a:pathLst>
                <a:path w="194" h="232">
                  <a:moveTo>
                    <a:pt x="1" y="0"/>
                  </a:moveTo>
                  <a:lnTo>
                    <a:pt x="0" y="231"/>
                  </a:lnTo>
                  <a:lnTo>
                    <a:pt x="194" y="232"/>
                  </a:lnTo>
                </a:path>
              </a:pathLst>
            </a:custGeom>
            <a:noFill/>
            <a:ln w="19050">
              <a:solidFill>
                <a:schemeClr val="tx1"/>
              </a:solidFill>
              <a:round/>
              <a:headEnd type="none" w="sm" len="med"/>
              <a:tailEnd type="triangle" w="sm"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91" name="Text Box 68"/>
            <p:cNvSpPr txBox="1">
              <a:spLocks noChangeArrowheads="1"/>
            </p:cNvSpPr>
            <p:nvPr/>
          </p:nvSpPr>
          <p:spPr bwMode="auto">
            <a:xfrm>
              <a:off x="6164391" y="3501182"/>
              <a:ext cx="96051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smtClean="0">
                  <a:ln>
                    <a:noFill/>
                  </a:ln>
                  <a:solidFill>
                    <a:srgbClr val="000099"/>
                  </a:solidFill>
                  <a:effectLst/>
                  <a:uLnTx/>
                  <a:uFillTx/>
                  <a:latin typeface="+mn-lt"/>
                  <a:ea typeface="黑体" panose="02010609060101010101" pitchFamily="2" charset="-122"/>
                </a:rPr>
                <a:t>密文 </a:t>
              </a:r>
              <a:r>
                <a:rPr kumimoji="1" lang="en-US" altLang="zh-CN" sz="2000" b="1" i="1" u="none" strike="noStrike" kern="0" cap="none" spc="0" normalizeH="0" baseline="0" noProof="0" smtClean="0">
                  <a:ln>
                    <a:noFill/>
                  </a:ln>
                  <a:solidFill>
                    <a:srgbClr val="000099"/>
                  </a:solidFill>
                  <a:effectLst/>
                  <a:uLnTx/>
                  <a:uFillTx/>
                  <a:latin typeface="+mn-lt"/>
                  <a:ea typeface="黑体" panose="02010609060101010101" pitchFamily="2" charset="-122"/>
                </a:rPr>
                <a:t>Y</a:t>
              </a:r>
            </a:p>
          </p:txBody>
        </p:sp>
        <p:sp>
          <p:nvSpPr>
            <p:cNvPr id="92" name="Text Box 54"/>
            <p:cNvSpPr txBox="1">
              <a:spLocks noChangeArrowheads="1"/>
            </p:cNvSpPr>
            <p:nvPr/>
          </p:nvSpPr>
          <p:spPr bwMode="auto">
            <a:xfrm>
              <a:off x="6918688" y="1453744"/>
              <a:ext cx="208101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eaLnBrk="1" fontAlgn="auto" latinLnBrk="0" hangingPunct="1">
                <a:lnSpc>
                  <a:spcPct val="100000"/>
                </a:lnSpc>
                <a:spcBef>
                  <a:spcPts val="0"/>
                </a:spcBef>
                <a:spcAft>
                  <a:spcPts val="0"/>
                </a:spcAft>
                <a:buClrTx/>
                <a:buSzTx/>
                <a:buFontTx/>
                <a:buNone/>
                <a:defRPr/>
              </a:pPr>
              <a:r>
                <a:rPr kumimoji="1" lang="en-US" altLang="zh-CN" sz="2400" b="1" kern="0" dirty="0" smtClean="0">
                  <a:solidFill>
                    <a:srgbClr val="FF0000"/>
                  </a:solidFill>
                  <a:latin typeface="+mn-lt"/>
                  <a:ea typeface="黑体" panose="02010609060101010101" pitchFamily="2" charset="-122"/>
                </a:rPr>
                <a:t>A </a:t>
              </a:r>
              <a:r>
                <a:rPr kumimoji="1" lang="zh-CN" altLang="en-US" sz="2400" b="1" i="0" u="none" strike="noStrike" kern="0" cap="none" spc="0" normalizeH="0" baseline="0" noProof="0" dirty="0" smtClean="0">
                  <a:ln>
                    <a:noFill/>
                  </a:ln>
                  <a:solidFill>
                    <a:srgbClr val="FF0000"/>
                  </a:solidFill>
                  <a:effectLst/>
                  <a:uLnTx/>
                  <a:uFillTx/>
                  <a:latin typeface="+mn-lt"/>
                  <a:ea typeface="黑体" panose="02010609060101010101" pitchFamily="2" charset="-122"/>
                </a:rPr>
                <a:t>的公钥 </a:t>
              </a:r>
              <a:r>
                <a:rPr kumimoji="1" lang="en-US" altLang="zh-CN" sz="2400" b="1" i="1" u="none" strike="noStrike" kern="0" cap="none" spc="0" normalizeH="0" baseline="0" noProof="0" dirty="0" smtClean="0">
                  <a:ln>
                    <a:noFill/>
                  </a:ln>
                  <a:solidFill>
                    <a:srgbClr val="FF0000"/>
                  </a:solidFill>
                  <a:effectLst/>
                  <a:uLnTx/>
                  <a:uFillTx/>
                  <a:latin typeface="+mn-lt"/>
                  <a:ea typeface="黑体" panose="02010609060101010101" pitchFamily="2" charset="-122"/>
                </a:rPr>
                <a:t>PK</a:t>
              </a:r>
              <a:r>
                <a:rPr kumimoji="1" lang="en-US" altLang="zh-CN" sz="2400" b="1" i="1" u="none" strike="noStrike" kern="0" cap="none" spc="0" normalizeH="0" baseline="-25000" noProof="0" dirty="0" smtClean="0">
                  <a:ln>
                    <a:noFill/>
                  </a:ln>
                  <a:solidFill>
                    <a:srgbClr val="FF0000"/>
                  </a:solidFill>
                  <a:effectLst/>
                  <a:uLnTx/>
                  <a:uFillTx/>
                  <a:latin typeface="+mn-lt"/>
                  <a:ea typeface="黑体" panose="02010609060101010101" pitchFamily="2" charset="-122"/>
                </a:rPr>
                <a:t>A</a:t>
              </a:r>
            </a:p>
          </p:txBody>
        </p:sp>
        <p:sp>
          <p:nvSpPr>
            <p:cNvPr id="93" name="Text Box 55"/>
            <p:cNvSpPr txBox="1">
              <a:spLocks noChangeArrowheads="1"/>
            </p:cNvSpPr>
            <p:nvPr/>
          </p:nvSpPr>
          <p:spPr bwMode="auto">
            <a:xfrm>
              <a:off x="429646" y="3891707"/>
              <a:ext cx="103936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dirty="0" smtClean="0">
                  <a:ln>
                    <a:noFill/>
                  </a:ln>
                  <a:solidFill>
                    <a:srgbClr val="000099"/>
                  </a:solidFill>
                  <a:effectLst/>
                  <a:uLnTx/>
                  <a:uFillTx/>
                  <a:latin typeface="+mn-lt"/>
                  <a:ea typeface="黑体" panose="02010609060101010101" pitchFamily="2" charset="-122"/>
                </a:rPr>
                <a:t>明文 </a:t>
              </a:r>
              <a:r>
                <a:rPr kumimoji="1" lang="en-US" altLang="zh-CN" sz="2000" b="1" i="1" u="none" strike="noStrike" kern="0" cap="none" spc="0" normalizeH="0" baseline="0" noProof="0" dirty="0" smtClean="0">
                  <a:ln>
                    <a:noFill/>
                  </a:ln>
                  <a:solidFill>
                    <a:srgbClr val="000099"/>
                  </a:solidFill>
                  <a:effectLst/>
                  <a:uLnTx/>
                  <a:uFillTx/>
                  <a:latin typeface="+mn-lt"/>
                  <a:ea typeface="黑体" panose="02010609060101010101" pitchFamily="2" charset="-122"/>
                </a:rPr>
                <a:t>X</a:t>
              </a:r>
            </a:p>
          </p:txBody>
        </p:sp>
        <p:sp>
          <p:nvSpPr>
            <p:cNvPr id="94" name="Text Box 57"/>
            <p:cNvSpPr txBox="1">
              <a:spLocks noChangeArrowheads="1"/>
            </p:cNvSpPr>
            <p:nvPr/>
          </p:nvSpPr>
          <p:spPr bwMode="auto">
            <a:xfrm>
              <a:off x="3000503" y="3501182"/>
              <a:ext cx="96051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dirty="0" smtClean="0">
                  <a:ln>
                    <a:noFill/>
                  </a:ln>
                  <a:solidFill>
                    <a:srgbClr val="000099"/>
                  </a:solidFill>
                  <a:effectLst/>
                  <a:uLnTx/>
                  <a:uFillTx/>
                  <a:latin typeface="+mn-lt"/>
                  <a:ea typeface="黑体" panose="02010609060101010101" pitchFamily="2" charset="-122"/>
                </a:rPr>
                <a:t>密文 </a:t>
              </a:r>
              <a:r>
                <a:rPr kumimoji="1" lang="en-US" altLang="zh-CN" sz="2000" b="1" i="1" u="none" strike="noStrike" kern="0" cap="none" spc="0" normalizeH="0" baseline="0" noProof="0" dirty="0" smtClean="0">
                  <a:ln>
                    <a:noFill/>
                  </a:ln>
                  <a:solidFill>
                    <a:srgbClr val="000099"/>
                  </a:solidFill>
                  <a:effectLst/>
                  <a:uLnTx/>
                  <a:uFillTx/>
                  <a:latin typeface="+mn-lt"/>
                  <a:ea typeface="黑体" panose="02010609060101010101" pitchFamily="2" charset="-122"/>
                </a:rPr>
                <a:t>Y</a:t>
              </a:r>
            </a:p>
          </p:txBody>
        </p:sp>
        <p:pic>
          <p:nvPicPr>
            <p:cNvPr id="95" name="Picture 69"/>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400000">
              <a:off x="7464280" y="2091959"/>
              <a:ext cx="741707" cy="391454"/>
            </a:xfrm>
            <a:prstGeom prst="rect">
              <a:avLst/>
            </a:prstGeom>
            <a:noFill/>
            <a:ln>
              <a:noFill/>
            </a:ln>
            <a:effectLst/>
          </p:spPr>
        </p:pic>
        <p:sp>
          <p:nvSpPr>
            <p:cNvPr id="96" name="Text Box 70"/>
            <p:cNvSpPr txBox="1">
              <a:spLocks noChangeArrowheads="1"/>
            </p:cNvSpPr>
            <p:nvPr/>
          </p:nvSpPr>
          <p:spPr bwMode="auto">
            <a:xfrm>
              <a:off x="608587" y="2953494"/>
              <a:ext cx="37061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99"/>
                  </a:solidFill>
                  <a:effectLst/>
                  <a:uLnTx/>
                  <a:uFillTx/>
                  <a:latin typeface="+mn-lt"/>
                  <a:ea typeface="黑体" panose="02010609060101010101" pitchFamily="2" charset="-122"/>
                </a:rPr>
                <a:t>A</a:t>
              </a:r>
            </a:p>
          </p:txBody>
        </p:sp>
        <p:sp>
          <p:nvSpPr>
            <p:cNvPr id="97" name="Text Box 71"/>
            <p:cNvSpPr txBox="1">
              <a:spLocks noChangeArrowheads="1"/>
            </p:cNvSpPr>
            <p:nvPr/>
          </p:nvSpPr>
          <p:spPr bwMode="auto">
            <a:xfrm>
              <a:off x="9225091" y="2953494"/>
              <a:ext cx="37061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smtClean="0">
                  <a:ln>
                    <a:noFill/>
                  </a:ln>
                  <a:solidFill>
                    <a:srgbClr val="000099"/>
                  </a:solidFill>
                  <a:effectLst/>
                  <a:uLnTx/>
                  <a:uFillTx/>
                  <a:latin typeface="+mn-lt"/>
                  <a:ea typeface="黑体" panose="02010609060101010101" pitchFamily="2" charset="-122"/>
                </a:rPr>
                <a:t>B</a:t>
              </a:r>
            </a:p>
          </p:txBody>
        </p:sp>
        <p:graphicFrame>
          <p:nvGraphicFramePr>
            <p:cNvPr id="98" name="Object 73"/>
            <p:cNvGraphicFramePr>
              <a:graphicFrameLocks noChangeAspect="1"/>
            </p:cNvGraphicFramePr>
            <p:nvPr/>
          </p:nvGraphicFramePr>
          <p:xfrm>
            <a:off x="3943478" y="3226544"/>
            <a:ext cx="2293938" cy="1498600"/>
          </p:xfrm>
          <a:graphic>
            <a:graphicData uri="http://schemas.openxmlformats.org/presentationml/2006/ole">
              <mc:AlternateContent xmlns:mc="http://schemas.openxmlformats.org/markup-compatibility/2006">
                <mc:Choice xmlns:v="urn:schemas-microsoft-com:vml" Requires="v">
                  <p:oleObj spid="_x0000_s18461" name="VISIO" r:id="rId5" imgW="1687195" imgH="964565" progId="Visio.Drawing.6">
                    <p:embed/>
                  </p:oleObj>
                </mc:Choice>
                <mc:Fallback>
                  <p:oleObj name="VISIO" r:id="rId5" imgW="1687195" imgH="964565" progId="Visio.Drawing.6">
                    <p:embed/>
                    <p:pic>
                      <p:nvPicPr>
                        <p:cNvPr id="0" name="图片 1844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43478" y="3226544"/>
                          <a:ext cx="2293938" cy="1498600"/>
                        </a:xfrm>
                        <a:prstGeom prst="rect">
                          <a:avLst/>
                        </a:prstGeom>
                        <a:noFill/>
                        <a:ln>
                          <a:noFill/>
                        </a:ln>
                        <a:effectLst>
                          <a:outerShdw dist="25400" dir="5400000" algn="ctr" rotWithShape="0">
                            <a:srgbClr val="1C1C1C"/>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nvGrpSpPr>
            <p:cNvPr id="99" name="Group 74"/>
            <p:cNvGrpSpPr/>
            <p:nvPr/>
          </p:nvGrpSpPr>
          <p:grpSpPr bwMode="auto">
            <a:xfrm>
              <a:off x="902275" y="3093194"/>
              <a:ext cx="574675" cy="620713"/>
              <a:chOff x="921" y="2412"/>
              <a:chExt cx="284" cy="265"/>
            </a:xfrm>
          </p:grpSpPr>
          <p:grpSp>
            <p:nvGrpSpPr>
              <p:cNvPr id="134" name="Group 75"/>
              <p:cNvGrpSpPr/>
              <p:nvPr/>
            </p:nvGrpSpPr>
            <p:grpSpPr bwMode="auto">
              <a:xfrm>
                <a:off x="928" y="2417"/>
                <a:ext cx="277" cy="260"/>
                <a:chOff x="928" y="2417"/>
                <a:chExt cx="277" cy="260"/>
              </a:xfrm>
            </p:grpSpPr>
            <p:sp>
              <p:nvSpPr>
                <p:cNvPr id="148" name="Freeform 76"/>
                <p:cNvSpPr/>
                <p:nvPr/>
              </p:nvSpPr>
              <p:spPr bwMode="auto">
                <a:xfrm>
                  <a:off x="935" y="2552"/>
                  <a:ext cx="262" cy="25"/>
                </a:xfrm>
                <a:custGeom>
                  <a:avLst/>
                  <a:gdLst>
                    <a:gd name="T0" fmla="*/ 0 w 262"/>
                    <a:gd name="T1" fmla="*/ 25 h 25"/>
                    <a:gd name="T2" fmla="*/ 31 w 262"/>
                    <a:gd name="T3" fmla="*/ 0 h 25"/>
                    <a:gd name="T4" fmla="*/ 231 w 262"/>
                    <a:gd name="T5" fmla="*/ 0 h 25"/>
                    <a:gd name="T6" fmla="*/ 262 w 262"/>
                    <a:gd name="T7" fmla="*/ 25 h 25"/>
                    <a:gd name="T8" fmla="*/ 0 w 262"/>
                    <a:gd name="T9" fmla="*/ 25 h 25"/>
                  </a:gdLst>
                  <a:ahLst/>
                  <a:cxnLst>
                    <a:cxn ang="0">
                      <a:pos x="T0" y="T1"/>
                    </a:cxn>
                    <a:cxn ang="0">
                      <a:pos x="T2" y="T3"/>
                    </a:cxn>
                    <a:cxn ang="0">
                      <a:pos x="T4" y="T5"/>
                    </a:cxn>
                    <a:cxn ang="0">
                      <a:pos x="T6" y="T7"/>
                    </a:cxn>
                    <a:cxn ang="0">
                      <a:pos x="T8" y="T9"/>
                    </a:cxn>
                  </a:cxnLst>
                  <a:rect l="0" t="0" r="r" b="b"/>
                  <a:pathLst>
                    <a:path w="262" h="25">
                      <a:moveTo>
                        <a:pt x="0" y="25"/>
                      </a:moveTo>
                      <a:lnTo>
                        <a:pt x="31" y="0"/>
                      </a:lnTo>
                      <a:lnTo>
                        <a:pt x="231" y="0"/>
                      </a:lnTo>
                      <a:lnTo>
                        <a:pt x="262" y="25"/>
                      </a:lnTo>
                      <a:lnTo>
                        <a:pt x="0" y="25"/>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149" name="Freeform 77"/>
                <p:cNvSpPr/>
                <p:nvPr/>
              </p:nvSpPr>
              <p:spPr bwMode="auto">
                <a:xfrm>
                  <a:off x="935" y="2552"/>
                  <a:ext cx="262" cy="25"/>
                </a:xfrm>
                <a:custGeom>
                  <a:avLst/>
                  <a:gdLst>
                    <a:gd name="T0" fmla="*/ 0 w 262"/>
                    <a:gd name="T1" fmla="*/ 25 h 25"/>
                    <a:gd name="T2" fmla="*/ 31 w 262"/>
                    <a:gd name="T3" fmla="*/ 0 h 25"/>
                    <a:gd name="T4" fmla="*/ 231 w 262"/>
                    <a:gd name="T5" fmla="*/ 0 h 25"/>
                    <a:gd name="T6" fmla="*/ 262 w 262"/>
                    <a:gd name="T7" fmla="*/ 25 h 25"/>
                    <a:gd name="T8" fmla="*/ 0 w 262"/>
                    <a:gd name="T9" fmla="*/ 25 h 25"/>
                  </a:gdLst>
                  <a:ahLst/>
                  <a:cxnLst>
                    <a:cxn ang="0">
                      <a:pos x="T0" y="T1"/>
                    </a:cxn>
                    <a:cxn ang="0">
                      <a:pos x="T2" y="T3"/>
                    </a:cxn>
                    <a:cxn ang="0">
                      <a:pos x="T4" y="T5"/>
                    </a:cxn>
                    <a:cxn ang="0">
                      <a:pos x="T6" y="T7"/>
                    </a:cxn>
                    <a:cxn ang="0">
                      <a:pos x="T8" y="T9"/>
                    </a:cxn>
                  </a:cxnLst>
                  <a:rect l="0" t="0" r="r" b="b"/>
                  <a:pathLst>
                    <a:path w="262" h="25">
                      <a:moveTo>
                        <a:pt x="0" y="25"/>
                      </a:moveTo>
                      <a:lnTo>
                        <a:pt x="31" y="0"/>
                      </a:lnTo>
                      <a:lnTo>
                        <a:pt x="231" y="0"/>
                      </a:lnTo>
                      <a:lnTo>
                        <a:pt x="262" y="25"/>
                      </a:lnTo>
                      <a:lnTo>
                        <a:pt x="0" y="25"/>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150" name="Freeform 78"/>
                <p:cNvSpPr/>
                <p:nvPr/>
              </p:nvSpPr>
              <p:spPr bwMode="auto">
                <a:xfrm>
                  <a:off x="974" y="2417"/>
                  <a:ext cx="185" cy="17"/>
                </a:xfrm>
                <a:custGeom>
                  <a:avLst/>
                  <a:gdLst>
                    <a:gd name="T0" fmla="*/ 0 w 185"/>
                    <a:gd name="T1" fmla="*/ 17 h 17"/>
                    <a:gd name="T2" fmla="*/ 23 w 185"/>
                    <a:gd name="T3" fmla="*/ 0 h 17"/>
                    <a:gd name="T4" fmla="*/ 163 w 185"/>
                    <a:gd name="T5" fmla="*/ 0 h 17"/>
                    <a:gd name="T6" fmla="*/ 185 w 185"/>
                    <a:gd name="T7" fmla="*/ 17 h 17"/>
                    <a:gd name="T8" fmla="*/ 0 w 185"/>
                    <a:gd name="T9" fmla="*/ 17 h 17"/>
                  </a:gdLst>
                  <a:ahLst/>
                  <a:cxnLst>
                    <a:cxn ang="0">
                      <a:pos x="T0" y="T1"/>
                    </a:cxn>
                    <a:cxn ang="0">
                      <a:pos x="T2" y="T3"/>
                    </a:cxn>
                    <a:cxn ang="0">
                      <a:pos x="T4" y="T5"/>
                    </a:cxn>
                    <a:cxn ang="0">
                      <a:pos x="T6" y="T7"/>
                    </a:cxn>
                    <a:cxn ang="0">
                      <a:pos x="T8" y="T9"/>
                    </a:cxn>
                  </a:cxnLst>
                  <a:rect l="0" t="0" r="r" b="b"/>
                  <a:pathLst>
                    <a:path w="185" h="17">
                      <a:moveTo>
                        <a:pt x="0" y="17"/>
                      </a:moveTo>
                      <a:lnTo>
                        <a:pt x="23" y="0"/>
                      </a:lnTo>
                      <a:lnTo>
                        <a:pt x="163" y="0"/>
                      </a:lnTo>
                      <a:lnTo>
                        <a:pt x="185" y="17"/>
                      </a:lnTo>
                      <a:lnTo>
                        <a:pt x="0" y="17"/>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151" name="Freeform 79"/>
                <p:cNvSpPr/>
                <p:nvPr/>
              </p:nvSpPr>
              <p:spPr bwMode="auto">
                <a:xfrm>
                  <a:off x="974" y="2417"/>
                  <a:ext cx="185" cy="17"/>
                </a:xfrm>
                <a:custGeom>
                  <a:avLst/>
                  <a:gdLst>
                    <a:gd name="T0" fmla="*/ 0 w 185"/>
                    <a:gd name="T1" fmla="*/ 17 h 17"/>
                    <a:gd name="T2" fmla="*/ 23 w 185"/>
                    <a:gd name="T3" fmla="*/ 0 h 17"/>
                    <a:gd name="T4" fmla="*/ 163 w 185"/>
                    <a:gd name="T5" fmla="*/ 0 h 17"/>
                    <a:gd name="T6" fmla="*/ 185 w 185"/>
                    <a:gd name="T7" fmla="*/ 17 h 17"/>
                    <a:gd name="T8" fmla="*/ 0 w 185"/>
                    <a:gd name="T9" fmla="*/ 17 h 17"/>
                  </a:gdLst>
                  <a:ahLst/>
                  <a:cxnLst>
                    <a:cxn ang="0">
                      <a:pos x="T0" y="T1"/>
                    </a:cxn>
                    <a:cxn ang="0">
                      <a:pos x="T2" y="T3"/>
                    </a:cxn>
                    <a:cxn ang="0">
                      <a:pos x="T4" y="T5"/>
                    </a:cxn>
                    <a:cxn ang="0">
                      <a:pos x="T6" y="T7"/>
                    </a:cxn>
                    <a:cxn ang="0">
                      <a:pos x="T8" y="T9"/>
                    </a:cxn>
                  </a:cxnLst>
                  <a:rect l="0" t="0" r="r" b="b"/>
                  <a:pathLst>
                    <a:path w="185" h="17">
                      <a:moveTo>
                        <a:pt x="0" y="17"/>
                      </a:moveTo>
                      <a:lnTo>
                        <a:pt x="23" y="0"/>
                      </a:lnTo>
                      <a:lnTo>
                        <a:pt x="163" y="0"/>
                      </a:lnTo>
                      <a:lnTo>
                        <a:pt x="185" y="17"/>
                      </a:lnTo>
                      <a:lnTo>
                        <a:pt x="0" y="17"/>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152" name="Rectangle 80"/>
                <p:cNvSpPr>
                  <a:spLocks noChangeArrowheads="1"/>
                </p:cNvSpPr>
                <p:nvPr/>
              </p:nvSpPr>
              <p:spPr bwMode="auto">
                <a:xfrm>
                  <a:off x="974" y="2434"/>
                  <a:ext cx="185" cy="13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153" name="Rectangle 81"/>
                <p:cNvSpPr>
                  <a:spLocks noChangeArrowheads="1"/>
                </p:cNvSpPr>
                <p:nvPr/>
              </p:nvSpPr>
              <p:spPr bwMode="auto">
                <a:xfrm>
                  <a:off x="937" y="2576"/>
                  <a:ext cx="260" cy="5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154" name="Rectangle 82"/>
                <p:cNvSpPr>
                  <a:spLocks noChangeArrowheads="1"/>
                </p:cNvSpPr>
                <p:nvPr/>
              </p:nvSpPr>
              <p:spPr bwMode="auto">
                <a:xfrm>
                  <a:off x="992" y="2450"/>
                  <a:ext cx="150" cy="1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155" name="Line 83"/>
                <p:cNvSpPr>
                  <a:spLocks noChangeShapeType="1"/>
                </p:cNvSpPr>
                <p:nvPr/>
              </p:nvSpPr>
              <p:spPr bwMode="auto">
                <a:xfrm flipH="1">
                  <a:off x="1115" y="2598"/>
                  <a:ext cx="61" cy="1"/>
                </a:xfrm>
                <a:prstGeom prst="line">
                  <a:avLst/>
                </a:prstGeom>
                <a:noFill/>
                <a:ln w="7938">
                  <a:solidFill>
                    <a:srgbClr val="000000"/>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grpSp>
              <p:nvGrpSpPr>
                <p:cNvPr id="156" name="Group 84"/>
                <p:cNvGrpSpPr/>
                <p:nvPr/>
              </p:nvGrpSpPr>
              <p:grpSpPr bwMode="auto">
                <a:xfrm>
                  <a:off x="928" y="2639"/>
                  <a:ext cx="277" cy="38"/>
                  <a:chOff x="928" y="2639"/>
                  <a:chExt cx="277" cy="38"/>
                </a:xfrm>
              </p:grpSpPr>
              <p:sp>
                <p:nvSpPr>
                  <p:cNvPr id="157" name="Freeform 85"/>
                  <p:cNvSpPr/>
                  <p:nvPr/>
                </p:nvSpPr>
                <p:spPr bwMode="auto">
                  <a:xfrm>
                    <a:off x="928" y="2639"/>
                    <a:ext cx="277" cy="29"/>
                  </a:xfrm>
                  <a:custGeom>
                    <a:avLst/>
                    <a:gdLst>
                      <a:gd name="T0" fmla="*/ 0 w 277"/>
                      <a:gd name="T1" fmla="*/ 29 h 29"/>
                      <a:gd name="T2" fmla="*/ 33 w 277"/>
                      <a:gd name="T3" fmla="*/ 0 h 29"/>
                      <a:gd name="T4" fmla="*/ 245 w 277"/>
                      <a:gd name="T5" fmla="*/ 0 h 29"/>
                      <a:gd name="T6" fmla="*/ 277 w 277"/>
                      <a:gd name="T7" fmla="*/ 29 h 29"/>
                      <a:gd name="T8" fmla="*/ 0 w 277"/>
                      <a:gd name="T9" fmla="*/ 29 h 29"/>
                    </a:gdLst>
                    <a:ahLst/>
                    <a:cxnLst>
                      <a:cxn ang="0">
                        <a:pos x="T0" y="T1"/>
                      </a:cxn>
                      <a:cxn ang="0">
                        <a:pos x="T2" y="T3"/>
                      </a:cxn>
                      <a:cxn ang="0">
                        <a:pos x="T4" y="T5"/>
                      </a:cxn>
                      <a:cxn ang="0">
                        <a:pos x="T6" y="T7"/>
                      </a:cxn>
                      <a:cxn ang="0">
                        <a:pos x="T8" y="T9"/>
                      </a:cxn>
                    </a:cxnLst>
                    <a:rect l="0" t="0" r="r" b="b"/>
                    <a:pathLst>
                      <a:path w="277" h="29">
                        <a:moveTo>
                          <a:pt x="0" y="29"/>
                        </a:moveTo>
                        <a:lnTo>
                          <a:pt x="33" y="0"/>
                        </a:lnTo>
                        <a:lnTo>
                          <a:pt x="245" y="0"/>
                        </a:lnTo>
                        <a:lnTo>
                          <a:pt x="277" y="29"/>
                        </a:lnTo>
                        <a:lnTo>
                          <a:pt x="0" y="29"/>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158" name="Freeform 86"/>
                  <p:cNvSpPr/>
                  <p:nvPr/>
                </p:nvSpPr>
                <p:spPr bwMode="auto">
                  <a:xfrm>
                    <a:off x="928" y="2639"/>
                    <a:ext cx="277" cy="29"/>
                  </a:xfrm>
                  <a:custGeom>
                    <a:avLst/>
                    <a:gdLst>
                      <a:gd name="T0" fmla="*/ 0 w 277"/>
                      <a:gd name="T1" fmla="*/ 29 h 29"/>
                      <a:gd name="T2" fmla="*/ 33 w 277"/>
                      <a:gd name="T3" fmla="*/ 0 h 29"/>
                      <a:gd name="T4" fmla="*/ 245 w 277"/>
                      <a:gd name="T5" fmla="*/ 0 h 29"/>
                      <a:gd name="T6" fmla="*/ 277 w 277"/>
                      <a:gd name="T7" fmla="*/ 29 h 29"/>
                      <a:gd name="T8" fmla="*/ 0 w 277"/>
                      <a:gd name="T9" fmla="*/ 29 h 29"/>
                    </a:gdLst>
                    <a:ahLst/>
                    <a:cxnLst>
                      <a:cxn ang="0">
                        <a:pos x="T0" y="T1"/>
                      </a:cxn>
                      <a:cxn ang="0">
                        <a:pos x="T2" y="T3"/>
                      </a:cxn>
                      <a:cxn ang="0">
                        <a:pos x="T4" y="T5"/>
                      </a:cxn>
                      <a:cxn ang="0">
                        <a:pos x="T6" y="T7"/>
                      </a:cxn>
                      <a:cxn ang="0">
                        <a:pos x="T8" y="T9"/>
                      </a:cxn>
                    </a:cxnLst>
                    <a:rect l="0" t="0" r="r" b="b"/>
                    <a:pathLst>
                      <a:path w="277" h="29">
                        <a:moveTo>
                          <a:pt x="0" y="29"/>
                        </a:moveTo>
                        <a:lnTo>
                          <a:pt x="33" y="0"/>
                        </a:lnTo>
                        <a:lnTo>
                          <a:pt x="245" y="0"/>
                        </a:lnTo>
                        <a:lnTo>
                          <a:pt x="277" y="29"/>
                        </a:lnTo>
                        <a:lnTo>
                          <a:pt x="0" y="29"/>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159" name="Rectangle 87"/>
                  <p:cNvSpPr>
                    <a:spLocks noChangeArrowheads="1"/>
                  </p:cNvSpPr>
                  <p:nvPr/>
                </p:nvSpPr>
                <p:spPr bwMode="auto">
                  <a:xfrm>
                    <a:off x="930" y="2666"/>
                    <a:ext cx="27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grpSp>
          </p:grpSp>
          <p:grpSp>
            <p:nvGrpSpPr>
              <p:cNvPr id="135" name="Group 88"/>
              <p:cNvGrpSpPr/>
              <p:nvPr/>
            </p:nvGrpSpPr>
            <p:grpSpPr bwMode="auto">
              <a:xfrm>
                <a:off x="921" y="2412"/>
                <a:ext cx="277" cy="261"/>
                <a:chOff x="921" y="2412"/>
                <a:chExt cx="277" cy="261"/>
              </a:xfrm>
            </p:grpSpPr>
            <p:sp>
              <p:nvSpPr>
                <p:cNvPr id="136" name="Freeform 89"/>
                <p:cNvSpPr/>
                <p:nvPr/>
              </p:nvSpPr>
              <p:spPr bwMode="auto">
                <a:xfrm>
                  <a:off x="928" y="2547"/>
                  <a:ext cx="262" cy="26"/>
                </a:xfrm>
                <a:custGeom>
                  <a:avLst/>
                  <a:gdLst>
                    <a:gd name="T0" fmla="*/ 0 w 262"/>
                    <a:gd name="T1" fmla="*/ 26 h 26"/>
                    <a:gd name="T2" fmla="*/ 31 w 262"/>
                    <a:gd name="T3" fmla="*/ 0 h 26"/>
                    <a:gd name="T4" fmla="*/ 231 w 262"/>
                    <a:gd name="T5" fmla="*/ 0 h 26"/>
                    <a:gd name="T6" fmla="*/ 262 w 262"/>
                    <a:gd name="T7" fmla="*/ 26 h 26"/>
                    <a:gd name="T8" fmla="*/ 0 w 262"/>
                    <a:gd name="T9" fmla="*/ 26 h 26"/>
                  </a:gdLst>
                  <a:ahLst/>
                  <a:cxnLst>
                    <a:cxn ang="0">
                      <a:pos x="T0" y="T1"/>
                    </a:cxn>
                    <a:cxn ang="0">
                      <a:pos x="T2" y="T3"/>
                    </a:cxn>
                    <a:cxn ang="0">
                      <a:pos x="T4" y="T5"/>
                    </a:cxn>
                    <a:cxn ang="0">
                      <a:pos x="T6" y="T7"/>
                    </a:cxn>
                    <a:cxn ang="0">
                      <a:pos x="T8" y="T9"/>
                    </a:cxn>
                  </a:cxnLst>
                  <a:rect l="0" t="0" r="r" b="b"/>
                  <a:pathLst>
                    <a:path w="262" h="26">
                      <a:moveTo>
                        <a:pt x="0" y="26"/>
                      </a:moveTo>
                      <a:lnTo>
                        <a:pt x="31" y="0"/>
                      </a:lnTo>
                      <a:lnTo>
                        <a:pt x="231" y="0"/>
                      </a:lnTo>
                      <a:lnTo>
                        <a:pt x="262" y="26"/>
                      </a:lnTo>
                      <a:lnTo>
                        <a:pt x="0" y="26"/>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137" name="Freeform 90"/>
                <p:cNvSpPr/>
                <p:nvPr/>
              </p:nvSpPr>
              <p:spPr bwMode="auto">
                <a:xfrm>
                  <a:off x="928" y="2547"/>
                  <a:ext cx="262" cy="26"/>
                </a:xfrm>
                <a:custGeom>
                  <a:avLst/>
                  <a:gdLst>
                    <a:gd name="T0" fmla="*/ 0 w 262"/>
                    <a:gd name="T1" fmla="*/ 26 h 26"/>
                    <a:gd name="T2" fmla="*/ 31 w 262"/>
                    <a:gd name="T3" fmla="*/ 0 h 26"/>
                    <a:gd name="T4" fmla="*/ 231 w 262"/>
                    <a:gd name="T5" fmla="*/ 0 h 26"/>
                    <a:gd name="T6" fmla="*/ 262 w 262"/>
                    <a:gd name="T7" fmla="*/ 26 h 26"/>
                    <a:gd name="T8" fmla="*/ 0 w 262"/>
                    <a:gd name="T9" fmla="*/ 26 h 26"/>
                  </a:gdLst>
                  <a:ahLst/>
                  <a:cxnLst>
                    <a:cxn ang="0">
                      <a:pos x="T0" y="T1"/>
                    </a:cxn>
                    <a:cxn ang="0">
                      <a:pos x="T2" y="T3"/>
                    </a:cxn>
                    <a:cxn ang="0">
                      <a:pos x="T4" y="T5"/>
                    </a:cxn>
                    <a:cxn ang="0">
                      <a:pos x="T6" y="T7"/>
                    </a:cxn>
                    <a:cxn ang="0">
                      <a:pos x="T8" y="T9"/>
                    </a:cxn>
                  </a:cxnLst>
                  <a:rect l="0" t="0" r="r" b="b"/>
                  <a:pathLst>
                    <a:path w="262" h="26">
                      <a:moveTo>
                        <a:pt x="0" y="26"/>
                      </a:moveTo>
                      <a:lnTo>
                        <a:pt x="31" y="0"/>
                      </a:lnTo>
                      <a:lnTo>
                        <a:pt x="231" y="0"/>
                      </a:lnTo>
                      <a:lnTo>
                        <a:pt x="262" y="26"/>
                      </a:lnTo>
                      <a:lnTo>
                        <a:pt x="0" y="26"/>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138" name="Freeform 91"/>
                <p:cNvSpPr/>
                <p:nvPr/>
              </p:nvSpPr>
              <p:spPr bwMode="auto">
                <a:xfrm>
                  <a:off x="968" y="2412"/>
                  <a:ext cx="184" cy="17"/>
                </a:xfrm>
                <a:custGeom>
                  <a:avLst/>
                  <a:gdLst>
                    <a:gd name="T0" fmla="*/ 0 w 184"/>
                    <a:gd name="T1" fmla="*/ 17 h 17"/>
                    <a:gd name="T2" fmla="*/ 22 w 184"/>
                    <a:gd name="T3" fmla="*/ 0 h 17"/>
                    <a:gd name="T4" fmla="*/ 162 w 184"/>
                    <a:gd name="T5" fmla="*/ 0 h 17"/>
                    <a:gd name="T6" fmla="*/ 184 w 184"/>
                    <a:gd name="T7" fmla="*/ 17 h 17"/>
                    <a:gd name="T8" fmla="*/ 0 w 184"/>
                    <a:gd name="T9" fmla="*/ 17 h 17"/>
                  </a:gdLst>
                  <a:ahLst/>
                  <a:cxnLst>
                    <a:cxn ang="0">
                      <a:pos x="T0" y="T1"/>
                    </a:cxn>
                    <a:cxn ang="0">
                      <a:pos x="T2" y="T3"/>
                    </a:cxn>
                    <a:cxn ang="0">
                      <a:pos x="T4" y="T5"/>
                    </a:cxn>
                    <a:cxn ang="0">
                      <a:pos x="T6" y="T7"/>
                    </a:cxn>
                    <a:cxn ang="0">
                      <a:pos x="T8" y="T9"/>
                    </a:cxn>
                  </a:cxnLst>
                  <a:rect l="0" t="0" r="r" b="b"/>
                  <a:pathLst>
                    <a:path w="184" h="17">
                      <a:moveTo>
                        <a:pt x="0" y="17"/>
                      </a:moveTo>
                      <a:lnTo>
                        <a:pt x="22" y="0"/>
                      </a:lnTo>
                      <a:lnTo>
                        <a:pt x="162" y="0"/>
                      </a:lnTo>
                      <a:lnTo>
                        <a:pt x="184" y="17"/>
                      </a:lnTo>
                      <a:lnTo>
                        <a:pt x="0" y="17"/>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139" name="Freeform 92"/>
                <p:cNvSpPr/>
                <p:nvPr/>
              </p:nvSpPr>
              <p:spPr bwMode="auto">
                <a:xfrm>
                  <a:off x="968" y="2412"/>
                  <a:ext cx="184" cy="17"/>
                </a:xfrm>
                <a:custGeom>
                  <a:avLst/>
                  <a:gdLst>
                    <a:gd name="T0" fmla="*/ 0 w 184"/>
                    <a:gd name="T1" fmla="*/ 17 h 17"/>
                    <a:gd name="T2" fmla="*/ 22 w 184"/>
                    <a:gd name="T3" fmla="*/ 0 h 17"/>
                    <a:gd name="T4" fmla="*/ 162 w 184"/>
                    <a:gd name="T5" fmla="*/ 0 h 17"/>
                    <a:gd name="T6" fmla="*/ 184 w 184"/>
                    <a:gd name="T7" fmla="*/ 17 h 17"/>
                    <a:gd name="T8" fmla="*/ 0 w 184"/>
                    <a:gd name="T9" fmla="*/ 17 h 17"/>
                  </a:gdLst>
                  <a:ahLst/>
                  <a:cxnLst>
                    <a:cxn ang="0">
                      <a:pos x="T0" y="T1"/>
                    </a:cxn>
                    <a:cxn ang="0">
                      <a:pos x="T2" y="T3"/>
                    </a:cxn>
                    <a:cxn ang="0">
                      <a:pos x="T4" y="T5"/>
                    </a:cxn>
                    <a:cxn ang="0">
                      <a:pos x="T6" y="T7"/>
                    </a:cxn>
                    <a:cxn ang="0">
                      <a:pos x="T8" y="T9"/>
                    </a:cxn>
                  </a:cxnLst>
                  <a:rect l="0" t="0" r="r" b="b"/>
                  <a:pathLst>
                    <a:path w="184" h="17">
                      <a:moveTo>
                        <a:pt x="0" y="17"/>
                      </a:moveTo>
                      <a:lnTo>
                        <a:pt x="22" y="0"/>
                      </a:lnTo>
                      <a:lnTo>
                        <a:pt x="162" y="0"/>
                      </a:lnTo>
                      <a:lnTo>
                        <a:pt x="184" y="17"/>
                      </a:lnTo>
                      <a:lnTo>
                        <a:pt x="0" y="17"/>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140" name="Rectangle 93"/>
                <p:cNvSpPr>
                  <a:spLocks noChangeArrowheads="1"/>
                </p:cNvSpPr>
                <p:nvPr/>
              </p:nvSpPr>
              <p:spPr bwMode="auto">
                <a:xfrm>
                  <a:off x="968" y="2429"/>
                  <a:ext cx="184" cy="132"/>
                </a:xfrm>
                <a:prstGeom prst="rect">
                  <a:avLst/>
                </a:prstGeom>
                <a:solidFill>
                  <a:srgbClr val="B7B7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141" name="Rectangle 94"/>
                <p:cNvSpPr>
                  <a:spLocks noChangeArrowheads="1"/>
                </p:cNvSpPr>
                <p:nvPr/>
              </p:nvSpPr>
              <p:spPr bwMode="auto">
                <a:xfrm>
                  <a:off x="930" y="2571"/>
                  <a:ext cx="260" cy="59"/>
                </a:xfrm>
                <a:prstGeom prst="rect">
                  <a:avLst/>
                </a:prstGeom>
                <a:solidFill>
                  <a:srgbClr val="B7B7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142" name="Rectangle 95"/>
                <p:cNvSpPr>
                  <a:spLocks noChangeArrowheads="1"/>
                </p:cNvSpPr>
                <p:nvPr/>
              </p:nvSpPr>
              <p:spPr bwMode="auto">
                <a:xfrm>
                  <a:off x="985" y="2445"/>
                  <a:ext cx="150" cy="1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143" name="Line 96"/>
                <p:cNvSpPr>
                  <a:spLocks noChangeShapeType="1"/>
                </p:cNvSpPr>
                <p:nvPr/>
              </p:nvSpPr>
              <p:spPr bwMode="auto">
                <a:xfrm flipH="1">
                  <a:off x="1108" y="2593"/>
                  <a:ext cx="61" cy="1"/>
                </a:xfrm>
                <a:prstGeom prst="line">
                  <a:avLst/>
                </a:prstGeom>
                <a:noFill/>
                <a:ln w="7938">
                  <a:solidFill>
                    <a:srgbClr val="000000"/>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grpSp>
              <p:nvGrpSpPr>
                <p:cNvPr id="144" name="Group 97"/>
                <p:cNvGrpSpPr/>
                <p:nvPr/>
              </p:nvGrpSpPr>
              <p:grpSpPr bwMode="auto">
                <a:xfrm>
                  <a:off x="921" y="2635"/>
                  <a:ext cx="277" cy="38"/>
                  <a:chOff x="921" y="2635"/>
                  <a:chExt cx="277" cy="38"/>
                </a:xfrm>
              </p:grpSpPr>
              <p:sp>
                <p:nvSpPr>
                  <p:cNvPr id="145" name="Freeform 98"/>
                  <p:cNvSpPr/>
                  <p:nvPr/>
                </p:nvSpPr>
                <p:spPr bwMode="auto">
                  <a:xfrm>
                    <a:off x="921" y="2635"/>
                    <a:ext cx="277" cy="28"/>
                  </a:xfrm>
                  <a:custGeom>
                    <a:avLst/>
                    <a:gdLst>
                      <a:gd name="T0" fmla="*/ 0 w 277"/>
                      <a:gd name="T1" fmla="*/ 28 h 28"/>
                      <a:gd name="T2" fmla="*/ 33 w 277"/>
                      <a:gd name="T3" fmla="*/ 0 h 28"/>
                      <a:gd name="T4" fmla="*/ 245 w 277"/>
                      <a:gd name="T5" fmla="*/ 0 h 28"/>
                      <a:gd name="T6" fmla="*/ 277 w 277"/>
                      <a:gd name="T7" fmla="*/ 28 h 28"/>
                      <a:gd name="T8" fmla="*/ 0 w 277"/>
                      <a:gd name="T9" fmla="*/ 28 h 28"/>
                    </a:gdLst>
                    <a:ahLst/>
                    <a:cxnLst>
                      <a:cxn ang="0">
                        <a:pos x="T0" y="T1"/>
                      </a:cxn>
                      <a:cxn ang="0">
                        <a:pos x="T2" y="T3"/>
                      </a:cxn>
                      <a:cxn ang="0">
                        <a:pos x="T4" y="T5"/>
                      </a:cxn>
                      <a:cxn ang="0">
                        <a:pos x="T6" y="T7"/>
                      </a:cxn>
                      <a:cxn ang="0">
                        <a:pos x="T8" y="T9"/>
                      </a:cxn>
                    </a:cxnLst>
                    <a:rect l="0" t="0" r="r" b="b"/>
                    <a:pathLst>
                      <a:path w="277" h="28">
                        <a:moveTo>
                          <a:pt x="0" y="28"/>
                        </a:moveTo>
                        <a:lnTo>
                          <a:pt x="33" y="0"/>
                        </a:lnTo>
                        <a:lnTo>
                          <a:pt x="245" y="0"/>
                        </a:lnTo>
                        <a:lnTo>
                          <a:pt x="277" y="28"/>
                        </a:lnTo>
                        <a:lnTo>
                          <a:pt x="0" y="28"/>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146" name="Freeform 99"/>
                  <p:cNvSpPr/>
                  <p:nvPr/>
                </p:nvSpPr>
                <p:spPr bwMode="auto">
                  <a:xfrm>
                    <a:off x="921" y="2635"/>
                    <a:ext cx="277" cy="28"/>
                  </a:xfrm>
                  <a:custGeom>
                    <a:avLst/>
                    <a:gdLst>
                      <a:gd name="T0" fmla="*/ 0 w 277"/>
                      <a:gd name="T1" fmla="*/ 28 h 28"/>
                      <a:gd name="T2" fmla="*/ 33 w 277"/>
                      <a:gd name="T3" fmla="*/ 0 h 28"/>
                      <a:gd name="T4" fmla="*/ 245 w 277"/>
                      <a:gd name="T5" fmla="*/ 0 h 28"/>
                      <a:gd name="T6" fmla="*/ 277 w 277"/>
                      <a:gd name="T7" fmla="*/ 28 h 28"/>
                      <a:gd name="T8" fmla="*/ 0 w 277"/>
                      <a:gd name="T9" fmla="*/ 28 h 28"/>
                    </a:gdLst>
                    <a:ahLst/>
                    <a:cxnLst>
                      <a:cxn ang="0">
                        <a:pos x="T0" y="T1"/>
                      </a:cxn>
                      <a:cxn ang="0">
                        <a:pos x="T2" y="T3"/>
                      </a:cxn>
                      <a:cxn ang="0">
                        <a:pos x="T4" y="T5"/>
                      </a:cxn>
                      <a:cxn ang="0">
                        <a:pos x="T6" y="T7"/>
                      </a:cxn>
                      <a:cxn ang="0">
                        <a:pos x="T8" y="T9"/>
                      </a:cxn>
                    </a:cxnLst>
                    <a:rect l="0" t="0" r="r" b="b"/>
                    <a:pathLst>
                      <a:path w="277" h="28">
                        <a:moveTo>
                          <a:pt x="0" y="28"/>
                        </a:moveTo>
                        <a:lnTo>
                          <a:pt x="33" y="0"/>
                        </a:lnTo>
                        <a:lnTo>
                          <a:pt x="245" y="0"/>
                        </a:lnTo>
                        <a:lnTo>
                          <a:pt x="277" y="28"/>
                        </a:lnTo>
                        <a:lnTo>
                          <a:pt x="0" y="28"/>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147" name="Rectangle 100"/>
                  <p:cNvSpPr>
                    <a:spLocks noChangeArrowheads="1"/>
                  </p:cNvSpPr>
                  <p:nvPr/>
                </p:nvSpPr>
                <p:spPr bwMode="auto">
                  <a:xfrm>
                    <a:off x="923" y="2662"/>
                    <a:ext cx="274" cy="11"/>
                  </a:xfrm>
                  <a:prstGeom prst="rect">
                    <a:avLst/>
                  </a:prstGeom>
                  <a:solidFill>
                    <a:srgbClr val="BAB7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grpSp>
          </p:grpSp>
        </p:grpSp>
        <p:sp>
          <p:nvSpPr>
            <p:cNvPr id="100" name="Rectangle 102"/>
            <p:cNvSpPr>
              <a:spLocks noChangeArrowheads="1"/>
            </p:cNvSpPr>
            <p:nvPr/>
          </p:nvSpPr>
          <p:spPr bwMode="auto">
            <a:xfrm>
              <a:off x="1719391" y="3545632"/>
              <a:ext cx="1276350" cy="715962"/>
            </a:xfrm>
            <a:prstGeom prst="rect">
              <a:avLst/>
            </a:prstGeom>
            <a:solidFill>
              <a:srgbClr val="FF66FF"/>
            </a:solidFill>
            <a:ln w="12700" algn="ctr">
              <a:solidFill>
                <a:srgbClr val="000000"/>
              </a:solidFill>
              <a:miter lim="800000"/>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defRPr/>
              </a:pPr>
              <a:r>
                <a:rPr kumimoji="1" lang="en-US" altLang="zh-CN" sz="2000" b="1" i="1" u="none" strike="noStrike" kern="0" cap="none" spc="0" normalizeH="0" baseline="0" noProof="0" dirty="0" smtClean="0">
                  <a:ln>
                    <a:noFill/>
                  </a:ln>
                  <a:solidFill>
                    <a:srgbClr val="000099"/>
                  </a:solidFill>
                  <a:effectLst/>
                  <a:uLnTx/>
                  <a:uFillTx/>
                  <a:latin typeface="+mn-lt"/>
                  <a:ea typeface="黑体" panose="02010609060101010101" pitchFamily="2" charset="-122"/>
                </a:rPr>
                <a:t>E</a:t>
              </a:r>
              <a:r>
                <a:rPr kumimoji="1" lang="en-US" altLang="zh-CN" sz="2000" b="1" i="0" u="none" strike="noStrike" kern="0" cap="none" spc="0" normalizeH="0" baseline="0" noProof="0" dirty="0" smtClean="0">
                  <a:ln>
                    <a:noFill/>
                  </a:ln>
                  <a:solidFill>
                    <a:srgbClr val="000099"/>
                  </a:solidFill>
                  <a:effectLst/>
                  <a:uLnTx/>
                  <a:uFillTx/>
                  <a:latin typeface="+mn-lt"/>
                  <a:ea typeface="黑体" panose="02010609060101010101" pitchFamily="2" charset="-122"/>
                </a:rPr>
                <a:t> </a:t>
              </a:r>
              <a:r>
                <a:rPr kumimoji="1" lang="zh-CN" altLang="en-US" sz="2000" b="1" i="0" u="none" strike="noStrike" kern="0" cap="none" spc="0" normalizeH="0" baseline="0" noProof="0" dirty="0" smtClean="0">
                  <a:ln>
                    <a:noFill/>
                  </a:ln>
                  <a:solidFill>
                    <a:srgbClr val="000099"/>
                  </a:solidFill>
                  <a:effectLst/>
                  <a:uLnTx/>
                  <a:uFillTx/>
                  <a:latin typeface="+mn-lt"/>
                  <a:ea typeface="黑体" panose="02010609060101010101" pitchFamily="2" charset="-122"/>
                </a:rPr>
                <a:t>运算</a:t>
              </a:r>
            </a:p>
            <a:p>
              <a:pPr marL="0" marR="0" lvl="0" indent="0" algn="ctr"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dirty="0" smtClean="0">
                  <a:ln>
                    <a:noFill/>
                  </a:ln>
                  <a:solidFill>
                    <a:srgbClr val="000099"/>
                  </a:solidFill>
                  <a:effectLst/>
                  <a:uLnTx/>
                  <a:uFillTx/>
                  <a:latin typeface="+mn-lt"/>
                  <a:ea typeface="黑体" panose="02010609060101010101" pitchFamily="2" charset="-122"/>
                </a:rPr>
                <a:t>加密算法</a:t>
              </a:r>
            </a:p>
          </p:txBody>
        </p:sp>
        <p:sp>
          <p:nvSpPr>
            <p:cNvPr id="101" name="Rectangle 103"/>
            <p:cNvSpPr>
              <a:spLocks noChangeArrowheads="1"/>
            </p:cNvSpPr>
            <p:nvPr/>
          </p:nvSpPr>
          <p:spPr bwMode="auto">
            <a:xfrm>
              <a:off x="7243891" y="3545632"/>
              <a:ext cx="1277937" cy="715962"/>
            </a:xfrm>
            <a:prstGeom prst="rect">
              <a:avLst/>
            </a:prstGeom>
            <a:solidFill>
              <a:srgbClr val="FFFF66"/>
            </a:solidFill>
            <a:ln w="12700" algn="ctr">
              <a:solidFill>
                <a:srgbClr val="000000"/>
              </a:solidFill>
              <a:miter lim="800000"/>
            </a:ln>
            <a:effectLst>
              <a:outerShdw dist="35921" dir="2700000" algn="ctr" rotWithShape="0">
                <a:srgbClr val="1C1C1C"/>
              </a:outerShdw>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defRPr/>
              </a:pPr>
              <a:r>
                <a:rPr kumimoji="1" lang="en-US" altLang="zh-CN" sz="2000" b="1" i="0" u="none" strike="noStrike" kern="0" cap="none" spc="0" normalizeH="0" baseline="0" noProof="0" dirty="0" smtClean="0">
                  <a:ln>
                    <a:noFill/>
                  </a:ln>
                  <a:solidFill>
                    <a:srgbClr val="000099"/>
                  </a:solidFill>
                  <a:effectLst/>
                  <a:uLnTx/>
                  <a:uFillTx/>
                  <a:latin typeface="+mn-lt"/>
                  <a:ea typeface="黑体" panose="02010609060101010101" pitchFamily="2" charset="-122"/>
                </a:rPr>
                <a:t>D </a:t>
              </a:r>
              <a:r>
                <a:rPr kumimoji="1" lang="zh-CN" altLang="en-US" sz="2000" b="1" i="0" u="none" strike="noStrike" kern="0" cap="none" spc="0" normalizeH="0" baseline="0" noProof="0" dirty="0" smtClean="0">
                  <a:ln>
                    <a:noFill/>
                  </a:ln>
                  <a:solidFill>
                    <a:srgbClr val="000099"/>
                  </a:solidFill>
                  <a:effectLst/>
                  <a:uLnTx/>
                  <a:uFillTx/>
                  <a:latin typeface="+mn-lt"/>
                  <a:ea typeface="黑体" panose="02010609060101010101" pitchFamily="2" charset="-122"/>
                </a:rPr>
                <a:t>运算</a:t>
              </a:r>
            </a:p>
            <a:p>
              <a:pPr marL="0" marR="0" lvl="0" indent="0" algn="ctr" defTabSz="914400" eaLnBrk="1" fontAlgn="auto" latinLnBrk="0" hangingPunct="1">
                <a:lnSpc>
                  <a:spcPct val="100000"/>
                </a:lnSpc>
                <a:spcBef>
                  <a:spcPts val="0"/>
                </a:spcBef>
                <a:spcAft>
                  <a:spcPts val="0"/>
                </a:spcAft>
                <a:buClrTx/>
                <a:buSzTx/>
                <a:buFontTx/>
                <a:buNone/>
                <a:defRPr/>
              </a:pPr>
              <a:r>
                <a:rPr kumimoji="1" lang="zh-CN" altLang="en-US" sz="2000" b="1" i="0" u="none" strike="noStrike" kern="0" cap="none" spc="0" normalizeH="0" baseline="0" noProof="0" dirty="0" smtClean="0">
                  <a:ln>
                    <a:noFill/>
                  </a:ln>
                  <a:solidFill>
                    <a:srgbClr val="000099"/>
                  </a:solidFill>
                  <a:effectLst/>
                  <a:uLnTx/>
                  <a:uFillTx/>
                  <a:latin typeface="+mn-lt"/>
                  <a:ea typeface="黑体" panose="02010609060101010101" pitchFamily="2" charset="-122"/>
                </a:rPr>
                <a:t>解密算法</a:t>
              </a:r>
            </a:p>
          </p:txBody>
        </p:sp>
        <p:grpSp>
          <p:nvGrpSpPr>
            <p:cNvPr id="102" name="Group 104"/>
            <p:cNvGrpSpPr/>
            <p:nvPr/>
          </p:nvGrpSpPr>
          <p:grpSpPr bwMode="auto">
            <a:xfrm>
              <a:off x="8740903" y="3067794"/>
              <a:ext cx="574675" cy="620713"/>
              <a:chOff x="921" y="2412"/>
              <a:chExt cx="284" cy="265"/>
            </a:xfrm>
          </p:grpSpPr>
          <p:grpSp>
            <p:nvGrpSpPr>
              <p:cNvPr id="108" name="Group 105"/>
              <p:cNvGrpSpPr/>
              <p:nvPr/>
            </p:nvGrpSpPr>
            <p:grpSpPr bwMode="auto">
              <a:xfrm>
                <a:off x="928" y="2417"/>
                <a:ext cx="277" cy="260"/>
                <a:chOff x="928" y="2417"/>
                <a:chExt cx="277" cy="260"/>
              </a:xfrm>
            </p:grpSpPr>
            <p:sp>
              <p:nvSpPr>
                <p:cNvPr id="122" name="Freeform 106"/>
                <p:cNvSpPr/>
                <p:nvPr/>
              </p:nvSpPr>
              <p:spPr bwMode="auto">
                <a:xfrm>
                  <a:off x="935" y="2552"/>
                  <a:ext cx="262" cy="25"/>
                </a:xfrm>
                <a:custGeom>
                  <a:avLst/>
                  <a:gdLst>
                    <a:gd name="T0" fmla="*/ 0 w 262"/>
                    <a:gd name="T1" fmla="*/ 25 h 25"/>
                    <a:gd name="T2" fmla="*/ 31 w 262"/>
                    <a:gd name="T3" fmla="*/ 0 h 25"/>
                    <a:gd name="T4" fmla="*/ 231 w 262"/>
                    <a:gd name="T5" fmla="*/ 0 h 25"/>
                    <a:gd name="T6" fmla="*/ 262 w 262"/>
                    <a:gd name="T7" fmla="*/ 25 h 25"/>
                    <a:gd name="T8" fmla="*/ 0 w 262"/>
                    <a:gd name="T9" fmla="*/ 25 h 25"/>
                  </a:gdLst>
                  <a:ahLst/>
                  <a:cxnLst>
                    <a:cxn ang="0">
                      <a:pos x="T0" y="T1"/>
                    </a:cxn>
                    <a:cxn ang="0">
                      <a:pos x="T2" y="T3"/>
                    </a:cxn>
                    <a:cxn ang="0">
                      <a:pos x="T4" y="T5"/>
                    </a:cxn>
                    <a:cxn ang="0">
                      <a:pos x="T6" y="T7"/>
                    </a:cxn>
                    <a:cxn ang="0">
                      <a:pos x="T8" y="T9"/>
                    </a:cxn>
                  </a:cxnLst>
                  <a:rect l="0" t="0" r="r" b="b"/>
                  <a:pathLst>
                    <a:path w="262" h="25">
                      <a:moveTo>
                        <a:pt x="0" y="25"/>
                      </a:moveTo>
                      <a:lnTo>
                        <a:pt x="31" y="0"/>
                      </a:lnTo>
                      <a:lnTo>
                        <a:pt x="231" y="0"/>
                      </a:lnTo>
                      <a:lnTo>
                        <a:pt x="262" y="25"/>
                      </a:lnTo>
                      <a:lnTo>
                        <a:pt x="0" y="25"/>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123" name="Freeform 107"/>
                <p:cNvSpPr/>
                <p:nvPr/>
              </p:nvSpPr>
              <p:spPr bwMode="auto">
                <a:xfrm>
                  <a:off x="935" y="2552"/>
                  <a:ext cx="262" cy="25"/>
                </a:xfrm>
                <a:custGeom>
                  <a:avLst/>
                  <a:gdLst>
                    <a:gd name="T0" fmla="*/ 0 w 262"/>
                    <a:gd name="T1" fmla="*/ 25 h 25"/>
                    <a:gd name="T2" fmla="*/ 31 w 262"/>
                    <a:gd name="T3" fmla="*/ 0 h 25"/>
                    <a:gd name="T4" fmla="*/ 231 w 262"/>
                    <a:gd name="T5" fmla="*/ 0 h 25"/>
                    <a:gd name="T6" fmla="*/ 262 w 262"/>
                    <a:gd name="T7" fmla="*/ 25 h 25"/>
                    <a:gd name="T8" fmla="*/ 0 w 262"/>
                    <a:gd name="T9" fmla="*/ 25 h 25"/>
                  </a:gdLst>
                  <a:ahLst/>
                  <a:cxnLst>
                    <a:cxn ang="0">
                      <a:pos x="T0" y="T1"/>
                    </a:cxn>
                    <a:cxn ang="0">
                      <a:pos x="T2" y="T3"/>
                    </a:cxn>
                    <a:cxn ang="0">
                      <a:pos x="T4" y="T5"/>
                    </a:cxn>
                    <a:cxn ang="0">
                      <a:pos x="T6" y="T7"/>
                    </a:cxn>
                    <a:cxn ang="0">
                      <a:pos x="T8" y="T9"/>
                    </a:cxn>
                  </a:cxnLst>
                  <a:rect l="0" t="0" r="r" b="b"/>
                  <a:pathLst>
                    <a:path w="262" h="25">
                      <a:moveTo>
                        <a:pt x="0" y="25"/>
                      </a:moveTo>
                      <a:lnTo>
                        <a:pt x="31" y="0"/>
                      </a:lnTo>
                      <a:lnTo>
                        <a:pt x="231" y="0"/>
                      </a:lnTo>
                      <a:lnTo>
                        <a:pt x="262" y="25"/>
                      </a:lnTo>
                      <a:lnTo>
                        <a:pt x="0" y="25"/>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124" name="Freeform 108"/>
                <p:cNvSpPr/>
                <p:nvPr/>
              </p:nvSpPr>
              <p:spPr bwMode="auto">
                <a:xfrm>
                  <a:off x="974" y="2417"/>
                  <a:ext cx="185" cy="17"/>
                </a:xfrm>
                <a:custGeom>
                  <a:avLst/>
                  <a:gdLst>
                    <a:gd name="T0" fmla="*/ 0 w 185"/>
                    <a:gd name="T1" fmla="*/ 17 h 17"/>
                    <a:gd name="T2" fmla="*/ 23 w 185"/>
                    <a:gd name="T3" fmla="*/ 0 h 17"/>
                    <a:gd name="T4" fmla="*/ 163 w 185"/>
                    <a:gd name="T5" fmla="*/ 0 h 17"/>
                    <a:gd name="T6" fmla="*/ 185 w 185"/>
                    <a:gd name="T7" fmla="*/ 17 h 17"/>
                    <a:gd name="T8" fmla="*/ 0 w 185"/>
                    <a:gd name="T9" fmla="*/ 17 h 17"/>
                  </a:gdLst>
                  <a:ahLst/>
                  <a:cxnLst>
                    <a:cxn ang="0">
                      <a:pos x="T0" y="T1"/>
                    </a:cxn>
                    <a:cxn ang="0">
                      <a:pos x="T2" y="T3"/>
                    </a:cxn>
                    <a:cxn ang="0">
                      <a:pos x="T4" y="T5"/>
                    </a:cxn>
                    <a:cxn ang="0">
                      <a:pos x="T6" y="T7"/>
                    </a:cxn>
                    <a:cxn ang="0">
                      <a:pos x="T8" y="T9"/>
                    </a:cxn>
                  </a:cxnLst>
                  <a:rect l="0" t="0" r="r" b="b"/>
                  <a:pathLst>
                    <a:path w="185" h="17">
                      <a:moveTo>
                        <a:pt x="0" y="17"/>
                      </a:moveTo>
                      <a:lnTo>
                        <a:pt x="23" y="0"/>
                      </a:lnTo>
                      <a:lnTo>
                        <a:pt x="163" y="0"/>
                      </a:lnTo>
                      <a:lnTo>
                        <a:pt x="185" y="17"/>
                      </a:lnTo>
                      <a:lnTo>
                        <a:pt x="0" y="17"/>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125" name="Freeform 109"/>
                <p:cNvSpPr/>
                <p:nvPr/>
              </p:nvSpPr>
              <p:spPr bwMode="auto">
                <a:xfrm>
                  <a:off x="974" y="2417"/>
                  <a:ext cx="185" cy="17"/>
                </a:xfrm>
                <a:custGeom>
                  <a:avLst/>
                  <a:gdLst>
                    <a:gd name="T0" fmla="*/ 0 w 185"/>
                    <a:gd name="T1" fmla="*/ 17 h 17"/>
                    <a:gd name="T2" fmla="*/ 23 w 185"/>
                    <a:gd name="T3" fmla="*/ 0 h 17"/>
                    <a:gd name="T4" fmla="*/ 163 w 185"/>
                    <a:gd name="T5" fmla="*/ 0 h 17"/>
                    <a:gd name="T6" fmla="*/ 185 w 185"/>
                    <a:gd name="T7" fmla="*/ 17 h 17"/>
                    <a:gd name="T8" fmla="*/ 0 w 185"/>
                    <a:gd name="T9" fmla="*/ 17 h 17"/>
                  </a:gdLst>
                  <a:ahLst/>
                  <a:cxnLst>
                    <a:cxn ang="0">
                      <a:pos x="T0" y="T1"/>
                    </a:cxn>
                    <a:cxn ang="0">
                      <a:pos x="T2" y="T3"/>
                    </a:cxn>
                    <a:cxn ang="0">
                      <a:pos x="T4" y="T5"/>
                    </a:cxn>
                    <a:cxn ang="0">
                      <a:pos x="T6" y="T7"/>
                    </a:cxn>
                    <a:cxn ang="0">
                      <a:pos x="T8" y="T9"/>
                    </a:cxn>
                  </a:cxnLst>
                  <a:rect l="0" t="0" r="r" b="b"/>
                  <a:pathLst>
                    <a:path w="185" h="17">
                      <a:moveTo>
                        <a:pt x="0" y="17"/>
                      </a:moveTo>
                      <a:lnTo>
                        <a:pt x="23" y="0"/>
                      </a:lnTo>
                      <a:lnTo>
                        <a:pt x="163" y="0"/>
                      </a:lnTo>
                      <a:lnTo>
                        <a:pt x="185" y="17"/>
                      </a:lnTo>
                      <a:lnTo>
                        <a:pt x="0" y="17"/>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126" name="Rectangle 110"/>
                <p:cNvSpPr>
                  <a:spLocks noChangeArrowheads="1"/>
                </p:cNvSpPr>
                <p:nvPr/>
              </p:nvSpPr>
              <p:spPr bwMode="auto">
                <a:xfrm>
                  <a:off x="974" y="2434"/>
                  <a:ext cx="185" cy="13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127" name="Rectangle 111"/>
                <p:cNvSpPr>
                  <a:spLocks noChangeArrowheads="1"/>
                </p:cNvSpPr>
                <p:nvPr/>
              </p:nvSpPr>
              <p:spPr bwMode="auto">
                <a:xfrm>
                  <a:off x="937" y="2576"/>
                  <a:ext cx="260" cy="5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128" name="Rectangle 112"/>
                <p:cNvSpPr>
                  <a:spLocks noChangeArrowheads="1"/>
                </p:cNvSpPr>
                <p:nvPr/>
              </p:nvSpPr>
              <p:spPr bwMode="auto">
                <a:xfrm>
                  <a:off x="992" y="2450"/>
                  <a:ext cx="150" cy="1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129" name="Line 113"/>
                <p:cNvSpPr>
                  <a:spLocks noChangeShapeType="1"/>
                </p:cNvSpPr>
                <p:nvPr/>
              </p:nvSpPr>
              <p:spPr bwMode="auto">
                <a:xfrm flipH="1">
                  <a:off x="1115" y="2598"/>
                  <a:ext cx="61" cy="1"/>
                </a:xfrm>
                <a:prstGeom prst="line">
                  <a:avLst/>
                </a:prstGeom>
                <a:noFill/>
                <a:ln w="7938">
                  <a:solidFill>
                    <a:srgbClr val="000000"/>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grpSp>
              <p:nvGrpSpPr>
                <p:cNvPr id="130" name="Group 114"/>
                <p:cNvGrpSpPr/>
                <p:nvPr/>
              </p:nvGrpSpPr>
              <p:grpSpPr bwMode="auto">
                <a:xfrm>
                  <a:off x="928" y="2639"/>
                  <a:ext cx="277" cy="38"/>
                  <a:chOff x="928" y="2639"/>
                  <a:chExt cx="277" cy="38"/>
                </a:xfrm>
              </p:grpSpPr>
              <p:sp>
                <p:nvSpPr>
                  <p:cNvPr id="131" name="Freeform 115"/>
                  <p:cNvSpPr/>
                  <p:nvPr/>
                </p:nvSpPr>
                <p:spPr bwMode="auto">
                  <a:xfrm>
                    <a:off x="928" y="2639"/>
                    <a:ext cx="277" cy="29"/>
                  </a:xfrm>
                  <a:custGeom>
                    <a:avLst/>
                    <a:gdLst>
                      <a:gd name="T0" fmla="*/ 0 w 277"/>
                      <a:gd name="T1" fmla="*/ 29 h 29"/>
                      <a:gd name="T2" fmla="*/ 33 w 277"/>
                      <a:gd name="T3" fmla="*/ 0 h 29"/>
                      <a:gd name="T4" fmla="*/ 245 w 277"/>
                      <a:gd name="T5" fmla="*/ 0 h 29"/>
                      <a:gd name="T6" fmla="*/ 277 w 277"/>
                      <a:gd name="T7" fmla="*/ 29 h 29"/>
                      <a:gd name="T8" fmla="*/ 0 w 277"/>
                      <a:gd name="T9" fmla="*/ 29 h 29"/>
                    </a:gdLst>
                    <a:ahLst/>
                    <a:cxnLst>
                      <a:cxn ang="0">
                        <a:pos x="T0" y="T1"/>
                      </a:cxn>
                      <a:cxn ang="0">
                        <a:pos x="T2" y="T3"/>
                      </a:cxn>
                      <a:cxn ang="0">
                        <a:pos x="T4" y="T5"/>
                      </a:cxn>
                      <a:cxn ang="0">
                        <a:pos x="T6" y="T7"/>
                      </a:cxn>
                      <a:cxn ang="0">
                        <a:pos x="T8" y="T9"/>
                      </a:cxn>
                    </a:cxnLst>
                    <a:rect l="0" t="0" r="r" b="b"/>
                    <a:pathLst>
                      <a:path w="277" h="29">
                        <a:moveTo>
                          <a:pt x="0" y="29"/>
                        </a:moveTo>
                        <a:lnTo>
                          <a:pt x="33" y="0"/>
                        </a:lnTo>
                        <a:lnTo>
                          <a:pt x="245" y="0"/>
                        </a:lnTo>
                        <a:lnTo>
                          <a:pt x="277" y="29"/>
                        </a:lnTo>
                        <a:lnTo>
                          <a:pt x="0" y="29"/>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132" name="Freeform 116"/>
                  <p:cNvSpPr/>
                  <p:nvPr/>
                </p:nvSpPr>
                <p:spPr bwMode="auto">
                  <a:xfrm>
                    <a:off x="928" y="2639"/>
                    <a:ext cx="277" cy="29"/>
                  </a:xfrm>
                  <a:custGeom>
                    <a:avLst/>
                    <a:gdLst>
                      <a:gd name="T0" fmla="*/ 0 w 277"/>
                      <a:gd name="T1" fmla="*/ 29 h 29"/>
                      <a:gd name="T2" fmla="*/ 33 w 277"/>
                      <a:gd name="T3" fmla="*/ 0 h 29"/>
                      <a:gd name="T4" fmla="*/ 245 w 277"/>
                      <a:gd name="T5" fmla="*/ 0 h 29"/>
                      <a:gd name="T6" fmla="*/ 277 w 277"/>
                      <a:gd name="T7" fmla="*/ 29 h 29"/>
                      <a:gd name="T8" fmla="*/ 0 w 277"/>
                      <a:gd name="T9" fmla="*/ 29 h 29"/>
                    </a:gdLst>
                    <a:ahLst/>
                    <a:cxnLst>
                      <a:cxn ang="0">
                        <a:pos x="T0" y="T1"/>
                      </a:cxn>
                      <a:cxn ang="0">
                        <a:pos x="T2" y="T3"/>
                      </a:cxn>
                      <a:cxn ang="0">
                        <a:pos x="T4" y="T5"/>
                      </a:cxn>
                      <a:cxn ang="0">
                        <a:pos x="T6" y="T7"/>
                      </a:cxn>
                      <a:cxn ang="0">
                        <a:pos x="T8" y="T9"/>
                      </a:cxn>
                    </a:cxnLst>
                    <a:rect l="0" t="0" r="r" b="b"/>
                    <a:pathLst>
                      <a:path w="277" h="29">
                        <a:moveTo>
                          <a:pt x="0" y="29"/>
                        </a:moveTo>
                        <a:lnTo>
                          <a:pt x="33" y="0"/>
                        </a:lnTo>
                        <a:lnTo>
                          <a:pt x="245" y="0"/>
                        </a:lnTo>
                        <a:lnTo>
                          <a:pt x="277" y="29"/>
                        </a:lnTo>
                        <a:lnTo>
                          <a:pt x="0" y="29"/>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133" name="Rectangle 117"/>
                  <p:cNvSpPr>
                    <a:spLocks noChangeArrowheads="1"/>
                  </p:cNvSpPr>
                  <p:nvPr/>
                </p:nvSpPr>
                <p:spPr bwMode="auto">
                  <a:xfrm>
                    <a:off x="930" y="2666"/>
                    <a:ext cx="27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grpSp>
          </p:grpSp>
          <p:grpSp>
            <p:nvGrpSpPr>
              <p:cNvPr id="109" name="Group 118"/>
              <p:cNvGrpSpPr/>
              <p:nvPr/>
            </p:nvGrpSpPr>
            <p:grpSpPr bwMode="auto">
              <a:xfrm>
                <a:off x="921" y="2412"/>
                <a:ext cx="277" cy="261"/>
                <a:chOff x="921" y="2412"/>
                <a:chExt cx="277" cy="261"/>
              </a:xfrm>
            </p:grpSpPr>
            <p:sp>
              <p:nvSpPr>
                <p:cNvPr id="110" name="Freeform 119"/>
                <p:cNvSpPr/>
                <p:nvPr/>
              </p:nvSpPr>
              <p:spPr bwMode="auto">
                <a:xfrm>
                  <a:off x="928" y="2547"/>
                  <a:ext cx="262" cy="26"/>
                </a:xfrm>
                <a:custGeom>
                  <a:avLst/>
                  <a:gdLst>
                    <a:gd name="T0" fmla="*/ 0 w 262"/>
                    <a:gd name="T1" fmla="*/ 26 h 26"/>
                    <a:gd name="T2" fmla="*/ 31 w 262"/>
                    <a:gd name="T3" fmla="*/ 0 h 26"/>
                    <a:gd name="T4" fmla="*/ 231 w 262"/>
                    <a:gd name="T5" fmla="*/ 0 h 26"/>
                    <a:gd name="T6" fmla="*/ 262 w 262"/>
                    <a:gd name="T7" fmla="*/ 26 h 26"/>
                    <a:gd name="T8" fmla="*/ 0 w 262"/>
                    <a:gd name="T9" fmla="*/ 26 h 26"/>
                  </a:gdLst>
                  <a:ahLst/>
                  <a:cxnLst>
                    <a:cxn ang="0">
                      <a:pos x="T0" y="T1"/>
                    </a:cxn>
                    <a:cxn ang="0">
                      <a:pos x="T2" y="T3"/>
                    </a:cxn>
                    <a:cxn ang="0">
                      <a:pos x="T4" y="T5"/>
                    </a:cxn>
                    <a:cxn ang="0">
                      <a:pos x="T6" y="T7"/>
                    </a:cxn>
                    <a:cxn ang="0">
                      <a:pos x="T8" y="T9"/>
                    </a:cxn>
                  </a:cxnLst>
                  <a:rect l="0" t="0" r="r" b="b"/>
                  <a:pathLst>
                    <a:path w="262" h="26">
                      <a:moveTo>
                        <a:pt x="0" y="26"/>
                      </a:moveTo>
                      <a:lnTo>
                        <a:pt x="31" y="0"/>
                      </a:lnTo>
                      <a:lnTo>
                        <a:pt x="231" y="0"/>
                      </a:lnTo>
                      <a:lnTo>
                        <a:pt x="262" y="26"/>
                      </a:lnTo>
                      <a:lnTo>
                        <a:pt x="0" y="26"/>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111" name="Freeform 120"/>
                <p:cNvSpPr/>
                <p:nvPr/>
              </p:nvSpPr>
              <p:spPr bwMode="auto">
                <a:xfrm>
                  <a:off x="928" y="2547"/>
                  <a:ext cx="262" cy="26"/>
                </a:xfrm>
                <a:custGeom>
                  <a:avLst/>
                  <a:gdLst>
                    <a:gd name="T0" fmla="*/ 0 w 262"/>
                    <a:gd name="T1" fmla="*/ 26 h 26"/>
                    <a:gd name="T2" fmla="*/ 31 w 262"/>
                    <a:gd name="T3" fmla="*/ 0 h 26"/>
                    <a:gd name="T4" fmla="*/ 231 w 262"/>
                    <a:gd name="T5" fmla="*/ 0 h 26"/>
                    <a:gd name="T6" fmla="*/ 262 w 262"/>
                    <a:gd name="T7" fmla="*/ 26 h 26"/>
                    <a:gd name="T8" fmla="*/ 0 w 262"/>
                    <a:gd name="T9" fmla="*/ 26 h 26"/>
                  </a:gdLst>
                  <a:ahLst/>
                  <a:cxnLst>
                    <a:cxn ang="0">
                      <a:pos x="T0" y="T1"/>
                    </a:cxn>
                    <a:cxn ang="0">
                      <a:pos x="T2" y="T3"/>
                    </a:cxn>
                    <a:cxn ang="0">
                      <a:pos x="T4" y="T5"/>
                    </a:cxn>
                    <a:cxn ang="0">
                      <a:pos x="T6" y="T7"/>
                    </a:cxn>
                    <a:cxn ang="0">
                      <a:pos x="T8" y="T9"/>
                    </a:cxn>
                  </a:cxnLst>
                  <a:rect l="0" t="0" r="r" b="b"/>
                  <a:pathLst>
                    <a:path w="262" h="26">
                      <a:moveTo>
                        <a:pt x="0" y="26"/>
                      </a:moveTo>
                      <a:lnTo>
                        <a:pt x="31" y="0"/>
                      </a:lnTo>
                      <a:lnTo>
                        <a:pt x="231" y="0"/>
                      </a:lnTo>
                      <a:lnTo>
                        <a:pt x="262" y="26"/>
                      </a:lnTo>
                      <a:lnTo>
                        <a:pt x="0" y="26"/>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112" name="Freeform 121"/>
                <p:cNvSpPr/>
                <p:nvPr/>
              </p:nvSpPr>
              <p:spPr bwMode="auto">
                <a:xfrm>
                  <a:off x="968" y="2412"/>
                  <a:ext cx="184" cy="17"/>
                </a:xfrm>
                <a:custGeom>
                  <a:avLst/>
                  <a:gdLst>
                    <a:gd name="T0" fmla="*/ 0 w 184"/>
                    <a:gd name="T1" fmla="*/ 17 h 17"/>
                    <a:gd name="T2" fmla="*/ 22 w 184"/>
                    <a:gd name="T3" fmla="*/ 0 h 17"/>
                    <a:gd name="T4" fmla="*/ 162 w 184"/>
                    <a:gd name="T5" fmla="*/ 0 h 17"/>
                    <a:gd name="T6" fmla="*/ 184 w 184"/>
                    <a:gd name="T7" fmla="*/ 17 h 17"/>
                    <a:gd name="T8" fmla="*/ 0 w 184"/>
                    <a:gd name="T9" fmla="*/ 17 h 17"/>
                  </a:gdLst>
                  <a:ahLst/>
                  <a:cxnLst>
                    <a:cxn ang="0">
                      <a:pos x="T0" y="T1"/>
                    </a:cxn>
                    <a:cxn ang="0">
                      <a:pos x="T2" y="T3"/>
                    </a:cxn>
                    <a:cxn ang="0">
                      <a:pos x="T4" y="T5"/>
                    </a:cxn>
                    <a:cxn ang="0">
                      <a:pos x="T6" y="T7"/>
                    </a:cxn>
                    <a:cxn ang="0">
                      <a:pos x="T8" y="T9"/>
                    </a:cxn>
                  </a:cxnLst>
                  <a:rect l="0" t="0" r="r" b="b"/>
                  <a:pathLst>
                    <a:path w="184" h="17">
                      <a:moveTo>
                        <a:pt x="0" y="17"/>
                      </a:moveTo>
                      <a:lnTo>
                        <a:pt x="22" y="0"/>
                      </a:lnTo>
                      <a:lnTo>
                        <a:pt x="162" y="0"/>
                      </a:lnTo>
                      <a:lnTo>
                        <a:pt x="184" y="17"/>
                      </a:lnTo>
                      <a:lnTo>
                        <a:pt x="0" y="17"/>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113" name="Freeform 122"/>
                <p:cNvSpPr/>
                <p:nvPr/>
              </p:nvSpPr>
              <p:spPr bwMode="auto">
                <a:xfrm>
                  <a:off x="968" y="2412"/>
                  <a:ext cx="184" cy="17"/>
                </a:xfrm>
                <a:custGeom>
                  <a:avLst/>
                  <a:gdLst>
                    <a:gd name="T0" fmla="*/ 0 w 184"/>
                    <a:gd name="T1" fmla="*/ 17 h 17"/>
                    <a:gd name="T2" fmla="*/ 22 w 184"/>
                    <a:gd name="T3" fmla="*/ 0 h 17"/>
                    <a:gd name="T4" fmla="*/ 162 w 184"/>
                    <a:gd name="T5" fmla="*/ 0 h 17"/>
                    <a:gd name="T6" fmla="*/ 184 w 184"/>
                    <a:gd name="T7" fmla="*/ 17 h 17"/>
                    <a:gd name="T8" fmla="*/ 0 w 184"/>
                    <a:gd name="T9" fmla="*/ 17 h 17"/>
                  </a:gdLst>
                  <a:ahLst/>
                  <a:cxnLst>
                    <a:cxn ang="0">
                      <a:pos x="T0" y="T1"/>
                    </a:cxn>
                    <a:cxn ang="0">
                      <a:pos x="T2" y="T3"/>
                    </a:cxn>
                    <a:cxn ang="0">
                      <a:pos x="T4" y="T5"/>
                    </a:cxn>
                    <a:cxn ang="0">
                      <a:pos x="T6" y="T7"/>
                    </a:cxn>
                    <a:cxn ang="0">
                      <a:pos x="T8" y="T9"/>
                    </a:cxn>
                  </a:cxnLst>
                  <a:rect l="0" t="0" r="r" b="b"/>
                  <a:pathLst>
                    <a:path w="184" h="17">
                      <a:moveTo>
                        <a:pt x="0" y="17"/>
                      </a:moveTo>
                      <a:lnTo>
                        <a:pt x="22" y="0"/>
                      </a:lnTo>
                      <a:lnTo>
                        <a:pt x="162" y="0"/>
                      </a:lnTo>
                      <a:lnTo>
                        <a:pt x="184" y="17"/>
                      </a:lnTo>
                      <a:lnTo>
                        <a:pt x="0" y="17"/>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114" name="Rectangle 123"/>
                <p:cNvSpPr>
                  <a:spLocks noChangeArrowheads="1"/>
                </p:cNvSpPr>
                <p:nvPr/>
              </p:nvSpPr>
              <p:spPr bwMode="auto">
                <a:xfrm>
                  <a:off x="968" y="2429"/>
                  <a:ext cx="184" cy="132"/>
                </a:xfrm>
                <a:prstGeom prst="rect">
                  <a:avLst/>
                </a:prstGeom>
                <a:solidFill>
                  <a:srgbClr val="B7B7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115" name="Rectangle 124"/>
                <p:cNvSpPr>
                  <a:spLocks noChangeArrowheads="1"/>
                </p:cNvSpPr>
                <p:nvPr/>
              </p:nvSpPr>
              <p:spPr bwMode="auto">
                <a:xfrm>
                  <a:off x="930" y="2571"/>
                  <a:ext cx="260" cy="59"/>
                </a:xfrm>
                <a:prstGeom prst="rect">
                  <a:avLst/>
                </a:prstGeom>
                <a:solidFill>
                  <a:srgbClr val="B7B7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116" name="Rectangle 125"/>
                <p:cNvSpPr>
                  <a:spLocks noChangeArrowheads="1"/>
                </p:cNvSpPr>
                <p:nvPr/>
              </p:nvSpPr>
              <p:spPr bwMode="auto">
                <a:xfrm>
                  <a:off x="985" y="2445"/>
                  <a:ext cx="150" cy="1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117" name="Line 126"/>
                <p:cNvSpPr>
                  <a:spLocks noChangeShapeType="1"/>
                </p:cNvSpPr>
                <p:nvPr/>
              </p:nvSpPr>
              <p:spPr bwMode="auto">
                <a:xfrm flipH="1">
                  <a:off x="1108" y="2593"/>
                  <a:ext cx="61" cy="1"/>
                </a:xfrm>
                <a:prstGeom prst="line">
                  <a:avLst/>
                </a:prstGeom>
                <a:noFill/>
                <a:ln w="7938">
                  <a:solidFill>
                    <a:srgbClr val="000000"/>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grpSp>
              <p:nvGrpSpPr>
                <p:cNvPr id="118" name="Group 127"/>
                <p:cNvGrpSpPr/>
                <p:nvPr/>
              </p:nvGrpSpPr>
              <p:grpSpPr bwMode="auto">
                <a:xfrm>
                  <a:off x="921" y="2635"/>
                  <a:ext cx="277" cy="38"/>
                  <a:chOff x="921" y="2635"/>
                  <a:chExt cx="277" cy="38"/>
                </a:xfrm>
              </p:grpSpPr>
              <p:sp>
                <p:nvSpPr>
                  <p:cNvPr id="119" name="Freeform 128"/>
                  <p:cNvSpPr/>
                  <p:nvPr/>
                </p:nvSpPr>
                <p:spPr bwMode="auto">
                  <a:xfrm>
                    <a:off x="921" y="2635"/>
                    <a:ext cx="277" cy="28"/>
                  </a:xfrm>
                  <a:custGeom>
                    <a:avLst/>
                    <a:gdLst>
                      <a:gd name="T0" fmla="*/ 0 w 277"/>
                      <a:gd name="T1" fmla="*/ 28 h 28"/>
                      <a:gd name="T2" fmla="*/ 33 w 277"/>
                      <a:gd name="T3" fmla="*/ 0 h 28"/>
                      <a:gd name="T4" fmla="*/ 245 w 277"/>
                      <a:gd name="T5" fmla="*/ 0 h 28"/>
                      <a:gd name="T6" fmla="*/ 277 w 277"/>
                      <a:gd name="T7" fmla="*/ 28 h 28"/>
                      <a:gd name="T8" fmla="*/ 0 w 277"/>
                      <a:gd name="T9" fmla="*/ 28 h 28"/>
                    </a:gdLst>
                    <a:ahLst/>
                    <a:cxnLst>
                      <a:cxn ang="0">
                        <a:pos x="T0" y="T1"/>
                      </a:cxn>
                      <a:cxn ang="0">
                        <a:pos x="T2" y="T3"/>
                      </a:cxn>
                      <a:cxn ang="0">
                        <a:pos x="T4" y="T5"/>
                      </a:cxn>
                      <a:cxn ang="0">
                        <a:pos x="T6" y="T7"/>
                      </a:cxn>
                      <a:cxn ang="0">
                        <a:pos x="T8" y="T9"/>
                      </a:cxn>
                    </a:cxnLst>
                    <a:rect l="0" t="0" r="r" b="b"/>
                    <a:pathLst>
                      <a:path w="277" h="28">
                        <a:moveTo>
                          <a:pt x="0" y="28"/>
                        </a:moveTo>
                        <a:lnTo>
                          <a:pt x="33" y="0"/>
                        </a:lnTo>
                        <a:lnTo>
                          <a:pt x="245" y="0"/>
                        </a:lnTo>
                        <a:lnTo>
                          <a:pt x="277" y="28"/>
                        </a:lnTo>
                        <a:lnTo>
                          <a:pt x="0" y="28"/>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120" name="Freeform 129"/>
                  <p:cNvSpPr/>
                  <p:nvPr/>
                </p:nvSpPr>
                <p:spPr bwMode="auto">
                  <a:xfrm>
                    <a:off x="921" y="2635"/>
                    <a:ext cx="277" cy="28"/>
                  </a:xfrm>
                  <a:custGeom>
                    <a:avLst/>
                    <a:gdLst>
                      <a:gd name="T0" fmla="*/ 0 w 277"/>
                      <a:gd name="T1" fmla="*/ 28 h 28"/>
                      <a:gd name="T2" fmla="*/ 33 w 277"/>
                      <a:gd name="T3" fmla="*/ 0 h 28"/>
                      <a:gd name="T4" fmla="*/ 245 w 277"/>
                      <a:gd name="T5" fmla="*/ 0 h 28"/>
                      <a:gd name="T6" fmla="*/ 277 w 277"/>
                      <a:gd name="T7" fmla="*/ 28 h 28"/>
                      <a:gd name="T8" fmla="*/ 0 w 277"/>
                      <a:gd name="T9" fmla="*/ 28 h 28"/>
                    </a:gdLst>
                    <a:ahLst/>
                    <a:cxnLst>
                      <a:cxn ang="0">
                        <a:pos x="T0" y="T1"/>
                      </a:cxn>
                      <a:cxn ang="0">
                        <a:pos x="T2" y="T3"/>
                      </a:cxn>
                      <a:cxn ang="0">
                        <a:pos x="T4" y="T5"/>
                      </a:cxn>
                      <a:cxn ang="0">
                        <a:pos x="T6" y="T7"/>
                      </a:cxn>
                      <a:cxn ang="0">
                        <a:pos x="T8" y="T9"/>
                      </a:cxn>
                    </a:cxnLst>
                    <a:rect l="0" t="0" r="r" b="b"/>
                    <a:pathLst>
                      <a:path w="277" h="28">
                        <a:moveTo>
                          <a:pt x="0" y="28"/>
                        </a:moveTo>
                        <a:lnTo>
                          <a:pt x="33" y="0"/>
                        </a:lnTo>
                        <a:lnTo>
                          <a:pt x="245" y="0"/>
                        </a:lnTo>
                        <a:lnTo>
                          <a:pt x="277" y="28"/>
                        </a:lnTo>
                        <a:lnTo>
                          <a:pt x="0" y="28"/>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121" name="Rectangle 130"/>
                  <p:cNvSpPr>
                    <a:spLocks noChangeArrowheads="1"/>
                  </p:cNvSpPr>
                  <p:nvPr/>
                </p:nvSpPr>
                <p:spPr bwMode="auto">
                  <a:xfrm>
                    <a:off x="923" y="2662"/>
                    <a:ext cx="274" cy="11"/>
                  </a:xfrm>
                  <a:prstGeom prst="rect">
                    <a:avLst/>
                  </a:prstGeom>
                  <a:solidFill>
                    <a:srgbClr val="BAB7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grpSp>
          </p:grpSp>
        </p:grpSp>
        <p:sp>
          <p:nvSpPr>
            <p:cNvPr id="103" name="Text Box 131"/>
            <p:cNvSpPr txBox="1">
              <a:spLocks noChangeArrowheads="1"/>
            </p:cNvSpPr>
            <p:nvPr/>
          </p:nvSpPr>
          <p:spPr bwMode="auto">
            <a:xfrm>
              <a:off x="4501417" y="3723258"/>
              <a:ext cx="111280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eaLnBrk="1" fontAlgn="auto" latinLnBrk="0" hangingPunct="1">
                <a:lnSpc>
                  <a:spcPct val="100000"/>
                </a:lnSpc>
                <a:spcBef>
                  <a:spcPts val="0"/>
                </a:spcBef>
                <a:spcAft>
                  <a:spcPts val="0"/>
                </a:spcAft>
                <a:buClrTx/>
                <a:buSzTx/>
                <a:buFontTx/>
                <a:buNone/>
                <a:defRPr/>
              </a:pPr>
              <a:r>
                <a:rPr kumimoji="1" lang="zh-CN" altLang="en-US" sz="2400" b="1" i="0" u="none" strike="noStrike" kern="0" cap="none" spc="0" normalizeH="0" baseline="0" noProof="0" dirty="0" smtClean="0">
                  <a:ln>
                    <a:noFill/>
                  </a:ln>
                  <a:solidFill>
                    <a:srgbClr val="000099"/>
                  </a:solidFill>
                  <a:effectLst/>
                  <a:uLnTx/>
                  <a:uFillTx/>
                  <a:latin typeface="+mn-lt"/>
                  <a:ea typeface="黑体" panose="02010609060101010101" pitchFamily="2" charset="-122"/>
                </a:rPr>
                <a:t>互联网</a:t>
              </a:r>
            </a:p>
          </p:txBody>
        </p:sp>
        <p:pic>
          <p:nvPicPr>
            <p:cNvPr id="104" name="Picture 7" descr="key 的图像结果"/>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16200000" flipH="1">
              <a:off x="1952661" y="1887225"/>
              <a:ext cx="809809" cy="790320"/>
            </a:xfrm>
            <a:prstGeom prst="rect">
              <a:avLst/>
            </a:prstGeom>
            <a:noFill/>
            <a:extLst>
              <a:ext uri="{909E8E84-426E-40DD-AFC4-6F175D3DCCD1}">
                <a14:hiddenFill xmlns:a14="http://schemas.microsoft.com/office/drawing/2010/main">
                  <a:solidFill>
                    <a:srgbClr val="FFFFFF"/>
                  </a:solidFill>
                </a14:hiddenFill>
              </a:ext>
            </a:extLst>
          </p:spPr>
        </p:pic>
        <p:sp>
          <p:nvSpPr>
            <p:cNvPr id="105" name="Text Box 132"/>
            <p:cNvSpPr txBox="1">
              <a:spLocks noChangeArrowheads="1"/>
            </p:cNvSpPr>
            <p:nvPr/>
          </p:nvSpPr>
          <p:spPr bwMode="auto">
            <a:xfrm>
              <a:off x="6450036" y="2852936"/>
              <a:ext cx="14221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eaLnBrk="1" fontAlgn="auto" latinLnBrk="0" hangingPunct="1">
                <a:lnSpc>
                  <a:spcPct val="100000"/>
                </a:lnSpc>
                <a:spcBef>
                  <a:spcPts val="0"/>
                </a:spcBef>
                <a:spcAft>
                  <a:spcPts val="0"/>
                </a:spcAft>
                <a:buClrTx/>
                <a:buSzTx/>
                <a:buFontTx/>
                <a:buNone/>
                <a:defRPr/>
              </a:pPr>
              <a:r>
                <a:rPr kumimoji="1" lang="zh-CN" altLang="en-US" sz="2400" b="1" kern="0" dirty="0" smtClean="0">
                  <a:solidFill>
                    <a:srgbClr val="000099"/>
                  </a:solidFill>
                  <a:latin typeface="+mn-lt"/>
                  <a:ea typeface="黑体" panose="02010609060101010101" pitchFamily="2" charset="-122"/>
                </a:rPr>
                <a:t>核实签名</a:t>
              </a:r>
              <a:endParaRPr kumimoji="1" lang="en-US" altLang="zh-CN" sz="2400" b="1" i="1" u="none" strike="noStrike" kern="0" cap="none" spc="0" normalizeH="0" baseline="0" noProof="0" dirty="0" smtClean="0">
                <a:ln>
                  <a:noFill/>
                </a:ln>
                <a:solidFill>
                  <a:srgbClr val="000099"/>
                </a:solidFill>
                <a:effectLst/>
                <a:uLnTx/>
                <a:uFillTx/>
                <a:latin typeface="+mn-lt"/>
                <a:ea typeface="黑体" panose="02010609060101010101" pitchFamily="2" charset="-122"/>
              </a:endParaRPr>
            </a:p>
          </p:txBody>
        </p:sp>
        <p:sp>
          <p:nvSpPr>
            <p:cNvPr id="106" name="Text Box 54"/>
            <p:cNvSpPr txBox="1">
              <a:spLocks noChangeArrowheads="1"/>
            </p:cNvSpPr>
            <p:nvPr/>
          </p:nvSpPr>
          <p:spPr bwMode="auto">
            <a:xfrm>
              <a:off x="1446597" y="1453744"/>
              <a:ext cx="208101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eaLnBrk="1" fontAlgn="auto" latinLnBrk="0" hangingPunct="1">
                <a:lnSpc>
                  <a:spcPct val="100000"/>
                </a:lnSpc>
                <a:spcBef>
                  <a:spcPts val="0"/>
                </a:spcBef>
                <a:spcAft>
                  <a:spcPts val="0"/>
                </a:spcAft>
                <a:buClrTx/>
                <a:buSzTx/>
                <a:buFontTx/>
                <a:buNone/>
                <a:defRPr/>
              </a:pPr>
              <a:r>
                <a:rPr kumimoji="1" lang="en-US" altLang="zh-CN" sz="2400" b="1" kern="0" dirty="0" smtClean="0">
                  <a:solidFill>
                    <a:srgbClr val="FF0000"/>
                  </a:solidFill>
                  <a:latin typeface="+mn-lt"/>
                  <a:ea typeface="黑体" panose="02010609060101010101" pitchFamily="2" charset="-122"/>
                </a:rPr>
                <a:t>A </a:t>
              </a:r>
              <a:r>
                <a:rPr kumimoji="1" lang="zh-CN" altLang="en-US" sz="2400" b="1" i="0" u="none" strike="noStrike" kern="0" cap="none" spc="0" normalizeH="0" baseline="0" noProof="0" dirty="0" smtClean="0">
                  <a:ln>
                    <a:noFill/>
                  </a:ln>
                  <a:solidFill>
                    <a:srgbClr val="FF0000"/>
                  </a:solidFill>
                  <a:effectLst/>
                  <a:uLnTx/>
                  <a:uFillTx/>
                  <a:latin typeface="+mn-lt"/>
                  <a:ea typeface="黑体" panose="02010609060101010101" pitchFamily="2" charset="-122"/>
                </a:rPr>
                <a:t>的私钥 </a:t>
              </a:r>
              <a:r>
                <a:rPr kumimoji="1" lang="en-US" altLang="zh-CN" sz="2400" b="1" i="0" u="none" strike="noStrike" kern="0" cap="none" spc="0" normalizeH="0" baseline="0" noProof="0" dirty="0" smtClean="0">
                  <a:ln>
                    <a:noFill/>
                  </a:ln>
                  <a:solidFill>
                    <a:srgbClr val="FF0000"/>
                  </a:solidFill>
                  <a:effectLst/>
                  <a:uLnTx/>
                  <a:uFillTx/>
                  <a:latin typeface="+mn-lt"/>
                  <a:ea typeface="黑体" panose="02010609060101010101" pitchFamily="2" charset="-122"/>
                </a:rPr>
                <a:t>S</a:t>
              </a:r>
              <a:r>
                <a:rPr kumimoji="1" lang="en-US" altLang="zh-CN" sz="2400" b="1" i="1" u="none" strike="noStrike" kern="0" cap="none" spc="0" normalizeH="0" baseline="0" noProof="0" dirty="0" smtClean="0">
                  <a:ln>
                    <a:noFill/>
                  </a:ln>
                  <a:solidFill>
                    <a:srgbClr val="FF0000"/>
                  </a:solidFill>
                  <a:effectLst/>
                  <a:uLnTx/>
                  <a:uFillTx/>
                  <a:latin typeface="+mn-lt"/>
                  <a:ea typeface="黑体" panose="02010609060101010101" pitchFamily="2" charset="-122"/>
                </a:rPr>
                <a:t>K</a:t>
              </a:r>
              <a:r>
                <a:rPr kumimoji="1" lang="en-US" altLang="zh-CN" sz="2400" b="1" i="1" u="none" strike="noStrike" kern="0" cap="none" spc="0" normalizeH="0" baseline="-25000" noProof="0" dirty="0" smtClean="0">
                  <a:ln>
                    <a:noFill/>
                  </a:ln>
                  <a:solidFill>
                    <a:srgbClr val="FF0000"/>
                  </a:solidFill>
                  <a:effectLst/>
                  <a:uLnTx/>
                  <a:uFillTx/>
                  <a:latin typeface="+mn-lt"/>
                  <a:ea typeface="黑体" panose="02010609060101010101" pitchFamily="2" charset="-122"/>
                </a:rPr>
                <a:t>A</a:t>
              </a:r>
            </a:p>
          </p:txBody>
        </p:sp>
        <p:sp>
          <p:nvSpPr>
            <p:cNvPr id="107" name="Text Box 132"/>
            <p:cNvSpPr txBox="1">
              <a:spLocks noChangeArrowheads="1"/>
            </p:cNvSpPr>
            <p:nvPr/>
          </p:nvSpPr>
          <p:spPr bwMode="auto">
            <a:xfrm>
              <a:off x="1557287" y="2823319"/>
              <a:ext cx="8034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eaLnBrk="1" fontAlgn="auto" latinLnBrk="0" hangingPunct="1">
                <a:lnSpc>
                  <a:spcPct val="100000"/>
                </a:lnSpc>
                <a:spcBef>
                  <a:spcPts val="0"/>
                </a:spcBef>
                <a:spcAft>
                  <a:spcPts val="0"/>
                </a:spcAft>
                <a:buClrTx/>
                <a:buSzTx/>
                <a:buFontTx/>
                <a:buNone/>
                <a:defRPr/>
              </a:pPr>
              <a:r>
                <a:rPr kumimoji="1" lang="zh-CN" altLang="en-US" sz="2400" b="1" u="none" strike="noStrike" kern="0" cap="none" spc="0" normalizeH="0" baseline="0" noProof="0" dirty="0" smtClean="0">
                  <a:ln>
                    <a:noFill/>
                  </a:ln>
                  <a:solidFill>
                    <a:srgbClr val="000099"/>
                  </a:solidFill>
                  <a:effectLst/>
                  <a:uLnTx/>
                  <a:uFillTx/>
                  <a:latin typeface="+mn-lt"/>
                  <a:ea typeface="黑体" panose="02010609060101010101" pitchFamily="2" charset="-122"/>
                </a:rPr>
                <a:t>签名</a:t>
              </a:r>
              <a:endParaRPr kumimoji="1" lang="en-US" altLang="zh-CN" sz="2400" b="1" u="none" strike="noStrike" kern="0" cap="none" spc="0" normalizeH="0" baseline="0" noProof="0" dirty="0" smtClean="0">
                <a:ln>
                  <a:noFill/>
                </a:ln>
                <a:solidFill>
                  <a:srgbClr val="000099"/>
                </a:solidFill>
                <a:effectLst/>
                <a:uLnTx/>
                <a:uFillTx/>
                <a:latin typeface="+mn-lt"/>
                <a:ea typeface="黑体" panose="02010609060101010101" pitchFamily="2" charset="-122"/>
              </a:endParaRPr>
            </a:p>
          </p:txBody>
        </p:sp>
      </p:gr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994" name="Rectangle 2"/>
          <p:cNvSpPr>
            <a:spLocks noGrp="1" noChangeArrowheads="1"/>
          </p:cNvSpPr>
          <p:nvPr>
            <p:ph type="title"/>
          </p:nvPr>
        </p:nvSpPr>
        <p:spPr/>
        <p:txBody>
          <a:bodyPr/>
          <a:lstStyle/>
          <a:p>
            <a:pPr algn="ctr"/>
            <a:r>
              <a:rPr lang="zh-CN" altLang="en-US" dirty="0"/>
              <a:t>基于公钥的数字签名的</a:t>
            </a:r>
            <a:r>
              <a:rPr lang="zh-CN" altLang="en-US" dirty="0" smtClean="0"/>
              <a:t>实现</a:t>
            </a:r>
            <a:endParaRPr lang="zh-CN" altLang="en-US" dirty="0"/>
          </a:p>
        </p:txBody>
      </p:sp>
      <p:sp>
        <p:nvSpPr>
          <p:cNvPr id="596995" name="Rectangle 3"/>
          <p:cNvSpPr>
            <a:spLocks noGrp="1" noChangeArrowheads="1"/>
          </p:cNvSpPr>
          <p:nvPr>
            <p:ph idx="1"/>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r>
              <a:rPr lang="zh-CN" altLang="en-US" dirty="0"/>
              <a:t>因为除 </a:t>
            </a:r>
            <a:r>
              <a:rPr lang="en-US" altLang="zh-CN" dirty="0"/>
              <a:t>A </a:t>
            </a:r>
            <a:r>
              <a:rPr lang="zh-CN" altLang="en-US" dirty="0"/>
              <a:t>外没有别人能具有 </a:t>
            </a:r>
            <a:r>
              <a:rPr lang="en-US" altLang="zh-CN" dirty="0"/>
              <a:t>A </a:t>
            </a:r>
            <a:r>
              <a:rPr lang="zh-CN" altLang="en-US" dirty="0"/>
              <a:t>的私钥，所以除 </a:t>
            </a:r>
            <a:r>
              <a:rPr lang="en-US" altLang="zh-CN" dirty="0"/>
              <a:t>A </a:t>
            </a:r>
            <a:r>
              <a:rPr lang="zh-CN" altLang="en-US" dirty="0"/>
              <a:t>外没有别人能产生这个密文。因此 </a:t>
            </a:r>
            <a:r>
              <a:rPr lang="en-US" altLang="zh-CN" dirty="0"/>
              <a:t>B </a:t>
            </a:r>
            <a:r>
              <a:rPr lang="zh-CN" altLang="en-US" dirty="0"/>
              <a:t>相信报文 </a:t>
            </a:r>
            <a:r>
              <a:rPr lang="en-US" altLang="zh-CN" dirty="0"/>
              <a:t>X </a:t>
            </a:r>
            <a:r>
              <a:rPr lang="zh-CN" altLang="en-US" dirty="0"/>
              <a:t>是 </a:t>
            </a:r>
            <a:r>
              <a:rPr lang="en-US" altLang="zh-CN" dirty="0"/>
              <a:t>A </a:t>
            </a:r>
            <a:r>
              <a:rPr lang="zh-CN" altLang="en-US" dirty="0"/>
              <a:t>签名发送的。</a:t>
            </a:r>
          </a:p>
          <a:p>
            <a:r>
              <a:rPr lang="zh-CN" altLang="en-US" dirty="0"/>
              <a:t>若 </a:t>
            </a:r>
            <a:r>
              <a:rPr lang="en-US" altLang="zh-CN" dirty="0"/>
              <a:t>A </a:t>
            </a:r>
            <a:r>
              <a:rPr lang="zh-CN" altLang="en-US" dirty="0"/>
              <a:t>要抵赖曾发送报文给 </a:t>
            </a:r>
            <a:r>
              <a:rPr lang="en-US" altLang="zh-CN" dirty="0"/>
              <a:t>B</a:t>
            </a:r>
            <a:r>
              <a:rPr lang="zh-CN" altLang="en-US" dirty="0"/>
              <a:t>，</a:t>
            </a:r>
            <a:r>
              <a:rPr lang="en-US" altLang="zh-CN" dirty="0"/>
              <a:t>B </a:t>
            </a:r>
            <a:r>
              <a:rPr lang="zh-CN" altLang="en-US" dirty="0"/>
              <a:t>可将明文和对应的密文出示给第三者。第三者很容易用 </a:t>
            </a:r>
            <a:r>
              <a:rPr lang="en-US" altLang="zh-CN" dirty="0"/>
              <a:t>A </a:t>
            </a:r>
            <a:r>
              <a:rPr lang="zh-CN" altLang="en-US" dirty="0"/>
              <a:t>的公钥去证实 </a:t>
            </a:r>
            <a:r>
              <a:rPr lang="en-US" altLang="zh-CN" dirty="0"/>
              <a:t>A </a:t>
            </a:r>
            <a:r>
              <a:rPr lang="zh-CN" altLang="en-US" dirty="0"/>
              <a:t>确实发送 </a:t>
            </a:r>
            <a:r>
              <a:rPr lang="en-US" altLang="zh-CN" dirty="0"/>
              <a:t>X </a:t>
            </a:r>
            <a:r>
              <a:rPr lang="zh-CN" altLang="en-US" dirty="0"/>
              <a:t>给 </a:t>
            </a:r>
            <a:r>
              <a:rPr lang="en-US" altLang="zh-CN" dirty="0"/>
              <a:t>B</a:t>
            </a:r>
            <a:r>
              <a:rPr lang="zh-CN" altLang="en-US" dirty="0"/>
              <a:t>。</a:t>
            </a:r>
          </a:p>
          <a:p>
            <a:r>
              <a:rPr lang="zh-CN" altLang="en-US" dirty="0"/>
              <a:t>反之，若 </a:t>
            </a:r>
            <a:r>
              <a:rPr lang="en-US" altLang="zh-CN" dirty="0"/>
              <a:t>B </a:t>
            </a:r>
            <a:r>
              <a:rPr lang="zh-CN" altLang="en-US" dirty="0"/>
              <a:t>将 </a:t>
            </a:r>
            <a:r>
              <a:rPr lang="en-US" altLang="zh-CN" dirty="0"/>
              <a:t>X </a:t>
            </a:r>
            <a:r>
              <a:rPr lang="zh-CN" altLang="en-US" dirty="0"/>
              <a:t>伪造成 </a:t>
            </a:r>
            <a:r>
              <a:rPr lang="en-US" altLang="zh-CN" dirty="0"/>
              <a:t>X‘</a:t>
            </a:r>
            <a:r>
              <a:rPr lang="zh-CN" altLang="en-US" dirty="0"/>
              <a:t>，则 </a:t>
            </a:r>
            <a:r>
              <a:rPr lang="en-US" altLang="zh-CN" dirty="0"/>
              <a:t>B </a:t>
            </a:r>
            <a:r>
              <a:rPr lang="zh-CN" altLang="en-US" dirty="0"/>
              <a:t>不能在第三者前出示对应的密文。这样就证明了 </a:t>
            </a:r>
            <a:r>
              <a:rPr lang="en-US" altLang="zh-CN" dirty="0"/>
              <a:t>B </a:t>
            </a:r>
            <a:r>
              <a:rPr lang="zh-CN" altLang="en-US" dirty="0"/>
              <a:t>伪造了报文。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9699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969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6" name="Rectangle 2"/>
          <p:cNvSpPr>
            <a:spLocks noGrp="1" noChangeArrowheads="1"/>
          </p:cNvSpPr>
          <p:nvPr>
            <p:ph type="title"/>
          </p:nvPr>
        </p:nvSpPr>
        <p:spPr/>
        <p:txBody>
          <a:bodyPr/>
          <a:lstStyle/>
          <a:p>
            <a:r>
              <a:rPr lang="en-US" altLang="zh-CN" sz="4800" dirty="0" smtClean="0"/>
              <a:t>9.4  </a:t>
            </a:r>
            <a:r>
              <a:rPr lang="zh-CN" altLang="zh-CN" sz="4800" dirty="0"/>
              <a:t>鉴别</a:t>
            </a:r>
            <a:endParaRPr lang="zh-CN" altLang="en-US" sz="4800" dirty="0"/>
          </a:p>
        </p:txBody>
      </p:sp>
      <p:sp>
        <p:nvSpPr>
          <p:cNvPr id="594947" name="Rectangle 3"/>
          <p:cNvSpPr>
            <a:spLocks noGrp="1" noChangeArrowheads="1"/>
          </p:cNvSpPr>
          <p:nvPr>
            <p:ph idx="1"/>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r>
              <a:rPr lang="en-US" altLang="zh-CN" dirty="0" smtClean="0"/>
              <a:t>9.4.1  </a:t>
            </a:r>
            <a:r>
              <a:rPr lang="zh-CN" altLang="zh-CN" dirty="0"/>
              <a:t>报文鉴别</a:t>
            </a:r>
          </a:p>
          <a:p>
            <a:r>
              <a:rPr lang="en-US" altLang="zh-CN" dirty="0" smtClean="0"/>
              <a:t>9.4.2  </a:t>
            </a:r>
            <a:r>
              <a:rPr lang="zh-CN" altLang="zh-CN" dirty="0"/>
              <a:t>实体鉴别</a:t>
            </a:r>
            <a:endParaRPr lang="zh-CN"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42" name="Rectangle 2"/>
          <p:cNvSpPr>
            <a:spLocks noGrp="1" noChangeArrowheads="1"/>
          </p:cNvSpPr>
          <p:nvPr>
            <p:ph type="title"/>
          </p:nvPr>
        </p:nvSpPr>
        <p:spPr/>
        <p:txBody>
          <a:bodyPr/>
          <a:lstStyle/>
          <a:p>
            <a:r>
              <a:rPr lang="en-US" altLang="zh-CN" dirty="0" smtClean="0"/>
              <a:t>9.1  </a:t>
            </a:r>
            <a:r>
              <a:rPr lang="zh-CN" altLang="zh-CN" dirty="0"/>
              <a:t>网络安全问题概述</a:t>
            </a:r>
            <a:endParaRPr lang="zh-CN" altLang="en-US" dirty="0"/>
          </a:p>
        </p:txBody>
      </p:sp>
      <p:sp>
        <p:nvSpPr>
          <p:cNvPr id="931843" name="Rectangle 3"/>
          <p:cNvSpPr>
            <a:spLocks noGrp="1" noChangeArrowheads="1"/>
          </p:cNvSpPr>
          <p:nvPr>
            <p:ph idx="1"/>
          </p:nvPr>
        </p:nvSpPr>
        <p:spPr/>
        <p:txBody>
          <a:bodyPr/>
          <a:lstStyle/>
          <a:p>
            <a:r>
              <a:rPr lang="zh-CN" altLang="zh-CN" dirty="0"/>
              <a:t>随着计算机网络的发展，网络中的安全问题也日趋严重</a:t>
            </a:r>
            <a:r>
              <a:rPr lang="zh-CN" altLang="zh-CN" dirty="0" smtClean="0"/>
              <a:t>。</a:t>
            </a:r>
            <a:endParaRPr lang="en-US" altLang="zh-CN" dirty="0" smtClean="0"/>
          </a:p>
          <a:p>
            <a:pPr lvl="1"/>
            <a:r>
              <a:rPr lang="en-US" altLang="zh-CN" dirty="0"/>
              <a:t>2013</a:t>
            </a:r>
            <a:r>
              <a:rPr lang="zh-CN" altLang="en-US" dirty="0"/>
              <a:t>年斯诺登事件揭发出的美国</a:t>
            </a:r>
            <a:r>
              <a:rPr lang="zh-CN" altLang="en-US" dirty="0" smtClean="0"/>
              <a:t>“棱镜计划”</a:t>
            </a:r>
            <a:endParaRPr lang="en-US" altLang="zh-CN" dirty="0" smtClean="0"/>
          </a:p>
          <a:p>
            <a:pPr lvl="1"/>
            <a:r>
              <a:rPr lang="en-US" altLang="zh-CN" dirty="0" smtClean="0"/>
              <a:t>2014</a:t>
            </a:r>
            <a:r>
              <a:rPr lang="zh-CN" altLang="en-US" dirty="0" smtClean="0"/>
              <a:t>年好莱坞艳照门事件</a:t>
            </a:r>
            <a:endParaRPr lang="en-US" altLang="zh-CN" dirty="0" smtClean="0"/>
          </a:p>
          <a:p>
            <a:pPr lvl="1"/>
            <a:r>
              <a:rPr lang="en-US" altLang="zh-CN" dirty="0"/>
              <a:t>2015</a:t>
            </a:r>
            <a:r>
              <a:rPr lang="zh-CN" altLang="en-US" dirty="0"/>
              <a:t>年</a:t>
            </a:r>
            <a:r>
              <a:rPr lang="en-US" altLang="zh-CN" dirty="0"/>
              <a:t>-2016</a:t>
            </a:r>
            <a:r>
              <a:rPr lang="zh-CN" altLang="en-US" dirty="0"/>
              <a:t>年希拉里邮件门</a:t>
            </a:r>
            <a:r>
              <a:rPr lang="zh-CN" altLang="en-US" dirty="0" smtClean="0"/>
              <a:t>事件</a:t>
            </a:r>
            <a:endParaRPr lang="en-US" altLang="zh-CN" dirty="0" smtClean="0"/>
          </a:p>
          <a:p>
            <a:pPr lvl="1"/>
            <a:r>
              <a:rPr lang="en-US" altLang="zh-CN" dirty="0" smtClean="0"/>
              <a:t>2015</a:t>
            </a:r>
            <a:r>
              <a:rPr lang="zh-CN" altLang="en-US" dirty="0" smtClean="0"/>
              <a:t>年加密勒索软件</a:t>
            </a:r>
            <a:endParaRPr lang="en-US" altLang="zh-CN" dirty="0" smtClean="0"/>
          </a:p>
          <a:p>
            <a:pPr lvl="1"/>
            <a:r>
              <a:rPr lang="en-US" altLang="zh-CN" dirty="0"/>
              <a:t>2016</a:t>
            </a:r>
            <a:r>
              <a:rPr lang="zh-CN" altLang="en-US" dirty="0"/>
              <a:t>孟加拉央行失窃</a:t>
            </a:r>
            <a:r>
              <a:rPr lang="zh-CN" altLang="en-US" dirty="0" smtClean="0"/>
              <a:t>事件（</a:t>
            </a:r>
            <a:r>
              <a:rPr lang="en-US" altLang="zh-CN" dirty="0" smtClean="0"/>
              <a:t>8100</a:t>
            </a:r>
            <a:r>
              <a:rPr lang="zh-CN" altLang="en-US" dirty="0" smtClean="0"/>
              <a:t>万美元）</a:t>
            </a:r>
            <a:endParaRPr lang="en-US" altLang="zh-CN" dirty="0" smtClean="0"/>
          </a:p>
          <a:p>
            <a:pPr lvl="1"/>
            <a:endParaRPr lang="en-US" altLang="zh-CN" dirty="0" smtClean="0"/>
          </a:p>
          <a:p>
            <a:pPr lvl="1"/>
            <a:endParaRPr lang="en-US" altLang="zh-CN"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1090" name="Rectangle 2"/>
          <p:cNvSpPr>
            <a:spLocks noGrp="1" noChangeArrowheads="1"/>
          </p:cNvSpPr>
          <p:nvPr>
            <p:ph type="title"/>
          </p:nvPr>
        </p:nvSpPr>
        <p:spPr/>
        <p:txBody>
          <a:bodyPr/>
          <a:lstStyle/>
          <a:p>
            <a:r>
              <a:rPr lang="en-US" altLang="zh-CN" sz="4800" dirty="0" smtClean="0"/>
              <a:t>9.4  </a:t>
            </a:r>
            <a:r>
              <a:rPr lang="zh-CN" altLang="en-US" sz="4800" dirty="0"/>
              <a:t>鉴别</a:t>
            </a:r>
          </a:p>
        </p:txBody>
      </p:sp>
      <p:sp>
        <p:nvSpPr>
          <p:cNvPr id="601091" name="Rectangle 3"/>
          <p:cNvSpPr>
            <a:spLocks noGrp="1" noChangeArrowheads="1"/>
          </p:cNvSpPr>
          <p:nvPr>
            <p:ph idx="1"/>
          </p:nvPr>
        </p:nvSpPr>
        <p:spPr/>
        <p:txBody>
          <a:bodyPr/>
          <a:lstStyle/>
          <a:p>
            <a:r>
              <a:rPr lang="zh-CN" altLang="en-US" dirty="0"/>
              <a:t>在信息的安全领域中，对付被动攻击的重要措施是加密，而</a:t>
            </a:r>
            <a:r>
              <a:rPr lang="zh-CN" altLang="en-US" dirty="0">
                <a:solidFill>
                  <a:srgbClr val="FF0000"/>
                </a:solidFill>
              </a:rPr>
              <a:t>对付主动攻击中的篡改和伪造则要用</a:t>
            </a:r>
            <a:r>
              <a:rPr lang="zh-CN" altLang="en-US" dirty="0" smtClean="0">
                <a:solidFill>
                  <a:srgbClr val="FF0000"/>
                </a:solidFill>
              </a:rPr>
              <a:t>鉴别 </a:t>
            </a:r>
            <a:r>
              <a:rPr lang="en-US" altLang="zh-CN" dirty="0" smtClean="0"/>
              <a:t>(</a:t>
            </a:r>
            <a:r>
              <a:rPr lang="en-US" altLang="zh-CN" dirty="0"/>
              <a:t>authentication)</a:t>
            </a:r>
            <a:r>
              <a:rPr lang="en-US" altLang="zh-CN" sz="3600" dirty="0"/>
              <a:t> </a:t>
            </a:r>
            <a:r>
              <a:rPr lang="zh-CN" altLang="en-US" dirty="0"/>
              <a:t>。</a:t>
            </a:r>
          </a:p>
          <a:p>
            <a:r>
              <a:rPr lang="zh-CN" altLang="en-US" dirty="0">
                <a:solidFill>
                  <a:srgbClr val="FF0000"/>
                </a:solidFill>
              </a:rPr>
              <a:t>报文鉴别</a:t>
            </a:r>
            <a:r>
              <a:rPr lang="zh-CN" altLang="en-US" dirty="0"/>
              <a:t>使得通信的接收方能够验证所收到的报文（发送者和报文内容、发送时间、序列等）的真伪。</a:t>
            </a:r>
          </a:p>
          <a:p>
            <a:r>
              <a:rPr lang="zh-CN" altLang="en-US" dirty="0"/>
              <a:t>使用加密就可达到报文鉴别的目的。但在网络的应用中，许多报文并不需要加密。应当使接收者能用很简单的方法鉴别报文的真伪。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0109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010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0962" name="Rectangle 2"/>
          <p:cNvSpPr>
            <a:spLocks noGrp="1" noChangeArrowheads="1"/>
          </p:cNvSpPr>
          <p:nvPr>
            <p:ph type="title"/>
          </p:nvPr>
        </p:nvSpPr>
        <p:spPr/>
        <p:txBody>
          <a:bodyPr/>
          <a:lstStyle/>
          <a:p>
            <a:pPr algn="ctr"/>
            <a:r>
              <a:rPr lang="zh-CN" altLang="en-US" dirty="0" smtClean="0"/>
              <a:t>鉴别分类</a:t>
            </a:r>
            <a:endParaRPr lang="zh-CN" altLang="en-US" dirty="0"/>
          </a:p>
        </p:txBody>
      </p:sp>
      <p:sp>
        <p:nvSpPr>
          <p:cNvPr id="680963" name="Rectangle 3"/>
          <p:cNvSpPr>
            <a:spLocks noGrp="1" noChangeArrowheads="1"/>
          </p:cNvSpPr>
          <p:nvPr>
            <p:ph idx="1"/>
          </p:nvPr>
        </p:nvSpPr>
        <p:spPr/>
        <p:txBody>
          <a:bodyPr/>
          <a:lstStyle/>
          <a:p>
            <a:r>
              <a:rPr lang="zh-CN" altLang="zh-CN" dirty="0"/>
              <a:t>可再把鉴别细分为两种</a:t>
            </a:r>
            <a:r>
              <a:rPr lang="zh-CN" altLang="zh-CN" dirty="0" smtClean="0"/>
              <a:t>。</a:t>
            </a:r>
            <a:endParaRPr lang="en-US" altLang="zh-CN" dirty="0" smtClean="0"/>
          </a:p>
          <a:p>
            <a:r>
              <a:rPr lang="zh-CN" altLang="zh-CN" dirty="0" smtClean="0">
                <a:solidFill>
                  <a:srgbClr val="FF0000"/>
                </a:solidFill>
              </a:rPr>
              <a:t>报文鉴别</a:t>
            </a:r>
            <a:r>
              <a:rPr lang="zh-CN" altLang="en-US" dirty="0" smtClean="0">
                <a:solidFill>
                  <a:srgbClr val="FF0000"/>
                </a:solidFill>
              </a:rPr>
              <a:t>：</a:t>
            </a:r>
            <a:r>
              <a:rPr lang="zh-CN" altLang="zh-CN" dirty="0" smtClean="0"/>
              <a:t>即</a:t>
            </a:r>
            <a:r>
              <a:rPr lang="zh-CN" altLang="zh-CN" dirty="0"/>
              <a:t>鉴别所收到的报文的确是报文的发送者所发送的，而不是其他人伪造的或篡改的。这就包含了端点鉴别和报文完整性的鉴别</a:t>
            </a:r>
            <a:r>
              <a:rPr lang="zh-CN" altLang="zh-CN" dirty="0" smtClean="0"/>
              <a:t>。</a:t>
            </a:r>
            <a:endParaRPr lang="en-US" altLang="zh-CN" dirty="0" smtClean="0"/>
          </a:p>
          <a:p>
            <a:r>
              <a:rPr lang="zh-CN" altLang="zh-CN" dirty="0" smtClean="0">
                <a:solidFill>
                  <a:srgbClr val="FF0000"/>
                </a:solidFill>
              </a:rPr>
              <a:t>实体鉴别</a:t>
            </a:r>
            <a:r>
              <a:rPr lang="zh-CN" altLang="en-US" dirty="0" smtClean="0">
                <a:solidFill>
                  <a:srgbClr val="FF0000"/>
                </a:solidFill>
              </a:rPr>
              <a:t>：</a:t>
            </a:r>
            <a:r>
              <a:rPr lang="zh-CN" altLang="zh-CN" dirty="0" smtClean="0"/>
              <a:t>仅仅</a:t>
            </a:r>
            <a:r>
              <a:rPr lang="zh-CN" altLang="zh-CN" dirty="0"/>
              <a:t>鉴别发送报文的实体。实体可以是一个人，也可以是一个进程（客户或服务器）。这就是端点鉴别。</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1986" name="Rectangle 2"/>
          <p:cNvSpPr>
            <a:spLocks noGrp="1" noChangeArrowheads="1"/>
          </p:cNvSpPr>
          <p:nvPr>
            <p:ph type="title"/>
          </p:nvPr>
        </p:nvSpPr>
        <p:spPr/>
        <p:txBody>
          <a:bodyPr/>
          <a:lstStyle/>
          <a:p>
            <a:r>
              <a:rPr lang="en-US" altLang="zh-CN" dirty="0" smtClean="0"/>
              <a:t>9.4.1  </a:t>
            </a:r>
            <a:r>
              <a:rPr lang="zh-CN" altLang="en-US" dirty="0"/>
              <a:t>报文鉴别 </a:t>
            </a:r>
          </a:p>
        </p:txBody>
      </p:sp>
      <p:sp>
        <p:nvSpPr>
          <p:cNvPr id="681987" name="Rectangle 3"/>
          <p:cNvSpPr>
            <a:spLocks noGrp="1" noChangeArrowheads="1"/>
          </p:cNvSpPr>
          <p:nvPr>
            <p:ph idx="1"/>
          </p:nvPr>
        </p:nvSpPr>
        <p:spPr/>
        <p:txBody>
          <a:bodyPr/>
          <a:lstStyle/>
          <a:p>
            <a:r>
              <a:rPr lang="zh-CN" altLang="en-US" dirty="0"/>
              <a:t>许多报文并不需要</a:t>
            </a:r>
            <a:r>
              <a:rPr lang="zh-CN" altLang="en-US" dirty="0" smtClean="0"/>
              <a:t>加密</a:t>
            </a:r>
            <a:r>
              <a:rPr lang="zh-CN" altLang="en-US" dirty="0"/>
              <a:t>，</a:t>
            </a:r>
            <a:r>
              <a:rPr lang="zh-CN" altLang="en-US" dirty="0" smtClean="0"/>
              <a:t>但</a:t>
            </a:r>
            <a:r>
              <a:rPr lang="zh-CN" altLang="en-US" dirty="0"/>
              <a:t>却需要数字签名，以便让报文的接收者能够</a:t>
            </a:r>
            <a:r>
              <a:rPr lang="zh-CN" altLang="en-US" dirty="0">
                <a:solidFill>
                  <a:srgbClr val="FF0000"/>
                </a:solidFill>
              </a:rPr>
              <a:t>鉴别报文的真伪</a:t>
            </a:r>
            <a:r>
              <a:rPr lang="zh-CN" altLang="en-US" dirty="0" smtClean="0">
                <a:solidFill>
                  <a:srgbClr val="FF0000"/>
                </a:solidFill>
              </a:rPr>
              <a:t>。</a:t>
            </a:r>
            <a:endParaRPr lang="zh-CN" altLang="en-US" dirty="0">
              <a:solidFill>
                <a:srgbClr val="FF000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1986" name="Rectangle 2"/>
          <p:cNvSpPr>
            <a:spLocks noGrp="1" noChangeArrowheads="1"/>
          </p:cNvSpPr>
          <p:nvPr>
            <p:ph type="title"/>
          </p:nvPr>
        </p:nvSpPr>
        <p:spPr/>
        <p:txBody>
          <a:bodyPr/>
          <a:lstStyle/>
          <a:p>
            <a:r>
              <a:rPr lang="en-US" altLang="zh-CN" dirty="0"/>
              <a:t>1. </a:t>
            </a:r>
            <a:r>
              <a:rPr lang="zh-CN" altLang="zh-CN" dirty="0"/>
              <a:t>密码散列函数</a:t>
            </a:r>
            <a:endParaRPr lang="en-US" altLang="zh-CN" dirty="0"/>
          </a:p>
        </p:txBody>
      </p:sp>
      <p:sp>
        <p:nvSpPr>
          <p:cNvPr id="681987" name="Rectangle 3"/>
          <p:cNvSpPr>
            <a:spLocks noGrp="1" noChangeArrowheads="1"/>
          </p:cNvSpPr>
          <p:nvPr>
            <p:ph idx="1"/>
          </p:nvPr>
        </p:nvSpPr>
        <p:spPr/>
        <p:txBody>
          <a:bodyPr/>
          <a:lstStyle/>
          <a:p>
            <a:r>
              <a:rPr lang="zh-CN" altLang="zh-CN" dirty="0"/>
              <a:t>数字签名就能够实现对报文的鉴别</a:t>
            </a:r>
            <a:r>
              <a:rPr lang="zh-CN" altLang="zh-CN" dirty="0" smtClean="0"/>
              <a:t>。</a:t>
            </a:r>
            <a:endParaRPr lang="en-US" altLang="zh-CN" dirty="0" smtClean="0"/>
          </a:p>
          <a:p>
            <a:r>
              <a:rPr lang="zh-CN" altLang="en-US" dirty="0" smtClean="0"/>
              <a:t>但</a:t>
            </a:r>
            <a:r>
              <a:rPr lang="zh-CN" altLang="zh-CN" dirty="0" smtClean="0"/>
              <a:t>这种</a:t>
            </a:r>
            <a:r>
              <a:rPr lang="zh-CN" altLang="zh-CN" dirty="0"/>
              <a:t>方法有一个很大的</a:t>
            </a:r>
            <a:r>
              <a:rPr lang="zh-CN" altLang="zh-CN" dirty="0" smtClean="0">
                <a:solidFill>
                  <a:srgbClr val="FF0000"/>
                </a:solidFill>
              </a:rPr>
              <a:t>缺点</a:t>
            </a:r>
            <a:r>
              <a:rPr lang="zh-CN" altLang="en-US" dirty="0" smtClean="0">
                <a:solidFill>
                  <a:srgbClr val="FF0000"/>
                </a:solidFill>
              </a:rPr>
              <a:t>：</a:t>
            </a:r>
            <a:r>
              <a:rPr lang="zh-CN" altLang="zh-CN" dirty="0" smtClean="0"/>
              <a:t>对</a:t>
            </a:r>
            <a:r>
              <a:rPr lang="zh-CN" altLang="zh-CN" dirty="0"/>
              <a:t>较长的报文（这是很常见的）进行数字签名会使计算机增加非常大的负担，因为这需要进行较多的时间来进行运算</a:t>
            </a:r>
            <a:r>
              <a:rPr lang="zh-CN" altLang="zh-CN" dirty="0" smtClean="0"/>
              <a:t>。</a:t>
            </a:r>
            <a:endParaRPr lang="en-US" altLang="zh-CN" dirty="0" smtClean="0"/>
          </a:p>
          <a:p>
            <a:r>
              <a:rPr lang="zh-CN" altLang="zh-CN" dirty="0">
                <a:solidFill>
                  <a:srgbClr val="FF0000"/>
                </a:solidFill>
              </a:rPr>
              <a:t>密码散列</a:t>
            </a:r>
            <a:r>
              <a:rPr lang="zh-CN" altLang="zh-CN" dirty="0" smtClean="0">
                <a:solidFill>
                  <a:srgbClr val="FF0000"/>
                </a:solidFill>
              </a:rPr>
              <a:t>函数</a:t>
            </a:r>
            <a:r>
              <a:rPr lang="en-US" altLang="zh-CN" dirty="0" smtClean="0">
                <a:solidFill>
                  <a:srgbClr val="FF0000"/>
                </a:solidFill>
              </a:rPr>
              <a:t> </a:t>
            </a:r>
            <a:r>
              <a:rPr lang="en-US" altLang="zh-CN" dirty="0" smtClean="0"/>
              <a:t>(</a:t>
            </a:r>
            <a:r>
              <a:rPr lang="en-US" altLang="zh-CN" dirty="0"/>
              <a:t>cryptographic hash function</a:t>
            </a:r>
            <a:r>
              <a:rPr lang="en-US" altLang="zh-CN" dirty="0" smtClean="0"/>
              <a:t>)</a:t>
            </a:r>
            <a:r>
              <a:rPr lang="zh-CN" altLang="en-US" dirty="0" smtClean="0"/>
              <a:t>是</a:t>
            </a:r>
            <a:r>
              <a:rPr lang="zh-CN" altLang="zh-CN" dirty="0" smtClean="0"/>
              <a:t>一</a:t>
            </a:r>
            <a:r>
              <a:rPr lang="zh-CN" altLang="zh-CN" dirty="0"/>
              <a:t>种相对简单</a:t>
            </a:r>
            <a:r>
              <a:rPr lang="zh-CN" altLang="zh-CN" dirty="0" smtClean="0"/>
              <a:t>的对</a:t>
            </a:r>
            <a:r>
              <a:rPr lang="zh-CN" altLang="zh-CN" dirty="0"/>
              <a:t>报文进行</a:t>
            </a:r>
            <a:r>
              <a:rPr lang="zh-CN" altLang="zh-CN" dirty="0" smtClean="0"/>
              <a:t>鉴别</a:t>
            </a:r>
            <a:r>
              <a:rPr lang="zh-CN" altLang="en-US" dirty="0" smtClean="0"/>
              <a:t>的</a:t>
            </a:r>
            <a:r>
              <a:rPr lang="zh-CN" altLang="zh-CN" dirty="0"/>
              <a:t>方法</a:t>
            </a:r>
            <a:r>
              <a:rPr lang="zh-CN" altLang="zh-CN" dirty="0" smtClean="0"/>
              <a:t>。</a:t>
            </a:r>
            <a:endParaRPr lang="zh-CN" alt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1986" name="Rectangle 2"/>
          <p:cNvSpPr>
            <a:spLocks noGrp="1" noChangeArrowheads="1"/>
          </p:cNvSpPr>
          <p:nvPr>
            <p:ph type="title"/>
          </p:nvPr>
        </p:nvSpPr>
        <p:spPr/>
        <p:txBody>
          <a:bodyPr/>
          <a:lstStyle/>
          <a:p>
            <a:pPr algn="ctr"/>
            <a:r>
              <a:rPr lang="zh-CN" altLang="zh-CN" dirty="0"/>
              <a:t>散列</a:t>
            </a:r>
            <a:r>
              <a:rPr lang="zh-CN" altLang="zh-CN" dirty="0" smtClean="0"/>
              <a:t>函数</a:t>
            </a:r>
            <a:r>
              <a:rPr lang="zh-CN" altLang="en-US" dirty="0" smtClean="0"/>
              <a:t>的</a:t>
            </a:r>
            <a:r>
              <a:rPr lang="zh-CN" altLang="zh-CN" dirty="0" smtClean="0"/>
              <a:t>两</a:t>
            </a:r>
            <a:r>
              <a:rPr lang="zh-CN" altLang="zh-CN" dirty="0"/>
              <a:t>个特点</a:t>
            </a:r>
            <a:endParaRPr lang="en-US" altLang="zh-CN" dirty="0"/>
          </a:p>
        </p:txBody>
      </p:sp>
      <p:sp>
        <p:nvSpPr>
          <p:cNvPr id="681987" name="Rectangle 3"/>
          <p:cNvSpPr>
            <a:spLocks noGrp="1" noChangeArrowheads="1"/>
          </p:cNvSpPr>
          <p:nvPr>
            <p:ph idx="1"/>
          </p:nvPr>
        </p:nvSpPr>
        <p:spPr/>
        <p:txBody>
          <a:bodyPr/>
          <a:lstStyle/>
          <a:p>
            <a:pPr lvl="0"/>
            <a:r>
              <a:rPr lang="en-US" altLang="zh-CN" dirty="0" smtClean="0"/>
              <a:t>(1) </a:t>
            </a:r>
            <a:r>
              <a:rPr lang="zh-CN" altLang="zh-CN" dirty="0" smtClean="0"/>
              <a:t>散</a:t>
            </a:r>
            <a:r>
              <a:rPr lang="zh-CN" altLang="zh-CN" dirty="0"/>
              <a:t>列函数的输入长度可以很长，但其输出长度则是固定的，并且较短。散列函数的输出叫做散列值，</a:t>
            </a:r>
            <a:r>
              <a:rPr lang="zh-CN" altLang="zh-CN" dirty="0" smtClean="0"/>
              <a:t>或</a:t>
            </a:r>
            <a:r>
              <a:rPr lang="zh-CN" altLang="zh-CN" dirty="0" smtClean="0">
                <a:solidFill>
                  <a:srgbClr val="FF0000"/>
                </a:solidFill>
              </a:rPr>
              <a:t>散</a:t>
            </a:r>
            <a:r>
              <a:rPr lang="zh-CN" altLang="zh-CN" dirty="0">
                <a:solidFill>
                  <a:srgbClr val="FF0000"/>
                </a:solidFill>
              </a:rPr>
              <a:t>列</a:t>
            </a:r>
            <a:r>
              <a:rPr lang="zh-CN" altLang="zh-CN" dirty="0" smtClean="0">
                <a:solidFill>
                  <a:srgbClr val="FF0000"/>
                </a:solidFill>
              </a:rPr>
              <a:t>。</a:t>
            </a:r>
            <a:endParaRPr lang="zh-CN" altLang="zh-CN" dirty="0">
              <a:solidFill>
                <a:srgbClr val="FF0000"/>
              </a:solidFill>
            </a:endParaRPr>
          </a:p>
          <a:p>
            <a:r>
              <a:rPr lang="en-US" altLang="zh-CN" dirty="0" smtClean="0"/>
              <a:t>(2) </a:t>
            </a:r>
            <a:r>
              <a:rPr lang="zh-CN" altLang="zh-CN" dirty="0" smtClean="0"/>
              <a:t>不同</a:t>
            </a:r>
            <a:r>
              <a:rPr lang="zh-CN" altLang="zh-CN" dirty="0"/>
              <a:t>的散列值肯定对应于不同的输入，但不同的输入却可能得出相同的散列值。这就是说，散列函数的输入和输出并非一一对应的，而是</a:t>
            </a:r>
            <a:r>
              <a:rPr lang="zh-CN" altLang="zh-CN" dirty="0">
                <a:solidFill>
                  <a:srgbClr val="FF0000"/>
                </a:solidFill>
              </a:rPr>
              <a:t>多对一</a:t>
            </a:r>
            <a:r>
              <a:rPr lang="zh-CN" altLang="zh-CN" dirty="0"/>
              <a:t>的。</a:t>
            </a:r>
            <a:endParaRPr lang="zh-CN" alt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1986" name="Rectangle 2"/>
          <p:cNvSpPr>
            <a:spLocks noGrp="1" noChangeArrowheads="1"/>
          </p:cNvSpPr>
          <p:nvPr>
            <p:ph type="title"/>
          </p:nvPr>
        </p:nvSpPr>
        <p:spPr/>
        <p:txBody>
          <a:bodyPr/>
          <a:lstStyle/>
          <a:p>
            <a:pPr algn="ctr"/>
            <a:r>
              <a:rPr lang="zh-CN" altLang="zh-CN" dirty="0"/>
              <a:t>密码散列函数</a:t>
            </a:r>
            <a:r>
              <a:rPr lang="zh-CN" altLang="en-US" dirty="0" smtClean="0"/>
              <a:t>的</a:t>
            </a:r>
            <a:r>
              <a:rPr lang="zh-CN" altLang="zh-CN" dirty="0" smtClean="0"/>
              <a:t>特点</a:t>
            </a:r>
            <a:endParaRPr lang="en-US" altLang="zh-CN" dirty="0"/>
          </a:p>
        </p:txBody>
      </p:sp>
      <p:sp>
        <p:nvSpPr>
          <p:cNvPr id="681987" name="Rectangle 3"/>
          <p:cNvSpPr>
            <a:spLocks noGrp="1" noChangeArrowheads="1"/>
          </p:cNvSpPr>
          <p:nvPr>
            <p:ph idx="1"/>
          </p:nvPr>
        </p:nvSpPr>
        <p:spPr/>
        <p:txBody>
          <a:bodyPr/>
          <a:lstStyle/>
          <a:p>
            <a:pPr lvl="0"/>
            <a:r>
              <a:rPr lang="zh-CN" altLang="zh-CN" dirty="0"/>
              <a:t>在密码学中使用的散列函数称为</a:t>
            </a:r>
            <a:r>
              <a:rPr lang="zh-CN" altLang="zh-CN" dirty="0">
                <a:solidFill>
                  <a:srgbClr val="FF0000"/>
                </a:solidFill>
              </a:rPr>
              <a:t>密码散列</a:t>
            </a:r>
            <a:r>
              <a:rPr lang="zh-CN" altLang="zh-CN" dirty="0" smtClean="0">
                <a:solidFill>
                  <a:srgbClr val="FF0000"/>
                </a:solidFill>
              </a:rPr>
              <a:t>函数</a:t>
            </a:r>
            <a:r>
              <a:rPr lang="zh-CN" altLang="en-US" dirty="0" smtClean="0">
                <a:solidFill>
                  <a:srgbClr val="FF0000"/>
                </a:solidFill>
              </a:rPr>
              <a:t>。</a:t>
            </a:r>
            <a:endParaRPr lang="en-US" altLang="zh-CN" dirty="0" smtClean="0">
              <a:solidFill>
                <a:srgbClr val="FF0000"/>
              </a:solidFill>
            </a:endParaRPr>
          </a:p>
          <a:p>
            <a:pPr lvl="0"/>
            <a:r>
              <a:rPr lang="zh-CN" altLang="en-US" dirty="0" smtClean="0"/>
              <a:t>特点：</a:t>
            </a:r>
            <a:r>
              <a:rPr lang="zh-CN" altLang="en-US" dirty="0" smtClean="0">
                <a:solidFill>
                  <a:srgbClr val="FF0000"/>
                </a:solidFill>
              </a:rPr>
              <a:t>单向性。</a:t>
            </a:r>
            <a:endParaRPr lang="en-US" altLang="zh-CN" dirty="0" smtClean="0">
              <a:solidFill>
                <a:srgbClr val="FF0000"/>
              </a:solidFill>
            </a:endParaRPr>
          </a:p>
          <a:p>
            <a:pPr lvl="1"/>
            <a:r>
              <a:rPr lang="zh-CN" altLang="zh-CN" dirty="0" smtClean="0"/>
              <a:t>要</a:t>
            </a:r>
            <a:r>
              <a:rPr lang="zh-CN" altLang="zh-CN" dirty="0"/>
              <a:t>找到两个不同的报文，它们具有同样的密码散列函数输出，在计算上是不可行的</a:t>
            </a:r>
            <a:r>
              <a:rPr lang="zh-CN" altLang="zh-CN" dirty="0" smtClean="0"/>
              <a:t>。</a:t>
            </a:r>
            <a:endParaRPr lang="en-US" altLang="zh-CN" dirty="0" smtClean="0"/>
          </a:p>
          <a:p>
            <a:pPr lvl="1"/>
            <a:r>
              <a:rPr lang="zh-CN" altLang="zh-CN" dirty="0" smtClean="0"/>
              <a:t>也就是说</a:t>
            </a:r>
            <a:r>
              <a:rPr lang="zh-CN" altLang="zh-CN" dirty="0"/>
              <a:t>，密码散列函数实际上是一种单向</a:t>
            </a:r>
            <a:r>
              <a:rPr lang="zh-CN" altLang="zh-CN" dirty="0" smtClean="0"/>
              <a:t>函数</a:t>
            </a:r>
            <a:r>
              <a:rPr lang="en-US" altLang="zh-CN" dirty="0" smtClean="0"/>
              <a:t> (</a:t>
            </a:r>
            <a:r>
              <a:rPr lang="en-US" altLang="zh-CN" dirty="0"/>
              <a:t>one-way function)</a:t>
            </a:r>
            <a:r>
              <a:rPr lang="zh-CN" altLang="zh-CN" dirty="0"/>
              <a:t>。</a:t>
            </a:r>
            <a:endParaRPr lang="en-US" altLang="zh-CN"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1986" name="Rectangle 2"/>
          <p:cNvSpPr>
            <a:spLocks noGrp="1" noChangeArrowheads="1"/>
          </p:cNvSpPr>
          <p:nvPr>
            <p:ph type="title"/>
          </p:nvPr>
        </p:nvSpPr>
        <p:spPr/>
        <p:txBody>
          <a:bodyPr/>
          <a:lstStyle/>
          <a:p>
            <a:pPr algn="ctr"/>
            <a:r>
              <a:rPr lang="zh-CN" altLang="zh-CN" dirty="0"/>
              <a:t>密码散列函数</a:t>
            </a:r>
            <a:r>
              <a:rPr lang="zh-CN" altLang="en-US" dirty="0" smtClean="0"/>
              <a:t>的</a:t>
            </a:r>
            <a:r>
              <a:rPr lang="zh-CN" altLang="zh-CN" dirty="0" smtClean="0"/>
              <a:t>特点</a:t>
            </a:r>
            <a:endParaRPr lang="en-US" altLang="zh-CN" dirty="0"/>
          </a:p>
        </p:txBody>
      </p:sp>
      <p:grpSp>
        <p:nvGrpSpPr>
          <p:cNvPr id="2" name="组合 1"/>
          <p:cNvGrpSpPr/>
          <p:nvPr/>
        </p:nvGrpSpPr>
        <p:grpSpPr>
          <a:xfrm>
            <a:off x="1280592" y="1228690"/>
            <a:ext cx="7632847" cy="2200310"/>
            <a:chOff x="2864768" y="3887122"/>
            <a:chExt cx="5904655" cy="1980279"/>
          </a:xfrm>
        </p:grpSpPr>
        <p:sp>
          <p:nvSpPr>
            <p:cNvPr id="6" name="TextBox 5"/>
            <p:cNvSpPr txBox="1"/>
            <p:nvPr/>
          </p:nvSpPr>
          <p:spPr>
            <a:xfrm>
              <a:off x="2976177" y="3887122"/>
              <a:ext cx="1128702" cy="360099"/>
            </a:xfrm>
            <a:prstGeom prst="rect">
              <a:avLst/>
            </a:prstGeom>
            <a:noFill/>
          </p:spPr>
          <p:txBody>
            <a:bodyPr wrap="none" rtlCol="0">
              <a:spAutoFit/>
            </a:bodyPr>
            <a:lstStyle/>
            <a:p>
              <a:r>
                <a:rPr lang="zh-CN" altLang="en-US" sz="2000" b="1" dirty="0" smtClean="0">
                  <a:solidFill>
                    <a:srgbClr val="000099"/>
                  </a:solidFill>
                  <a:latin typeface="+mn-lt"/>
                  <a:ea typeface="黑体" panose="02010609060101010101" pitchFamily="2" charset="-122"/>
                </a:rPr>
                <a:t>长的明文 </a:t>
              </a:r>
              <a:r>
                <a:rPr lang="en-US" altLang="zh-CN" sz="2000" b="1" i="1" dirty="0" smtClean="0">
                  <a:solidFill>
                    <a:srgbClr val="000099"/>
                  </a:solidFill>
                  <a:latin typeface="+mn-lt"/>
                  <a:ea typeface="黑体" panose="02010609060101010101" pitchFamily="2" charset="-122"/>
                  <a:cs typeface="Times New Roman" panose="02020603050405020304" pitchFamily="18" charset="0"/>
                </a:rPr>
                <a:t>X</a:t>
              </a:r>
              <a:endParaRPr lang="zh-CN" altLang="en-US" sz="2000" b="1" i="1" dirty="0">
                <a:solidFill>
                  <a:srgbClr val="000099"/>
                </a:solidFill>
                <a:latin typeface="+mn-lt"/>
                <a:ea typeface="黑体" panose="02010609060101010101" pitchFamily="2" charset="-122"/>
                <a:cs typeface="Times New Roman" panose="02020603050405020304" pitchFamily="18" charset="0"/>
              </a:endParaRPr>
            </a:p>
          </p:txBody>
        </p:sp>
        <p:sp>
          <p:nvSpPr>
            <p:cNvPr id="7" name="矩形 6"/>
            <p:cNvSpPr/>
            <p:nvPr/>
          </p:nvSpPr>
          <p:spPr>
            <a:xfrm>
              <a:off x="5067838" y="4552664"/>
              <a:ext cx="1440160" cy="53252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smtClean="0">
                  <a:solidFill>
                    <a:srgbClr val="000099"/>
                  </a:solidFill>
                  <a:ea typeface="黑体" panose="02010609060101010101" pitchFamily="2" charset="-122"/>
                </a:rPr>
                <a:t>散列函数 </a:t>
              </a:r>
              <a:r>
                <a:rPr lang="en-US" altLang="zh-CN" sz="2000" b="1" i="1" dirty="0" smtClean="0">
                  <a:solidFill>
                    <a:srgbClr val="000099"/>
                  </a:solidFill>
                  <a:ea typeface="黑体" panose="02010609060101010101" pitchFamily="2" charset="-122"/>
                  <a:cs typeface="Times New Roman" panose="02020603050405020304" pitchFamily="18" charset="0"/>
                </a:rPr>
                <a:t>H</a:t>
              </a:r>
              <a:r>
                <a:rPr lang="en-US" altLang="zh-CN" sz="2000" b="1" dirty="0" smtClean="0">
                  <a:solidFill>
                    <a:srgbClr val="000099"/>
                  </a:solidFill>
                  <a:ea typeface="黑体" panose="02010609060101010101" pitchFamily="2" charset="-122"/>
                  <a:cs typeface="Times New Roman" panose="02020603050405020304" pitchFamily="18" charset="0"/>
                </a:rPr>
                <a:t>(</a:t>
              </a:r>
              <a:r>
                <a:rPr lang="en-US" altLang="zh-CN" sz="2000" b="1" i="1" dirty="0" smtClean="0">
                  <a:solidFill>
                    <a:srgbClr val="000099"/>
                  </a:solidFill>
                  <a:ea typeface="黑体" panose="02010609060101010101" pitchFamily="2" charset="-122"/>
                  <a:cs typeface="Times New Roman" panose="02020603050405020304" pitchFamily="18" charset="0"/>
                  <a:sym typeface="Wingdings" panose="05000000000000000000"/>
                </a:rPr>
                <a:t>X</a:t>
              </a:r>
              <a:r>
                <a:rPr lang="en-US" altLang="zh-CN" sz="2000" b="1" dirty="0" smtClean="0">
                  <a:solidFill>
                    <a:srgbClr val="000099"/>
                  </a:solidFill>
                  <a:ea typeface="黑体" panose="02010609060101010101" pitchFamily="2" charset="-122"/>
                  <a:cs typeface="Times New Roman" panose="02020603050405020304" pitchFamily="18" charset="0"/>
                </a:rPr>
                <a:t>)</a:t>
              </a:r>
              <a:endParaRPr lang="zh-CN" altLang="en-US" sz="2000" b="1" dirty="0">
                <a:solidFill>
                  <a:srgbClr val="000099"/>
                </a:solidFill>
                <a:ea typeface="黑体" panose="02010609060101010101" pitchFamily="2" charset="-122"/>
                <a:cs typeface="Times New Roman" panose="02020603050405020304" pitchFamily="18" charset="0"/>
              </a:endParaRPr>
            </a:p>
          </p:txBody>
        </p:sp>
        <p:sp>
          <p:nvSpPr>
            <p:cNvPr id="8" name="流程图: 文档 7"/>
            <p:cNvSpPr/>
            <p:nvPr/>
          </p:nvSpPr>
          <p:spPr>
            <a:xfrm>
              <a:off x="7403252" y="4681519"/>
              <a:ext cx="1366171" cy="763706"/>
            </a:xfrm>
            <a:prstGeom prst="flowChartDocument">
              <a:avLst/>
            </a:prstGeom>
            <a:solidFill>
              <a:schemeClr val="bg1"/>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b="1" dirty="0" smtClean="0">
                  <a:solidFill>
                    <a:srgbClr val="000099"/>
                  </a:solidFill>
                  <a:ea typeface="黑体" panose="02010609060101010101" pitchFamily="2" charset="-122"/>
                </a:rPr>
                <a:t>10010…1011</a:t>
              </a:r>
              <a:endParaRPr lang="zh-CN" altLang="en-US" sz="2400" b="1" dirty="0">
                <a:solidFill>
                  <a:srgbClr val="000099"/>
                </a:solidFill>
                <a:ea typeface="黑体" panose="02010609060101010101" pitchFamily="2" charset="-122"/>
              </a:endParaRPr>
            </a:p>
          </p:txBody>
        </p:sp>
        <p:sp>
          <p:nvSpPr>
            <p:cNvPr id="9" name="右箭头 8"/>
            <p:cNvSpPr/>
            <p:nvPr/>
          </p:nvSpPr>
          <p:spPr>
            <a:xfrm>
              <a:off x="4213424" y="4791117"/>
              <a:ext cx="825479" cy="150051"/>
            </a:xfrm>
            <a:prstGeom prst="rightArrow">
              <a:avLst>
                <a:gd name="adj1" fmla="val 50000"/>
                <a:gd name="adj2" fmla="val 119191"/>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b="1">
                <a:solidFill>
                  <a:srgbClr val="000099"/>
                </a:solidFill>
                <a:ea typeface="黑体" panose="02010609060101010101" pitchFamily="2" charset="-122"/>
              </a:endParaRPr>
            </a:p>
          </p:txBody>
        </p:sp>
        <p:sp>
          <p:nvSpPr>
            <p:cNvPr id="10" name="右箭头 9"/>
            <p:cNvSpPr/>
            <p:nvPr/>
          </p:nvSpPr>
          <p:spPr>
            <a:xfrm>
              <a:off x="6517680" y="4797153"/>
              <a:ext cx="864096" cy="163379"/>
            </a:xfrm>
            <a:prstGeom prst="rightArrow">
              <a:avLst>
                <a:gd name="adj1" fmla="val 50000"/>
                <a:gd name="adj2" fmla="val 119191"/>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b="1">
                <a:solidFill>
                  <a:srgbClr val="000099"/>
                </a:solidFill>
                <a:ea typeface="黑体" panose="02010609060101010101" pitchFamily="2" charset="-122"/>
              </a:endParaRPr>
            </a:p>
          </p:txBody>
        </p:sp>
        <p:sp>
          <p:nvSpPr>
            <p:cNvPr id="11" name="流程图: 文档 10"/>
            <p:cNvSpPr/>
            <p:nvPr/>
          </p:nvSpPr>
          <p:spPr>
            <a:xfrm>
              <a:off x="2864768" y="4211217"/>
              <a:ext cx="1348656" cy="1656184"/>
            </a:xfrm>
            <a:prstGeom prst="flowChartDocument">
              <a:avLst/>
            </a:prstGeom>
            <a:solidFill>
              <a:schemeClr val="bg1"/>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dirty="0">
                <a:solidFill>
                  <a:srgbClr val="000099"/>
                </a:solidFill>
                <a:ea typeface="黑体" panose="02010609060101010101" pitchFamily="2" charset="-122"/>
              </a:endParaRPr>
            </a:p>
          </p:txBody>
        </p:sp>
        <p:sp>
          <p:nvSpPr>
            <p:cNvPr id="12" name="TextBox 11"/>
            <p:cNvSpPr txBox="1"/>
            <p:nvPr/>
          </p:nvSpPr>
          <p:spPr>
            <a:xfrm>
              <a:off x="2864768" y="4246057"/>
              <a:ext cx="1348656" cy="1578893"/>
            </a:xfrm>
            <a:prstGeom prst="rect">
              <a:avLst/>
            </a:prstGeom>
            <a:noFill/>
          </p:spPr>
          <p:txBody>
            <a:bodyPr wrap="square" rtlCol="0">
              <a:spAutoFit/>
            </a:bodyPr>
            <a:lstStyle/>
            <a:p>
              <a:r>
                <a:rPr lang="en-US" altLang="zh-CN" b="1" dirty="0" smtClean="0">
                  <a:solidFill>
                    <a:srgbClr val="000099"/>
                  </a:solidFill>
                  <a:latin typeface="+mn-lt"/>
                  <a:ea typeface="黑体" panose="02010609060101010101" pitchFamily="2" charset="-122"/>
                </a:rPr>
                <a:t>The ABC Computer Network………………</a:t>
              </a:r>
            </a:p>
            <a:p>
              <a:r>
                <a:rPr lang="en-US" altLang="zh-CN" b="1" dirty="0" smtClean="0">
                  <a:solidFill>
                    <a:srgbClr val="000099"/>
                  </a:solidFill>
                  <a:latin typeface="+mn-lt"/>
                  <a:ea typeface="黑体" panose="02010609060101010101" pitchFamily="2" charset="-122"/>
                </a:rPr>
                <a:t>………………………</a:t>
              </a:r>
            </a:p>
          </p:txBody>
        </p:sp>
        <p:sp>
          <p:nvSpPr>
            <p:cNvPr id="13" name="TextBox 12"/>
            <p:cNvSpPr txBox="1"/>
            <p:nvPr/>
          </p:nvSpPr>
          <p:spPr>
            <a:xfrm>
              <a:off x="4870123" y="4149080"/>
              <a:ext cx="1740051" cy="360099"/>
            </a:xfrm>
            <a:prstGeom prst="rect">
              <a:avLst/>
            </a:prstGeom>
            <a:noFill/>
          </p:spPr>
          <p:txBody>
            <a:bodyPr wrap="none" rtlCol="0">
              <a:spAutoFit/>
            </a:bodyPr>
            <a:lstStyle/>
            <a:p>
              <a:r>
                <a:rPr lang="zh-CN" altLang="en-US" sz="2000" b="1" dirty="0" smtClean="0">
                  <a:solidFill>
                    <a:srgbClr val="FF0000"/>
                  </a:solidFill>
                  <a:latin typeface="+mn-lt"/>
                  <a:ea typeface="黑体" panose="02010609060101010101" pitchFamily="2" charset="-122"/>
                  <a:cs typeface="Times New Roman" panose="02020603050405020304" pitchFamily="18" charset="0"/>
                </a:rPr>
                <a:t>多对一的单向变换</a:t>
              </a:r>
              <a:endParaRPr lang="zh-CN" altLang="en-US" sz="2000" b="1" dirty="0">
                <a:solidFill>
                  <a:srgbClr val="FF0000"/>
                </a:solidFill>
                <a:latin typeface="+mn-lt"/>
                <a:ea typeface="黑体" panose="02010609060101010101" pitchFamily="2" charset="-122"/>
                <a:cs typeface="Times New Roman" panose="02020603050405020304" pitchFamily="18" charset="0"/>
              </a:endParaRPr>
            </a:p>
          </p:txBody>
        </p:sp>
        <p:sp>
          <p:nvSpPr>
            <p:cNvPr id="14" name="TextBox 13"/>
            <p:cNvSpPr txBox="1"/>
            <p:nvPr/>
          </p:nvSpPr>
          <p:spPr>
            <a:xfrm>
              <a:off x="7353652" y="4063772"/>
              <a:ext cx="1340752" cy="637097"/>
            </a:xfrm>
            <a:prstGeom prst="rect">
              <a:avLst/>
            </a:prstGeom>
            <a:noFill/>
          </p:spPr>
          <p:txBody>
            <a:bodyPr wrap="none" rtlCol="0">
              <a:spAutoFit/>
            </a:bodyPr>
            <a:lstStyle/>
            <a:p>
              <a:r>
                <a:rPr lang="zh-CN" altLang="en-US" sz="2000" b="1" dirty="0" smtClean="0">
                  <a:solidFill>
                    <a:srgbClr val="000099"/>
                  </a:solidFill>
                  <a:latin typeface="+mn-lt"/>
                  <a:ea typeface="黑体" panose="02010609060101010101" pitchFamily="2" charset="-122"/>
                  <a:cs typeface="Times New Roman" panose="02020603050405020304" pitchFamily="18" charset="0"/>
                </a:rPr>
                <a:t>得出固定长度</a:t>
              </a:r>
              <a:endParaRPr lang="en-US" altLang="zh-CN" sz="2000" b="1" dirty="0" smtClean="0">
                <a:solidFill>
                  <a:srgbClr val="000099"/>
                </a:solidFill>
                <a:latin typeface="+mn-lt"/>
                <a:ea typeface="黑体" panose="02010609060101010101" pitchFamily="2" charset="-122"/>
                <a:cs typeface="Times New Roman" panose="02020603050405020304" pitchFamily="18" charset="0"/>
              </a:endParaRPr>
            </a:p>
            <a:p>
              <a:pPr algn="ctr"/>
              <a:r>
                <a:rPr lang="zh-CN" altLang="en-US" sz="2000" b="1" dirty="0" smtClean="0">
                  <a:solidFill>
                    <a:srgbClr val="000099"/>
                  </a:solidFill>
                  <a:latin typeface="+mn-lt"/>
                  <a:ea typeface="黑体" panose="02010609060101010101" pitchFamily="2" charset="-122"/>
                  <a:cs typeface="Times New Roman" panose="02020603050405020304" pitchFamily="18" charset="0"/>
                </a:rPr>
                <a:t>的散列值</a:t>
              </a:r>
              <a:endParaRPr lang="zh-CN" altLang="en-US" sz="2000" b="1" dirty="0">
                <a:solidFill>
                  <a:srgbClr val="000099"/>
                </a:solidFill>
                <a:latin typeface="+mn-lt"/>
                <a:ea typeface="黑体" panose="02010609060101010101" pitchFamily="2" charset="-122"/>
                <a:cs typeface="Times New Roman" panose="02020603050405020304" pitchFamily="18" charset="0"/>
              </a:endParaRPr>
            </a:p>
          </p:txBody>
        </p:sp>
        <p:sp>
          <p:nvSpPr>
            <p:cNvPr id="15" name="右箭头 14"/>
            <p:cNvSpPr/>
            <p:nvPr/>
          </p:nvSpPr>
          <p:spPr>
            <a:xfrm rot="10800000">
              <a:off x="4213425" y="5229200"/>
              <a:ext cx="3168351" cy="163378"/>
            </a:xfrm>
            <a:prstGeom prst="rightArrow">
              <a:avLst>
                <a:gd name="adj1" fmla="val 50000"/>
                <a:gd name="adj2" fmla="val 119191"/>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b="1">
                <a:solidFill>
                  <a:srgbClr val="000099"/>
                </a:solidFill>
                <a:ea typeface="黑体" panose="02010609060101010101" pitchFamily="2" charset="-122"/>
              </a:endParaRPr>
            </a:p>
          </p:txBody>
        </p:sp>
        <p:sp>
          <p:nvSpPr>
            <p:cNvPr id="16" name="TextBox 15"/>
            <p:cNvSpPr txBox="1"/>
            <p:nvPr/>
          </p:nvSpPr>
          <p:spPr>
            <a:xfrm>
              <a:off x="5437560" y="4697269"/>
              <a:ext cx="534713" cy="1080296"/>
            </a:xfrm>
            <a:prstGeom prst="rect">
              <a:avLst/>
            </a:prstGeom>
            <a:noFill/>
          </p:spPr>
          <p:txBody>
            <a:bodyPr wrap="none" rtlCol="0">
              <a:spAutoFit/>
            </a:bodyPr>
            <a:lstStyle/>
            <a:p>
              <a:r>
                <a:rPr lang="zh-CN" altLang="en-US" sz="7200" b="1" dirty="0" smtClean="0">
                  <a:solidFill>
                    <a:srgbClr val="FF0000"/>
                  </a:solidFill>
                  <a:latin typeface="+mn-lt"/>
                  <a:ea typeface="黑体" panose="02010609060101010101" pitchFamily="2" charset="-122"/>
                  <a:sym typeface="Symbol" panose="05050102010706020507"/>
                </a:rPr>
                <a:t></a:t>
              </a:r>
              <a:endParaRPr lang="zh-CN" altLang="en-US" sz="7200" b="1" dirty="0">
                <a:solidFill>
                  <a:srgbClr val="FF0000"/>
                </a:solidFill>
                <a:latin typeface="+mn-lt"/>
                <a:ea typeface="黑体" panose="02010609060101010101" pitchFamily="2" charset="-122"/>
              </a:endParaRPr>
            </a:p>
          </p:txBody>
        </p:sp>
        <p:sp>
          <p:nvSpPr>
            <p:cNvPr id="17" name="TextBox 16"/>
            <p:cNvSpPr txBox="1"/>
            <p:nvPr/>
          </p:nvSpPr>
          <p:spPr>
            <a:xfrm>
              <a:off x="4861496" y="5466710"/>
              <a:ext cx="1939701" cy="360099"/>
            </a:xfrm>
            <a:prstGeom prst="rect">
              <a:avLst/>
            </a:prstGeom>
            <a:noFill/>
          </p:spPr>
          <p:txBody>
            <a:bodyPr wrap="none" rtlCol="0">
              <a:spAutoFit/>
            </a:bodyPr>
            <a:lstStyle/>
            <a:p>
              <a:r>
                <a:rPr lang="zh-CN" altLang="en-US" sz="2000" b="1" dirty="0" smtClean="0">
                  <a:solidFill>
                    <a:srgbClr val="FF0000"/>
                  </a:solidFill>
                  <a:latin typeface="+mn-lt"/>
                  <a:ea typeface="黑体" panose="02010609060101010101" pitchFamily="2" charset="-122"/>
                  <a:cs typeface="Times New Roman" panose="02020603050405020304" pitchFamily="18" charset="0"/>
                </a:rPr>
                <a:t>逆向变换是不可能的</a:t>
              </a:r>
              <a:endParaRPr lang="zh-CN" altLang="en-US" sz="2000" b="1" dirty="0">
                <a:solidFill>
                  <a:srgbClr val="FF0000"/>
                </a:solidFill>
                <a:latin typeface="+mn-lt"/>
                <a:ea typeface="黑体" panose="02010609060101010101" pitchFamily="2" charset="-122"/>
                <a:cs typeface="Times New Roman" panose="02020603050405020304" pitchFamily="18" charset="0"/>
              </a:endParaRPr>
            </a:p>
          </p:txBody>
        </p:sp>
      </p:grpSp>
      <p:sp>
        <p:nvSpPr>
          <p:cNvPr id="3" name="矩形 2"/>
          <p:cNvSpPr/>
          <p:nvPr/>
        </p:nvSpPr>
        <p:spPr>
          <a:xfrm>
            <a:off x="1280592" y="3933056"/>
            <a:ext cx="7632847" cy="1289033"/>
          </a:xfrm>
          <a:prstGeom prst="rect">
            <a:avLst/>
          </a:prstGeom>
          <a:solidFill>
            <a:srgbClr val="FF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lstStyle/>
          <a:p>
            <a:pPr algn="ctr"/>
            <a:r>
              <a:rPr lang="zh-CN" altLang="zh-CN" sz="3200" b="1" dirty="0">
                <a:solidFill>
                  <a:srgbClr val="000099"/>
                </a:solidFill>
                <a:latin typeface="+mn-lt"/>
                <a:ea typeface="黑体" panose="02010609060101010101" pitchFamily="2" charset="-122"/>
              </a:rPr>
              <a:t>散</a:t>
            </a:r>
            <a:r>
              <a:rPr lang="zh-CN" altLang="zh-CN" sz="3200" b="1" dirty="0" smtClean="0">
                <a:solidFill>
                  <a:srgbClr val="000099"/>
                </a:solidFill>
                <a:latin typeface="+mn-lt"/>
                <a:ea typeface="黑体" panose="02010609060101010101" pitchFamily="2" charset="-122"/>
              </a:rPr>
              <a:t>列</a:t>
            </a:r>
            <a:r>
              <a:rPr lang="en-US" altLang="zh-CN" sz="3200" b="1" dirty="0" smtClean="0">
                <a:solidFill>
                  <a:srgbClr val="000099"/>
                </a:solidFill>
                <a:latin typeface="+mn-lt"/>
                <a:ea typeface="黑体" panose="02010609060101010101" pitchFamily="2" charset="-122"/>
              </a:rPr>
              <a:t> </a:t>
            </a:r>
            <a:r>
              <a:rPr lang="en-US" altLang="zh-CN" sz="3200" b="1" i="1" dirty="0" smtClean="0">
                <a:solidFill>
                  <a:srgbClr val="000099"/>
                </a:solidFill>
                <a:latin typeface="+mn-lt"/>
                <a:ea typeface="黑体" panose="02010609060101010101" pitchFamily="2" charset="-122"/>
              </a:rPr>
              <a:t>H(X)</a:t>
            </a:r>
            <a:r>
              <a:rPr lang="en-US" altLang="zh-CN" sz="3200" b="1" dirty="0" smtClean="0">
                <a:solidFill>
                  <a:srgbClr val="000099"/>
                </a:solidFill>
                <a:latin typeface="+mn-lt"/>
                <a:ea typeface="黑体" panose="02010609060101010101" pitchFamily="2" charset="-122"/>
              </a:rPr>
              <a:t> </a:t>
            </a:r>
            <a:r>
              <a:rPr lang="zh-CN" altLang="zh-CN" sz="3200" b="1" dirty="0" smtClean="0">
                <a:solidFill>
                  <a:srgbClr val="000099"/>
                </a:solidFill>
                <a:latin typeface="+mn-lt"/>
                <a:ea typeface="黑体" panose="02010609060101010101" pitchFamily="2" charset="-122"/>
              </a:rPr>
              <a:t>可用</a:t>
            </a:r>
            <a:r>
              <a:rPr lang="zh-CN" altLang="zh-CN" sz="3200" b="1" dirty="0">
                <a:solidFill>
                  <a:srgbClr val="000099"/>
                </a:solidFill>
                <a:latin typeface="+mn-lt"/>
                <a:ea typeface="黑体" panose="02010609060101010101" pitchFamily="2" charset="-122"/>
              </a:rPr>
              <a:t>来保护明文</a:t>
            </a:r>
            <a:r>
              <a:rPr lang="en-US" altLang="zh-CN" sz="3200" b="1" dirty="0">
                <a:solidFill>
                  <a:srgbClr val="000099"/>
                </a:solidFill>
                <a:latin typeface="+mn-lt"/>
                <a:ea typeface="黑体" panose="02010609060101010101" pitchFamily="2" charset="-122"/>
              </a:rPr>
              <a:t>X</a:t>
            </a:r>
            <a:r>
              <a:rPr lang="zh-CN" altLang="zh-CN" sz="3200" b="1" dirty="0">
                <a:solidFill>
                  <a:srgbClr val="000099"/>
                </a:solidFill>
                <a:latin typeface="+mn-lt"/>
                <a:ea typeface="黑体" panose="02010609060101010101" pitchFamily="2" charset="-122"/>
              </a:rPr>
              <a:t>的完整性</a:t>
            </a:r>
            <a:r>
              <a:rPr lang="zh-CN" altLang="en-US" sz="3200" b="1" dirty="0" smtClean="0">
                <a:solidFill>
                  <a:srgbClr val="000099"/>
                </a:solidFill>
                <a:latin typeface="+mn-lt"/>
                <a:ea typeface="黑体" panose="02010609060101010101" pitchFamily="2" charset="-122"/>
              </a:rPr>
              <a:t>，</a:t>
            </a:r>
            <a:endParaRPr lang="en-US" altLang="zh-CN" sz="3200" b="1" dirty="0" smtClean="0">
              <a:solidFill>
                <a:srgbClr val="000099"/>
              </a:solidFill>
              <a:latin typeface="+mn-lt"/>
              <a:ea typeface="黑体" panose="02010609060101010101" pitchFamily="2" charset="-122"/>
            </a:endParaRPr>
          </a:p>
          <a:p>
            <a:pPr algn="ctr"/>
            <a:r>
              <a:rPr lang="zh-CN" altLang="en-US" sz="3200" b="1" dirty="0" smtClean="0">
                <a:solidFill>
                  <a:srgbClr val="000099"/>
                </a:solidFill>
                <a:latin typeface="+mn-lt"/>
                <a:ea typeface="黑体" panose="02010609060101010101" pitchFamily="2" charset="-122"/>
              </a:rPr>
              <a:t>防</a:t>
            </a:r>
            <a:r>
              <a:rPr lang="zh-CN" altLang="en-US" sz="3200" b="1" dirty="0">
                <a:solidFill>
                  <a:srgbClr val="000099"/>
                </a:solidFill>
                <a:latin typeface="+mn-lt"/>
                <a:ea typeface="黑体" panose="02010609060101010101" pitchFamily="2" charset="-122"/>
              </a:rPr>
              <a:t>篡改和</a:t>
            </a:r>
            <a:r>
              <a:rPr lang="zh-CN" altLang="en-US" sz="3200" b="1" dirty="0" smtClean="0">
                <a:solidFill>
                  <a:srgbClr val="000099"/>
                </a:solidFill>
                <a:latin typeface="+mn-lt"/>
                <a:ea typeface="黑体" panose="02010609060101010101" pitchFamily="2" charset="-122"/>
              </a:rPr>
              <a:t>伪造。</a:t>
            </a:r>
            <a:endParaRPr lang="zh-CN" altLang="en-US" sz="3200" b="1" dirty="0">
              <a:solidFill>
                <a:srgbClr val="000099"/>
              </a:solidFill>
              <a:latin typeface="+mn-lt"/>
              <a:ea typeface="黑体" panose="02010609060101010101" pitchFamily="2" charset="-122"/>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4000" dirty="0"/>
              <a:t>2. </a:t>
            </a:r>
            <a:r>
              <a:rPr lang="zh-CN" altLang="zh-CN" sz="4000" dirty="0"/>
              <a:t>实用的密码散列函数</a:t>
            </a:r>
            <a:r>
              <a:rPr lang="en-US" altLang="zh-CN" sz="4000" dirty="0"/>
              <a:t>MD5</a:t>
            </a:r>
            <a:r>
              <a:rPr lang="zh-CN" altLang="zh-CN" sz="4000" dirty="0"/>
              <a:t>和</a:t>
            </a:r>
            <a:r>
              <a:rPr lang="en-US" altLang="zh-CN" sz="4000" dirty="0"/>
              <a:t>SHA-1</a:t>
            </a:r>
            <a:endParaRPr lang="zh-CN" altLang="en-US" sz="4000" dirty="0"/>
          </a:p>
        </p:txBody>
      </p:sp>
      <p:sp>
        <p:nvSpPr>
          <p:cNvPr id="3" name="内容占位符 2"/>
          <p:cNvSpPr>
            <a:spLocks noGrp="1"/>
          </p:cNvSpPr>
          <p:nvPr>
            <p:ph idx="1"/>
          </p:nvPr>
        </p:nvSpPr>
        <p:spPr/>
        <p:txBody>
          <a:bodyPr/>
          <a:lstStyle/>
          <a:p>
            <a:r>
              <a:rPr lang="zh-CN" altLang="zh-CN" dirty="0"/>
              <a:t>通过许多学者的不断努力，已经设计出一些实用的密码散列函数（或称为散列算法），其中最出名的</a:t>
            </a:r>
            <a:r>
              <a:rPr lang="zh-CN" altLang="zh-CN" dirty="0" smtClean="0"/>
              <a:t>就是</a:t>
            </a:r>
            <a:r>
              <a:rPr lang="en-US" altLang="zh-CN" dirty="0" smtClean="0"/>
              <a:t> MD5 </a:t>
            </a:r>
            <a:r>
              <a:rPr lang="zh-CN" altLang="zh-CN" dirty="0" smtClean="0"/>
              <a:t>和</a:t>
            </a:r>
            <a:r>
              <a:rPr lang="en-US" altLang="zh-CN" dirty="0" smtClean="0"/>
              <a:t> SHA-1</a:t>
            </a:r>
            <a:r>
              <a:rPr lang="zh-CN" altLang="zh-CN" dirty="0" smtClean="0"/>
              <a:t>。</a:t>
            </a:r>
            <a:endParaRPr lang="en-US" altLang="zh-CN" dirty="0" smtClean="0"/>
          </a:p>
          <a:p>
            <a:r>
              <a:rPr lang="zh-CN" altLang="zh-CN" dirty="0"/>
              <a:t>报文摘要</a:t>
            </a:r>
            <a:r>
              <a:rPr lang="zh-CN" altLang="zh-CN" dirty="0" smtClean="0"/>
              <a:t>算法</a:t>
            </a:r>
            <a:r>
              <a:rPr lang="en-US" altLang="zh-CN" dirty="0" smtClean="0"/>
              <a:t> MD5 </a:t>
            </a:r>
            <a:r>
              <a:rPr lang="zh-CN" altLang="zh-CN" dirty="0" smtClean="0"/>
              <a:t>公布</a:t>
            </a:r>
            <a:r>
              <a:rPr lang="zh-CN" altLang="zh-CN" dirty="0"/>
              <a:t>于</a:t>
            </a:r>
            <a:r>
              <a:rPr lang="en-US" altLang="zh-CN" dirty="0"/>
              <a:t>RFC 1321 (1991</a:t>
            </a:r>
            <a:r>
              <a:rPr lang="zh-CN" altLang="zh-CN" dirty="0"/>
              <a:t>年</a:t>
            </a:r>
            <a:r>
              <a:rPr lang="en-US" altLang="zh-CN" dirty="0"/>
              <a:t>)</a:t>
            </a:r>
            <a:r>
              <a:rPr lang="zh-CN" altLang="zh-CN" dirty="0"/>
              <a:t>，并获得了非常广泛的应用</a:t>
            </a:r>
            <a:r>
              <a:rPr lang="zh-CN" altLang="zh-CN" dirty="0" smtClean="0"/>
              <a:t>。</a:t>
            </a:r>
            <a:endParaRPr lang="en-US" altLang="zh-CN" dirty="0" smtClean="0"/>
          </a:p>
          <a:p>
            <a:r>
              <a:rPr lang="en-US" altLang="zh-CN" dirty="0" smtClean="0"/>
              <a:t>SHA-1</a:t>
            </a:r>
            <a:r>
              <a:rPr lang="zh-CN" altLang="zh-CN" dirty="0" smtClean="0"/>
              <a:t>比</a:t>
            </a:r>
            <a:r>
              <a:rPr lang="en-US" altLang="zh-CN" dirty="0" smtClean="0"/>
              <a:t> MD5 </a:t>
            </a:r>
            <a:r>
              <a:rPr lang="zh-CN" altLang="zh-CN" dirty="0" smtClean="0"/>
              <a:t>更</a:t>
            </a:r>
            <a:r>
              <a:rPr lang="zh-CN" altLang="zh-CN" dirty="0"/>
              <a:t>安全，但计算起来却</a:t>
            </a:r>
            <a:r>
              <a:rPr lang="zh-CN" altLang="zh-CN" dirty="0" smtClean="0"/>
              <a:t>比</a:t>
            </a:r>
            <a:r>
              <a:rPr lang="en-US" altLang="zh-CN" dirty="0" smtClean="0"/>
              <a:t> MD5 </a:t>
            </a:r>
            <a:r>
              <a:rPr lang="zh-CN" altLang="zh-CN" dirty="0" smtClean="0"/>
              <a:t>要</a:t>
            </a:r>
            <a:r>
              <a:rPr lang="zh-CN" altLang="zh-CN" dirty="0"/>
              <a:t>慢些。</a:t>
            </a:r>
            <a:endParaRPr lang="zh-CN" alt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rrowheads="1"/>
          </p:cNvSpPr>
          <p:nvPr>
            <p:ph type="title"/>
          </p:nvPr>
        </p:nvSpPr>
        <p:spPr/>
        <p:txBody>
          <a:bodyPr/>
          <a:lstStyle/>
          <a:p>
            <a:pPr algn="ctr"/>
            <a:r>
              <a:rPr lang="en-US" altLang="zh-CN" dirty="0" smtClean="0"/>
              <a:t>MD5 </a:t>
            </a:r>
            <a:r>
              <a:rPr lang="zh-CN" altLang="en-US" dirty="0" smtClean="0"/>
              <a:t>算法</a:t>
            </a:r>
            <a:endParaRPr lang="zh-CN" altLang="en-US" dirty="0"/>
          </a:p>
        </p:txBody>
      </p:sp>
      <p:sp>
        <p:nvSpPr>
          <p:cNvPr id="119811" name="Rectangle 3"/>
          <p:cNvSpPr>
            <a:spLocks noGrp="1" noChangeArrowheads="1"/>
          </p:cNvSpPr>
          <p:nvPr>
            <p:ph idx="1"/>
          </p:nvPr>
        </p:nvSpPr>
        <p:spPr/>
        <p:txBody>
          <a:bodyPr/>
          <a:lstStyle/>
          <a:p>
            <a:pPr>
              <a:lnSpc>
                <a:spcPct val="120000"/>
              </a:lnSpc>
            </a:pPr>
            <a:r>
              <a:rPr lang="en-US" altLang="zh-CN" sz="2800" dirty="0"/>
              <a:t>MD5</a:t>
            </a:r>
            <a:r>
              <a:rPr lang="zh-CN" altLang="en-US" sz="2800" dirty="0"/>
              <a:t>是</a:t>
            </a:r>
            <a:r>
              <a:rPr lang="zh-CN" altLang="en-US" sz="2800" dirty="0">
                <a:solidFill>
                  <a:srgbClr val="FF0000"/>
                </a:solidFill>
              </a:rPr>
              <a:t>报文摘要 </a:t>
            </a:r>
            <a:r>
              <a:rPr lang="en-US" altLang="zh-CN" sz="2800" dirty="0">
                <a:solidFill>
                  <a:srgbClr val="FF0000"/>
                </a:solidFill>
              </a:rPr>
              <a:t>MD </a:t>
            </a:r>
            <a:r>
              <a:rPr lang="en-US" altLang="zh-CN" sz="2800" dirty="0"/>
              <a:t>(Message Digest) </a:t>
            </a:r>
            <a:r>
              <a:rPr lang="zh-CN" altLang="en-US" sz="2800" dirty="0"/>
              <a:t>的第</a:t>
            </a:r>
            <a:r>
              <a:rPr lang="en-US" altLang="zh-CN" sz="2800" dirty="0"/>
              <a:t>5</a:t>
            </a:r>
            <a:r>
              <a:rPr lang="zh-CN" altLang="en-US" sz="2800" dirty="0"/>
              <a:t>个</a:t>
            </a:r>
            <a:r>
              <a:rPr lang="zh-CN" altLang="en-US" sz="2800" dirty="0" smtClean="0"/>
              <a:t>版本。</a:t>
            </a:r>
            <a:r>
              <a:rPr lang="zh-CN" altLang="zh-CN" sz="2800" dirty="0" smtClean="0"/>
              <a:t>报文</a:t>
            </a:r>
            <a:r>
              <a:rPr lang="zh-CN" altLang="zh-CN" sz="2800" dirty="0"/>
              <a:t>摘要算法</a:t>
            </a:r>
            <a:r>
              <a:rPr lang="en-US" altLang="zh-CN" sz="2800" dirty="0"/>
              <a:t>MD5</a:t>
            </a:r>
            <a:r>
              <a:rPr lang="zh-CN" altLang="zh-CN" sz="2800" dirty="0"/>
              <a:t>公布于</a:t>
            </a:r>
            <a:r>
              <a:rPr lang="en-US" altLang="zh-CN" sz="2800" dirty="0"/>
              <a:t>RFC 1321 (1991</a:t>
            </a:r>
            <a:r>
              <a:rPr lang="zh-CN" altLang="zh-CN" sz="2800" dirty="0"/>
              <a:t>年</a:t>
            </a:r>
            <a:r>
              <a:rPr lang="en-US" altLang="zh-CN" sz="2800" dirty="0"/>
              <a:t>)</a:t>
            </a:r>
            <a:r>
              <a:rPr lang="zh-CN" altLang="zh-CN" sz="2800" dirty="0"/>
              <a:t>，并获得了非常广泛的应用</a:t>
            </a:r>
            <a:r>
              <a:rPr lang="zh-CN" altLang="zh-CN" sz="2800" dirty="0" smtClean="0"/>
              <a:t>。</a:t>
            </a:r>
            <a:endParaRPr lang="en-US" altLang="zh-CN" sz="2800" dirty="0" smtClean="0"/>
          </a:p>
          <a:p>
            <a:pPr>
              <a:lnSpc>
                <a:spcPct val="120000"/>
              </a:lnSpc>
            </a:pPr>
            <a:r>
              <a:rPr lang="en-US" altLang="zh-CN" sz="2800" dirty="0" smtClean="0"/>
              <a:t>MD5 </a:t>
            </a:r>
            <a:r>
              <a:rPr lang="zh-CN" altLang="zh-CN" sz="2800" dirty="0" smtClean="0"/>
              <a:t>的设计者</a:t>
            </a:r>
            <a:r>
              <a:rPr lang="en-US" altLang="zh-CN" sz="2800" dirty="0" smtClean="0"/>
              <a:t> </a:t>
            </a:r>
            <a:r>
              <a:rPr lang="en-US" altLang="zh-CN" sz="2800" dirty="0" err="1" smtClean="0"/>
              <a:t>Rivest</a:t>
            </a:r>
            <a:r>
              <a:rPr lang="zh-CN" altLang="zh-CN" sz="2800" dirty="0" smtClean="0"/>
              <a:t>曾</a:t>
            </a:r>
            <a:r>
              <a:rPr lang="zh-CN" altLang="zh-CN" sz="2800" dirty="0"/>
              <a:t>提出一个猜想，即根据给定</a:t>
            </a:r>
            <a:r>
              <a:rPr lang="zh-CN" altLang="zh-CN" sz="2800" dirty="0" smtClean="0"/>
              <a:t>的</a:t>
            </a:r>
            <a:r>
              <a:rPr lang="en-US" altLang="zh-CN" sz="2800" dirty="0" smtClean="0"/>
              <a:t> MD5 </a:t>
            </a:r>
            <a:r>
              <a:rPr lang="zh-CN" altLang="zh-CN" sz="2800" dirty="0" smtClean="0"/>
              <a:t>报文</a:t>
            </a:r>
            <a:r>
              <a:rPr lang="zh-CN" altLang="zh-CN" sz="2800" dirty="0"/>
              <a:t>摘要代码，要找出一个与原来报文有相同报文摘要的另一报文，其难度在计算上几乎是不可能的</a:t>
            </a:r>
            <a:r>
              <a:rPr lang="zh-CN" altLang="zh-CN" sz="2800" dirty="0" smtClean="0"/>
              <a:t>。</a:t>
            </a:r>
            <a:endParaRPr lang="en-US" altLang="zh-CN" sz="2800" dirty="0" smtClean="0"/>
          </a:p>
          <a:p>
            <a:pPr>
              <a:lnSpc>
                <a:spcPct val="120000"/>
              </a:lnSpc>
            </a:pPr>
            <a:r>
              <a:rPr lang="zh-CN" altLang="en-US" sz="2800" dirty="0">
                <a:solidFill>
                  <a:srgbClr val="FF0000"/>
                </a:solidFill>
              </a:rPr>
              <a:t>基本思想：</a:t>
            </a:r>
          </a:p>
          <a:p>
            <a:pPr lvl="1">
              <a:lnSpc>
                <a:spcPct val="120000"/>
              </a:lnSpc>
            </a:pPr>
            <a:r>
              <a:rPr lang="zh-CN" altLang="en-US" sz="2400" dirty="0"/>
              <a:t>用足够复杂的方法将</a:t>
            </a:r>
            <a:r>
              <a:rPr lang="zh-CN" altLang="en-US" sz="2400" dirty="0" smtClean="0"/>
              <a:t>报文的数据位充分</a:t>
            </a:r>
            <a:r>
              <a:rPr lang="zh-CN" altLang="en-US" sz="2400" dirty="0"/>
              <a:t>“弄乱”</a:t>
            </a:r>
            <a:r>
              <a:rPr lang="zh-CN" altLang="en-US" sz="2400" dirty="0" smtClean="0"/>
              <a:t>，</a:t>
            </a:r>
            <a:r>
              <a:rPr lang="zh-CN" altLang="zh-CN" sz="2400" dirty="0"/>
              <a:t>报文摘要代码中的每一位都与原来报文中的每一位</a:t>
            </a:r>
            <a:r>
              <a:rPr lang="zh-CN" altLang="zh-CN" sz="2400" dirty="0" smtClean="0"/>
              <a:t>有关</a:t>
            </a:r>
            <a:r>
              <a:rPr lang="zh-CN" altLang="en-US" sz="2400" dirty="0" smtClean="0"/>
              <a:t>。</a:t>
            </a:r>
            <a:endParaRPr lang="en-US" altLang="zh-CN" sz="2400"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zh-CN" dirty="0"/>
              <a:t>3. </a:t>
            </a:r>
            <a:r>
              <a:rPr lang="zh-CN" altLang="zh-CN" dirty="0"/>
              <a:t>报文鉴别</a:t>
            </a:r>
            <a:r>
              <a:rPr lang="zh-CN" altLang="zh-CN" dirty="0" smtClean="0"/>
              <a:t>码</a:t>
            </a:r>
            <a:r>
              <a:rPr lang="en-US" altLang="zh-CN" dirty="0" smtClean="0"/>
              <a:t> MAC</a:t>
            </a:r>
            <a:endParaRPr lang="zh-CN" altLang="en-US" dirty="0"/>
          </a:p>
        </p:txBody>
      </p:sp>
      <p:sp>
        <p:nvSpPr>
          <p:cNvPr id="3" name="内容占位符 2"/>
          <p:cNvSpPr>
            <a:spLocks noGrp="1"/>
          </p:cNvSpPr>
          <p:nvPr>
            <p:ph idx="1"/>
          </p:nvPr>
        </p:nvSpPr>
        <p:spPr/>
        <p:txBody>
          <a:bodyPr/>
          <a:lstStyle/>
          <a:p>
            <a:r>
              <a:rPr lang="en-US" altLang="zh-CN" dirty="0" smtClean="0"/>
              <a:t>MD5 </a:t>
            </a:r>
            <a:r>
              <a:rPr lang="zh-CN" altLang="en-US" dirty="0" smtClean="0"/>
              <a:t>实现的报文鉴别可以防篡改，但</a:t>
            </a:r>
            <a:r>
              <a:rPr lang="zh-CN" altLang="en-US" dirty="0" smtClean="0">
                <a:solidFill>
                  <a:srgbClr val="FF0000"/>
                </a:solidFill>
              </a:rPr>
              <a:t>不能防伪造，</a:t>
            </a:r>
            <a:r>
              <a:rPr lang="zh-CN" altLang="en-US" dirty="0" smtClean="0"/>
              <a:t>因而不能真正实现</a:t>
            </a:r>
            <a:r>
              <a:rPr lang="zh-CN" altLang="en-US" dirty="0"/>
              <a:t>报文</a:t>
            </a:r>
            <a:r>
              <a:rPr lang="zh-CN" altLang="en-US" dirty="0" smtClean="0"/>
              <a:t>鉴别。</a:t>
            </a:r>
            <a:endParaRPr lang="en-US" altLang="zh-CN" dirty="0" smtClean="0"/>
          </a:p>
          <a:p>
            <a:r>
              <a:rPr lang="zh-CN" altLang="en-US" dirty="0" smtClean="0"/>
              <a:t>例如：</a:t>
            </a:r>
            <a:endParaRPr lang="en-US" altLang="zh-CN" dirty="0" smtClean="0"/>
          </a:p>
          <a:p>
            <a:pPr lvl="1"/>
            <a:r>
              <a:rPr lang="zh-CN" altLang="zh-CN" dirty="0"/>
              <a:t>入侵者创建了一个伪造的报文</a:t>
            </a:r>
            <a:r>
              <a:rPr lang="en-GB" altLang="zh-CN" i="1" dirty="0"/>
              <a:t>M</a:t>
            </a:r>
            <a:r>
              <a:rPr lang="zh-CN" altLang="zh-CN" dirty="0"/>
              <a:t>，</a:t>
            </a:r>
            <a:r>
              <a:rPr lang="zh-CN" altLang="zh-CN" dirty="0" smtClean="0"/>
              <a:t>然后计算</a:t>
            </a:r>
            <a:r>
              <a:rPr lang="zh-CN" altLang="zh-CN" dirty="0"/>
              <a:t>出其散</a:t>
            </a:r>
            <a:r>
              <a:rPr lang="zh-CN" altLang="zh-CN" dirty="0" smtClean="0"/>
              <a:t>列</a:t>
            </a:r>
            <a:r>
              <a:rPr lang="en-US" altLang="zh-CN" dirty="0" smtClean="0"/>
              <a:t> </a:t>
            </a:r>
            <a:r>
              <a:rPr lang="en-GB" altLang="zh-CN" i="1" dirty="0" smtClean="0"/>
              <a:t>H</a:t>
            </a:r>
            <a:r>
              <a:rPr lang="en-GB" altLang="zh-CN" dirty="0" smtClean="0"/>
              <a:t>(</a:t>
            </a:r>
            <a:r>
              <a:rPr lang="en-GB" altLang="zh-CN" i="1" dirty="0" smtClean="0"/>
              <a:t>M</a:t>
            </a:r>
            <a:r>
              <a:rPr lang="en-GB" altLang="zh-CN" dirty="0"/>
              <a:t>)</a:t>
            </a:r>
            <a:r>
              <a:rPr lang="zh-CN" altLang="zh-CN" dirty="0"/>
              <a:t>，并把拼接有散列的扩展报文</a:t>
            </a:r>
            <a:r>
              <a:rPr lang="zh-CN" altLang="zh-CN" dirty="0" smtClean="0"/>
              <a:t>冒充</a:t>
            </a:r>
            <a:r>
              <a:rPr lang="en-US" altLang="zh-CN" dirty="0" smtClean="0"/>
              <a:t> </a:t>
            </a:r>
            <a:r>
              <a:rPr lang="en-GB" altLang="zh-CN" dirty="0" smtClean="0"/>
              <a:t>A </a:t>
            </a:r>
            <a:r>
              <a:rPr lang="zh-CN" altLang="zh-CN" dirty="0" smtClean="0"/>
              <a:t>发送给</a:t>
            </a:r>
            <a:r>
              <a:rPr lang="en-US" altLang="zh-CN" dirty="0" smtClean="0"/>
              <a:t> </a:t>
            </a:r>
            <a:r>
              <a:rPr lang="en-GB" altLang="zh-CN" dirty="0" smtClean="0"/>
              <a:t>B</a:t>
            </a:r>
            <a:r>
              <a:rPr lang="zh-CN" altLang="zh-CN" dirty="0" smtClean="0"/>
              <a:t>。</a:t>
            </a:r>
            <a:endParaRPr lang="en-US" altLang="zh-CN" dirty="0" smtClean="0"/>
          </a:p>
          <a:p>
            <a:pPr lvl="1"/>
            <a:r>
              <a:rPr lang="en-GB" altLang="zh-CN" dirty="0" smtClean="0"/>
              <a:t>B </a:t>
            </a:r>
            <a:r>
              <a:rPr lang="zh-CN" altLang="zh-CN" dirty="0" smtClean="0"/>
              <a:t>收到</a:t>
            </a:r>
            <a:r>
              <a:rPr lang="zh-CN" altLang="zh-CN" dirty="0"/>
              <a:t>扩展的</a:t>
            </a:r>
            <a:r>
              <a:rPr lang="zh-CN" altLang="zh-CN" dirty="0" smtClean="0"/>
              <a:t>报文</a:t>
            </a:r>
            <a:r>
              <a:rPr lang="en-US" altLang="zh-CN" dirty="0" smtClean="0"/>
              <a:t> </a:t>
            </a:r>
            <a:r>
              <a:rPr lang="en-GB" altLang="zh-CN" dirty="0" smtClean="0"/>
              <a:t>(</a:t>
            </a:r>
            <a:r>
              <a:rPr lang="en-GB" altLang="zh-CN" i="1" dirty="0"/>
              <a:t>M</a:t>
            </a:r>
            <a:r>
              <a:rPr lang="en-GB" altLang="zh-CN" dirty="0"/>
              <a:t>, </a:t>
            </a:r>
            <a:r>
              <a:rPr lang="en-GB" altLang="zh-CN" i="1" dirty="0"/>
              <a:t>H</a:t>
            </a:r>
            <a:r>
              <a:rPr lang="en-GB" altLang="zh-CN" dirty="0"/>
              <a:t>(</a:t>
            </a:r>
            <a:r>
              <a:rPr lang="en-GB" altLang="zh-CN" i="1" dirty="0"/>
              <a:t>M</a:t>
            </a:r>
            <a:r>
              <a:rPr lang="en-GB" altLang="zh-CN" dirty="0" smtClean="0"/>
              <a:t>)) </a:t>
            </a:r>
            <a:r>
              <a:rPr lang="zh-CN" altLang="zh-CN" dirty="0" smtClean="0"/>
              <a:t>后，</a:t>
            </a:r>
            <a:r>
              <a:rPr lang="en-GB" altLang="zh-CN" dirty="0"/>
              <a:t> </a:t>
            </a:r>
            <a:r>
              <a:rPr lang="zh-CN" altLang="zh-CN" dirty="0" smtClean="0"/>
              <a:t>通过</a:t>
            </a:r>
            <a:r>
              <a:rPr lang="zh-CN" altLang="zh-CN" dirty="0"/>
              <a:t>散列函数的运算，计算出收到</a:t>
            </a:r>
            <a:r>
              <a:rPr lang="zh-CN" altLang="zh-CN" dirty="0" smtClean="0"/>
              <a:t>的</a:t>
            </a:r>
            <a:r>
              <a:rPr lang="zh-CN" altLang="en-US" dirty="0" smtClean="0"/>
              <a:t>报文 </a:t>
            </a:r>
            <a:r>
              <a:rPr lang="en-US" altLang="zh-CN" dirty="0" smtClean="0"/>
              <a:t>M</a:t>
            </a:r>
            <a:r>
              <a:rPr lang="en-US" altLang="zh-CN" baseline="-25000" dirty="0" smtClean="0"/>
              <a:t>R</a:t>
            </a:r>
            <a:r>
              <a:rPr lang="en-US" altLang="zh-CN" dirty="0" smtClean="0"/>
              <a:t> </a:t>
            </a:r>
            <a:r>
              <a:rPr lang="zh-CN" altLang="zh-CN" dirty="0" smtClean="0"/>
              <a:t>的</a:t>
            </a:r>
            <a:r>
              <a:rPr lang="zh-CN" altLang="zh-CN" dirty="0"/>
              <a:t>散</a:t>
            </a:r>
            <a:r>
              <a:rPr lang="zh-CN" altLang="zh-CN" dirty="0" smtClean="0"/>
              <a:t>列</a:t>
            </a:r>
            <a:r>
              <a:rPr lang="en-US" altLang="zh-CN" dirty="0" smtClean="0"/>
              <a:t> </a:t>
            </a:r>
            <a:r>
              <a:rPr lang="en-GB" altLang="zh-CN" i="1" dirty="0" smtClean="0"/>
              <a:t>H</a:t>
            </a:r>
            <a:r>
              <a:rPr lang="en-GB" altLang="zh-CN" dirty="0" smtClean="0"/>
              <a:t>(</a:t>
            </a:r>
            <a:r>
              <a:rPr lang="en-US" altLang="zh-CN" dirty="0" smtClean="0"/>
              <a:t>M</a:t>
            </a:r>
            <a:r>
              <a:rPr lang="en-US" altLang="zh-CN" baseline="-25000" dirty="0" smtClean="0"/>
              <a:t>R</a:t>
            </a:r>
            <a:r>
              <a:rPr lang="en-GB" altLang="zh-CN" dirty="0" smtClean="0"/>
              <a:t>)</a:t>
            </a:r>
            <a:r>
              <a:rPr lang="zh-CN" altLang="zh-CN" dirty="0" smtClean="0"/>
              <a:t>。</a:t>
            </a:r>
            <a:endParaRPr lang="en-US" altLang="zh-CN" dirty="0" smtClean="0"/>
          </a:p>
          <a:p>
            <a:pPr lvl="1"/>
            <a:r>
              <a:rPr lang="zh-CN" altLang="zh-CN" dirty="0" smtClean="0"/>
              <a:t>若</a:t>
            </a:r>
            <a:r>
              <a:rPr lang="en-US" altLang="zh-CN" dirty="0" smtClean="0"/>
              <a:t> </a:t>
            </a:r>
            <a:r>
              <a:rPr lang="en-GB" altLang="zh-CN" i="1" dirty="0" smtClean="0"/>
              <a:t>H</a:t>
            </a:r>
            <a:r>
              <a:rPr lang="en-GB" altLang="zh-CN" dirty="0" smtClean="0"/>
              <a:t>(</a:t>
            </a:r>
            <a:r>
              <a:rPr lang="en-US" altLang="zh-CN" i="1" dirty="0"/>
              <a:t>M</a:t>
            </a:r>
            <a:r>
              <a:rPr lang="en-GB" altLang="zh-CN" dirty="0" smtClean="0"/>
              <a:t>) </a:t>
            </a:r>
            <a:r>
              <a:rPr lang="en-GB" altLang="zh-CN" dirty="0"/>
              <a:t>= </a:t>
            </a:r>
            <a:r>
              <a:rPr lang="en-GB" altLang="zh-CN" i="1" dirty="0" smtClean="0"/>
              <a:t>H</a:t>
            </a:r>
            <a:r>
              <a:rPr lang="en-US" altLang="zh-CN" i="1" dirty="0" smtClean="0"/>
              <a:t>(M</a:t>
            </a:r>
            <a:r>
              <a:rPr lang="en-US" altLang="zh-CN" i="1" baseline="-25000" dirty="0" smtClean="0"/>
              <a:t>R</a:t>
            </a:r>
            <a:r>
              <a:rPr lang="en-US" altLang="zh-CN" i="1" dirty="0" smtClean="0"/>
              <a:t>)</a:t>
            </a:r>
            <a:r>
              <a:rPr lang="zh-CN" altLang="zh-CN" dirty="0" smtClean="0"/>
              <a:t>，则</a:t>
            </a:r>
            <a:r>
              <a:rPr lang="en-US" altLang="zh-CN" dirty="0" smtClean="0"/>
              <a:t> </a:t>
            </a:r>
            <a:r>
              <a:rPr lang="en-GB" altLang="zh-CN" dirty="0" smtClean="0"/>
              <a:t>B </a:t>
            </a:r>
            <a:r>
              <a:rPr lang="zh-CN" altLang="zh-CN" dirty="0" smtClean="0"/>
              <a:t>就</a:t>
            </a:r>
            <a:r>
              <a:rPr lang="zh-CN" altLang="zh-CN" dirty="0"/>
              <a:t>会误认为所收到的伪造报文</a:t>
            </a:r>
            <a:r>
              <a:rPr lang="zh-CN" altLang="zh-CN" dirty="0" smtClean="0"/>
              <a:t>就是</a:t>
            </a:r>
            <a:r>
              <a:rPr lang="en-US" altLang="zh-CN" dirty="0" smtClean="0"/>
              <a:t> </a:t>
            </a:r>
            <a:r>
              <a:rPr lang="en-GB" altLang="zh-CN" dirty="0" smtClean="0"/>
              <a:t>A </a:t>
            </a:r>
            <a:r>
              <a:rPr lang="zh-CN" altLang="zh-CN" dirty="0" smtClean="0"/>
              <a:t>发送</a:t>
            </a:r>
            <a:r>
              <a:rPr lang="zh-CN" altLang="zh-CN" dirty="0"/>
              <a:t>的。</a:t>
            </a:r>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42" name="Rectangle 2"/>
          <p:cNvSpPr>
            <a:spLocks noGrp="1" noChangeArrowheads="1"/>
          </p:cNvSpPr>
          <p:nvPr>
            <p:ph type="title"/>
          </p:nvPr>
        </p:nvSpPr>
        <p:spPr/>
        <p:txBody>
          <a:bodyPr/>
          <a:lstStyle/>
          <a:p>
            <a:r>
              <a:rPr lang="en-US" altLang="zh-CN" dirty="0" smtClean="0"/>
              <a:t>9.1  </a:t>
            </a:r>
            <a:r>
              <a:rPr lang="zh-CN" altLang="zh-CN" dirty="0"/>
              <a:t>网络安全问题概述</a:t>
            </a:r>
            <a:endParaRPr lang="zh-CN" altLang="en-US" dirty="0"/>
          </a:p>
        </p:txBody>
      </p:sp>
      <p:sp>
        <p:nvSpPr>
          <p:cNvPr id="931843" name="Rectangle 3"/>
          <p:cNvSpPr>
            <a:spLocks noGrp="1" noChangeArrowheads="1"/>
          </p:cNvSpPr>
          <p:nvPr>
            <p:ph idx="1"/>
          </p:nvPr>
        </p:nvSpPr>
        <p:spPr/>
        <p:txBody>
          <a:bodyPr/>
          <a:lstStyle/>
          <a:p>
            <a:r>
              <a:rPr lang="en-US" altLang="zh-CN" dirty="0" smtClean="0"/>
              <a:t>9.1.1  </a:t>
            </a:r>
            <a:r>
              <a:rPr lang="zh-CN" altLang="zh-CN" dirty="0"/>
              <a:t>计算机网络面临的安全性威胁</a:t>
            </a:r>
          </a:p>
          <a:p>
            <a:r>
              <a:rPr lang="en-US" altLang="zh-CN" dirty="0" smtClean="0"/>
              <a:t>9.1.2  </a:t>
            </a:r>
            <a:r>
              <a:rPr lang="zh-CN" altLang="zh-CN" dirty="0"/>
              <a:t>安全的计算机网络</a:t>
            </a:r>
          </a:p>
          <a:p>
            <a:r>
              <a:rPr lang="en-US" altLang="zh-CN" dirty="0" smtClean="0"/>
              <a:t>9.1.3  </a:t>
            </a:r>
            <a:r>
              <a:rPr lang="zh-CN" altLang="zh-CN" dirty="0"/>
              <a:t>数据加密模型</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zh-CN" dirty="0"/>
              <a:t>3. </a:t>
            </a:r>
            <a:r>
              <a:rPr lang="zh-CN" altLang="zh-CN" dirty="0"/>
              <a:t>报文鉴别</a:t>
            </a:r>
            <a:r>
              <a:rPr lang="zh-CN" altLang="zh-CN" dirty="0" smtClean="0"/>
              <a:t>码</a:t>
            </a:r>
            <a:r>
              <a:rPr lang="en-US" altLang="zh-CN" dirty="0" smtClean="0"/>
              <a:t> MAC</a:t>
            </a:r>
            <a:endParaRPr lang="zh-CN" altLang="en-US" dirty="0"/>
          </a:p>
        </p:txBody>
      </p:sp>
      <p:sp>
        <p:nvSpPr>
          <p:cNvPr id="3" name="内容占位符 2"/>
          <p:cNvSpPr>
            <a:spLocks noGrp="1"/>
          </p:cNvSpPr>
          <p:nvPr>
            <p:ph idx="1"/>
          </p:nvPr>
        </p:nvSpPr>
        <p:spPr/>
        <p:txBody>
          <a:bodyPr/>
          <a:lstStyle/>
          <a:p>
            <a:r>
              <a:rPr lang="zh-CN" altLang="en-US" dirty="0" smtClean="0"/>
              <a:t>为防范上述</a:t>
            </a:r>
            <a:r>
              <a:rPr lang="zh-CN" altLang="zh-CN" dirty="0" smtClean="0"/>
              <a:t>攻击</a:t>
            </a:r>
            <a:r>
              <a:rPr lang="zh-CN" altLang="en-US" dirty="0" smtClean="0"/>
              <a:t>，可以</a:t>
            </a:r>
            <a:r>
              <a:rPr lang="zh-CN" altLang="zh-CN" dirty="0" smtClean="0"/>
              <a:t>对</a:t>
            </a:r>
            <a:r>
              <a:rPr lang="zh-CN" altLang="zh-CN" dirty="0"/>
              <a:t>散列进行一次加密</a:t>
            </a:r>
            <a:r>
              <a:rPr lang="zh-CN" altLang="zh-CN" dirty="0" smtClean="0"/>
              <a:t>。</a:t>
            </a:r>
            <a:endParaRPr lang="en-US" altLang="zh-CN" dirty="0" smtClean="0"/>
          </a:p>
          <a:p>
            <a:r>
              <a:rPr lang="zh-CN" altLang="zh-CN" dirty="0"/>
              <a:t>散列</a:t>
            </a:r>
            <a:r>
              <a:rPr lang="zh-CN" altLang="zh-CN" dirty="0" smtClean="0"/>
              <a:t>加密</a:t>
            </a:r>
            <a:r>
              <a:rPr lang="zh-CN" altLang="en-US" dirty="0" smtClean="0"/>
              <a:t>后的</a:t>
            </a:r>
            <a:r>
              <a:rPr lang="zh-CN" altLang="zh-CN" dirty="0" smtClean="0"/>
              <a:t>结果</a:t>
            </a:r>
            <a:r>
              <a:rPr lang="zh-CN" altLang="zh-CN" dirty="0"/>
              <a:t>叫做</a:t>
            </a:r>
            <a:r>
              <a:rPr lang="zh-CN" altLang="zh-CN" dirty="0">
                <a:solidFill>
                  <a:srgbClr val="FF0000"/>
                </a:solidFill>
              </a:rPr>
              <a:t>报文鉴别</a:t>
            </a:r>
            <a:r>
              <a:rPr lang="zh-CN" altLang="zh-CN" dirty="0" smtClean="0">
                <a:solidFill>
                  <a:srgbClr val="FF0000"/>
                </a:solidFill>
              </a:rPr>
              <a:t>码</a:t>
            </a:r>
            <a:r>
              <a:rPr lang="en-US" altLang="zh-CN" dirty="0" smtClean="0">
                <a:solidFill>
                  <a:srgbClr val="FF0000"/>
                </a:solidFill>
              </a:rPr>
              <a:t> MAC </a:t>
            </a:r>
            <a:r>
              <a:rPr lang="en-US" altLang="zh-CN" dirty="0"/>
              <a:t>(Message Authentication Code</a:t>
            </a:r>
            <a:r>
              <a:rPr lang="en-US" altLang="zh-CN" dirty="0" smtClean="0"/>
              <a:t>)</a:t>
            </a:r>
            <a:r>
              <a:rPr lang="zh-CN" altLang="en-US" dirty="0" smtClean="0"/>
              <a:t>。</a:t>
            </a:r>
            <a:endParaRPr lang="en-US" altLang="zh-CN" dirty="0" smtClean="0"/>
          </a:p>
          <a:p>
            <a:r>
              <a:rPr lang="zh-CN" altLang="zh-CN" dirty="0"/>
              <a:t>由于入侵者不掌握</a:t>
            </a:r>
            <a:r>
              <a:rPr lang="zh-CN" altLang="zh-CN" dirty="0" smtClean="0"/>
              <a:t>密钥</a:t>
            </a:r>
            <a:r>
              <a:rPr lang="en-US" altLang="zh-CN" dirty="0" smtClean="0"/>
              <a:t> </a:t>
            </a:r>
            <a:r>
              <a:rPr lang="en-US" altLang="zh-CN" i="1" dirty="0" smtClean="0"/>
              <a:t>K</a:t>
            </a:r>
            <a:r>
              <a:rPr lang="zh-CN" altLang="zh-CN" dirty="0"/>
              <a:t>，所以入侵者无法</a:t>
            </a:r>
            <a:r>
              <a:rPr lang="zh-CN" altLang="zh-CN" dirty="0" smtClean="0"/>
              <a:t>伪造</a:t>
            </a:r>
            <a:r>
              <a:rPr lang="en-US" altLang="zh-CN" dirty="0" smtClean="0"/>
              <a:t> A </a:t>
            </a:r>
            <a:r>
              <a:rPr lang="zh-CN" altLang="zh-CN" dirty="0" smtClean="0"/>
              <a:t>的</a:t>
            </a:r>
            <a:r>
              <a:rPr lang="zh-CN" altLang="zh-CN" dirty="0"/>
              <a:t>报文鉴别</a:t>
            </a:r>
            <a:r>
              <a:rPr lang="zh-CN" altLang="zh-CN" dirty="0" smtClean="0"/>
              <a:t>码</a:t>
            </a:r>
            <a:r>
              <a:rPr lang="en-US" altLang="zh-CN" dirty="0" smtClean="0"/>
              <a:t> MAC</a:t>
            </a:r>
            <a:r>
              <a:rPr lang="zh-CN" altLang="zh-CN" dirty="0"/>
              <a:t>，因而无法</a:t>
            </a:r>
            <a:r>
              <a:rPr lang="zh-CN" altLang="zh-CN" dirty="0" smtClean="0"/>
              <a:t>伪造</a:t>
            </a:r>
            <a:r>
              <a:rPr lang="en-US" altLang="zh-CN" dirty="0" smtClean="0"/>
              <a:t> A </a:t>
            </a:r>
            <a:r>
              <a:rPr lang="zh-CN" altLang="zh-CN" dirty="0" smtClean="0"/>
              <a:t>发送</a:t>
            </a:r>
            <a:r>
              <a:rPr lang="zh-CN" altLang="zh-CN" dirty="0"/>
              <a:t>的报文。这样就完成了对报文的鉴别</a:t>
            </a:r>
            <a:r>
              <a:rPr lang="zh-CN" altLang="zh-CN" dirty="0" smtClean="0"/>
              <a:t>。</a:t>
            </a:r>
            <a:endParaRPr lang="en-US" altLang="zh-CN"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zh-CN" dirty="0"/>
              <a:t>3. </a:t>
            </a:r>
            <a:r>
              <a:rPr lang="zh-CN" altLang="zh-CN" dirty="0"/>
              <a:t>报文鉴别</a:t>
            </a:r>
            <a:r>
              <a:rPr lang="zh-CN" altLang="zh-CN" dirty="0" smtClean="0"/>
              <a:t>码</a:t>
            </a:r>
            <a:r>
              <a:rPr lang="en-US" altLang="zh-CN" dirty="0" smtClean="0"/>
              <a:t> MAC</a:t>
            </a:r>
            <a:endParaRPr lang="zh-CN" altLang="en-US" dirty="0"/>
          </a:p>
        </p:txBody>
      </p:sp>
      <p:sp>
        <p:nvSpPr>
          <p:cNvPr id="3" name="内容占位符 2"/>
          <p:cNvSpPr>
            <a:spLocks noGrp="1"/>
          </p:cNvSpPr>
          <p:nvPr>
            <p:ph idx="1"/>
          </p:nvPr>
        </p:nvSpPr>
        <p:spPr/>
        <p:txBody>
          <a:bodyPr/>
          <a:lstStyle/>
          <a:p>
            <a:r>
              <a:rPr lang="zh-CN" altLang="zh-CN" dirty="0" smtClean="0"/>
              <a:t>注意</a:t>
            </a:r>
            <a:r>
              <a:rPr lang="zh-CN" altLang="zh-CN" dirty="0"/>
              <a:t>到，现在整个的报文是</a:t>
            </a:r>
            <a:r>
              <a:rPr lang="zh-CN" altLang="zh-CN" dirty="0">
                <a:solidFill>
                  <a:srgbClr val="FF0000"/>
                </a:solidFill>
              </a:rPr>
              <a:t>不需要加密</a:t>
            </a:r>
            <a:r>
              <a:rPr lang="zh-CN" altLang="zh-CN" dirty="0"/>
              <a:t>的</a:t>
            </a:r>
            <a:r>
              <a:rPr lang="zh-CN" altLang="zh-CN" dirty="0" smtClean="0"/>
              <a:t>。</a:t>
            </a:r>
            <a:endParaRPr lang="en-US" altLang="zh-CN" dirty="0" smtClean="0"/>
          </a:p>
          <a:p>
            <a:r>
              <a:rPr lang="zh-CN" altLang="zh-CN" dirty="0" smtClean="0"/>
              <a:t>虽然</a:t>
            </a:r>
            <a:r>
              <a:rPr lang="zh-CN" altLang="zh-CN" dirty="0"/>
              <a:t>从散列</a:t>
            </a:r>
            <a:r>
              <a:rPr lang="en-US" altLang="zh-CN" i="1" dirty="0"/>
              <a:t>H</a:t>
            </a:r>
            <a:r>
              <a:rPr lang="zh-CN" altLang="zh-CN" dirty="0"/>
              <a:t>导出报文鉴别</a:t>
            </a:r>
            <a:r>
              <a:rPr lang="zh-CN" altLang="zh-CN" dirty="0" smtClean="0"/>
              <a:t>码</a:t>
            </a:r>
            <a:r>
              <a:rPr lang="en-US" altLang="zh-CN" dirty="0" smtClean="0"/>
              <a:t> MAC </a:t>
            </a:r>
            <a:r>
              <a:rPr lang="zh-CN" altLang="zh-CN" dirty="0" smtClean="0"/>
              <a:t>需要</a:t>
            </a:r>
            <a:r>
              <a:rPr lang="zh-CN" altLang="zh-CN" dirty="0"/>
              <a:t>加密算法，但由于散</a:t>
            </a:r>
            <a:r>
              <a:rPr lang="zh-CN" altLang="zh-CN" dirty="0" smtClean="0"/>
              <a:t>列</a:t>
            </a:r>
            <a:r>
              <a:rPr lang="en-US" altLang="zh-CN" dirty="0" smtClean="0"/>
              <a:t> </a:t>
            </a:r>
            <a:r>
              <a:rPr lang="en-US" altLang="zh-CN" i="1" dirty="0" smtClean="0"/>
              <a:t>H </a:t>
            </a:r>
            <a:r>
              <a:rPr lang="zh-CN" altLang="zh-CN" dirty="0" smtClean="0"/>
              <a:t>的</a:t>
            </a:r>
            <a:r>
              <a:rPr lang="zh-CN" altLang="zh-CN" dirty="0"/>
              <a:t>长度通常都远远小于</a:t>
            </a:r>
            <a:r>
              <a:rPr lang="zh-CN" altLang="zh-CN" dirty="0" smtClean="0"/>
              <a:t>报文</a:t>
            </a:r>
            <a:r>
              <a:rPr lang="en-US" altLang="zh-CN" dirty="0" smtClean="0"/>
              <a:t> </a:t>
            </a:r>
            <a:r>
              <a:rPr lang="en-US" altLang="zh-CN" i="1" dirty="0" smtClean="0"/>
              <a:t>X </a:t>
            </a:r>
            <a:r>
              <a:rPr lang="zh-CN" altLang="zh-CN" dirty="0" smtClean="0"/>
              <a:t>的</a:t>
            </a:r>
            <a:r>
              <a:rPr lang="zh-CN" altLang="zh-CN" dirty="0"/>
              <a:t>长度，因此这种加密不会消耗很多的计算资源</a:t>
            </a:r>
            <a:r>
              <a:rPr lang="zh-CN" altLang="zh-CN" dirty="0" smtClean="0"/>
              <a:t>。</a:t>
            </a:r>
            <a:endParaRPr lang="en-US" altLang="zh-CN" dirty="0" smtClean="0"/>
          </a:p>
          <a:p>
            <a:r>
              <a:rPr lang="zh-CN" altLang="en-US" dirty="0" smtClean="0"/>
              <a:t>因此，</a:t>
            </a:r>
            <a:r>
              <a:rPr lang="zh-CN" altLang="zh-CN" dirty="0" smtClean="0"/>
              <a:t>使用</a:t>
            </a:r>
            <a:r>
              <a:rPr lang="zh-CN" altLang="zh-CN" dirty="0"/>
              <a:t>鉴别</a:t>
            </a:r>
            <a:r>
              <a:rPr lang="zh-CN" altLang="zh-CN" dirty="0" smtClean="0"/>
              <a:t>码</a:t>
            </a:r>
            <a:r>
              <a:rPr lang="en-US" altLang="zh-CN" dirty="0" smtClean="0"/>
              <a:t> MAC </a:t>
            </a:r>
            <a:r>
              <a:rPr lang="zh-CN" altLang="zh-CN" dirty="0" smtClean="0"/>
              <a:t>就</a:t>
            </a:r>
            <a:r>
              <a:rPr lang="zh-CN" altLang="zh-CN" dirty="0"/>
              <a:t>能够很方便地保护报文的完整性。</a:t>
            </a:r>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9154" name="Rectangle 2"/>
          <p:cNvSpPr>
            <a:spLocks noGrp="1" noChangeArrowheads="1"/>
          </p:cNvSpPr>
          <p:nvPr>
            <p:ph type="title"/>
          </p:nvPr>
        </p:nvSpPr>
        <p:spPr/>
        <p:txBody>
          <a:bodyPr/>
          <a:lstStyle/>
          <a:p>
            <a:r>
              <a:rPr lang="en-US" altLang="zh-CN" dirty="0" smtClean="0"/>
              <a:t>9.4.2  </a:t>
            </a:r>
            <a:r>
              <a:rPr lang="zh-CN" altLang="en-US" dirty="0"/>
              <a:t>实体鉴别 </a:t>
            </a:r>
          </a:p>
        </p:txBody>
      </p:sp>
      <p:sp>
        <p:nvSpPr>
          <p:cNvPr id="689155" name="Rectangle 3"/>
          <p:cNvSpPr>
            <a:spLocks noGrp="1" noChangeArrowheads="1"/>
          </p:cNvSpPr>
          <p:nvPr>
            <p:ph idx="1"/>
          </p:nvPr>
        </p:nvSpPr>
        <p:spPr/>
        <p:txBody>
          <a:bodyPr/>
          <a:lstStyle/>
          <a:p>
            <a:r>
              <a:rPr lang="zh-CN" altLang="en-US" dirty="0"/>
              <a:t>实体</a:t>
            </a:r>
            <a:r>
              <a:rPr lang="zh-CN" altLang="en-US" dirty="0" smtClean="0"/>
              <a:t>鉴别与报文</a:t>
            </a:r>
            <a:r>
              <a:rPr lang="zh-CN" altLang="en-US" dirty="0"/>
              <a:t>鉴别不同。</a:t>
            </a:r>
          </a:p>
          <a:p>
            <a:r>
              <a:rPr lang="zh-CN" altLang="en-US" dirty="0"/>
              <a:t>报文鉴别是对每一个收到的报文都要鉴别报文的</a:t>
            </a:r>
            <a:r>
              <a:rPr lang="zh-CN" altLang="en-US" dirty="0" smtClean="0"/>
              <a:t>发送者。</a:t>
            </a:r>
            <a:endParaRPr lang="en-US" altLang="zh-CN" dirty="0" smtClean="0"/>
          </a:p>
          <a:p>
            <a:r>
              <a:rPr lang="zh-CN" altLang="en-US" dirty="0" smtClean="0"/>
              <a:t>实体</a:t>
            </a:r>
            <a:r>
              <a:rPr lang="zh-CN" altLang="en-US" dirty="0"/>
              <a:t>鉴别是在系统接入的全部持续时间内对和自己通信的对方实体</a:t>
            </a:r>
            <a:r>
              <a:rPr lang="zh-CN" altLang="en-US" dirty="0">
                <a:solidFill>
                  <a:srgbClr val="FF0000"/>
                </a:solidFill>
              </a:rPr>
              <a:t>只需验证一次。</a:t>
            </a:r>
            <a:r>
              <a:rPr lang="zh-CN" altLang="en-US" dirty="0"/>
              <a:t>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178" name="Rectangle 2"/>
          <p:cNvSpPr>
            <a:spLocks noGrp="1" noChangeArrowheads="1"/>
          </p:cNvSpPr>
          <p:nvPr>
            <p:ph type="title"/>
          </p:nvPr>
        </p:nvSpPr>
        <p:spPr/>
        <p:txBody>
          <a:bodyPr/>
          <a:lstStyle/>
          <a:p>
            <a:pPr algn="ctr"/>
            <a:r>
              <a:rPr lang="zh-CN" altLang="en-US"/>
              <a:t>最简单的实体鉴别过程 </a:t>
            </a:r>
          </a:p>
        </p:txBody>
      </p:sp>
      <p:sp>
        <p:nvSpPr>
          <p:cNvPr id="690179" name="Rectangle 3"/>
          <p:cNvSpPr>
            <a:spLocks noGrp="1" noChangeArrowheads="1"/>
          </p:cNvSpPr>
          <p:nvPr>
            <p:ph type="body" idx="1"/>
          </p:nvPr>
        </p:nvSpPr>
        <p:spPr/>
        <p:txBody>
          <a:bodyPr/>
          <a:lstStyle/>
          <a:p>
            <a:r>
              <a:rPr lang="zh-CN" altLang="en-US" dirty="0"/>
              <a:t>可以</a:t>
            </a:r>
            <a:r>
              <a:rPr lang="zh-CN" altLang="en-US" dirty="0" smtClean="0"/>
              <a:t>使用共享的对称密钥实现实体鉴别。</a:t>
            </a:r>
            <a:endParaRPr lang="en-US" altLang="zh-CN" dirty="0" smtClean="0"/>
          </a:p>
          <a:p>
            <a:r>
              <a:rPr lang="en-US" altLang="zh-CN" dirty="0" smtClean="0"/>
              <a:t>A </a:t>
            </a:r>
            <a:r>
              <a:rPr lang="zh-CN" altLang="en-US" dirty="0"/>
              <a:t>发送给 </a:t>
            </a:r>
            <a:r>
              <a:rPr lang="en-US" altLang="zh-CN" dirty="0"/>
              <a:t>B </a:t>
            </a:r>
            <a:r>
              <a:rPr lang="zh-CN" altLang="en-US" dirty="0"/>
              <a:t>的报文的被加密，使用的是对称密钥 </a:t>
            </a:r>
            <a:r>
              <a:rPr lang="en-US" altLang="zh-CN" i="1" dirty="0"/>
              <a:t>K</a:t>
            </a:r>
            <a:r>
              <a:rPr lang="en-US" altLang="zh-CN" baseline="-25000" dirty="0"/>
              <a:t>AB</a:t>
            </a:r>
            <a:r>
              <a:rPr lang="zh-CN" altLang="en-US" dirty="0"/>
              <a:t>。</a:t>
            </a:r>
          </a:p>
          <a:p>
            <a:r>
              <a:rPr lang="en-US" altLang="zh-CN" dirty="0"/>
              <a:t>B </a:t>
            </a:r>
            <a:r>
              <a:rPr lang="zh-CN" altLang="en-US" dirty="0"/>
              <a:t>收到此报文后，用共享对称密钥 </a:t>
            </a:r>
            <a:r>
              <a:rPr lang="en-US" altLang="zh-CN" i="1" dirty="0"/>
              <a:t>K</a:t>
            </a:r>
            <a:r>
              <a:rPr lang="en-US" altLang="zh-CN" baseline="-25000" dirty="0"/>
              <a:t>AB </a:t>
            </a:r>
            <a:r>
              <a:rPr lang="zh-CN" altLang="en-US" dirty="0"/>
              <a:t>进行解密，因而鉴别了实体 </a:t>
            </a:r>
            <a:r>
              <a:rPr lang="en-US" altLang="zh-CN" dirty="0"/>
              <a:t>A </a:t>
            </a:r>
            <a:r>
              <a:rPr lang="zh-CN" altLang="en-US" dirty="0"/>
              <a:t>的身份。 </a:t>
            </a:r>
            <a:r>
              <a:rPr lang="zh-CN" altLang="en-US" dirty="0" smtClean="0"/>
              <a:t>因为该密钥只有 </a:t>
            </a:r>
            <a:r>
              <a:rPr lang="en-US" altLang="zh-CN" dirty="0" smtClean="0"/>
              <a:t>A </a:t>
            </a:r>
            <a:r>
              <a:rPr lang="zh-CN" altLang="en-US" dirty="0" smtClean="0"/>
              <a:t>和 </a:t>
            </a:r>
            <a:r>
              <a:rPr lang="en-US" altLang="zh-CN" dirty="0" smtClean="0"/>
              <a:t>B </a:t>
            </a:r>
            <a:r>
              <a:rPr lang="zh-CN" altLang="en-US" dirty="0" smtClean="0"/>
              <a:t>知道。</a:t>
            </a:r>
            <a:endParaRPr lang="zh-CN" altLang="en-US" dirty="0"/>
          </a:p>
        </p:txBody>
      </p:sp>
      <p:grpSp>
        <p:nvGrpSpPr>
          <p:cNvPr id="2" name="组合 1"/>
          <p:cNvGrpSpPr/>
          <p:nvPr/>
        </p:nvGrpSpPr>
        <p:grpSpPr>
          <a:xfrm>
            <a:off x="1280592" y="4653136"/>
            <a:ext cx="7763678" cy="1584176"/>
            <a:chOff x="128464" y="3571527"/>
            <a:chExt cx="9218675" cy="1951280"/>
          </a:xfrm>
        </p:grpSpPr>
        <p:sp>
          <p:nvSpPr>
            <p:cNvPr id="690180" name="Line 4"/>
            <p:cNvSpPr>
              <a:spLocks noChangeShapeType="1"/>
            </p:cNvSpPr>
            <p:nvPr/>
          </p:nvSpPr>
          <p:spPr bwMode="auto">
            <a:xfrm>
              <a:off x="850777" y="5044729"/>
              <a:ext cx="7615818" cy="0"/>
            </a:xfrm>
            <a:prstGeom prst="line">
              <a:avLst/>
            </a:prstGeom>
            <a:noFill/>
            <a:ln w="38100">
              <a:solidFill>
                <a:srgbClr val="000099"/>
              </a:solidFill>
              <a:round/>
              <a:headEnd type="none" w="sm" len="me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90182" name="Text Box 6"/>
            <p:cNvSpPr txBox="1">
              <a:spLocks noChangeArrowheads="1"/>
            </p:cNvSpPr>
            <p:nvPr/>
          </p:nvSpPr>
          <p:spPr bwMode="auto">
            <a:xfrm>
              <a:off x="128464" y="3620740"/>
              <a:ext cx="483851" cy="568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kumimoji="1" lang="en-US" altLang="zh-CN" sz="2400" b="1">
                  <a:solidFill>
                    <a:srgbClr val="000099"/>
                  </a:solidFill>
                  <a:latin typeface="+mn-lt"/>
                  <a:ea typeface="黑体" panose="02010609060101010101" pitchFamily="2" charset="-122"/>
                </a:rPr>
                <a:t>A</a:t>
              </a:r>
            </a:p>
          </p:txBody>
        </p:sp>
        <p:grpSp>
          <p:nvGrpSpPr>
            <p:cNvPr id="690183" name="Group 7"/>
            <p:cNvGrpSpPr/>
            <p:nvPr/>
          </p:nvGrpSpPr>
          <p:grpSpPr bwMode="auto">
            <a:xfrm>
              <a:off x="412230" y="3571527"/>
              <a:ext cx="935567" cy="939800"/>
              <a:chOff x="921" y="2412"/>
              <a:chExt cx="284" cy="265"/>
            </a:xfrm>
          </p:grpSpPr>
          <p:grpSp>
            <p:nvGrpSpPr>
              <p:cNvPr id="690184" name="Group 8"/>
              <p:cNvGrpSpPr/>
              <p:nvPr/>
            </p:nvGrpSpPr>
            <p:grpSpPr bwMode="auto">
              <a:xfrm>
                <a:off x="928" y="2417"/>
                <a:ext cx="277" cy="260"/>
                <a:chOff x="928" y="2417"/>
                <a:chExt cx="277" cy="260"/>
              </a:xfrm>
            </p:grpSpPr>
            <p:sp>
              <p:nvSpPr>
                <p:cNvPr id="690185" name="Freeform 9"/>
                <p:cNvSpPr/>
                <p:nvPr/>
              </p:nvSpPr>
              <p:spPr bwMode="auto">
                <a:xfrm>
                  <a:off x="935" y="2552"/>
                  <a:ext cx="262" cy="25"/>
                </a:xfrm>
                <a:custGeom>
                  <a:avLst/>
                  <a:gdLst>
                    <a:gd name="T0" fmla="*/ 0 w 262"/>
                    <a:gd name="T1" fmla="*/ 25 h 25"/>
                    <a:gd name="T2" fmla="*/ 31 w 262"/>
                    <a:gd name="T3" fmla="*/ 0 h 25"/>
                    <a:gd name="T4" fmla="*/ 231 w 262"/>
                    <a:gd name="T5" fmla="*/ 0 h 25"/>
                    <a:gd name="T6" fmla="*/ 262 w 262"/>
                    <a:gd name="T7" fmla="*/ 25 h 25"/>
                    <a:gd name="T8" fmla="*/ 0 w 262"/>
                    <a:gd name="T9" fmla="*/ 25 h 25"/>
                  </a:gdLst>
                  <a:ahLst/>
                  <a:cxnLst>
                    <a:cxn ang="0">
                      <a:pos x="T0" y="T1"/>
                    </a:cxn>
                    <a:cxn ang="0">
                      <a:pos x="T2" y="T3"/>
                    </a:cxn>
                    <a:cxn ang="0">
                      <a:pos x="T4" y="T5"/>
                    </a:cxn>
                    <a:cxn ang="0">
                      <a:pos x="T6" y="T7"/>
                    </a:cxn>
                    <a:cxn ang="0">
                      <a:pos x="T8" y="T9"/>
                    </a:cxn>
                  </a:cxnLst>
                  <a:rect l="0" t="0" r="r" b="b"/>
                  <a:pathLst>
                    <a:path w="262" h="25">
                      <a:moveTo>
                        <a:pt x="0" y="25"/>
                      </a:moveTo>
                      <a:lnTo>
                        <a:pt x="31" y="0"/>
                      </a:lnTo>
                      <a:lnTo>
                        <a:pt x="231" y="0"/>
                      </a:lnTo>
                      <a:lnTo>
                        <a:pt x="262" y="25"/>
                      </a:lnTo>
                      <a:lnTo>
                        <a:pt x="0" y="25"/>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0186" name="Freeform 10"/>
                <p:cNvSpPr/>
                <p:nvPr/>
              </p:nvSpPr>
              <p:spPr bwMode="auto">
                <a:xfrm>
                  <a:off x="935" y="2552"/>
                  <a:ext cx="262" cy="25"/>
                </a:xfrm>
                <a:custGeom>
                  <a:avLst/>
                  <a:gdLst>
                    <a:gd name="T0" fmla="*/ 0 w 262"/>
                    <a:gd name="T1" fmla="*/ 25 h 25"/>
                    <a:gd name="T2" fmla="*/ 31 w 262"/>
                    <a:gd name="T3" fmla="*/ 0 h 25"/>
                    <a:gd name="T4" fmla="*/ 231 w 262"/>
                    <a:gd name="T5" fmla="*/ 0 h 25"/>
                    <a:gd name="T6" fmla="*/ 262 w 262"/>
                    <a:gd name="T7" fmla="*/ 25 h 25"/>
                    <a:gd name="T8" fmla="*/ 0 w 262"/>
                    <a:gd name="T9" fmla="*/ 25 h 25"/>
                  </a:gdLst>
                  <a:ahLst/>
                  <a:cxnLst>
                    <a:cxn ang="0">
                      <a:pos x="T0" y="T1"/>
                    </a:cxn>
                    <a:cxn ang="0">
                      <a:pos x="T2" y="T3"/>
                    </a:cxn>
                    <a:cxn ang="0">
                      <a:pos x="T4" y="T5"/>
                    </a:cxn>
                    <a:cxn ang="0">
                      <a:pos x="T6" y="T7"/>
                    </a:cxn>
                    <a:cxn ang="0">
                      <a:pos x="T8" y="T9"/>
                    </a:cxn>
                  </a:cxnLst>
                  <a:rect l="0" t="0" r="r" b="b"/>
                  <a:pathLst>
                    <a:path w="262" h="25">
                      <a:moveTo>
                        <a:pt x="0" y="25"/>
                      </a:moveTo>
                      <a:lnTo>
                        <a:pt x="31" y="0"/>
                      </a:lnTo>
                      <a:lnTo>
                        <a:pt x="231" y="0"/>
                      </a:lnTo>
                      <a:lnTo>
                        <a:pt x="262" y="25"/>
                      </a:lnTo>
                      <a:lnTo>
                        <a:pt x="0" y="25"/>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0187" name="Freeform 11"/>
                <p:cNvSpPr/>
                <p:nvPr/>
              </p:nvSpPr>
              <p:spPr bwMode="auto">
                <a:xfrm>
                  <a:off x="974" y="2417"/>
                  <a:ext cx="185" cy="17"/>
                </a:xfrm>
                <a:custGeom>
                  <a:avLst/>
                  <a:gdLst>
                    <a:gd name="T0" fmla="*/ 0 w 185"/>
                    <a:gd name="T1" fmla="*/ 17 h 17"/>
                    <a:gd name="T2" fmla="*/ 23 w 185"/>
                    <a:gd name="T3" fmla="*/ 0 h 17"/>
                    <a:gd name="T4" fmla="*/ 163 w 185"/>
                    <a:gd name="T5" fmla="*/ 0 h 17"/>
                    <a:gd name="T6" fmla="*/ 185 w 185"/>
                    <a:gd name="T7" fmla="*/ 17 h 17"/>
                    <a:gd name="T8" fmla="*/ 0 w 185"/>
                    <a:gd name="T9" fmla="*/ 17 h 17"/>
                  </a:gdLst>
                  <a:ahLst/>
                  <a:cxnLst>
                    <a:cxn ang="0">
                      <a:pos x="T0" y="T1"/>
                    </a:cxn>
                    <a:cxn ang="0">
                      <a:pos x="T2" y="T3"/>
                    </a:cxn>
                    <a:cxn ang="0">
                      <a:pos x="T4" y="T5"/>
                    </a:cxn>
                    <a:cxn ang="0">
                      <a:pos x="T6" y="T7"/>
                    </a:cxn>
                    <a:cxn ang="0">
                      <a:pos x="T8" y="T9"/>
                    </a:cxn>
                  </a:cxnLst>
                  <a:rect l="0" t="0" r="r" b="b"/>
                  <a:pathLst>
                    <a:path w="185" h="17">
                      <a:moveTo>
                        <a:pt x="0" y="17"/>
                      </a:moveTo>
                      <a:lnTo>
                        <a:pt x="23" y="0"/>
                      </a:lnTo>
                      <a:lnTo>
                        <a:pt x="163" y="0"/>
                      </a:lnTo>
                      <a:lnTo>
                        <a:pt x="185" y="17"/>
                      </a:lnTo>
                      <a:lnTo>
                        <a:pt x="0" y="17"/>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0188" name="Freeform 12"/>
                <p:cNvSpPr/>
                <p:nvPr/>
              </p:nvSpPr>
              <p:spPr bwMode="auto">
                <a:xfrm>
                  <a:off x="974" y="2417"/>
                  <a:ext cx="185" cy="17"/>
                </a:xfrm>
                <a:custGeom>
                  <a:avLst/>
                  <a:gdLst>
                    <a:gd name="T0" fmla="*/ 0 w 185"/>
                    <a:gd name="T1" fmla="*/ 17 h 17"/>
                    <a:gd name="T2" fmla="*/ 23 w 185"/>
                    <a:gd name="T3" fmla="*/ 0 h 17"/>
                    <a:gd name="T4" fmla="*/ 163 w 185"/>
                    <a:gd name="T5" fmla="*/ 0 h 17"/>
                    <a:gd name="T6" fmla="*/ 185 w 185"/>
                    <a:gd name="T7" fmla="*/ 17 h 17"/>
                    <a:gd name="T8" fmla="*/ 0 w 185"/>
                    <a:gd name="T9" fmla="*/ 17 h 17"/>
                  </a:gdLst>
                  <a:ahLst/>
                  <a:cxnLst>
                    <a:cxn ang="0">
                      <a:pos x="T0" y="T1"/>
                    </a:cxn>
                    <a:cxn ang="0">
                      <a:pos x="T2" y="T3"/>
                    </a:cxn>
                    <a:cxn ang="0">
                      <a:pos x="T4" y="T5"/>
                    </a:cxn>
                    <a:cxn ang="0">
                      <a:pos x="T6" y="T7"/>
                    </a:cxn>
                    <a:cxn ang="0">
                      <a:pos x="T8" y="T9"/>
                    </a:cxn>
                  </a:cxnLst>
                  <a:rect l="0" t="0" r="r" b="b"/>
                  <a:pathLst>
                    <a:path w="185" h="17">
                      <a:moveTo>
                        <a:pt x="0" y="17"/>
                      </a:moveTo>
                      <a:lnTo>
                        <a:pt x="23" y="0"/>
                      </a:lnTo>
                      <a:lnTo>
                        <a:pt x="163" y="0"/>
                      </a:lnTo>
                      <a:lnTo>
                        <a:pt x="185" y="17"/>
                      </a:lnTo>
                      <a:lnTo>
                        <a:pt x="0" y="17"/>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0189" name="Rectangle 13"/>
                <p:cNvSpPr>
                  <a:spLocks noChangeArrowheads="1"/>
                </p:cNvSpPr>
                <p:nvPr/>
              </p:nvSpPr>
              <p:spPr bwMode="auto">
                <a:xfrm>
                  <a:off x="974" y="2434"/>
                  <a:ext cx="185" cy="13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0190" name="Rectangle 14"/>
                <p:cNvSpPr>
                  <a:spLocks noChangeArrowheads="1"/>
                </p:cNvSpPr>
                <p:nvPr/>
              </p:nvSpPr>
              <p:spPr bwMode="auto">
                <a:xfrm>
                  <a:off x="937" y="2576"/>
                  <a:ext cx="260" cy="5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0191" name="Rectangle 15"/>
                <p:cNvSpPr>
                  <a:spLocks noChangeArrowheads="1"/>
                </p:cNvSpPr>
                <p:nvPr/>
              </p:nvSpPr>
              <p:spPr bwMode="auto">
                <a:xfrm>
                  <a:off x="992" y="2450"/>
                  <a:ext cx="150" cy="1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0192" name="Line 16"/>
                <p:cNvSpPr>
                  <a:spLocks noChangeShapeType="1"/>
                </p:cNvSpPr>
                <p:nvPr/>
              </p:nvSpPr>
              <p:spPr bwMode="auto">
                <a:xfrm flipH="1">
                  <a:off x="1115" y="2598"/>
                  <a:ext cx="61" cy="1"/>
                </a:xfrm>
                <a:prstGeom prst="line">
                  <a:avLst/>
                </a:prstGeom>
                <a:noFill/>
                <a:ln w="7938">
                  <a:solidFill>
                    <a:srgbClr val="000000"/>
                  </a:solidFill>
                  <a:round/>
                </a:ln>
                <a:extLst>
                  <a:ext uri="{909E8E84-426E-40DD-AFC4-6F175D3DCCD1}">
                    <a14:hiddenFill xmlns:a14="http://schemas.microsoft.com/office/drawing/2010/main">
                      <a:noFill/>
                    </a14:hiddenFill>
                  </a:ext>
                </a:extLst>
              </p:spPr>
              <p:txBody>
                <a:bodyPr/>
                <a:lstStyle/>
                <a:p>
                  <a:endParaRPr lang="zh-CN" altLang="en-US" b="1">
                    <a:solidFill>
                      <a:srgbClr val="000099"/>
                    </a:solidFill>
                    <a:latin typeface="+mn-lt"/>
                    <a:ea typeface="黑体" panose="02010609060101010101" pitchFamily="2" charset="-122"/>
                  </a:endParaRPr>
                </a:p>
              </p:txBody>
            </p:sp>
            <p:grpSp>
              <p:nvGrpSpPr>
                <p:cNvPr id="690193" name="Group 17"/>
                <p:cNvGrpSpPr/>
                <p:nvPr/>
              </p:nvGrpSpPr>
              <p:grpSpPr bwMode="auto">
                <a:xfrm>
                  <a:off x="928" y="2639"/>
                  <a:ext cx="277" cy="38"/>
                  <a:chOff x="928" y="2639"/>
                  <a:chExt cx="277" cy="38"/>
                </a:xfrm>
              </p:grpSpPr>
              <p:sp>
                <p:nvSpPr>
                  <p:cNvPr id="690194" name="Freeform 18"/>
                  <p:cNvSpPr/>
                  <p:nvPr/>
                </p:nvSpPr>
                <p:spPr bwMode="auto">
                  <a:xfrm>
                    <a:off x="928" y="2639"/>
                    <a:ext cx="277" cy="29"/>
                  </a:xfrm>
                  <a:custGeom>
                    <a:avLst/>
                    <a:gdLst>
                      <a:gd name="T0" fmla="*/ 0 w 277"/>
                      <a:gd name="T1" fmla="*/ 29 h 29"/>
                      <a:gd name="T2" fmla="*/ 33 w 277"/>
                      <a:gd name="T3" fmla="*/ 0 h 29"/>
                      <a:gd name="T4" fmla="*/ 245 w 277"/>
                      <a:gd name="T5" fmla="*/ 0 h 29"/>
                      <a:gd name="T6" fmla="*/ 277 w 277"/>
                      <a:gd name="T7" fmla="*/ 29 h 29"/>
                      <a:gd name="T8" fmla="*/ 0 w 277"/>
                      <a:gd name="T9" fmla="*/ 29 h 29"/>
                    </a:gdLst>
                    <a:ahLst/>
                    <a:cxnLst>
                      <a:cxn ang="0">
                        <a:pos x="T0" y="T1"/>
                      </a:cxn>
                      <a:cxn ang="0">
                        <a:pos x="T2" y="T3"/>
                      </a:cxn>
                      <a:cxn ang="0">
                        <a:pos x="T4" y="T5"/>
                      </a:cxn>
                      <a:cxn ang="0">
                        <a:pos x="T6" y="T7"/>
                      </a:cxn>
                      <a:cxn ang="0">
                        <a:pos x="T8" y="T9"/>
                      </a:cxn>
                    </a:cxnLst>
                    <a:rect l="0" t="0" r="r" b="b"/>
                    <a:pathLst>
                      <a:path w="277" h="29">
                        <a:moveTo>
                          <a:pt x="0" y="29"/>
                        </a:moveTo>
                        <a:lnTo>
                          <a:pt x="33" y="0"/>
                        </a:lnTo>
                        <a:lnTo>
                          <a:pt x="245" y="0"/>
                        </a:lnTo>
                        <a:lnTo>
                          <a:pt x="277" y="29"/>
                        </a:lnTo>
                        <a:lnTo>
                          <a:pt x="0" y="29"/>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0195" name="Freeform 19"/>
                  <p:cNvSpPr/>
                  <p:nvPr/>
                </p:nvSpPr>
                <p:spPr bwMode="auto">
                  <a:xfrm>
                    <a:off x="928" y="2639"/>
                    <a:ext cx="277" cy="29"/>
                  </a:xfrm>
                  <a:custGeom>
                    <a:avLst/>
                    <a:gdLst>
                      <a:gd name="T0" fmla="*/ 0 w 277"/>
                      <a:gd name="T1" fmla="*/ 29 h 29"/>
                      <a:gd name="T2" fmla="*/ 33 w 277"/>
                      <a:gd name="T3" fmla="*/ 0 h 29"/>
                      <a:gd name="T4" fmla="*/ 245 w 277"/>
                      <a:gd name="T5" fmla="*/ 0 h 29"/>
                      <a:gd name="T6" fmla="*/ 277 w 277"/>
                      <a:gd name="T7" fmla="*/ 29 h 29"/>
                      <a:gd name="T8" fmla="*/ 0 w 277"/>
                      <a:gd name="T9" fmla="*/ 29 h 29"/>
                    </a:gdLst>
                    <a:ahLst/>
                    <a:cxnLst>
                      <a:cxn ang="0">
                        <a:pos x="T0" y="T1"/>
                      </a:cxn>
                      <a:cxn ang="0">
                        <a:pos x="T2" y="T3"/>
                      </a:cxn>
                      <a:cxn ang="0">
                        <a:pos x="T4" y="T5"/>
                      </a:cxn>
                      <a:cxn ang="0">
                        <a:pos x="T6" y="T7"/>
                      </a:cxn>
                      <a:cxn ang="0">
                        <a:pos x="T8" y="T9"/>
                      </a:cxn>
                    </a:cxnLst>
                    <a:rect l="0" t="0" r="r" b="b"/>
                    <a:pathLst>
                      <a:path w="277" h="29">
                        <a:moveTo>
                          <a:pt x="0" y="29"/>
                        </a:moveTo>
                        <a:lnTo>
                          <a:pt x="33" y="0"/>
                        </a:lnTo>
                        <a:lnTo>
                          <a:pt x="245" y="0"/>
                        </a:lnTo>
                        <a:lnTo>
                          <a:pt x="277" y="29"/>
                        </a:lnTo>
                        <a:lnTo>
                          <a:pt x="0" y="29"/>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0196" name="Rectangle 20"/>
                  <p:cNvSpPr>
                    <a:spLocks noChangeArrowheads="1"/>
                  </p:cNvSpPr>
                  <p:nvPr/>
                </p:nvSpPr>
                <p:spPr bwMode="auto">
                  <a:xfrm>
                    <a:off x="930" y="2666"/>
                    <a:ext cx="27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b="1">
                      <a:solidFill>
                        <a:srgbClr val="000099"/>
                      </a:solidFill>
                      <a:latin typeface="+mn-lt"/>
                      <a:ea typeface="黑体" panose="02010609060101010101" pitchFamily="2" charset="-122"/>
                    </a:endParaRPr>
                  </a:p>
                </p:txBody>
              </p:sp>
            </p:grpSp>
          </p:grpSp>
          <p:grpSp>
            <p:nvGrpSpPr>
              <p:cNvPr id="690197" name="Group 21"/>
              <p:cNvGrpSpPr/>
              <p:nvPr/>
            </p:nvGrpSpPr>
            <p:grpSpPr bwMode="auto">
              <a:xfrm>
                <a:off x="921" y="2412"/>
                <a:ext cx="277" cy="261"/>
                <a:chOff x="921" y="2412"/>
                <a:chExt cx="277" cy="261"/>
              </a:xfrm>
            </p:grpSpPr>
            <p:sp>
              <p:nvSpPr>
                <p:cNvPr id="690198" name="Freeform 22"/>
                <p:cNvSpPr/>
                <p:nvPr/>
              </p:nvSpPr>
              <p:spPr bwMode="auto">
                <a:xfrm>
                  <a:off x="928" y="2547"/>
                  <a:ext cx="262" cy="26"/>
                </a:xfrm>
                <a:custGeom>
                  <a:avLst/>
                  <a:gdLst>
                    <a:gd name="T0" fmla="*/ 0 w 262"/>
                    <a:gd name="T1" fmla="*/ 26 h 26"/>
                    <a:gd name="T2" fmla="*/ 31 w 262"/>
                    <a:gd name="T3" fmla="*/ 0 h 26"/>
                    <a:gd name="T4" fmla="*/ 231 w 262"/>
                    <a:gd name="T5" fmla="*/ 0 h 26"/>
                    <a:gd name="T6" fmla="*/ 262 w 262"/>
                    <a:gd name="T7" fmla="*/ 26 h 26"/>
                    <a:gd name="T8" fmla="*/ 0 w 262"/>
                    <a:gd name="T9" fmla="*/ 26 h 26"/>
                  </a:gdLst>
                  <a:ahLst/>
                  <a:cxnLst>
                    <a:cxn ang="0">
                      <a:pos x="T0" y="T1"/>
                    </a:cxn>
                    <a:cxn ang="0">
                      <a:pos x="T2" y="T3"/>
                    </a:cxn>
                    <a:cxn ang="0">
                      <a:pos x="T4" y="T5"/>
                    </a:cxn>
                    <a:cxn ang="0">
                      <a:pos x="T6" y="T7"/>
                    </a:cxn>
                    <a:cxn ang="0">
                      <a:pos x="T8" y="T9"/>
                    </a:cxn>
                  </a:cxnLst>
                  <a:rect l="0" t="0" r="r" b="b"/>
                  <a:pathLst>
                    <a:path w="262" h="26">
                      <a:moveTo>
                        <a:pt x="0" y="26"/>
                      </a:moveTo>
                      <a:lnTo>
                        <a:pt x="31" y="0"/>
                      </a:lnTo>
                      <a:lnTo>
                        <a:pt x="231" y="0"/>
                      </a:lnTo>
                      <a:lnTo>
                        <a:pt x="262" y="26"/>
                      </a:lnTo>
                      <a:lnTo>
                        <a:pt x="0" y="26"/>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0199" name="Freeform 23"/>
                <p:cNvSpPr/>
                <p:nvPr/>
              </p:nvSpPr>
              <p:spPr bwMode="auto">
                <a:xfrm>
                  <a:off x="928" y="2547"/>
                  <a:ext cx="262" cy="26"/>
                </a:xfrm>
                <a:custGeom>
                  <a:avLst/>
                  <a:gdLst>
                    <a:gd name="T0" fmla="*/ 0 w 262"/>
                    <a:gd name="T1" fmla="*/ 26 h 26"/>
                    <a:gd name="T2" fmla="*/ 31 w 262"/>
                    <a:gd name="T3" fmla="*/ 0 h 26"/>
                    <a:gd name="T4" fmla="*/ 231 w 262"/>
                    <a:gd name="T5" fmla="*/ 0 h 26"/>
                    <a:gd name="T6" fmla="*/ 262 w 262"/>
                    <a:gd name="T7" fmla="*/ 26 h 26"/>
                    <a:gd name="T8" fmla="*/ 0 w 262"/>
                    <a:gd name="T9" fmla="*/ 26 h 26"/>
                  </a:gdLst>
                  <a:ahLst/>
                  <a:cxnLst>
                    <a:cxn ang="0">
                      <a:pos x="T0" y="T1"/>
                    </a:cxn>
                    <a:cxn ang="0">
                      <a:pos x="T2" y="T3"/>
                    </a:cxn>
                    <a:cxn ang="0">
                      <a:pos x="T4" y="T5"/>
                    </a:cxn>
                    <a:cxn ang="0">
                      <a:pos x="T6" y="T7"/>
                    </a:cxn>
                    <a:cxn ang="0">
                      <a:pos x="T8" y="T9"/>
                    </a:cxn>
                  </a:cxnLst>
                  <a:rect l="0" t="0" r="r" b="b"/>
                  <a:pathLst>
                    <a:path w="262" h="26">
                      <a:moveTo>
                        <a:pt x="0" y="26"/>
                      </a:moveTo>
                      <a:lnTo>
                        <a:pt x="31" y="0"/>
                      </a:lnTo>
                      <a:lnTo>
                        <a:pt x="231" y="0"/>
                      </a:lnTo>
                      <a:lnTo>
                        <a:pt x="262" y="26"/>
                      </a:lnTo>
                      <a:lnTo>
                        <a:pt x="0" y="26"/>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0200" name="Freeform 24"/>
                <p:cNvSpPr/>
                <p:nvPr/>
              </p:nvSpPr>
              <p:spPr bwMode="auto">
                <a:xfrm>
                  <a:off x="968" y="2412"/>
                  <a:ext cx="184" cy="17"/>
                </a:xfrm>
                <a:custGeom>
                  <a:avLst/>
                  <a:gdLst>
                    <a:gd name="T0" fmla="*/ 0 w 184"/>
                    <a:gd name="T1" fmla="*/ 17 h 17"/>
                    <a:gd name="T2" fmla="*/ 22 w 184"/>
                    <a:gd name="T3" fmla="*/ 0 h 17"/>
                    <a:gd name="T4" fmla="*/ 162 w 184"/>
                    <a:gd name="T5" fmla="*/ 0 h 17"/>
                    <a:gd name="T6" fmla="*/ 184 w 184"/>
                    <a:gd name="T7" fmla="*/ 17 h 17"/>
                    <a:gd name="T8" fmla="*/ 0 w 184"/>
                    <a:gd name="T9" fmla="*/ 17 h 17"/>
                  </a:gdLst>
                  <a:ahLst/>
                  <a:cxnLst>
                    <a:cxn ang="0">
                      <a:pos x="T0" y="T1"/>
                    </a:cxn>
                    <a:cxn ang="0">
                      <a:pos x="T2" y="T3"/>
                    </a:cxn>
                    <a:cxn ang="0">
                      <a:pos x="T4" y="T5"/>
                    </a:cxn>
                    <a:cxn ang="0">
                      <a:pos x="T6" y="T7"/>
                    </a:cxn>
                    <a:cxn ang="0">
                      <a:pos x="T8" y="T9"/>
                    </a:cxn>
                  </a:cxnLst>
                  <a:rect l="0" t="0" r="r" b="b"/>
                  <a:pathLst>
                    <a:path w="184" h="17">
                      <a:moveTo>
                        <a:pt x="0" y="17"/>
                      </a:moveTo>
                      <a:lnTo>
                        <a:pt x="22" y="0"/>
                      </a:lnTo>
                      <a:lnTo>
                        <a:pt x="162" y="0"/>
                      </a:lnTo>
                      <a:lnTo>
                        <a:pt x="184" y="17"/>
                      </a:lnTo>
                      <a:lnTo>
                        <a:pt x="0" y="17"/>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0201" name="Freeform 25"/>
                <p:cNvSpPr/>
                <p:nvPr/>
              </p:nvSpPr>
              <p:spPr bwMode="auto">
                <a:xfrm>
                  <a:off x="968" y="2412"/>
                  <a:ext cx="184" cy="17"/>
                </a:xfrm>
                <a:custGeom>
                  <a:avLst/>
                  <a:gdLst>
                    <a:gd name="T0" fmla="*/ 0 w 184"/>
                    <a:gd name="T1" fmla="*/ 17 h 17"/>
                    <a:gd name="T2" fmla="*/ 22 w 184"/>
                    <a:gd name="T3" fmla="*/ 0 h 17"/>
                    <a:gd name="T4" fmla="*/ 162 w 184"/>
                    <a:gd name="T5" fmla="*/ 0 h 17"/>
                    <a:gd name="T6" fmla="*/ 184 w 184"/>
                    <a:gd name="T7" fmla="*/ 17 h 17"/>
                    <a:gd name="T8" fmla="*/ 0 w 184"/>
                    <a:gd name="T9" fmla="*/ 17 h 17"/>
                  </a:gdLst>
                  <a:ahLst/>
                  <a:cxnLst>
                    <a:cxn ang="0">
                      <a:pos x="T0" y="T1"/>
                    </a:cxn>
                    <a:cxn ang="0">
                      <a:pos x="T2" y="T3"/>
                    </a:cxn>
                    <a:cxn ang="0">
                      <a:pos x="T4" y="T5"/>
                    </a:cxn>
                    <a:cxn ang="0">
                      <a:pos x="T6" y="T7"/>
                    </a:cxn>
                    <a:cxn ang="0">
                      <a:pos x="T8" y="T9"/>
                    </a:cxn>
                  </a:cxnLst>
                  <a:rect l="0" t="0" r="r" b="b"/>
                  <a:pathLst>
                    <a:path w="184" h="17">
                      <a:moveTo>
                        <a:pt x="0" y="17"/>
                      </a:moveTo>
                      <a:lnTo>
                        <a:pt x="22" y="0"/>
                      </a:lnTo>
                      <a:lnTo>
                        <a:pt x="162" y="0"/>
                      </a:lnTo>
                      <a:lnTo>
                        <a:pt x="184" y="17"/>
                      </a:lnTo>
                      <a:lnTo>
                        <a:pt x="0" y="17"/>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0202" name="Rectangle 26"/>
                <p:cNvSpPr>
                  <a:spLocks noChangeArrowheads="1"/>
                </p:cNvSpPr>
                <p:nvPr/>
              </p:nvSpPr>
              <p:spPr bwMode="auto">
                <a:xfrm>
                  <a:off x="968" y="2429"/>
                  <a:ext cx="184" cy="132"/>
                </a:xfrm>
                <a:prstGeom prst="rect">
                  <a:avLst/>
                </a:prstGeom>
                <a:solidFill>
                  <a:srgbClr val="B7B7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0203" name="Rectangle 27"/>
                <p:cNvSpPr>
                  <a:spLocks noChangeArrowheads="1"/>
                </p:cNvSpPr>
                <p:nvPr/>
              </p:nvSpPr>
              <p:spPr bwMode="auto">
                <a:xfrm>
                  <a:off x="930" y="2571"/>
                  <a:ext cx="260" cy="59"/>
                </a:xfrm>
                <a:prstGeom prst="rect">
                  <a:avLst/>
                </a:prstGeom>
                <a:solidFill>
                  <a:srgbClr val="B7B7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0204" name="Rectangle 28"/>
                <p:cNvSpPr>
                  <a:spLocks noChangeArrowheads="1"/>
                </p:cNvSpPr>
                <p:nvPr/>
              </p:nvSpPr>
              <p:spPr bwMode="auto">
                <a:xfrm>
                  <a:off x="985" y="2445"/>
                  <a:ext cx="150" cy="1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0205" name="Line 29"/>
                <p:cNvSpPr>
                  <a:spLocks noChangeShapeType="1"/>
                </p:cNvSpPr>
                <p:nvPr/>
              </p:nvSpPr>
              <p:spPr bwMode="auto">
                <a:xfrm flipH="1">
                  <a:off x="1108" y="2593"/>
                  <a:ext cx="61" cy="1"/>
                </a:xfrm>
                <a:prstGeom prst="line">
                  <a:avLst/>
                </a:prstGeom>
                <a:noFill/>
                <a:ln w="7938">
                  <a:solidFill>
                    <a:srgbClr val="000000"/>
                  </a:solidFill>
                  <a:round/>
                </a:ln>
                <a:extLst>
                  <a:ext uri="{909E8E84-426E-40DD-AFC4-6F175D3DCCD1}">
                    <a14:hiddenFill xmlns:a14="http://schemas.microsoft.com/office/drawing/2010/main">
                      <a:noFill/>
                    </a14:hiddenFill>
                  </a:ext>
                </a:extLst>
              </p:spPr>
              <p:txBody>
                <a:bodyPr/>
                <a:lstStyle/>
                <a:p>
                  <a:endParaRPr lang="zh-CN" altLang="en-US" b="1">
                    <a:solidFill>
                      <a:srgbClr val="000099"/>
                    </a:solidFill>
                    <a:latin typeface="+mn-lt"/>
                    <a:ea typeface="黑体" panose="02010609060101010101" pitchFamily="2" charset="-122"/>
                  </a:endParaRPr>
                </a:p>
              </p:txBody>
            </p:sp>
            <p:grpSp>
              <p:nvGrpSpPr>
                <p:cNvPr id="690206" name="Group 30"/>
                <p:cNvGrpSpPr/>
                <p:nvPr/>
              </p:nvGrpSpPr>
              <p:grpSpPr bwMode="auto">
                <a:xfrm>
                  <a:off x="921" y="2635"/>
                  <a:ext cx="277" cy="38"/>
                  <a:chOff x="921" y="2635"/>
                  <a:chExt cx="277" cy="38"/>
                </a:xfrm>
              </p:grpSpPr>
              <p:sp>
                <p:nvSpPr>
                  <p:cNvPr id="690207" name="Freeform 31"/>
                  <p:cNvSpPr/>
                  <p:nvPr/>
                </p:nvSpPr>
                <p:spPr bwMode="auto">
                  <a:xfrm>
                    <a:off x="921" y="2635"/>
                    <a:ext cx="277" cy="28"/>
                  </a:xfrm>
                  <a:custGeom>
                    <a:avLst/>
                    <a:gdLst>
                      <a:gd name="T0" fmla="*/ 0 w 277"/>
                      <a:gd name="T1" fmla="*/ 28 h 28"/>
                      <a:gd name="T2" fmla="*/ 33 w 277"/>
                      <a:gd name="T3" fmla="*/ 0 h 28"/>
                      <a:gd name="T4" fmla="*/ 245 w 277"/>
                      <a:gd name="T5" fmla="*/ 0 h 28"/>
                      <a:gd name="T6" fmla="*/ 277 w 277"/>
                      <a:gd name="T7" fmla="*/ 28 h 28"/>
                      <a:gd name="T8" fmla="*/ 0 w 277"/>
                      <a:gd name="T9" fmla="*/ 28 h 28"/>
                    </a:gdLst>
                    <a:ahLst/>
                    <a:cxnLst>
                      <a:cxn ang="0">
                        <a:pos x="T0" y="T1"/>
                      </a:cxn>
                      <a:cxn ang="0">
                        <a:pos x="T2" y="T3"/>
                      </a:cxn>
                      <a:cxn ang="0">
                        <a:pos x="T4" y="T5"/>
                      </a:cxn>
                      <a:cxn ang="0">
                        <a:pos x="T6" y="T7"/>
                      </a:cxn>
                      <a:cxn ang="0">
                        <a:pos x="T8" y="T9"/>
                      </a:cxn>
                    </a:cxnLst>
                    <a:rect l="0" t="0" r="r" b="b"/>
                    <a:pathLst>
                      <a:path w="277" h="28">
                        <a:moveTo>
                          <a:pt x="0" y="28"/>
                        </a:moveTo>
                        <a:lnTo>
                          <a:pt x="33" y="0"/>
                        </a:lnTo>
                        <a:lnTo>
                          <a:pt x="245" y="0"/>
                        </a:lnTo>
                        <a:lnTo>
                          <a:pt x="277" y="28"/>
                        </a:lnTo>
                        <a:lnTo>
                          <a:pt x="0" y="28"/>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0208" name="Freeform 32"/>
                  <p:cNvSpPr/>
                  <p:nvPr/>
                </p:nvSpPr>
                <p:spPr bwMode="auto">
                  <a:xfrm>
                    <a:off x="921" y="2635"/>
                    <a:ext cx="277" cy="28"/>
                  </a:xfrm>
                  <a:custGeom>
                    <a:avLst/>
                    <a:gdLst>
                      <a:gd name="T0" fmla="*/ 0 w 277"/>
                      <a:gd name="T1" fmla="*/ 28 h 28"/>
                      <a:gd name="T2" fmla="*/ 33 w 277"/>
                      <a:gd name="T3" fmla="*/ 0 h 28"/>
                      <a:gd name="T4" fmla="*/ 245 w 277"/>
                      <a:gd name="T5" fmla="*/ 0 h 28"/>
                      <a:gd name="T6" fmla="*/ 277 w 277"/>
                      <a:gd name="T7" fmla="*/ 28 h 28"/>
                      <a:gd name="T8" fmla="*/ 0 w 277"/>
                      <a:gd name="T9" fmla="*/ 28 h 28"/>
                    </a:gdLst>
                    <a:ahLst/>
                    <a:cxnLst>
                      <a:cxn ang="0">
                        <a:pos x="T0" y="T1"/>
                      </a:cxn>
                      <a:cxn ang="0">
                        <a:pos x="T2" y="T3"/>
                      </a:cxn>
                      <a:cxn ang="0">
                        <a:pos x="T4" y="T5"/>
                      </a:cxn>
                      <a:cxn ang="0">
                        <a:pos x="T6" y="T7"/>
                      </a:cxn>
                      <a:cxn ang="0">
                        <a:pos x="T8" y="T9"/>
                      </a:cxn>
                    </a:cxnLst>
                    <a:rect l="0" t="0" r="r" b="b"/>
                    <a:pathLst>
                      <a:path w="277" h="28">
                        <a:moveTo>
                          <a:pt x="0" y="28"/>
                        </a:moveTo>
                        <a:lnTo>
                          <a:pt x="33" y="0"/>
                        </a:lnTo>
                        <a:lnTo>
                          <a:pt x="245" y="0"/>
                        </a:lnTo>
                        <a:lnTo>
                          <a:pt x="277" y="28"/>
                        </a:lnTo>
                        <a:lnTo>
                          <a:pt x="0" y="28"/>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0209" name="Rectangle 33"/>
                  <p:cNvSpPr>
                    <a:spLocks noChangeArrowheads="1"/>
                  </p:cNvSpPr>
                  <p:nvPr/>
                </p:nvSpPr>
                <p:spPr bwMode="auto">
                  <a:xfrm>
                    <a:off x="923" y="2662"/>
                    <a:ext cx="274" cy="11"/>
                  </a:xfrm>
                  <a:prstGeom prst="rect">
                    <a:avLst/>
                  </a:prstGeom>
                  <a:solidFill>
                    <a:srgbClr val="BAB7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b="1">
                      <a:solidFill>
                        <a:srgbClr val="000099"/>
                      </a:solidFill>
                      <a:latin typeface="+mn-lt"/>
                      <a:ea typeface="黑体" panose="02010609060101010101" pitchFamily="2" charset="-122"/>
                    </a:endParaRPr>
                  </a:p>
                </p:txBody>
              </p:sp>
            </p:grpSp>
          </p:grpSp>
        </p:grpSp>
        <p:sp>
          <p:nvSpPr>
            <p:cNvPr id="690211" name="Text Box 35"/>
            <p:cNvSpPr txBox="1">
              <a:spLocks noChangeArrowheads="1"/>
            </p:cNvSpPr>
            <p:nvPr/>
          </p:nvSpPr>
          <p:spPr bwMode="auto">
            <a:xfrm>
              <a:off x="8863288" y="3620740"/>
              <a:ext cx="483851" cy="568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kumimoji="1" lang="en-US" altLang="zh-CN" sz="2400" b="1">
                  <a:solidFill>
                    <a:srgbClr val="000099"/>
                  </a:solidFill>
                  <a:latin typeface="+mn-lt"/>
                  <a:ea typeface="黑体" panose="02010609060101010101" pitchFamily="2" charset="-122"/>
                </a:rPr>
                <a:t>B</a:t>
              </a:r>
            </a:p>
          </p:txBody>
        </p:sp>
        <p:grpSp>
          <p:nvGrpSpPr>
            <p:cNvPr id="690212" name="Group 36"/>
            <p:cNvGrpSpPr/>
            <p:nvPr/>
          </p:nvGrpSpPr>
          <p:grpSpPr bwMode="auto">
            <a:xfrm>
              <a:off x="8011988" y="3571527"/>
              <a:ext cx="935567" cy="939800"/>
              <a:chOff x="921" y="2412"/>
              <a:chExt cx="284" cy="265"/>
            </a:xfrm>
          </p:grpSpPr>
          <p:grpSp>
            <p:nvGrpSpPr>
              <p:cNvPr id="690213" name="Group 37"/>
              <p:cNvGrpSpPr/>
              <p:nvPr/>
            </p:nvGrpSpPr>
            <p:grpSpPr bwMode="auto">
              <a:xfrm>
                <a:off x="928" y="2417"/>
                <a:ext cx="277" cy="260"/>
                <a:chOff x="928" y="2417"/>
                <a:chExt cx="277" cy="260"/>
              </a:xfrm>
            </p:grpSpPr>
            <p:sp>
              <p:nvSpPr>
                <p:cNvPr id="690214" name="Freeform 38"/>
                <p:cNvSpPr/>
                <p:nvPr/>
              </p:nvSpPr>
              <p:spPr bwMode="auto">
                <a:xfrm>
                  <a:off x="935" y="2552"/>
                  <a:ext cx="262" cy="25"/>
                </a:xfrm>
                <a:custGeom>
                  <a:avLst/>
                  <a:gdLst>
                    <a:gd name="T0" fmla="*/ 0 w 262"/>
                    <a:gd name="T1" fmla="*/ 25 h 25"/>
                    <a:gd name="T2" fmla="*/ 31 w 262"/>
                    <a:gd name="T3" fmla="*/ 0 h 25"/>
                    <a:gd name="T4" fmla="*/ 231 w 262"/>
                    <a:gd name="T5" fmla="*/ 0 h 25"/>
                    <a:gd name="T6" fmla="*/ 262 w 262"/>
                    <a:gd name="T7" fmla="*/ 25 h 25"/>
                    <a:gd name="T8" fmla="*/ 0 w 262"/>
                    <a:gd name="T9" fmla="*/ 25 h 25"/>
                  </a:gdLst>
                  <a:ahLst/>
                  <a:cxnLst>
                    <a:cxn ang="0">
                      <a:pos x="T0" y="T1"/>
                    </a:cxn>
                    <a:cxn ang="0">
                      <a:pos x="T2" y="T3"/>
                    </a:cxn>
                    <a:cxn ang="0">
                      <a:pos x="T4" y="T5"/>
                    </a:cxn>
                    <a:cxn ang="0">
                      <a:pos x="T6" y="T7"/>
                    </a:cxn>
                    <a:cxn ang="0">
                      <a:pos x="T8" y="T9"/>
                    </a:cxn>
                  </a:cxnLst>
                  <a:rect l="0" t="0" r="r" b="b"/>
                  <a:pathLst>
                    <a:path w="262" h="25">
                      <a:moveTo>
                        <a:pt x="0" y="25"/>
                      </a:moveTo>
                      <a:lnTo>
                        <a:pt x="31" y="0"/>
                      </a:lnTo>
                      <a:lnTo>
                        <a:pt x="231" y="0"/>
                      </a:lnTo>
                      <a:lnTo>
                        <a:pt x="262" y="25"/>
                      </a:lnTo>
                      <a:lnTo>
                        <a:pt x="0" y="25"/>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0215" name="Freeform 39"/>
                <p:cNvSpPr/>
                <p:nvPr/>
              </p:nvSpPr>
              <p:spPr bwMode="auto">
                <a:xfrm>
                  <a:off x="935" y="2552"/>
                  <a:ext cx="262" cy="25"/>
                </a:xfrm>
                <a:custGeom>
                  <a:avLst/>
                  <a:gdLst>
                    <a:gd name="T0" fmla="*/ 0 w 262"/>
                    <a:gd name="T1" fmla="*/ 25 h 25"/>
                    <a:gd name="T2" fmla="*/ 31 w 262"/>
                    <a:gd name="T3" fmla="*/ 0 h 25"/>
                    <a:gd name="T4" fmla="*/ 231 w 262"/>
                    <a:gd name="T5" fmla="*/ 0 h 25"/>
                    <a:gd name="T6" fmla="*/ 262 w 262"/>
                    <a:gd name="T7" fmla="*/ 25 h 25"/>
                    <a:gd name="T8" fmla="*/ 0 w 262"/>
                    <a:gd name="T9" fmla="*/ 25 h 25"/>
                  </a:gdLst>
                  <a:ahLst/>
                  <a:cxnLst>
                    <a:cxn ang="0">
                      <a:pos x="T0" y="T1"/>
                    </a:cxn>
                    <a:cxn ang="0">
                      <a:pos x="T2" y="T3"/>
                    </a:cxn>
                    <a:cxn ang="0">
                      <a:pos x="T4" y="T5"/>
                    </a:cxn>
                    <a:cxn ang="0">
                      <a:pos x="T6" y="T7"/>
                    </a:cxn>
                    <a:cxn ang="0">
                      <a:pos x="T8" y="T9"/>
                    </a:cxn>
                  </a:cxnLst>
                  <a:rect l="0" t="0" r="r" b="b"/>
                  <a:pathLst>
                    <a:path w="262" h="25">
                      <a:moveTo>
                        <a:pt x="0" y="25"/>
                      </a:moveTo>
                      <a:lnTo>
                        <a:pt x="31" y="0"/>
                      </a:lnTo>
                      <a:lnTo>
                        <a:pt x="231" y="0"/>
                      </a:lnTo>
                      <a:lnTo>
                        <a:pt x="262" y="25"/>
                      </a:lnTo>
                      <a:lnTo>
                        <a:pt x="0" y="25"/>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0216" name="Freeform 40"/>
                <p:cNvSpPr/>
                <p:nvPr/>
              </p:nvSpPr>
              <p:spPr bwMode="auto">
                <a:xfrm>
                  <a:off x="974" y="2417"/>
                  <a:ext cx="185" cy="17"/>
                </a:xfrm>
                <a:custGeom>
                  <a:avLst/>
                  <a:gdLst>
                    <a:gd name="T0" fmla="*/ 0 w 185"/>
                    <a:gd name="T1" fmla="*/ 17 h 17"/>
                    <a:gd name="T2" fmla="*/ 23 w 185"/>
                    <a:gd name="T3" fmla="*/ 0 h 17"/>
                    <a:gd name="T4" fmla="*/ 163 w 185"/>
                    <a:gd name="T5" fmla="*/ 0 h 17"/>
                    <a:gd name="T6" fmla="*/ 185 w 185"/>
                    <a:gd name="T7" fmla="*/ 17 h 17"/>
                    <a:gd name="T8" fmla="*/ 0 w 185"/>
                    <a:gd name="T9" fmla="*/ 17 h 17"/>
                  </a:gdLst>
                  <a:ahLst/>
                  <a:cxnLst>
                    <a:cxn ang="0">
                      <a:pos x="T0" y="T1"/>
                    </a:cxn>
                    <a:cxn ang="0">
                      <a:pos x="T2" y="T3"/>
                    </a:cxn>
                    <a:cxn ang="0">
                      <a:pos x="T4" y="T5"/>
                    </a:cxn>
                    <a:cxn ang="0">
                      <a:pos x="T6" y="T7"/>
                    </a:cxn>
                    <a:cxn ang="0">
                      <a:pos x="T8" y="T9"/>
                    </a:cxn>
                  </a:cxnLst>
                  <a:rect l="0" t="0" r="r" b="b"/>
                  <a:pathLst>
                    <a:path w="185" h="17">
                      <a:moveTo>
                        <a:pt x="0" y="17"/>
                      </a:moveTo>
                      <a:lnTo>
                        <a:pt x="23" y="0"/>
                      </a:lnTo>
                      <a:lnTo>
                        <a:pt x="163" y="0"/>
                      </a:lnTo>
                      <a:lnTo>
                        <a:pt x="185" y="17"/>
                      </a:lnTo>
                      <a:lnTo>
                        <a:pt x="0" y="17"/>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0217" name="Freeform 41"/>
                <p:cNvSpPr/>
                <p:nvPr/>
              </p:nvSpPr>
              <p:spPr bwMode="auto">
                <a:xfrm>
                  <a:off x="974" y="2417"/>
                  <a:ext cx="185" cy="17"/>
                </a:xfrm>
                <a:custGeom>
                  <a:avLst/>
                  <a:gdLst>
                    <a:gd name="T0" fmla="*/ 0 w 185"/>
                    <a:gd name="T1" fmla="*/ 17 h 17"/>
                    <a:gd name="T2" fmla="*/ 23 w 185"/>
                    <a:gd name="T3" fmla="*/ 0 h 17"/>
                    <a:gd name="T4" fmla="*/ 163 w 185"/>
                    <a:gd name="T5" fmla="*/ 0 h 17"/>
                    <a:gd name="T6" fmla="*/ 185 w 185"/>
                    <a:gd name="T7" fmla="*/ 17 h 17"/>
                    <a:gd name="T8" fmla="*/ 0 w 185"/>
                    <a:gd name="T9" fmla="*/ 17 h 17"/>
                  </a:gdLst>
                  <a:ahLst/>
                  <a:cxnLst>
                    <a:cxn ang="0">
                      <a:pos x="T0" y="T1"/>
                    </a:cxn>
                    <a:cxn ang="0">
                      <a:pos x="T2" y="T3"/>
                    </a:cxn>
                    <a:cxn ang="0">
                      <a:pos x="T4" y="T5"/>
                    </a:cxn>
                    <a:cxn ang="0">
                      <a:pos x="T6" y="T7"/>
                    </a:cxn>
                    <a:cxn ang="0">
                      <a:pos x="T8" y="T9"/>
                    </a:cxn>
                  </a:cxnLst>
                  <a:rect l="0" t="0" r="r" b="b"/>
                  <a:pathLst>
                    <a:path w="185" h="17">
                      <a:moveTo>
                        <a:pt x="0" y="17"/>
                      </a:moveTo>
                      <a:lnTo>
                        <a:pt x="23" y="0"/>
                      </a:lnTo>
                      <a:lnTo>
                        <a:pt x="163" y="0"/>
                      </a:lnTo>
                      <a:lnTo>
                        <a:pt x="185" y="17"/>
                      </a:lnTo>
                      <a:lnTo>
                        <a:pt x="0" y="17"/>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0218" name="Rectangle 42"/>
                <p:cNvSpPr>
                  <a:spLocks noChangeArrowheads="1"/>
                </p:cNvSpPr>
                <p:nvPr/>
              </p:nvSpPr>
              <p:spPr bwMode="auto">
                <a:xfrm>
                  <a:off x="974" y="2434"/>
                  <a:ext cx="185" cy="13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0219" name="Rectangle 43"/>
                <p:cNvSpPr>
                  <a:spLocks noChangeArrowheads="1"/>
                </p:cNvSpPr>
                <p:nvPr/>
              </p:nvSpPr>
              <p:spPr bwMode="auto">
                <a:xfrm>
                  <a:off x="937" y="2576"/>
                  <a:ext cx="260" cy="5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0220" name="Rectangle 44"/>
                <p:cNvSpPr>
                  <a:spLocks noChangeArrowheads="1"/>
                </p:cNvSpPr>
                <p:nvPr/>
              </p:nvSpPr>
              <p:spPr bwMode="auto">
                <a:xfrm>
                  <a:off x="992" y="2450"/>
                  <a:ext cx="150" cy="1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0221" name="Line 45"/>
                <p:cNvSpPr>
                  <a:spLocks noChangeShapeType="1"/>
                </p:cNvSpPr>
                <p:nvPr/>
              </p:nvSpPr>
              <p:spPr bwMode="auto">
                <a:xfrm flipH="1">
                  <a:off x="1115" y="2598"/>
                  <a:ext cx="61" cy="1"/>
                </a:xfrm>
                <a:prstGeom prst="line">
                  <a:avLst/>
                </a:prstGeom>
                <a:noFill/>
                <a:ln w="7938">
                  <a:solidFill>
                    <a:srgbClr val="000000"/>
                  </a:solidFill>
                  <a:round/>
                </a:ln>
                <a:extLst>
                  <a:ext uri="{909E8E84-426E-40DD-AFC4-6F175D3DCCD1}">
                    <a14:hiddenFill xmlns:a14="http://schemas.microsoft.com/office/drawing/2010/main">
                      <a:noFill/>
                    </a14:hiddenFill>
                  </a:ext>
                </a:extLst>
              </p:spPr>
              <p:txBody>
                <a:bodyPr/>
                <a:lstStyle/>
                <a:p>
                  <a:endParaRPr lang="zh-CN" altLang="en-US" b="1">
                    <a:solidFill>
                      <a:srgbClr val="000099"/>
                    </a:solidFill>
                    <a:latin typeface="+mn-lt"/>
                    <a:ea typeface="黑体" panose="02010609060101010101" pitchFamily="2" charset="-122"/>
                  </a:endParaRPr>
                </a:p>
              </p:txBody>
            </p:sp>
            <p:grpSp>
              <p:nvGrpSpPr>
                <p:cNvPr id="690222" name="Group 46"/>
                <p:cNvGrpSpPr/>
                <p:nvPr/>
              </p:nvGrpSpPr>
              <p:grpSpPr bwMode="auto">
                <a:xfrm>
                  <a:off x="928" y="2639"/>
                  <a:ext cx="277" cy="38"/>
                  <a:chOff x="928" y="2639"/>
                  <a:chExt cx="277" cy="38"/>
                </a:xfrm>
              </p:grpSpPr>
              <p:sp>
                <p:nvSpPr>
                  <p:cNvPr id="690223" name="Freeform 47"/>
                  <p:cNvSpPr/>
                  <p:nvPr/>
                </p:nvSpPr>
                <p:spPr bwMode="auto">
                  <a:xfrm>
                    <a:off x="928" y="2639"/>
                    <a:ext cx="277" cy="29"/>
                  </a:xfrm>
                  <a:custGeom>
                    <a:avLst/>
                    <a:gdLst>
                      <a:gd name="T0" fmla="*/ 0 w 277"/>
                      <a:gd name="T1" fmla="*/ 29 h 29"/>
                      <a:gd name="T2" fmla="*/ 33 w 277"/>
                      <a:gd name="T3" fmla="*/ 0 h 29"/>
                      <a:gd name="T4" fmla="*/ 245 w 277"/>
                      <a:gd name="T5" fmla="*/ 0 h 29"/>
                      <a:gd name="T6" fmla="*/ 277 w 277"/>
                      <a:gd name="T7" fmla="*/ 29 h 29"/>
                      <a:gd name="T8" fmla="*/ 0 w 277"/>
                      <a:gd name="T9" fmla="*/ 29 h 29"/>
                    </a:gdLst>
                    <a:ahLst/>
                    <a:cxnLst>
                      <a:cxn ang="0">
                        <a:pos x="T0" y="T1"/>
                      </a:cxn>
                      <a:cxn ang="0">
                        <a:pos x="T2" y="T3"/>
                      </a:cxn>
                      <a:cxn ang="0">
                        <a:pos x="T4" y="T5"/>
                      </a:cxn>
                      <a:cxn ang="0">
                        <a:pos x="T6" y="T7"/>
                      </a:cxn>
                      <a:cxn ang="0">
                        <a:pos x="T8" y="T9"/>
                      </a:cxn>
                    </a:cxnLst>
                    <a:rect l="0" t="0" r="r" b="b"/>
                    <a:pathLst>
                      <a:path w="277" h="29">
                        <a:moveTo>
                          <a:pt x="0" y="29"/>
                        </a:moveTo>
                        <a:lnTo>
                          <a:pt x="33" y="0"/>
                        </a:lnTo>
                        <a:lnTo>
                          <a:pt x="245" y="0"/>
                        </a:lnTo>
                        <a:lnTo>
                          <a:pt x="277" y="29"/>
                        </a:lnTo>
                        <a:lnTo>
                          <a:pt x="0" y="29"/>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0224" name="Freeform 48"/>
                  <p:cNvSpPr/>
                  <p:nvPr/>
                </p:nvSpPr>
                <p:spPr bwMode="auto">
                  <a:xfrm>
                    <a:off x="928" y="2639"/>
                    <a:ext cx="277" cy="29"/>
                  </a:xfrm>
                  <a:custGeom>
                    <a:avLst/>
                    <a:gdLst>
                      <a:gd name="T0" fmla="*/ 0 w 277"/>
                      <a:gd name="T1" fmla="*/ 29 h 29"/>
                      <a:gd name="T2" fmla="*/ 33 w 277"/>
                      <a:gd name="T3" fmla="*/ 0 h 29"/>
                      <a:gd name="T4" fmla="*/ 245 w 277"/>
                      <a:gd name="T5" fmla="*/ 0 h 29"/>
                      <a:gd name="T6" fmla="*/ 277 w 277"/>
                      <a:gd name="T7" fmla="*/ 29 h 29"/>
                      <a:gd name="T8" fmla="*/ 0 w 277"/>
                      <a:gd name="T9" fmla="*/ 29 h 29"/>
                    </a:gdLst>
                    <a:ahLst/>
                    <a:cxnLst>
                      <a:cxn ang="0">
                        <a:pos x="T0" y="T1"/>
                      </a:cxn>
                      <a:cxn ang="0">
                        <a:pos x="T2" y="T3"/>
                      </a:cxn>
                      <a:cxn ang="0">
                        <a:pos x="T4" y="T5"/>
                      </a:cxn>
                      <a:cxn ang="0">
                        <a:pos x="T6" y="T7"/>
                      </a:cxn>
                      <a:cxn ang="0">
                        <a:pos x="T8" y="T9"/>
                      </a:cxn>
                    </a:cxnLst>
                    <a:rect l="0" t="0" r="r" b="b"/>
                    <a:pathLst>
                      <a:path w="277" h="29">
                        <a:moveTo>
                          <a:pt x="0" y="29"/>
                        </a:moveTo>
                        <a:lnTo>
                          <a:pt x="33" y="0"/>
                        </a:lnTo>
                        <a:lnTo>
                          <a:pt x="245" y="0"/>
                        </a:lnTo>
                        <a:lnTo>
                          <a:pt x="277" y="29"/>
                        </a:lnTo>
                        <a:lnTo>
                          <a:pt x="0" y="29"/>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0225" name="Rectangle 49"/>
                  <p:cNvSpPr>
                    <a:spLocks noChangeArrowheads="1"/>
                  </p:cNvSpPr>
                  <p:nvPr/>
                </p:nvSpPr>
                <p:spPr bwMode="auto">
                  <a:xfrm>
                    <a:off x="930" y="2666"/>
                    <a:ext cx="27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b="1">
                      <a:solidFill>
                        <a:srgbClr val="000099"/>
                      </a:solidFill>
                      <a:latin typeface="+mn-lt"/>
                      <a:ea typeface="黑体" panose="02010609060101010101" pitchFamily="2" charset="-122"/>
                    </a:endParaRPr>
                  </a:p>
                </p:txBody>
              </p:sp>
            </p:grpSp>
          </p:grpSp>
          <p:grpSp>
            <p:nvGrpSpPr>
              <p:cNvPr id="690226" name="Group 50"/>
              <p:cNvGrpSpPr/>
              <p:nvPr/>
            </p:nvGrpSpPr>
            <p:grpSpPr bwMode="auto">
              <a:xfrm>
                <a:off x="921" y="2412"/>
                <a:ext cx="277" cy="261"/>
                <a:chOff x="921" y="2412"/>
                <a:chExt cx="277" cy="261"/>
              </a:xfrm>
            </p:grpSpPr>
            <p:sp>
              <p:nvSpPr>
                <p:cNvPr id="690227" name="Freeform 51"/>
                <p:cNvSpPr/>
                <p:nvPr/>
              </p:nvSpPr>
              <p:spPr bwMode="auto">
                <a:xfrm>
                  <a:off x="928" y="2547"/>
                  <a:ext cx="262" cy="26"/>
                </a:xfrm>
                <a:custGeom>
                  <a:avLst/>
                  <a:gdLst>
                    <a:gd name="T0" fmla="*/ 0 w 262"/>
                    <a:gd name="T1" fmla="*/ 26 h 26"/>
                    <a:gd name="T2" fmla="*/ 31 w 262"/>
                    <a:gd name="T3" fmla="*/ 0 h 26"/>
                    <a:gd name="T4" fmla="*/ 231 w 262"/>
                    <a:gd name="T5" fmla="*/ 0 h 26"/>
                    <a:gd name="T6" fmla="*/ 262 w 262"/>
                    <a:gd name="T7" fmla="*/ 26 h 26"/>
                    <a:gd name="T8" fmla="*/ 0 w 262"/>
                    <a:gd name="T9" fmla="*/ 26 h 26"/>
                  </a:gdLst>
                  <a:ahLst/>
                  <a:cxnLst>
                    <a:cxn ang="0">
                      <a:pos x="T0" y="T1"/>
                    </a:cxn>
                    <a:cxn ang="0">
                      <a:pos x="T2" y="T3"/>
                    </a:cxn>
                    <a:cxn ang="0">
                      <a:pos x="T4" y="T5"/>
                    </a:cxn>
                    <a:cxn ang="0">
                      <a:pos x="T6" y="T7"/>
                    </a:cxn>
                    <a:cxn ang="0">
                      <a:pos x="T8" y="T9"/>
                    </a:cxn>
                  </a:cxnLst>
                  <a:rect l="0" t="0" r="r" b="b"/>
                  <a:pathLst>
                    <a:path w="262" h="26">
                      <a:moveTo>
                        <a:pt x="0" y="26"/>
                      </a:moveTo>
                      <a:lnTo>
                        <a:pt x="31" y="0"/>
                      </a:lnTo>
                      <a:lnTo>
                        <a:pt x="231" y="0"/>
                      </a:lnTo>
                      <a:lnTo>
                        <a:pt x="262" y="26"/>
                      </a:lnTo>
                      <a:lnTo>
                        <a:pt x="0" y="26"/>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0228" name="Freeform 52"/>
                <p:cNvSpPr/>
                <p:nvPr/>
              </p:nvSpPr>
              <p:spPr bwMode="auto">
                <a:xfrm>
                  <a:off x="928" y="2547"/>
                  <a:ext cx="262" cy="26"/>
                </a:xfrm>
                <a:custGeom>
                  <a:avLst/>
                  <a:gdLst>
                    <a:gd name="T0" fmla="*/ 0 w 262"/>
                    <a:gd name="T1" fmla="*/ 26 h 26"/>
                    <a:gd name="T2" fmla="*/ 31 w 262"/>
                    <a:gd name="T3" fmla="*/ 0 h 26"/>
                    <a:gd name="T4" fmla="*/ 231 w 262"/>
                    <a:gd name="T5" fmla="*/ 0 h 26"/>
                    <a:gd name="T6" fmla="*/ 262 w 262"/>
                    <a:gd name="T7" fmla="*/ 26 h 26"/>
                    <a:gd name="T8" fmla="*/ 0 w 262"/>
                    <a:gd name="T9" fmla="*/ 26 h 26"/>
                  </a:gdLst>
                  <a:ahLst/>
                  <a:cxnLst>
                    <a:cxn ang="0">
                      <a:pos x="T0" y="T1"/>
                    </a:cxn>
                    <a:cxn ang="0">
                      <a:pos x="T2" y="T3"/>
                    </a:cxn>
                    <a:cxn ang="0">
                      <a:pos x="T4" y="T5"/>
                    </a:cxn>
                    <a:cxn ang="0">
                      <a:pos x="T6" y="T7"/>
                    </a:cxn>
                    <a:cxn ang="0">
                      <a:pos x="T8" y="T9"/>
                    </a:cxn>
                  </a:cxnLst>
                  <a:rect l="0" t="0" r="r" b="b"/>
                  <a:pathLst>
                    <a:path w="262" h="26">
                      <a:moveTo>
                        <a:pt x="0" y="26"/>
                      </a:moveTo>
                      <a:lnTo>
                        <a:pt x="31" y="0"/>
                      </a:lnTo>
                      <a:lnTo>
                        <a:pt x="231" y="0"/>
                      </a:lnTo>
                      <a:lnTo>
                        <a:pt x="262" y="26"/>
                      </a:lnTo>
                      <a:lnTo>
                        <a:pt x="0" y="26"/>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0229" name="Freeform 53"/>
                <p:cNvSpPr/>
                <p:nvPr/>
              </p:nvSpPr>
              <p:spPr bwMode="auto">
                <a:xfrm>
                  <a:off x="968" y="2412"/>
                  <a:ext cx="184" cy="17"/>
                </a:xfrm>
                <a:custGeom>
                  <a:avLst/>
                  <a:gdLst>
                    <a:gd name="T0" fmla="*/ 0 w 184"/>
                    <a:gd name="T1" fmla="*/ 17 h 17"/>
                    <a:gd name="T2" fmla="*/ 22 w 184"/>
                    <a:gd name="T3" fmla="*/ 0 h 17"/>
                    <a:gd name="T4" fmla="*/ 162 w 184"/>
                    <a:gd name="T5" fmla="*/ 0 h 17"/>
                    <a:gd name="T6" fmla="*/ 184 w 184"/>
                    <a:gd name="T7" fmla="*/ 17 h 17"/>
                    <a:gd name="T8" fmla="*/ 0 w 184"/>
                    <a:gd name="T9" fmla="*/ 17 h 17"/>
                  </a:gdLst>
                  <a:ahLst/>
                  <a:cxnLst>
                    <a:cxn ang="0">
                      <a:pos x="T0" y="T1"/>
                    </a:cxn>
                    <a:cxn ang="0">
                      <a:pos x="T2" y="T3"/>
                    </a:cxn>
                    <a:cxn ang="0">
                      <a:pos x="T4" y="T5"/>
                    </a:cxn>
                    <a:cxn ang="0">
                      <a:pos x="T6" y="T7"/>
                    </a:cxn>
                    <a:cxn ang="0">
                      <a:pos x="T8" y="T9"/>
                    </a:cxn>
                  </a:cxnLst>
                  <a:rect l="0" t="0" r="r" b="b"/>
                  <a:pathLst>
                    <a:path w="184" h="17">
                      <a:moveTo>
                        <a:pt x="0" y="17"/>
                      </a:moveTo>
                      <a:lnTo>
                        <a:pt x="22" y="0"/>
                      </a:lnTo>
                      <a:lnTo>
                        <a:pt x="162" y="0"/>
                      </a:lnTo>
                      <a:lnTo>
                        <a:pt x="184" y="17"/>
                      </a:lnTo>
                      <a:lnTo>
                        <a:pt x="0" y="17"/>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0230" name="Freeform 54"/>
                <p:cNvSpPr/>
                <p:nvPr/>
              </p:nvSpPr>
              <p:spPr bwMode="auto">
                <a:xfrm>
                  <a:off x="968" y="2412"/>
                  <a:ext cx="184" cy="17"/>
                </a:xfrm>
                <a:custGeom>
                  <a:avLst/>
                  <a:gdLst>
                    <a:gd name="T0" fmla="*/ 0 w 184"/>
                    <a:gd name="T1" fmla="*/ 17 h 17"/>
                    <a:gd name="T2" fmla="*/ 22 w 184"/>
                    <a:gd name="T3" fmla="*/ 0 h 17"/>
                    <a:gd name="T4" fmla="*/ 162 w 184"/>
                    <a:gd name="T5" fmla="*/ 0 h 17"/>
                    <a:gd name="T6" fmla="*/ 184 w 184"/>
                    <a:gd name="T7" fmla="*/ 17 h 17"/>
                    <a:gd name="T8" fmla="*/ 0 w 184"/>
                    <a:gd name="T9" fmla="*/ 17 h 17"/>
                  </a:gdLst>
                  <a:ahLst/>
                  <a:cxnLst>
                    <a:cxn ang="0">
                      <a:pos x="T0" y="T1"/>
                    </a:cxn>
                    <a:cxn ang="0">
                      <a:pos x="T2" y="T3"/>
                    </a:cxn>
                    <a:cxn ang="0">
                      <a:pos x="T4" y="T5"/>
                    </a:cxn>
                    <a:cxn ang="0">
                      <a:pos x="T6" y="T7"/>
                    </a:cxn>
                    <a:cxn ang="0">
                      <a:pos x="T8" y="T9"/>
                    </a:cxn>
                  </a:cxnLst>
                  <a:rect l="0" t="0" r="r" b="b"/>
                  <a:pathLst>
                    <a:path w="184" h="17">
                      <a:moveTo>
                        <a:pt x="0" y="17"/>
                      </a:moveTo>
                      <a:lnTo>
                        <a:pt x="22" y="0"/>
                      </a:lnTo>
                      <a:lnTo>
                        <a:pt x="162" y="0"/>
                      </a:lnTo>
                      <a:lnTo>
                        <a:pt x="184" y="17"/>
                      </a:lnTo>
                      <a:lnTo>
                        <a:pt x="0" y="17"/>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0231" name="Rectangle 55"/>
                <p:cNvSpPr>
                  <a:spLocks noChangeArrowheads="1"/>
                </p:cNvSpPr>
                <p:nvPr/>
              </p:nvSpPr>
              <p:spPr bwMode="auto">
                <a:xfrm>
                  <a:off x="968" y="2429"/>
                  <a:ext cx="184" cy="132"/>
                </a:xfrm>
                <a:prstGeom prst="rect">
                  <a:avLst/>
                </a:prstGeom>
                <a:solidFill>
                  <a:srgbClr val="B7B7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0232" name="Rectangle 56"/>
                <p:cNvSpPr>
                  <a:spLocks noChangeArrowheads="1"/>
                </p:cNvSpPr>
                <p:nvPr/>
              </p:nvSpPr>
              <p:spPr bwMode="auto">
                <a:xfrm>
                  <a:off x="930" y="2571"/>
                  <a:ext cx="260" cy="59"/>
                </a:xfrm>
                <a:prstGeom prst="rect">
                  <a:avLst/>
                </a:prstGeom>
                <a:solidFill>
                  <a:srgbClr val="B7B7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0233" name="Rectangle 57"/>
                <p:cNvSpPr>
                  <a:spLocks noChangeArrowheads="1"/>
                </p:cNvSpPr>
                <p:nvPr/>
              </p:nvSpPr>
              <p:spPr bwMode="auto">
                <a:xfrm>
                  <a:off x="985" y="2445"/>
                  <a:ext cx="150" cy="1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0234" name="Line 58"/>
                <p:cNvSpPr>
                  <a:spLocks noChangeShapeType="1"/>
                </p:cNvSpPr>
                <p:nvPr/>
              </p:nvSpPr>
              <p:spPr bwMode="auto">
                <a:xfrm flipH="1">
                  <a:off x="1108" y="2593"/>
                  <a:ext cx="61" cy="1"/>
                </a:xfrm>
                <a:prstGeom prst="line">
                  <a:avLst/>
                </a:prstGeom>
                <a:noFill/>
                <a:ln w="7938">
                  <a:solidFill>
                    <a:srgbClr val="000000"/>
                  </a:solidFill>
                  <a:round/>
                </a:ln>
                <a:extLst>
                  <a:ext uri="{909E8E84-426E-40DD-AFC4-6F175D3DCCD1}">
                    <a14:hiddenFill xmlns:a14="http://schemas.microsoft.com/office/drawing/2010/main">
                      <a:noFill/>
                    </a14:hiddenFill>
                  </a:ext>
                </a:extLst>
              </p:spPr>
              <p:txBody>
                <a:bodyPr/>
                <a:lstStyle/>
                <a:p>
                  <a:endParaRPr lang="zh-CN" altLang="en-US" b="1">
                    <a:solidFill>
                      <a:srgbClr val="000099"/>
                    </a:solidFill>
                    <a:latin typeface="+mn-lt"/>
                    <a:ea typeface="黑体" panose="02010609060101010101" pitchFamily="2" charset="-122"/>
                  </a:endParaRPr>
                </a:p>
              </p:txBody>
            </p:sp>
            <p:grpSp>
              <p:nvGrpSpPr>
                <p:cNvPr id="690235" name="Group 59"/>
                <p:cNvGrpSpPr/>
                <p:nvPr/>
              </p:nvGrpSpPr>
              <p:grpSpPr bwMode="auto">
                <a:xfrm>
                  <a:off x="921" y="2635"/>
                  <a:ext cx="277" cy="38"/>
                  <a:chOff x="921" y="2635"/>
                  <a:chExt cx="277" cy="38"/>
                </a:xfrm>
              </p:grpSpPr>
              <p:sp>
                <p:nvSpPr>
                  <p:cNvPr id="690236" name="Freeform 60"/>
                  <p:cNvSpPr/>
                  <p:nvPr/>
                </p:nvSpPr>
                <p:spPr bwMode="auto">
                  <a:xfrm>
                    <a:off x="921" y="2635"/>
                    <a:ext cx="277" cy="28"/>
                  </a:xfrm>
                  <a:custGeom>
                    <a:avLst/>
                    <a:gdLst>
                      <a:gd name="T0" fmla="*/ 0 w 277"/>
                      <a:gd name="T1" fmla="*/ 28 h 28"/>
                      <a:gd name="T2" fmla="*/ 33 w 277"/>
                      <a:gd name="T3" fmla="*/ 0 h 28"/>
                      <a:gd name="T4" fmla="*/ 245 w 277"/>
                      <a:gd name="T5" fmla="*/ 0 h 28"/>
                      <a:gd name="T6" fmla="*/ 277 w 277"/>
                      <a:gd name="T7" fmla="*/ 28 h 28"/>
                      <a:gd name="T8" fmla="*/ 0 w 277"/>
                      <a:gd name="T9" fmla="*/ 28 h 28"/>
                    </a:gdLst>
                    <a:ahLst/>
                    <a:cxnLst>
                      <a:cxn ang="0">
                        <a:pos x="T0" y="T1"/>
                      </a:cxn>
                      <a:cxn ang="0">
                        <a:pos x="T2" y="T3"/>
                      </a:cxn>
                      <a:cxn ang="0">
                        <a:pos x="T4" y="T5"/>
                      </a:cxn>
                      <a:cxn ang="0">
                        <a:pos x="T6" y="T7"/>
                      </a:cxn>
                      <a:cxn ang="0">
                        <a:pos x="T8" y="T9"/>
                      </a:cxn>
                    </a:cxnLst>
                    <a:rect l="0" t="0" r="r" b="b"/>
                    <a:pathLst>
                      <a:path w="277" h="28">
                        <a:moveTo>
                          <a:pt x="0" y="28"/>
                        </a:moveTo>
                        <a:lnTo>
                          <a:pt x="33" y="0"/>
                        </a:lnTo>
                        <a:lnTo>
                          <a:pt x="245" y="0"/>
                        </a:lnTo>
                        <a:lnTo>
                          <a:pt x="277" y="28"/>
                        </a:lnTo>
                        <a:lnTo>
                          <a:pt x="0" y="28"/>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0237" name="Freeform 61"/>
                  <p:cNvSpPr/>
                  <p:nvPr/>
                </p:nvSpPr>
                <p:spPr bwMode="auto">
                  <a:xfrm>
                    <a:off x="921" y="2635"/>
                    <a:ext cx="277" cy="28"/>
                  </a:xfrm>
                  <a:custGeom>
                    <a:avLst/>
                    <a:gdLst>
                      <a:gd name="T0" fmla="*/ 0 w 277"/>
                      <a:gd name="T1" fmla="*/ 28 h 28"/>
                      <a:gd name="T2" fmla="*/ 33 w 277"/>
                      <a:gd name="T3" fmla="*/ 0 h 28"/>
                      <a:gd name="T4" fmla="*/ 245 w 277"/>
                      <a:gd name="T5" fmla="*/ 0 h 28"/>
                      <a:gd name="T6" fmla="*/ 277 w 277"/>
                      <a:gd name="T7" fmla="*/ 28 h 28"/>
                      <a:gd name="T8" fmla="*/ 0 w 277"/>
                      <a:gd name="T9" fmla="*/ 28 h 28"/>
                    </a:gdLst>
                    <a:ahLst/>
                    <a:cxnLst>
                      <a:cxn ang="0">
                        <a:pos x="T0" y="T1"/>
                      </a:cxn>
                      <a:cxn ang="0">
                        <a:pos x="T2" y="T3"/>
                      </a:cxn>
                      <a:cxn ang="0">
                        <a:pos x="T4" y="T5"/>
                      </a:cxn>
                      <a:cxn ang="0">
                        <a:pos x="T6" y="T7"/>
                      </a:cxn>
                      <a:cxn ang="0">
                        <a:pos x="T8" y="T9"/>
                      </a:cxn>
                    </a:cxnLst>
                    <a:rect l="0" t="0" r="r" b="b"/>
                    <a:pathLst>
                      <a:path w="277" h="28">
                        <a:moveTo>
                          <a:pt x="0" y="28"/>
                        </a:moveTo>
                        <a:lnTo>
                          <a:pt x="33" y="0"/>
                        </a:lnTo>
                        <a:lnTo>
                          <a:pt x="245" y="0"/>
                        </a:lnTo>
                        <a:lnTo>
                          <a:pt x="277" y="28"/>
                        </a:lnTo>
                        <a:lnTo>
                          <a:pt x="0" y="28"/>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0238" name="Rectangle 62"/>
                  <p:cNvSpPr>
                    <a:spLocks noChangeArrowheads="1"/>
                  </p:cNvSpPr>
                  <p:nvPr/>
                </p:nvSpPr>
                <p:spPr bwMode="auto">
                  <a:xfrm>
                    <a:off x="923" y="2662"/>
                    <a:ext cx="274" cy="11"/>
                  </a:xfrm>
                  <a:prstGeom prst="rect">
                    <a:avLst/>
                  </a:prstGeom>
                  <a:solidFill>
                    <a:srgbClr val="BAB7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b="1">
                      <a:solidFill>
                        <a:srgbClr val="000099"/>
                      </a:solidFill>
                      <a:latin typeface="+mn-lt"/>
                      <a:ea typeface="黑体" panose="02010609060101010101" pitchFamily="2" charset="-122"/>
                    </a:endParaRPr>
                  </a:p>
                </p:txBody>
              </p:sp>
            </p:grpSp>
          </p:grpSp>
        </p:grpSp>
        <p:sp>
          <p:nvSpPr>
            <p:cNvPr id="690239" name="Line 63"/>
            <p:cNvSpPr>
              <a:spLocks noChangeShapeType="1"/>
            </p:cNvSpPr>
            <p:nvPr/>
          </p:nvSpPr>
          <p:spPr bwMode="auto">
            <a:xfrm rot="16200000" flipH="1">
              <a:off x="388682" y="5041675"/>
              <a:ext cx="941387" cy="0"/>
            </a:xfrm>
            <a:prstGeom prst="line">
              <a:avLst/>
            </a:prstGeom>
            <a:noFill/>
            <a:ln w="19050">
              <a:solidFill>
                <a:schemeClr val="tx1"/>
              </a:solidFill>
              <a:round/>
              <a:headEnd type="none" w="sm" len="med"/>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90240" name="Line 64"/>
            <p:cNvSpPr>
              <a:spLocks noChangeShapeType="1"/>
            </p:cNvSpPr>
            <p:nvPr/>
          </p:nvSpPr>
          <p:spPr bwMode="auto">
            <a:xfrm rot="16200000" flipH="1">
              <a:off x="8029715" y="5052113"/>
              <a:ext cx="941388" cy="0"/>
            </a:xfrm>
            <a:prstGeom prst="line">
              <a:avLst/>
            </a:prstGeom>
            <a:noFill/>
            <a:ln w="19050">
              <a:solidFill>
                <a:schemeClr val="tx1"/>
              </a:solidFill>
              <a:round/>
              <a:headEnd type="none" w="sm" len="med"/>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90241" name="Rectangle 65"/>
            <p:cNvSpPr>
              <a:spLocks noChangeArrowheads="1"/>
            </p:cNvSpPr>
            <p:nvPr/>
          </p:nvSpPr>
          <p:spPr bwMode="auto">
            <a:xfrm>
              <a:off x="3432184" y="4712940"/>
              <a:ext cx="2801540" cy="671513"/>
            </a:xfrm>
            <a:prstGeom prst="rect">
              <a:avLst/>
            </a:prstGeom>
            <a:solidFill>
              <a:srgbClr val="FF66FF"/>
            </a:solidFill>
            <a:ln w="9525">
              <a:solidFill>
                <a:schemeClr val="tx1"/>
              </a:solidFill>
              <a:miter lim="800000"/>
            </a:ln>
            <a:effectLst>
              <a:outerShdw dist="35921" dir="2700000" algn="ctr" rotWithShape="0">
                <a:schemeClr val="bg2"/>
              </a:outerShdw>
            </a:effectLst>
          </p:spPr>
          <p:txBody>
            <a:bodyPr wrap="none" anchor="ctr"/>
            <a:lstStyle/>
            <a:p>
              <a:pPr algn="ctr"/>
              <a:r>
                <a:rPr kumimoji="1" lang="en-US" altLang="zh-CN" sz="2400" b="1" dirty="0">
                  <a:solidFill>
                    <a:srgbClr val="000099"/>
                  </a:solidFill>
                  <a:latin typeface="+mn-lt"/>
                  <a:ea typeface="黑体" panose="02010609060101010101" pitchFamily="2" charset="-122"/>
                </a:rPr>
                <a:t>A, </a:t>
              </a:r>
              <a:r>
                <a:rPr kumimoji="1" lang="zh-CN" altLang="en-US" sz="2400" b="1" dirty="0">
                  <a:solidFill>
                    <a:srgbClr val="000099"/>
                  </a:solidFill>
                  <a:latin typeface="+mn-lt"/>
                  <a:ea typeface="黑体" panose="02010609060101010101" pitchFamily="2" charset="-122"/>
                </a:rPr>
                <a:t>口令</a:t>
              </a:r>
            </a:p>
          </p:txBody>
        </p:sp>
        <p:pic>
          <p:nvPicPr>
            <p:cNvPr id="690242" name="Picture 66"/>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24071" y="4156686"/>
              <a:ext cx="522834" cy="7483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sp>
          <p:nvSpPr>
            <p:cNvPr id="690243" name="Text Box 67"/>
            <p:cNvSpPr txBox="1">
              <a:spLocks noChangeArrowheads="1"/>
            </p:cNvSpPr>
            <p:nvPr/>
          </p:nvSpPr>
          <p:spPr bwMode="auto">
            <a:xfrm>
              <a:off x="2389991" y="4076352"/>
              <a:ext cx="834080" cy="56864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zh-CN" sz="2400" b="1" i="1">
                  <a:solidFill>
                    <a:srgbClr val="000099"/>
                  </a:solidFill>
                  <a:latin typeface="+mn-lt"/>
                  <a:ea typeface="黑体" panose="02010609060101010101" pitchFamily="2" charset="-122"/>
                </a:rPr>
                <a:t>K</a:t>
              </a:r>
              <a:r>
                <a:rPr lang="en-US" altLang="zh-CN" sz="2400" b="1" baseline="-25000">
                  <a:solidFill>
                    <a:srgbClr val="000099"/>
                  </a:solidFill>
                  <a:latin typeface="+mn-lt"/>
                  <a:ea typeface="黑体" panose="02010609060101010101" pitchFamily="2" charset="-122"/>
                </a:rPr>
                <a:t>AB</a:t>
              </a:r>
            </a:p>
          </p:txBody>
        </p:sp>
      </p:gr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1202" name="Rectangle 2"/>
          <p:cNvSpPr>
            <a:spLocks noGrp="1" noChangeArrowheads="1"/>
          </p:cNvSpPr>
          <p:nvPr>
            <p:ph type="title"/>
          </p:nvPr>
        </p:nvSpPr>
        <p:spPr/>
        <p:txBody>
          <a:bodyPr/>
          <a:lstStyle/>
          <a:p>
            <a:pPr algn="ctr"/>
            <a:r>
              <a:rPr lang="zh-CN" altLang="en-US" dirty="0" smtClean="0"/>
              <a:t>存在明显漏洞</a:t>
            </a:r>
            <a:endParaRPr lang="zh-CN" altLang="en-US" dirty="0"/>
          </a:p>
        </p:txBody>
      </p:sp>
      <p:sp>
        <p:nvSpPr>
          <p:cNvPr id="691203" name="Rectangle 3"/>
          <p:cNvSpPr>
            <a:spLocks noGrp="1" noChangeArrowheads="1"/>
          </p:cNvSpPr>
          <p:nvPr>
            <p:ph idx="1"/>
          </p:nvPr>
        </p:nvSpPr>
        <p:spPr/>
        <p:txBody>
          <a:bodyPr/>
          <a:lstStyle/>
          <a:p>
            <a:r>
              <a:rPr lang="zh-CN" altLang="en-US" dirty="0"/>
              <a:t>入侵者 </a:t>
            </a:r>
            <a:r>
              <a:rPr lang="en-US" altLang="zh-CN" dirty="0"/>
              <a:t>C </a:t>
            </a:r>
            <a:r>
              <a:rPr lang="zh-CN" altLang="en-US" dirty="0"/>
              <a:t>可以从网络上截获 </a:t>
            </a:r>
            <a:r>
              <a:rPr lang="en-US" altLang="zh-CN" dirty="0"/>
              <a:t>A </a:t>
            </a:r>
            <a:r>
              <a:rPr lang="zh-CN" altLang="en-US" dirty="0"/>
              <a:t>发给 </a:t>
            </a:r>
            <a:r>
              <a:rPr lang="en-US" altLang="zh-CN" dirty="0"/>
              <a:t>B </a:t>
            </a:r>
            <a:r>
              <a:rPr lang="zh-CN" altLang="en-US" dirty="0"/>
              <a:t>的报文</a:t>
            </a:r>
            <a:r>
              <a:rPr lang="zh-CN" altLang="en-US" dirty="0" smtClean="0"/>
              <a:t>。</a:t>
            </a:r>
            <a:endParaRPr lang="en-US" altLang="zh-CN" dirty="0" smtClean="0"/>
          </a:p>
          <a:p>
            <a:r>
              <a:rPr lang="en-US" altLang="zh-CN" dirty="0" smtClean="0"/>
              <a:t>C </a:t>
            </a:r>
            <a:r>
              <a:rPr lang="zh-CN" altLang="en-US" dirty="0"/>
              <a:t>并不需要破译这个</a:t>
            </a:r>
            <a:r>
              <a:rPr lang="zh-CN" altLang="en-US" dirty="0" smtClean="0"/>
              <a:t>报文，而是直接</a:t>
            </a:r>
            <a:r>
              <a:rPr lang="zh-CN" altLang="en-US" dirty="0"/>
              <a:t>把</a:t>
            </a:r>
            <a:r>
              <a:rPr lang="zh-CN" altLang="en-US" dirty="0" smtClean="0"/>
              <a:t>这个截获的、</a:t>
            </a:r>
            <a:r>
              <a:rPr lang="zh-CN" altLang="zh-CN" dirty="0"/>
              <a:t>由</a:t>
            </a:r>
            <a:r>
              <a:rPr lang="en-US" altLang="zh-CN" dirty="0"/>
              <a:t>A</a:t>
            </a:r>
            <a:r>
              <a:rPr lang="zh-CN" altLang="zh-CN" dirty="0"/>
              <a:t>加密的</a:t>
            </a:r>
            <a:r>
              <a:rPr lang="zh-CN" altLang="en-US" dirty="0" smtClean="0"/>
              <a:t>报文</a:t>
            </a:r>
            <a:r>
              <a:rPr lang="zh-CN" altLang="en-US" dirty="0"/>
              <a:t>发送给 </a:t>
            </a:r>
            <a:r>
              <a:rPr lang="en-US" altLang="zh-CN" dirty="0"/>
              <a:t>B</a:t>
            </a:r>
            <a:r>
              <a:rPr lang="zh-CN" altLang="en-US" dirty="0"/>
              <a:t>，使 </a:t>
            </a:r>
            <a:r>
              <a:rPr lang="en-US" altLang="zh-CN" dirty="0"/>
              <a:t>B </a:t>
            </a:r>
            <a:r>
              <a:rPr lang="zh-CN" altLang="en-US" dirty="0"/>
              <a:t>误认为 </a:t>
            </a:r>
            <a:r>
              <a:rPr lang="en-US" altLang="zh-CN" dirty="0"/>
              <a:t>C </a:t>
            </a:r>
            <a:r>
              <a:rPr lang="zh-CN" altLang="en-US" dirty="0"/>
              <a:t>就是 </a:t>
            </a:r>
            <a:r>
              <a:rPr lang="en-US" altLang="zh-CN" dirty="0"/>
              <a:t>A</a:t>
            </a:r>
            <a:r>
              <a:rPr lang="zh-CN" altLang="en-US" dirty="0" smtClean="0"/>
              <a:t>。</a:t>
            </a:r>
            <a:endParaRPr lang="en-US" altLang="zh-CN" dirty="0" smtClean="0"/>
          </a:p>
          <a:p>
            <a:r>
              <a:rPr lang="zh-CN" altLang="en-US" dirty="0" smtClean="0"/>
              <a:t>这种攻击被称为</a:t>
            </a:r>
            <a:r>
              <a:rPr lang="zh-CN" altLang="en-US" dirty="0" smtClean="0">
                <a:solidFill>
                  <a:srgbClr val="FF0000"/>
                </a:solidFill>
              </a:rPr>
              <a:t>重放</a:t>
            </a:r>
            <a:r>
              <a:rPr lang="zh-CN" altLang="en-US" dirty="0">
                <a:solidFill>
                  <a:srgbClr val="FF0000"/>
                </a:solidFill>
              </a:rPr>
              <a:t>攻击</a:t>
            </a:r>
            <a:r>
              <a:rPr lang="en-US" altLang="zh-CN" dirty="0"/>
              <a:t>(replay attack)</a:t>
            </a:r>
            <a:r>
              <a:rPr lang="zh-CN" altLang="en-US" dirty="0"/>
              <a:t>。</a:t>
            </a:r>
            <a:r>
              <a:rPr lang="en-US" altLang="zh-CN" dirty="0"/>
              <a:t>C </a:t>
            </a:r>
            <a:r>
              <a:rPr lang="zh-CN" altLang="en-US" dirty="0"/>
              <a:t>甚至还可以截获 </a:t>
            </a:r>
            <a:r>
              <a:rPr lang="en-US" altLang="zh-CN" dirty="0"/>
              <a:t>A </a:t>
            </a:r>
            <a:r>
              <a:rPr lang="zh-CN" altLang="en-US" dirty="0"/>
              <a:t>的 </a:t>
            </a:r>
            <a:r>
              <a:rPr lang="en-US" altLang="zh-CN" dirty="0"/>
              <a:t>IP </a:t>
            </a:r>
            <a:r>
              <a:rPr lang="zh-CN" altLang="en-US" dirty="0"/>
              <a:t>地址，然后把 </a:t>
            </a:r>
            <a:r>
              <a:rPr lang="en-US" altLang="zh-CN" dirty="0"/>
              <a:t>A </a:t>
            </a:r>
            <a:r>
              <a:rPr lang="zh-CN" altLang="en-US" dirty="0"/>
              <a:t>的 </a:t>
            </a:r>
            <a:r>
              <a:rPr lang="en-US" altLang="zh-CN" dirty="0"/>
              <a:t>IP </a:t>
            </a:r>
            <a:r>
              <a:rPr lang="zh-CN" altLang="en-US" dirty="0"/>
              <a:t>地址冒充为自己的 </a:t>
            </a:r>
            <a:r>
              <a:rPr lang="en-US" altLang="zh-CN" dirty="0"/>
              <a:t>IP </a:t>
            </a:r>
            <a:r>
              <a:rPr lang="zh-CN" altLang="en-US" dirty="0"/>
              <a:t>地址（这叫做 </a:t>
            </a:r>
            <a:r>
              <a:rPr lang="en-US" altLang="zh-CN" dirty="0">
                <a:solidFill>
                  <a:srgbClr val="FF0000"/>
                </a:solidFill>
              </a:rPr>
              <a:t>IP </a:t>
            </a:r>
            <a:r>
              <a:rPr lang="zh-CN" altLang="en-US" dirty="0">
                <a:solidFill>
                  <a:srgbClr val="FF0000"/>
                </a:solidFill>
              </a:rPr>
              <a:t>欺骗</a:t>
            </a:r>
            <a:r>
              <a:rPr lang="zh-CN" altLang="en-US" dirty="0"/>
              <a:t>），使 </a:t>
            </a:r>
            <a:r>
              <a:rPr lang="en-US" altLang="zh-CN" dirty="0"/>
              <a:t>B </a:t>
            </a:r>
            <a:r>
              <a:rPr lang="zh-CN" altLang="en-US" dirty="0"/>
              <a:t>更加容易受骗。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3252" name="Rectangle 4"/>
          <p:cNvSpPr>
            <a:spLocks noGrp="1" noChangeArrowheads="1"/>
          </p:cNvSpPr>
          <p:nvPr>
            <p:ph type="title"/>
          </p:nvPr>
        </p:nvSpPr>
        <p:spPr/>
        <p:txBody>
          <a:bodyPr/>
          <a:lstStyle/>
          <a:p>
            <a:pPr algn="ctr"/>
            <a:r>
              <a:rPr lang="zh-CN" altLang="en-US" dirty="0"/>
              <a:t>使用不重数进行</a:t>
            </a:r>
            <a:r>
              <a:rPr lang="zh-CN" altLang="en-US" dirty="0" smtClean="0"/>
              <a:t>鉴别</a:t>
            </a:r>
            <a:endParaRPr lang="zh-CN" altLang="en-US" dirty="0"/>
          </a:p>
        </p:txBody>
      </p:sp>
      <p:sp>
        <p:nvSpPr>
          <p:cNvPr id="693255" name="Text Box 7"/>
          <p:cNvSpPr txBox="1">
            <a:spLocks noChangeArrowheads="1"/>
          </p:cNvSpPr>
          <p:nvPr/>
        </p:nvSpPr>
        <p:spPr bwMode="auto">
          <a:xfrm>
            <a:off x="1573262" y="2831018"/>
            <a:ext cx="34573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kumimoji="1" lang="en-US" altLang="zh-CN" sz="2400" b="1">
                <a:solidFill>
                  <a:srgbClr val="000099"/>
                </a:solidFill>
                <a:latin typeface="+mn-lt"/>
                <a:ea typeface="黑体" panose="02010609060101010101" pitchFamily="2" charset="-122"/>
              </a:rPr>
              <a:t>A</a:t>
            </a:r>
          </a:p>
        </p:txBody>
      </p:sp>
      <p:grpSp>
        <p:nvGrpSpPr>
          <p:cNvPr id="693256" name="Group 8"/>
          <p:cNvGrpSpPr/>
          <p:nvPr/>
        </p:nvGrpSpPr>
        <p:grpSpPr bwMode="auto">
          <a:xfrm>
            <a:off x="2045442" y="2786569"/>
            <a:ext cx="577185" cy="515254"/>
            <a:chOff x="921" y="2412"/>
            <a:chExt cx="284" cy="265"/>
          </a:xfrm>
        </p:grpSpPr>
        <p:grpSp>
          <p:nvGrpSpPr>
            <p:cNvPr id="693257" name="Group 9"/>
            <p:cNvGrpSpPr/>
            <p:nvPr/>
          </p:nvGrpSpPr>
          <p:grpSpPr bwMode="auto">
            <a:xfrm>
              <a:off x="928" y="2417"/>
              <a:ext cx="277" cy="260"/>
              <a:chOff x="928" y="2417"/>
              <a:chExt cx="277" cy="260"/>
            </a:xfrm>
          </p:grpSpPr>
          <p:sp>
            <p:nvSpPr>
              <p:cNvPr id="693258" name="Freeform 10"/>
              <p:cNvSpPr/>
              <p:nvPr/>
            </p:nvSpPr>
            <p:spPr bwMode="auto">
              <a:xfrm>
                <a:off x="935" y="2552"/>
                <a:ext cx="262" cy="25"/>
              </a:xfrm>
              <a:custGeom>
                <a:avLst/>
                <a:gdLst>
                  <a:gd name="T0" fmla="*/ 0 w 262"/>
                  <a:gd name="T1" fmla="*/ 25 h 25"/>
                  <a:gd name="T2" fmla="*/ 31 w 262"/>
                  <a:gd name="T3" fmla="*/ 0 h 25"/>
                  <a:gd name="T4" fmla="*/ 231 w 262"/>
                  <a:gd name="T5" fmla="*/ 0 h 25"/>
                  <a:gd name="T6" fmla="*/ 262 w 262"/>
                  <a:gd name="T7" fmla="*/ 25 h 25"/>
                  <a:gd name="T8" fmla="*/ 0 w 262"/>
                  <a:gd name="T9" fmla="*/ 25 h 25"/>
                </a:gdLst>
                <a:ahLst/>
                <a:cxnLst>
                  <a:cxn ang="0">
                    <a:pos x="T0" y="T1"/>
                  </a:cxn>
                  <a:cxn ang="0">
                    <a:pos x="T2" y="T3"/>
                  </a:cxn>
                  <a:cxn ang="0">
                    <a:pos x="T4" y="T5"/>
                  </a:cxn>
                  <a:cxn ang="0">
                    <a:pos x="T6" y="T7"/>
                  </a:cxn>
                  <a:cxn ang="0">
                    <a:pos x="T8" y="T9"/>
                  </a:cxn>
                </a:cxnLst>
                <a:rect l="0" t="0" r="r" b="b"/>
                <a:pathLst>
                  <a:path w="262" h="25">
                    <a:moveTo>
                      <a:pt x="0" y="25"/>
                    </a:moveTo>
                    <a:lnTo>
                      <a:pt x="31" y="0"/>
                    </a:lnTo>
                    <a:lnTo>
                      <a:pt x="231" y="0"/>
                    </a:lnTo>
                    <a:lnTo>
                      <a:pt x="262" y="25"/>
                    </a:lnTo>
                    <a:lnTo>
                      <a:pt x="0" y="25"/>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3259" name="Freeform 11"/>
              <p:cNvSpPr/>
              <p:nvPr/>
            </p:nvSpPr>
            <p:spPr bwMode="auto">
              <a:xfrm>
                <a:off x="935" y="2552"/>
                <a:ext cx="262" cy="25"/>
              </a:xfrm>
              <a:custGeom>
                <a:avLst/>
                <a:gdLst>
                  <a:gd name="T0" fmla="*/ 0 w 262"/>
                  <a:gd name="T1" fmla="*/ 25 h 25"/>
                  <a:gd name="T2" fmla="*/ 31 w 262"/>
                  <a:gd name="T3" fmla="*/ 0 h 25"/>
                  <a:gd name="T4" fmla="*/ 231 w 262"/>
                  <a:gd name="T5" fmla="*/ 0 h 25"/>
                  <a:gd name="T6" fmla="*/ 262 w 262"/>
                  <a:gd name="T7" fmla="*/ 25 h 25"/>
                  <a:gd name="T8" fmla="*/ 0 w 262"/>
                  <a:gd name="T9" fmla="*/ 25 h 25"/>
                </a:gdLst>
                <a:ahLst/>
                <a:cxnLst>
                  <a:cxn ang="0">
                    <a:pos x="T0" y="T1"/>
                  </a:cxn>
                  <a:cxn ang="0">
                    <a:pos x="T2" y="T3"/>
                  </a:cxn>
                  <a:cxn ang="0">
                    <a:pos x="T4" y="T5"/>
                  </a:cxn>
                  <a:cxn ang="0">
                    <a:pos x="T6" y="T7"/>
                  </a:cxn>
                  <a:cxn ang="0">
                    <a:pos x="T8" y="T9"/>
                  </a:cxn>
                </a:cxnLst>
                <a:rect l="0" t="0" r="r" b="b"/>
                <a:pathLst>
                  <a:path w="262" h="25">
                    <a:moveTo>
                      <a:pt x="0" y="25"/>
                    </a:moveTo>
                    <a:lnTo>
                      <a:pt x="31" y="0"/>
                    </a:lnTo>
                    <a:lnTo>
                      <a:pt x="231" y="0"/>
                    </a:lnTo>
                    <a:lnTo>
                      <a:pt x="262" y="25"/>
                    </a:lnTo>
                    <a:lnTo>
                      <a:pt x="0" y="25"/>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3260" name="Freeform 12"/>
              <p:cNvSpPr/>
              <p:nvPr/>
            </p:nvSpPr>
            <p:spPr bwMode="auto">
              <a:xfrm>
                <a:off x="974" y="2417"/>
                <a:ext cx="185" cy="17"/>
              </a:xfrm>
              <a:custGeom>
                <a:avLst/>
                <a:gdLst>
                  <a:gd name="T0" fmla="*/ 0 w 185"/>
                  <a:gd name="T1" fmla="*/ 17 h 17"/>
                  <a:gd name="T2" fmla="*/ 23 w 185"/>
                  <a:gd name="T3" fmla="*/ 0 h 17"/>
                  <a:gd name="T4" fmla="*/ 163 w 185"/>
                  <a:gd name="T5" fmla="*/ 0 h 17"/>
                  <a:gd name="T6" fmla="*/ 185 w 185"/>
                  <a:gd name="T7" fmla="*/ 17 h 17"/>
                  <a:gd name="T8" fmla="*/ 0 w 185"/>
                  <a:gd name="T9" fmla="*/ 17 h 17"/>
                </a:gdLst>
                <a:ahLst/>
                <a:cxnLst>
                  <a:cxn ang="0">
                    <a:pos x="T0" y="T1"/>
                  </a:cxn>
                  <a:cxn ang="0">
                    <a:pos x="T2" y="T3"/>
                  </a:cxn>
                  <a:cxn ang="0">
                    <a:pos x="T4" y="T5"/>
                  </a:cxn>
                  <a:cxn ang="0">
                    <a:pos x="T6" y="T7"/>
                  </a:cxn>
                  <a:cxn ang="0">
                    <a:pos x="T8" y="T9"/>
                  </a:cxn>
                </a:cxnLst>
                <a:rect l="0" t="0" r="r" b="b"/>
                <a:pathLst>
                  <a:path w="185" h="17">
                    <a:moveTo>
                      <a:pt x="0" y="17"/>
                    </a:moveTo>
                    <a:lnTo>
                      <a:pt x="23" y="0"/>
                    </a:lnTo>
                    <a:lnTo>
                      <a:pt x="163" y="0"/>
                    </a:lnTo>
                    <a:lnTo>
                      <a:pt x="185" y="17"/>
                    </a:lnTo>
                    <a:lnTo>
                      <a:pt x="0" y="17"/>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3261" name="Freeform 13"/>
              <p:cNvSpPr/>
              <p:nvPr/>
            </p:nvSpPr>
            <p:spPr bwMode="auto">
              <a:xfrm>
                <a:off x="974" y="2417"/>
                <a:ext cx="185" cy="17"/>
              </a:xfrm>
              <a:custGeom>
                <a:avLst/>
                <a:gdLst>
                  <a:gd name="T0" fmla="*/ 0 w 185"/>
                  <a:gd name="T1" fmla="*/ 17 h 17"/>
                  <a:gd name="T2" fmla="*/ 23 w 185"/>
                  <a:gd name="T3" fmla="*/ 0 h 17"/>
                  <a:gd name="T4" fmla="*/ 163 w 185"/>
                  <a:gd name="T5" fmla="*/ 0 h 17"/>
                  <a:gd name="T6" fmla="*/ 185 w 185"/>
                  <a:gd name="T7" fmla="*/ 17 h 17"/>
                  <a:gd name="T8" fmla="*/ 0 w 185"/>
                  <a:gd name="T9" fmla="*/ 17 h 17"/>
                </a:gdLst>
                <a:ahLst/>
                <a:cxnLst>
                  <a:cxn ang="0">
                    <a:pos x="T0" y="T1"/>
                  </a:cxn>
                  <a:cxn ang="0">
                    <a:pos x="T2" y="T3"/>
                  </a:cxn>
                  <a:cxn ang="0">
                    <a:pos x="T4" y="T5"/>
                  </a:cxn>
                  <a:cxn ang="0">
                    <a:pos x="T6" y="T7"/>
                  </a:cxn>
                  <a:cxn ang="0">
                    <a:pos x="T8" y="T9"/>
                  </a:cxn>
                </a:cxnLst>
                <a:rect l="0" t="0" r="r" b="b"/>
                <a:pathLst>
                  <a:path w="185" h="17">
                    <a:moveTo>
                      <a:pt x="0" y="17"/>
                    </a:moveTo>
                    <a:lnTo>
                      <a:pt x="23" y="0"/>
                    </a:lnTo>
                    <a:lnTo>
                      <a:pt x="163" y="0"/>
                    </a:lnTo>
                    <a:lnTo>
                      <a:pt x="185" y="17"/>
                    </a:lnTo>
                    <a:lnTo>
                      <a:pt x="0" y="17"/>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3262" name="Rectangle 14"/>
              <p:cNvSpPr>
                <a:spLocks noChangeArrowheads="1"/>
              </p:cNvSpPr>
              <p:nvPr/>
            </p:nvSpPr>
            <p:spPr bwMode="auto">
              <a:xfrm>
                <a:off x="974" y="2434"/>
                <a:ext cx="185" cy="13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3263" name="Rectangle 15"/>
              <p:cNvSpPr>
                <a:spLocks noChangeArrowheads="1"/>
              </p:cNvSpPr>
              <p:nvPr/>
            </p:nvSpPr>
            <p:spPr bwMode="auto">
              <a:xfrm>
                <a:off x="937" y="2576"/>
                <a:ext cx="260" cy="5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3264" name="Rectangle 16"/>
              <p:cNvSpPr>
                <a:spLocks noChangeArrowheads="1"/>
              </p:cNvSpPr>
              <p:nvPr/>
            </p:nvSpPr>
            <p:spPr bwMode="auto">
              <a:xfrm>
                <a:off x="992" y="2450"/>
                <a:ext cx="150" cy="1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3265" name="Line 17"/>
              <p:cNvSpPr>
                <a:spLocks noChangeShapeType="1"/>
              </p:cNvSpPr>
              <p:nvPr/>
            </p:nvSpPr>
            <p:spPr bwMode="auto">
              <a:xfrm flipH="1">
                <a:off x="1115" y="2598"/>
                <a:ext cx="61" cy="1"/>
              </a:xfrm>
              <a:prstGeom prst="line">
                <a:avLst/>
              </a:prstGeom>
              <a:noFill/>
              <a:ln w="7938">
                <a:solidFill>
                  <a:srgbClr val="000000"/>
                </a:solidFill>
                <a:round/>
              </a:ln>
              <a:extLst>
                <a:ext uri="{909E8E84-426E-40DD-AFC4-6F175D3DCCD1}">
                  <a14:hiddenFill xmlns:a14="http://schemas.microsoft.com/office/drawing/2010/main">
                    <a:noFill/>
                  </a14:hiddenFill>
                </a:ext>
              </a:extLst>
            </p:spPr>
            <p:txBody>
              <a:bodyPr/>
              <a:lstStyle/>
              <a:p>
                <a:endParaRPr lang="zh-CN" altLang="en-US" b="1">
                  <a:solidFill>
                    <a:srgbClr val="000099"/>
                  </a:solidFill>
                  <a:latin typeface="+mn-lt"/>
                  <a:ea typeface="黑体" panose="02010609060101010101" pitchFamily="2" charset="-122"/>
                </a:endParaRPr>
              </a:p>
            </p:txBody>
          </p:sp>
          <p:grpSp>
            <p:nvGrpSpPr>
              <p:cNvPr id="693266" name="Group 18"/>
              <p:cNvGrpSpPr/>
              <p:nvPr/>
            </p:nvGrpSpPr>
            <p:grpSpPr bwMode="auto">
              <a:xfrm>
                <a:off x="928" y="2639"/>
                <a:ext cx="277" cy="38"/>
                <a:chOff x="928" y="2639"/>
                <a:chExt cx="277" cy="38"/>
              </a:xfrm>
            </p:grpSpPr>
            <p:sp>
              <p:nvSpPr>
                <p:cNvPr id="693267" name="Freeform 19"/>
                <p:cNvSpPr/>
                <p:nvPr/>
              </p:nvSpPr>
              <p:spPr bwMode="auto">
                <a:xfrm>
                  <a:off x="928" y="2639"/>
                  <a:ext cx="277" cy="29"/>
                </a:xfrm>
                <a:custGeom>
                  <a:avLst/>
                  <a:gdLst>
                    <a:gd name="T0" fmla="*/ 0 w 277"/>
                    <a:gd name="T1" fmla="*/ 29 h 29"/>
                    <a:gd name="T2" fmla="*/ 33 w 277"/>
                    <a:gd name="T3" fmla="*/ 0 h 29"/>
                    <a:gd name="T4" fmla="*/ 245 w 277"/>
                    <a:gd name="T5" fmla="*/ 0 h 29"/>
                    <a:gd name="T6" fmla="*/ 277 w 277"/>
                    <a:gd name="T7" fmla="*/ 29 h 29"/>
                    <a:gd name="T8" fmla="*/ 0 w 277"/>
                    <a:gd name="T9" fmla="*/ 29 h 29"/>
                  </a:gdLst>
                  <a:ahLst/>
                  <a:cxnLst>
                    <a:cxn ang="0">
                      <a:pos x="T0" y="T1"/>
                    </a:cxn>
                    <a:cxn ang="0">
                      <a:pos x="T2" y="T3"/>
                    </a:cxn>
                    <a:cxn ang="0">
                      <a:pos x="T4" y="T5"/>
                    </a:cxn>
                    <a:cxn ang="0">
                      <a:pos x="T6" y="T7"/>
                    </a:cxn>
                    <a:cxn ang="0">
                      <a:pos x="T8" y="T9"/>
                    </a:cxn>
                  </a:cxnLst>
                  <a:rect l="0" t="0" r="r" b="b"/>
                  <a:pathLst>
                    <a:path w="277" h="29">
                      <a:moveTo>
                        <a:pt x="0" y="29"/>
                      </a:moveTo>
                      <a:lnTo>
                        <a:pt x="33" y="0"/>
                      </a:lnTo>
                      <a:lnTo>
                        <a:pt x="245" y="0"/>
                      </a:lnTo>
                      <a:lnTo>
                        <a:pt x="277" y="29"/>
                      </a:lnTo>
                      <a:lnTo>
                        <a:pt x="0" y="29"/>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3268" name="Freeform 20"/>
                <p:cNvSpPr/>
                <p:nvPr/>
              </p:nvSpPr>
              <p:spPr bwMode="auto">
                <a:xfrm>
                  <a:off x="928" y="2639"/>
                  <a:ext cx="277" cy="29"/>
                </a:xfrm>
                <a:custGeom>
                  <a:avLst/>
                  <a:gdLst>
                    <a:gd name="T0" fmla="*/ 0 w 277"/>
                    <a:gd name="T1" fmla="*/ 29 h 29"/>
                    <a:gd name="T2" fmla="*/ 33 w 277"/>
                    <a:gd name="T3" fmla="*/ 0 h 29"/>
                    <a:gd name="T4" fmla="*/ 245 w 277"/>
                    <a:gd name="T5" fmla="*/ 0 h 29"/>
                    <a:gd name="T6" fmla="*/ 277 w 277"/>
                    <a:gd name="T7" fmla="*/ 29 h 29"/>
                    <a:gd name="T8" fmla="*/ 0 w 277"/>
                    <a:gd name="T9" fmla="*/ 29 h 29"/>
                  </a:gdLst>
                  <a:ahLst/>
                  <a:cxnLst>
                    <a:cxn ang="0">
                      <a:pos x="T0" y="T1"/>
                    </a:cxn>
                    <a:cxn ang="0">
                      <a:pos x="T2" y="T3"/>
                    </a:cxn>
                    <a:cxn ang="0">
                      <a:pos x="T4" y="T5"/>
                    </a:cxn>
                    <a:cxn ang="0">
                      <a:pos x="T6" y="T7"/>
                    </a:cxn>
                    <a:cxn ang="0">
                      <a:pos x="T8" y="T9"/>
                    </a:cxn>
                  </a:cxnLst>
                  <a:rect l="0" t="0" r="r" b="b"/>
                  <a:pathLst>
                    <a:path w="277" h="29">
                      <a:moveTo>
                        <a:pt x="0" y="29"/>
                      </a:moveTo>
                      <a:lnTo>
                        <a:pt x="33" y="0"/>
                      </a:lnTo>
                      <a:lnTo>
                        <a:pt x="245" y="0"/>
                      </a:lnTo>
                      <a:lnTo>
                        <a:pt x="277" y="29"/>
                      </a:lnTo>
                      <a:lnTo>
                        <a:pt x="0" y="29"/>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3269" name="Rectangle 21"/>
                <p:cNvSpPr>
                  <a:spLocks noChangeArrowheads="1"/>
                </p:cNvSpPr>
                <p:nvPr/>
              </p:nvSpPr>
              <p:spPr bwMode="auto">
                <a:xfrm>
                  <a:off x="930" y="2666"/>
                  <a:ext cx="27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b="1">
                    <a:solidFill>
                      <a:srgbClr val="000099"/>
                    </a:solidFill>
                    <a:latin typeface="+mn-lt"/>
                    <a:ea typeface="黑体" panose="02010609060101010101" pitchFamily="2" charset="-122"/>
                  </a:endParaRPr>
                </a:p>
              </p:txBody>
            </p:sp>
          </p:grpSp>
        </p:grpSp>
        <p:grpSp>
          <p:nvGrpSpPr>
            <p:cNvPr id="693270" name="Group 22"/>
            <p:cNvGrpSpPr/>
            <p:nvPr/>
          </p:nvGrpSpPr>
          <p:grpSpPr bwMode="auto">
            <a:xfrm>
              <a:off x="921" y="2412"/>
              <a:ext cx="277" cy="261"/>
              <a:chOff x="921" y="2412"/>
              <a:chExt cx="277" cy="261"/>
            </a:xfrm>
          </p:grpSpPr>
          <p:sp>
            <p:nvSpPr>
              <p:cNvPr id="693271" name="Freeform 23"/>
              <p:cNvSpPr/>
              <p:nvPr/>
            </p:nvSpPr>
            <p:spPr bwMode="auto">
              <a:xfrm>
                <a:off x="928" y="2547"/>
                <a:ext cx="262" cy="26"/>
              </a:xfrm>
              <a:custGeom>
                <a:avLst/>
                <a:gdLst>
                  <a:gd name="T0" fmla="*/ 0 w 262"/>
                  <a:gd name="T1" fmla="*/ 26 h 26"/>
                  <a:gd name="T2" fmla="*/ 31 w 262"/>
                  <a:gd name="T3" fmla="*/ 0 h 26"/>
                  <a:gd name="T4" fmla="*/ 231 w 262"/>
                  <a:gd name="T5" fmla="*/ 0 h 26"/>
                  <a:gd name="T6" fmla="*/ 262 w 262"/>
                  <a:gd name="T7" fmla="*/ 26 h 26"/>
                  <a:gd name="T8" fmla="*/ 0 w 262"/>
                  <a:gd name="T9" fmla="*/ 26 h 26"/>
                </a:gdLst>
                <a:ahLst/>
                <a:cxnLst>
                  <a:cxn ang="0">
                    <a:pos x="T0" y="T1"/>
                  </a:cxn>
                  <a:cxn ang="0">
                    <a:pos x="T2" y="T3"/>
                  </a:cxn>
                  <a:cxn ang="0">
                    <a:pos x="T4" y="T5"/>
                  </a:cxn>
                  <a:cxn ang="0">
                    <a:pos x="T6" y="T7"/>
                  </a:cxn>
                  <a:cxn ang="0">
                    <a:pos x="T8" y="T9"/>
                  </a:cxn>
                </a:cxnLst>
                <a:rect l="0" t="0" r="r" b="b"/>
                <a:pathLst>
                  <a:path w="262" h="26">
                    <a:moveTo>
                      <a:pt x="0" y="26"/>
                    </a:moveTo>
                    <a:lnTo>
                      <a:pt x="31" y="0"/>
                    </a:lnTo>
                    <a:lnTo>
                      <a:pt x="231" y="0"/>
                    </a:lnTo>
                    <a:lnTo>
                      <a:pt x="262" y="26"/>
                    </a:lnTo>
                    <a:lnTo>
                      <a:pt x="0" y="26"/>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3272" name="Freeform 24"/>
              <p:cNvSpPr/>
              <p:nvPr/>
            </p:nvSpPr>
            <p:spPr bwMode="auto">
              <a:xfrm>
                <a:off x="928" y="2547"/>
                <a:ext cx="262" cy="26"/>
              </a:xfrm>
              <a:custGeom>
                <a:avLst/>
                <a:gdLst>
                  <a:gd name="T0" fmla="*/ 0 w 262"/>
                  <a:gd name="T1" fmla="*/ 26 h 26"/>
                  <a:gd name="T2" fmla="*/ 31 w 262"/>
                  <a:gd name="T3" fmla="*/ 0 h 26"/>
                  <a:gd name="T4" fmla="*/ 231 w 262"/>
                  <a:gd name="T5" fmla="*/ 0 h 26"/>
                  <a:gd name="T6" fmla="*/ 262 w 262"/>
                  <a:gd name="T7" fmla="*/ 26 h 26"/>
                  <a:gd name="T8" fmla="*/ 0 w 262"/>
                  <a:gd name="T9" fmla="*/ 26 h 26"/>
                </a:gdLst>
                <a:ahLst/>
                <a:cxnLst>
                  <a:cxn ang="0">
                    <a:pos x="T0" y="T1"/>
                  </a:cxn>
                  <a:cxn ang="0">
                    <a:pos x="T2" y="T3"/>
                  </a:cxn>
                  <a:cxn ang="0">
                    <a:pos x="T4" y="T5"/>
                  </a:cxn>
                  <a:cxn ang="0">
                    <a:pos x="T6" y="T7"/>
                  </a:cxn>
                  <a:cxn ang="0">
                    <a:pos x="T8" y="T9"/>
                  </a:cxn>
                </a:cxnLst>
                <a:rect l="0" t="0" r="r" b="b"/>
                <a:pathLst>
                  <a:path w="262" h="26">
                    <a:moveTo>
                      <a:pt x="0" y="26"/>
                    </a:moveTo>
                    <a:lnTo>
                      <a:pt x="31" y="0"/>
                    </a:lnTo>
                    <a:lnTo>
                      <a:pt x="231" y="0"/>
                    </a:lnTo>
                    <a:lnTo>
                      <a:pt x="262" y="26"/>
                    </a:lnTo>
                    <a:lnTo>
                      <a:pt x="0" y="26"/>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3273" name="Freeform 25"/>
              <p:cNvSpPr/>
              <p:nvPr/>
            </p:nvSpPr>
            <p:spPr bwMode="auto">
              <a:xfrm>
                <a:off x="968" y="2412"/>
                <a:ext cx="184" cy="17"/>
              </a:xfrm>
              <a:custGeom>
                <a:avLst/>
                <a:gdLst>
                  <a:gd name="T0" fmla="*/ 0 w 184"/>
                  <a:gd name="T1" fmla="*/ 17 h 17"/>
                  <a:gd name="T2" fmla="*/ 22 w 184"/>
                  <a:gd name="T3" fmla="*/ 0 h 17"/>
                  <a:gd name="T4" fmla="*/ 162 w 184"/>
                  <a:gd name="T5" fmla="*/ 0 h 17"/>
                  <a:gd name="T6" fmla="*/ 184 w 184"/>
                  <a:gd name="T7" fmla="*/ 17 h 17"/>
                  <a:gd name="T8" fmla="*/ 0 w 184"/>
                  <a:gd name="T9" fmla="*/ 17 h 17"/>
                </a:gdLst>
                <a:ahLst/>
                <a:cxnLst>
                  <a:cxn ang="0">
                    <a:pos x="T0" y="T1"/>
                  </a:cxn>
                  <a:cxn ang="0">
                    <a:pos x="T2" y="T3"/>
                  </a:cxn>
                  <a:cxn ang="0">
                    <a:pos x="T4" y="T5"/>
                  </a:cxn>
                  <a:cxn ang="0">
                    <a:pos x="T6" y="T7"/>
                  </a:cxn>
                  <a:cxn ang="0">
                    <a:pos x="T8" y="T9"/>
                  </a:cxn>
                </a:cxnLst>
                <a:rect l="0" t="0" r="r" b="b"/>
                <a:pathLst>
                  <a:path w="184" h="17">
                    <a:moveTo>
                      <a:pt x="0" y="17"/>
                    </a:moveTo>
                    <a:lnTo>
                      <a:pt x="22" y="0"/>
                    </a:lnTo>
                    <a:lnTo>
                      <a:pt x="162" y="0"/>
                    </a:lnTo>
                    <a:lnTo>
                      <a:pt x="184" y="17"/>
                    </a:lnTo>
                    <a:lnTo>
                      <a:pt x="0" y="17"/>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3274" name="Freeform 26"/>
              <p:cNvSpPr/>
              <p:nvPr/>
            </p:nvSpPr>
            <p:spPr bwMode="auto">
              <a:xfrm>
                <a:off x="968" y="2412"/>
                <a:ext cx="184" cy="17"/>
              </a:xfrm>
              <a:custGeom>
                <a:avLst/>
                <a:gdLst>
                  <a:gd name="T0" fmla="*/ 0 w 184"/>
                  <a:gd name="T1" fmla="*/ 17 h 17"/>
                  <a:gd name="T2" fmla="*/ 22 w 184"/>
                  <a:gd name="T3" fmla="*/ 0 h 17"/>
                  <a:gd name="T4" fmla="*/ 162 w 184"/>
                  <a:gd name="T5" fmla="*/ 0 h 17"/>
                  <a:gd name="T6" fmla="*/ 184 w 184"/>
                  <a:gd name="T7" fmla="*/ 17 h 17"/>
                  <a:gd name="T8" fmla="*/ 0 w 184"/>
                  <a:gd name="T9" fmla="*/ 17 h 17"/>
                </a:gdLst>
                <a:ahLst/>
                <a:cxnLst>
                  <a:cxn ang="0">
                    <a:pos x="T0" y="T1"/>
                  </a:cxn>
                  <a:cxn ang="0">
                    <a:pos x="T2" y="T3"/>
                  </a:cxn>
                  <a:cxn ang="0">
                    <a:pos x="T4" y="T5"/>
                  </a:cxn>
                  <a:cxn ang="0">
                    <a:pos x="T6" y="T7"/>
                  </a:cxn>
                  <a:cxn ang="0">
                    <a:pos x="T8" y="T9"/>
                  </a:cxn>
                </a:cxnLst>
                <a:rect l="0" t="0" r="r" b="b"/>
                <a:pathLst>
                  <a:path w="184" h="17">
                    <a:moveTo>
                      <a:pt x="0" y="17"/>
                    </a:moveTo>
                    <a:lnTo>
                      <a:pt x="22" y="0"/>
                    </a:lnTo>
                    <a:lnTo>
                      <a:pt x="162" y="0"/>
                    </a:lnTo>
                    <a:lnTo>
                      <a:pt x="184" y="17"/>
                    </a:lnTo>
                    <a:lnTo>
                      <a:pt x="0" y="17"/>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3275" name="Rectangle 27"/>
              <p:cNvSpPr>
                <a:spLocks noChangeArrowheads="1"/>
              </p:cNvSpPr>
              <p:nvPr/>
            </p:nvSpPr>
            <p:spPr bwMode="auto">
              <a:xfrm>
                <a:off x="968" y="2429"/>
                <a:ext cx="184" cy="132"/>
              </a:xfrm>
              <a:prstGeom prst="rect">
                <a:avLst/>
              </a:prstGeom>
              <a:solidFill>
                <a:srgbClr val="B7B7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3276" name="Rectangle 28"/>
              <p:cNvSpPr>
                <a:spLocks noChangeArrowheads="1"/>
              </p:cNvSpPr>
              <p:nvPr/>
            </p:nvSpPr>
            <p:spPr bwMode="auto">
              <a:xfrm>
                <a:off x="930" y="2571"/>
                <a:ext cx="260" cy="59"/>
              </a:xfrm>
              <a:prstGeom prst="rect">
                <a:avLst/>
              </a:prstGeom>
              <a:solidFill>
                <a:srgbClr val="B7B7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3277" name="Rectangle 29"/>
              <p:cNvSpPr>
                <a:spLocks noChangeArrowheads="1"/>
              </p:cNvSpPr>
              <p:nvPr/>
            </p:nvSpPr>
            <p:spPr bwMode="auto">
              <a:xfrm>
                <a:off x="985" y="2445"/>
                <a:ext cx="150" cy="1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3278" name="Line 30"/>
              <p:cNvSpPr>
                <a:spLocks noChangeShapeType="1"/>
              </p:cNvSpPr>
              <p:nvPr/>
            </p:nvSpPr>
            <p:spPr bwMode="auto">
              <a:xfrm flipH="1">
                <a:off x="1108" y="2593"/>
                <a:ext cx="61" cy="1"/>
              </a:xfrm>
              <a:prstGeom prst="line">
                <a:avLst/>
              </a:prstGeom>
              <a:noFill/>
              <a:ln w="7938">
                <a:solidFill>
                  <a:srgbClr val="000000"/>
                </a:solidFill>
                <a:round/>
              </a:ln>
              <a:extLst>
                <a:ext uri="{909E8E84-426E-40DD-AFC4-6F175D3DCCD1}">
                  <a14:hiddenFill xmlns:a14="http://schemas.microsoft.com/office/drawing/2010/main">
                    <a:noFill/>
                  </a14:hiddenFill>
                </a:ext>
              </a:extLst>
            </p:spPr>
            <p:txBody>
              <a:bodyPr/>
              <a:lstStyle/>
              <a:p>
                <a:endParaRPr lang="zh-CN" altLang="en-US" b="1">
                  <a:solidFill>
                    <a:srgbClr val="000099"/>
                  </a:solidFill>
                  <a:latin typeface="+mn-lt"/>
                  <a:ea typeface="黑体" panose="02010609060101010101" pitchFamily="2" charset="-122"/>
                </a:endParaRPr>
              </a:p>
            </p:txBody>
          </p:sp>
          <p:grpSp>
            <p:nvGrpSpPr>
              <p:cNvPr id="693279" name="Group 31"/>
              <p:cNvGrpSpPr/>
              <p:nvPr/>
            </p:nvGrpSpPr>
            <p:grpSpPr bwMode="auto">
              <a:xfrm>
                <a:off x="921" y="2635"/>
                <a:ext cx="277" cy="38"/>
                <a:chOff x="921" y="2635"/>
                <a:chExt cx="277" cy="38"/>
              </a:xfrm>
            </p:grpSpPr>
            <p:sp>
              <p:nvSpPr>
                <p:cNvPr id="693280" name="Freeform 32"/>
                <p:cNvSpPr/>
                <p:nvPr/>
              </p:nvSpPr>
              <p:spPr bwMode="auto">
                <a:xfrm>
                  <a:off x="921" y="2635"/>
                  <a:ext cx="277" cy="28"/>
                </a:xfrm>
                <a:custGeom>
                  <a:avLst/>
                  <a:gdLst>
                    <a:gd name="T0" fmla="*/ 0 w 277"/>
                    <a:gd name="T1" fmla="*/ 28 h 28"/>
                    <a:gd name="T2" fmla="*/ 33 w 277"/>
                    <a:gd name="T3" fmla="*/ 0 h 28"/>
                    <a:gd name="T4" fmla="*/ 245 w 277"/>
                    <a:gd name="T5" fmla="*/ 0 h 28"/>
                    <a:gd name="T6" fmla="*/ 277 w 277"/>
                    <a:gd name="T7" fmla="*/ 28 h 28"/>
                    <a:gd name="T8" fmla="*/ 0 w 277"/>
                    <a:gd name="T9" fmla="*/ 28 h 28"/>
                  </a:gdLst>
                  <a:ahLst/>
                  <a:cxnLst>
                    <a:cxn ang="0">
                      <a:pos x="T0" y="T1"/>
                    </a:cxn>
                    <a:cxn ang="0">
                      <a:pos x="T2" y="T3"/>
                    </a:cxn>
                    <a:cxn ang="0">
                      <a:pos x="T4" y="T5"/>
                    </a:cxn>
                    <a:cxn ang="0">
                      <a:pos x="T6" y="T7"/>
                    </a:cxn>
                    <a:cxn ang="0">
                      <a:pos x="T8" y="T9"/>
                    </a:cxn>
                  </a:cxnLst>
                  <a:rect l="0" t="0" r="r" b="b"/>
                  <a:pathLst>
                    <a:path w="277" h="28">
                      <a:moveTo>
                        <a:pt x="0" y="28"/>
                      </a:moveTo>
                      <a:lnTo>
                        <a:pt x="33" y="0"/>
                      </a:lnTo>
                      <a:lnTo>
                        <a:pt x="245" y="0"/>
                      </a:lnTo>
                      <a:lnTo>
                        <a:pt x="277" y="28"/>
                      </a:lnTo>
                      <a:lnTo>
                        <a:pt x="0" y="28"/>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3281" name="Freeform 33"/>
                <p:cNvSpPr/>
                <p:nvPr/>
              </p:nvSpPr>
              <p:spPr bwMode="auto">
                <a:xfrm>
                  <a:off x="921" y="2635"/>
                  <a:ext cx="277" cy="28"/>
                </a:xfrm>
                <a:custGeom>
                  <a:avLst/>
                  <a:gdLst>
                    <a:gd name="T0" fmla="*/ 0 w 277"/>
                    <a:gd name="T1" fmla="*/ 28 h 28"/>
                    <a:gd name="T2" fmla="*/ 33 w 277"/>
                    <a:gd name="T3" fmla="*/ 0 h 28"/>
                    <a:gd name="T4" fmla="*/ 245 w 277"/>
                    <a:gd name="T5" fmla="*/ 0 h 28"/>
                    <a:gd name="T6" fmla="*/ 277 w 277"/>
                    <a:gd name="T7" fmla="*/ 28 h 28"/>
                    <a:gd name="T8" fmla="*/ 0 w 277"/>
                    <a:gd name="T9" fmla="*/ 28 h 28"/>
                  </a:gdLst>
                  <a:ahLst/>
                  <a:cxnLst>
                    <a:cxn ang="0">
                      <a:pos x="T0" y="T1"/>
                    </a:cxn>
                    <a:cxn ang="0">
                      <a:pos x="T2" y="T3"/>
                    </a:cxn>
                    <a:cxn ang="0">
                      <a:pos x="T4" y="T5"/>
                    </a:cxn>
                    <a:cxn ang="0">
                      <a:pos x="T6" y="T7"/>
                    </a:cxn>
                    <a:cxn ang="0">
                      <a:pos x="T8" y="T9"/>
                    </a:cxn>
                  </a:cxnLst>
                  <a:rect l="0" t="0" r="r" b="b"/>
                  <a:pathLst>
                    <a:path w="277" h="28">
                      <a:moveTo>
                        <a:pt x="0" y="28"/>
                      </a:moveTo>
                      <a:lnTo>
                        <a:pt x="33" y="0"/>
                      </a:lnTo>
                      <a:lnTo>
                        <a:pt x="245" y="0"/>
                      </a:lnTo>
                      <a:lnTo>
                        <a:pt x="277" y="28"/>
                      </a:lnTo>
                      <a:lnTo>
                        <a:pt x="0" y="28"/>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3282" name="Rectangle 34"/>
                <p:cNvSpPr>
                  <a:spLocks noChangeArrowheads="1"/>
                </p:cNvSpPr>
                <p:nvPr/>
              </p:nvSpPr>
              <p:spPr bwMode="auto">
                <a:xfrm>
                  <a:off x="923" y="2662"/>
                  <a:ext cx="274" cy="11"/>
                </a:xfrm>
                <a:prstGeom prst="rect">
                  <a:avLst/>
                </a:prstGeom>
                <a:solidFill>
                  <a:srgbClr val="BAB7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b="1">
                    <a:solidFill>
                      <a:srgbClr val="000099"/>
                    </a:solidFill>
                    <a:latin typeface="+mn-lt"/>
                    <a:ea typeface="黑体" panose="02010609060101010101" pitchFamily="2" charset="-122"/>
                  </a:endParaRPr>
                </a:p>
              </p:txBody>
            </p:sp>
          </p:grpSp>
        </p:grpSp>
      </p:grpSp>
      <p:sp>
        <p:nvSpPr>
          <p:cNvPr id="693284" name="Text Box 36"/>
          <p:cNvSpPr txBox="1">
            <a:spLocks noChangeArrowheads="1"/>
          </p:cNvSpPr>
          <p:nvPr/>
        </p:nvSpPr>
        <p:spPr bwMode="auto">
          <a:xfrm>
            <a:off x="8351681" y="2856418"/>
            <a:ext cx="34573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kumimoji="1" lang="en-US" altLang="zh-CN" sz="2400" b="1">
                <a:solidFill>
                  <a:srgbClr val="000099"/>
                </a:solidFill>
                <a:latin typeface="+mn-lt"/>
                <a:ea typeface="黑体" panose="02010609060101010101" pitchFamily="2" charset="-122"/>
              </a:rPr>
              <a:t>B</a:t>
            </a:r>
          </a:p>
        </p:txBody>
      </p:sp>
      <p:grpSp>
        <p:nvGrpSpPr>
          <p:cNvPr id="693285" name="Group 37"/>
          <p:cNvGrpSpPr/>
          <p:nvPr/>
        </p:nvGrpSpPr>
        <p:grpSpPr bwMode="auto">
          <a:xfrm>
            <a:off x="7716315" y="2786569"/>
            <a:ext cx="577185" cy="515254"/>
            <a:chOff x="921" y="2412"/>
            <a:chExt cx="284" cy="265"/>
          </a:xfrm>
        </p:grpSpPr>
        <p:grpSp>
          <p:nvGrpSpPr>
            <p:cNvPr id="693286" name="Group 38"/>
            <p:cNvGrpSpPr/>
            <p:nvPr/>
          </p:nvGrpSpPr>
          <p:grpSpPr bwMode="auto">
            <a:xfrm>
              <a:off x="928" y="2417"/>
              <a:ext cx="277" cy="260"/>
              <a:chOff x="928" y="2417"/>
              <a:chExt cx="277" cy="260"/>
            </a:xfrm>
          </p:grpSpPr>
          <p:sp>
            <p:nvSpPr>
              <p:cNvPr id="693287" name="Freeform 39"/>
              <p:cNvSpPr/>
              <p:nvPr/>
            </p:nvSpPr>
            <p:spPr bwMode="auto">
              <a:xfrm>
                <a:off x="935" y="2552"/>
                <a:ext cx="262" cy="25"/>
              </a:xfrm>
              <a:custGeom>
                <a:avLst/>
                <a:gdLst>
                  <a:gd name="T0" fmla="*/ 0 w 262"/>
                  <a:gd name="T1" fmla="*/ 25 h 25"/>
                  <a:gd name="T2" fmla="*/ 31 w 262"/>
                  <a:gd name="T3" fmla="*/ 0 h 25"/>
                  <a:gd name="T4" fmla="*/ 231 w 262"/>
                  <a:gd name="T5" fmla="*/ 0 h 25"/>
                  <a:gd name="T6" fmla="*/ 262 w 262"/>
                  <a:gd name="T7" fmla="*/ 25 h 25"/>
                  <a:gd name="T8" fmla="*/ 0 w 262"/>
                  <a:gd name="T9" fmla="*/ 25 h 25"/>
                </a:gdLst>
                <a:ahLst/>
                <a:cxnLst>
                  <a:cxn ang="0">
                    <a:pos x="T0" y="T1"/>
                  </a:cxn>
                  <a:cxn ang="0">
                    <a:pos x="T2" y="T3"/>
                  </a:cxn>
                  <a:cxn ang="0">
                    <a:pos x="T4" y="T5"/>
                  </a:cxn>
                  <a:cxn ang="0">
                    <a:pos x="T6" y="T7"/>
                  </a:cxn>
                  <a:cxn ang="0">
                    <a:pos x="T8" y="T9"/>
                  </a:cxn>
                </a:cxnLst>
                <a:rect l="0" t="0" r="r" b="b"/>
                <a:pathLst>
                  <a:path w="262" h="25">
                    <a:moveTo>
                      <a:pt x="0" y="25"/>
                    </a:moveTo>
                    <a:lnTo>
                      <a:pt x="31" y="0"/>
                    </a:lnTo>
                    <a:lnTo>
                      <a:pt x="231" y="0"/>
                    </a:lnTo>
                    <a:lnTo>
                      <a:pt x="262" y="25"/>
                    </a:lnTo>
                    <a:lnTo>
                      <a:pt x="0" y="25"/>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3288" name="Freeform 40"/>
              <p:cNvSpPr/>
              <p:nvPr/>
            </p:nvSpPr>
            <p:spPr bwMode="auto">
              <a:xfrm>
                <a:off x="935" y="2552"/>
                <a:ext cx="262" cy="25"/>
              </a:xfrm>
              <a:custGeom>
                <a:avLst/>
                <a:gdLst>
                  <a:gd name="T0" fmla="*/ 0 w 262"/>
                  <a:gd name="T1" fmla="*/ 25 h 25"/>
                  <a:gd name="T2" fmla="*/ 31 w 262"/>
                  <a:gd name="T3" fmla="*/ 0 h 25"/>
                  <a:gd name="T4" fmla="*/ 231 w 262"/>
                  <a:gd name="T5" fmla="*/ 0 h 25"/>
                  <a:gd name="T6" fmla="*/ 262 w 262"/>
                  <a:gd name="T7" fmla="*/ 25 h 25"/>
                  <a:gd name="T8" fmla="*/ 0 w 262"/>
                  <a:gd name="T9" fmla="*/ 25 h 25"/>
                </a:gdLst>
                <a:ahLst/>
                <a:cxnLst>
                  <a:cxn ang="0">
                    <a:pos x="T0" y="T1"/>
                  </a:cxn>
                  <a:cxn ang="0">
                    <a:pos x="T2" y="T3"/>
                  </a:cxn>
                  <a:cxn ang="0">
                    <a:pos x="T4" y="T5"/>
                  </a:cxn>
                  <a:cxn ang="0">
                    <a:pos x="T6" y="T7"/>
                  </a:cxn>
                  <a:cxn ang="0">
                    <a:pos x="T8" y="T9"/>
                  </a:cxn>
                </a:cxnLst>
                <a:rect l="0" t="0" r="r" b="b"/>
                <a:pathLst>
                  <a:path w="262" h="25">
                    <a:moveTo>
                      <a:pt x="0" y="25"/>
                    </a:moveTo>
                    <a:lnTo>
                      <a:pt x="31" y="0"/>
                    </a:lnTo>
                    <a:lnTo>
                      <a:pt x="231" y="0"/>
                    </a:lnTo>
                    <a:lnTo>
                      <a:pt x="262" y="25"/>
                    </a:lnTo>
                    <a:lnTo>
                      <a:pt x="0" y="25"/>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3289" name="Freeform 41"/>
              <p:cNvSpPr/>
              <p:nvPr/>
            </p:nvSpPr>
            <p:spPr bwMode="auto">
              <a:xfrm>
                <a:off x="974" y="2417"/>
                <a:ext cx="185" cy="17"/>
              </a:xfrm>
              <a:custGeom>
                <a:avLst/>
                <a:gdLst>
                  <a:gd name="T0" fmla="*/ 0 w 185"/>
                  <a:gd name="T1" fmla="*/ 17 h 17"/>
                  <a:gd name="T2" fmla="*/ 23 w 185"/>
                  <a:gd name="T3" fmla="*/ 0 h 17"/>
                  <a:gd name="T4" fmla="*/ 163 w 185"/>
                  <a:gd name="T5" fmla="*/ 0 h 17"/>
                  <a:gd name="T6" fmla="*/ 185 w 185"/>
                  <a:gd name="T7" fmla="*/ 17 h 17"/>
                  <a:gd name="T8" fmla="*/ 0 w 185"/>
                  <a:gd name="T9" fmla="*/ 17 h 17"/>
                </a:gdLst>
                <a:ahLst/>
                <a:cxnLst>
                  <a:cxn ang="0">
                    <a:pos x="T0" y="T1"/>
                  </a:cxn>
                  <a:cxn ang="0">
                    <a:pos x="T2" y="T3"/>
                  </a:cxn>
                  <a:cxn ang="0">
                    <a:pos x="T4" y="T5"/>
                  </a:cxn>
                  <a:cxn ang="0">
                    <a:pos x="T6" y="T7"/>
                  </a:cxn>
                  <a:cxn ang="0">
                    <a:pos x="T8" y="T9"/>
                  </a:cxn>
                </a:cxnLst>
                <a:rect l="0" t="0" r="r" b="b"/>
                <a:pathLst>
                  <a:path w="185" h="17">
                    <a:moveTo>
                      <a:pt x="0" y="17"/>
                    </a:moveTo>
                    <a:lnTo>
                      <a:pt x="23" y="0"/>
                    </a:lnTo>
                    <a:lnTo>
                      <a:pt x="163" y="0"/>
                    </a:lnTo>
                    <a:lnTo>
                      <a:pt x="185" y="17"/>
                    </a:lnTo>
                    <a:lnTo>
                      <a:pt x="0" y="17"/>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3290" name="Freeform 42"/>
              <p:cNvSpPr/>
              <p:nvPr/>
            </p:nvSpPr>
            <p:spPr bwMode="auto">
              <a:xfrm>
                <a:off x="974" y="2417"/>
                <a:ext cx="185" cy="17"/>
              </a:xfrm>
              <a:custGeom>
                <a:avLst/>
                <a:gdLst>
                  <a:gd name="T0" fmla="*/ 0 w 185"/>
                  <a:gd name="T1" fmla="*/ 17 h 17"/>
                  <a:gd name="T2" fmla="*/ 23 w 185"/>
                  <a:gd name="T3" fmla="*/ 0 h 17"/>
                  <a:gd name="T4" fmla="*/ 163 w 185"/>
                  <a:gd name="T5" fmla="*/ 0 h 17"/>
                  <a:gd name="T6" fmla="*/ 185 w 185"/>
                  <a:gd name="T7" fmla="*/ 17 h 17"/>
                  <a:gd name="T8" fmla="*/ 0 w 185"/>
                  <a:gd name="T9" fmla="*/ 17 h 17"/>
                </a:gdLst>
                <a:ahLst/>
                <a:cxnLst>
                  <a:cxn ang="0">
                    <a:pos x="T0" y="T1"/>
                  </a:cxn>
                  <a:cxn ang="0">
                    <a:pos x="T2" y="T3"/>
                  </a:cxn>
                  <a:cxn ang="0">
                    <a:pos x="T4" y="T5"/>
                  </a:cxn>
                  <a:cxn ang="0">
                    <a:pos x="T6" y="T7"/>
                  </a:cxn>
                  <a:cxn ang="0">
                    <a:pos x="T8" y="T9"/>
                  </a:cxn>
                </a:cxnLst>
                <a:rect l="0" t="0" r="r" b="b"/>
                <a:pathLst>
                  <a:path w="185" h="17">
                    <a:moveTo>
                      <a:pt x="0" y="17"/>
                    </a:moveTo>
                    <a:lnTo>
                      <a:pt x="23" y="0"/>
                    </a:lnTo>
                    <a:lnTo>
                      <a:pt x="163" y="0"/>
                    </a:lnTo>
                    <a:lnTo>
                      <a:pt x="185" y="17"/>
                    </a:lnTo>
                    <a:lnTo>
                      <a:pt x="0" y="17"/>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3291" name="Rectangle 43"/>
              <p:cNvSpPr>
                <a:spLocks noChangeArrowheads="1"/>
              </p:cNvSpPr>
              <p:nvPr/>
            </p:nvSpPr>
            <p:spPr bwMode="auto">
              <a:xfrm>
                <a:off x="974" y="2434"/>
                <a:ext cx="185" cy="13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3292" name="Rectangle 44"/>
              <p:cNvSpPr>
                <a:spLocks noChangeArrowheads="1"/>
              </p:cNvSpPr>
              <p:nvPr/>
            </p:nvSpPr>
            <p:spPr bwMode="auto">
              <a:xfrm>
                <a:off x="937" y="2576"/>
                <a:ext cx="260" cy="5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3293" name="Rectangle 45"/>
              <p:cNvSpPr>
                <a:spLocks noChangeArrowheads="1"/>
              </p:cNvSpPr>
              <p:nvPr/>
            </p:nvSpPr>
            <p:spPr bwMode="auto">
              <a:xfrm>
                <a:off x="992" y="2450"/>
                <a:ext cx="150" cy="1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3294" name="Line 46"/>
              <p:cNvSpPr>
                <a:spLocks noChangeShapeType="1"/>
              </p:cNvSpPr>
              <p:nvPr/>
            </p:nvSpPr>
            <p:spPr bwMode="auto">
              <a:xfrm flipH="1">
                <a:off x="1115" y="2598"/>
                <a:ext cx="61" cy="1"/>
              </a:xfrm>
              <a:prstGeom prst="line">
                <a:avLst/>
              </a:prstGeom>
              <a:noFill/>
              <a:ln w="7938">
                <a:solidFill>
                  <a:srgbClr val="000000"/>
                </a:solidFill>
                <a:round/>
              </a:ln>
              <a:extLst>
                <a:ext uri="{909E8E84-426E-40DD-AFC4-6F175D3DCCD1}">
                  <a14:hiddenFill xmlns:a14="http://schemas.microsoft.com/office/drawing/2010/main">
                    <a:noFill/>
                  </a14:hiddenFill>
                </a:ext>
              </a:extLst>
            </p:spPr>
            <p:txBody>
              <a:bodyPr/>
              <a:lstStyle/>
              <a:p>
                <a:endParaRPr lang="zh-CN" altLang="en-US" b="1">
                  <a:solidFill>
                    <a:srgbClr val="000099"/>
                  </a:solidFill>
                  <a:latin typeface="+mn-lt"/>
                  <a:ea typeface="黑体" panose="02010609060101010101" pitchFamily="2" charset="-122"/>
                </a:endParaRPr>
              </a:p>
            </p:txBody>
          </p:sp>
          <p:grpSp>
            <p:nvGrpSpPr>
              <p:cNvPr id="693295" name="Group 47"/>
              <p:cNvGrpSpPr/>
              <p:nvPr/>
            </p:nvGrpSpPr>
            <p:grpSpPr bwMode="auto">
              <a:xfrm>
                <a:off x="928" y="2639"/>
                <a:ext cx="277" cy="38"/>
                <a:chOff x="928" y="2639"/>
                <a:chExt cx="277" cy="38"/>
              </a:xfrm>
            </p:grpSpPr>
            <p:sp>
              <p:nvSpPr>
                <p:cNvPr id="693296" name="Freeform 48"/>
                <p:cNvSpPr/>
                <p:nvPr/>
              </p:nvSpPr>
              <p:spPr bwMode="auto">
                <a:xfrm>
                  <a:off x="928" y="2639"/>
                  <a:ext cx="277" cy="29"/>
                </a:xfrm>
                <a:custGeom>
                  <a:avLst/>
                  <a:gdLst>
                    <a:gd name="T0" fmla="*/ 0 w 277"/>
                    <a:gd name="T1" fmla="*/ 29 h 29"/>
                    <a:gd name="T2" fmla="*/ 33 w 277"/>
                    <a:gd name="T3" fmla="*/ 0 h 29"/>
                    <a:gd name="T4" fmla="*/ 245 w 277"/>
                    <a:gd name="T5" fmla="*/ 0 h 29"/>
                    <a:gd name="T6" fmla="*/ 277 w 277"/>
                    <a:gd name="T7" fmla="*/ 29 h 29"/>
                    <a:gd name="T8" fmla="*/ 0 w 277"/>
                    <a:gd name="T9" fmla="*/ 29 h 29"/>
                  </a:gdLst>
                  <a:ahLst/>
                  <a:cxnLst>
                    <a:cxn ang="0">
                      <a:pos x="T0" y="T1"/>
                    </a:cxn>
                    <a:cxn ang="0">
                      <a:pos x="T2" y="T3"/>
                    </a:cxn>
                    <a:cxn ang="0">
                      <a:pos x="T4" y="T5"/>
                    </a:cxn>
                    <a:cxn ang="0">
                      <a:pos x="T6" y="T7"/>
                    </a:cxn>
                    <a:cxn ang="0">
                      <a:pos x="T8" y="T9"/>
                    </a:cxn>
                  </a:cxnLst>
                  <a:rect l="0" t="0" r="r" b="b"/>
                  <a:pathLst>
                    <a:path w="277" h="29">
                      <a:moveTo>
                        <a:pt x="0" y="29"/>
                      </a:moveTo>
                      <a:lnTo>
                        <a:pt x="33" y="0"/>
                      </a:lnTo>
                      <a:lnTo>
                        <a:pt x="245" y="0"/>
                      </a:lnTo>
                      <a:lnTo>
                        <a:pt x="277" y="29"/>
                      </a:lnTo>
                      <a:lnTo>
                        <a:pt x="0" y="29"/>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3297" name="Freeform 49"/>
                <p:cNvSpPr/>
                <p:nvPr/>
              </p:nvSpPr>
              <p:spPr bwMode="auto">
                <a:xfrm>
                  <a:off x="928" y="2639"/>
                  <a:ext cx="277" cy="29"/>
                </a:xfrm>
                <a:custGeom>
                  <a:avLst/>
                  <a:gdLst>
                    <a:gd name="T0" fmla="*/ 0 w 277"/>
                    <a:gd name="T1" fmla="*/ 29 h 29"/>
                    <a:gd name="T2" fmla="*/ 33 w 277"/>
                    <a:gd name="T3" fmla="*/ 0 h 29"/>
                    <a:gd name="T4" fmla="*/ 245 w 277"/>
                    <a:gd name="T5" fmla="*/ 0 h 29"/>
                    <a:gd name="T6" fmla="*/ 277 w 277"/>
                    <a:gd name="T7" fmla="*/ 29 h 29"/>
                    <a:gd name="T8" fmla="*/ 0 w 277"/>
                    <a:gd name="T9" fmla="*/ 29 h 29"/>
                  </a:gdLst>
                  <a:ahLst/>
                  <a:cxnLst>
                    <a:cxn ang="0">
                      <a:pos x="T0" y="T1"/>
                    </a:cxn>
                    <a:cxn ang="0">
                      <a:pos x="T2" y="T3"/>
                    </a:cxn>
                    <a:cxn ang="0">
                      <a:pos x="T4" y="T5"/>
                    </a:cxn>
                    <a:cxn ang="0">
                      <a:pos x="T6" y="T7"/>
                    </a:cxn>
                    <a:cxn ang="0">
                      <a:pos x="T8" y="T9"/>
                    </a:cxn>
                  </a:cxnLst>
                  <a:rect l="0" t="0" r="r" b="b"/>
                  <a:pathLst>
                    <a:path w="277" h="29">
                      <a:moveTo>
                        <a:pt x="0" y="29"/>
                      </a:moveTo>
                      <a:lnTo>
                        <a:pt x="33" y="0"/>
                      </a:lnTo>
                      <a:lnTo>
                        <a:pt x="245" y="0"/>
                      </a:lnTo>
                      <a:lnTo>
                        <a:pt x="277" y="29"/>
                      </a:lnTo>
                      <a:lnTo>
                        <a:pt x="0" y="29"/>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3298" name="Rectangle 50"/>
                <p:cNvSpPr>
                  <a:spLocks noChangeArrowheads="1"/>
                </p:cNvSpPr>
                <p:nvPr/>
              </p:nvSpPr>
              <p:spPr bwMode="auto">
                <a:xfrm>
                  <a:off x="930" y="2666"/>
                  <a:ext cx="27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b="1">
                    <a:solidFill>
                      <a:srgbClr val="000099"/>
                    </a:solidFill>
                    <a:latin typeface="+mn-lt"/>
                    <a:ea typeface="黑体" panose="02010609060101010101" pitchFamily="2" charset="-122"/>
                  </a:endParaRPr>
                </a:p>
              </p:txBody>
            </p:sp>
          </p:grpSp>
        </p:grpSp>
        <p:grpSp>
          <p:nvGrpSpPr>
            <p:cNvPr id="693299" name="Group 51"/>
            <p:cNvGrpSpPr/>
            <p:nvPr/>
          </p:nvGrpSpPr>
          <p:grpSpPr bwMode="auto">
            <a:xfrm>
              <a:off x="921" y="2412"/>
              <a:ext cx="277" cy="261"/>
              <a:chOff x="921" y="2412"/>
              <a:chExt cx="277" cy="261"/>
            </a:xfrm>
          </p:grpSpPr>
          <p:sp>
            <p:nvSpPr>
              <p:cNvPr id="693300" name="Freeform 52"/>
              <p:cNvSpPr/>
              <p:nvPr/>
            </p:nvSpPr>
            <p:spPr bwMode="auto">
              <a:xfrm>
                <a:off x="928" y="2547"/>
                <a:ext cx="262" cy="26"/>
              </a:xfrm>
              <a:custGeom>
                <a:avLst/>
                <a:gdLst>
                  <a:gd name="T0" fmla="*/ 0 w 262"/>
                  <a:gd name="T1" fmla="*/ 26 h 26"/>
                  <a:gd name="T2" fmla="*/ 31 w 262"/>
                  <a:gd name="T3" fmla="*/ 0 h 26"/>
                  <a:gd name="T4" fmla="*/ 231 w 262"/>
                  <a:gd name="T5" fmla="*/ 0 h 26"/>
                  <a:gd name="T6" fmla="*/ 262 w 262"/>
                  <a:gd name="T7" fmla="*/ 26 h 26"/>
                  <a:gd name="T8" fmla="*/ 0 w 262"/>
                  <a:gd name="T9" fmla="*/ 26 h 26"/>
                </a:gdLst>
                <a:ahLst/>
                <a:cxnLst>
                  <a:cxn ang="0">
                    <a:pos x="T0" y="T1"/>
                  </a:cxn>
                  <a:cxn ang="0">
                    <a:pos x="T2" y="T3"/>
                  </a:cxn>
                  <a:cxn ang="0">
                    <a:pos x="T4" y="T5"/>
                  </a:cxn>
                  <a:cxn ang="0">
                    <a:pos x="T6" y="T7"/>
                  </a:cxn>
                  <a:cxn ang="0">
                    <a:pos x="T8" y="T9"/>
                  </a:cxn>
                </a:cxnLst>
                <a:rect l="0" t="0" r="r" b="b"/>
                <a:pathLst>
                  <a:path w="262" h="26">
                    <a:moveTo>
                      <a:pt x="0" y="26"/>
                    </a:moveTo>
                    <a:lnTo>
                      <a:pt x="31" y="0"/>
                    </a:lnTo>
                    <a:lnTo>
                      <a:pt x="231" y="0"/>
                    </a:lnTo>
                    <a:lnTo>
                      <a:pt x="262" y="26"/>
                    </a:lnTo>
                    <a:lnTo>
                      <a:pt x="0" y="26"/>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3301" name="Freeform 53"/>
              <p:cNvSpPr/>
              <p:nvPr/>
            </p:nvSpPr>
            <p:spPr bwMode="auto">
              <a:xfrm>
                <a:off x="928" y="2547"/>
                <a:ext cx="262" cy="26"/>
              </a:xfrm>
              <a:custGeom>
                <a:avLst/>
                <a:gdLst>
                  <a:gd name="T0" fmla="*/ 0 w 262"/>
                  <a:gd name="T1" fmla="*/ 26 h 26"/>
                  <a:gd name="T2" fmla="*/ 31 w 262"/>
                  <a:gd name="T3" fmla="*/ 0 h 26"/>
                  <a:gd name="T4" fmla="*/ 231 w 262"/>
                  <a:gd name="T5" fmla="*/ 0 h 26"/>
                  <a:gd name="T6" fmla="*/ 262 w 262"/>
                  <a:gd name="T7" fmla="*/ 26 h 26"/>
                  <a:gd name="T8" fmla="*/ 0 w 262"/>
                  <a:gd name="T9" fmla="*/ 26 h 26"/>
                </a:gdLst>
                <a:ahLst/>
                <a:cxnLst>
                  <a:cxn ang="0">
                    <a:pos x="T0" y="T1"/>
                  </a:cxn>
                  <a:cxn ang="0">
                    <a:pos x="T2" y="T3"/>
                  </a:cxn>
                  <a:cxn ang="0">
                    <a:pos x="T4" y="T5"/>
                  </a:cxn>
                  <a:cxn ang="0">
                    <a:pos x="T6" y="T7"/>
                  </a:cxn>
                  <a:cxn ang="0">
                    <a:pos x="T8" y="T9"/>
                  </a:cxn>
                </a:cxnLst>
                <a:rect l="0" t="0" r="r" b="b"/>
                <a:pathLst>
                  <a:path w="262" h="26">
                    <a:moveTo>
                      <a:pt x="0" y="26"/>
                    </a:moveTo>
                    <a:lnTo>
                      <a:pt x="31" y="0"/>
                    </a:lnTo>
                    <a:lnTo>
                      <a:pt x="231" y="0"/>
                    </a:lnTo>
                    <a:lnTo>
                      <a:pt x="262" y="26"/>
                    </a:lnTo>
                    <a:lnTo>
                      <a:pt x="0" y="26"/>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3302" name="Freeform 54"/>
              <p:cNvSpPr/>
              <p:nvPr/>
            </p:nvSpPr>
            <p:spPr bwMode="auto">
              <a:xfrm>
                <a:off x="968" y="2412"/>
                <a:ext cx="184" cy="17"/>
              </a:xfrm>
              <a:custGeom>
                <a:avLst/>
                <a:gdLst>
                  <a:gd name="T0" fmla="*/ 0 w 184"/>
                  <a:gd name="T1" fmla="*/ 17 h 17"/>
                  <a:gd name="T2" fmla="*/ 22 w 184"/>
                  <a:gd name="T3" fmla="*/ 0 h 17"/>
                  <a:gd name="T4" fmla="*/ 162 w 184"/>
                  <a:gd name="T5" fmla="*/ 0 h 17"/>
                  <a:gd name="T6" fmla="*/ 184 w 184"/>
                  <a:gd name="T7" fmla="*/ 17 h 17"/>
                  <a:gd name="T8" fmla="*/ 0 w 184"/>
                  <a:gd name="T9" fmla="*/ 17 h 17"/>
                </a:gdLst>
                <a:ahLst/>
                <a:cxnLst>
                  <a:cxn ang="0">
                    <a:pos x="T0" y="T1"/>
                  </a:cxn>
                  <a:cxn ang="0">
                    <a:pos x="T2" y="T3"/>
                  </a:cxn>
                  <a:cxn ang="0">
                    <a:pos x="T4" y="T5"/>
                  </a:cxn>
                  <a:cxn ang="0">
                    <a:pos x="T6" y="T7"/>
                  </a:cxn>
                  <a:cxn ang="0">
                    <a:pos x="T8" y="T9"/>
                  </a:cxn>
                </a:cxnLst>
                <a:rect l="0" t="0" r="r" b="b"/>
                <a:pathLst>
                  <a:path w="184" h="17">
                    <a:moveTo>
                      <a:pt x="0" y="17"/>
                    </a:moveTo>
                    <a:lnTo>
                      <a:pt x="22" y="0"/>
                    </a:lnTo>
                    <a:lnTo>
                      <a:pt x="162" y="0"/>
                    </a:lnTo>
                    <a:lnTo>
                      <a:pt x="184" y="17"/>
                    </a:lnTo>
                    <a:lnTo>
                      <a:pt x="0" y="17"/>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3303" name="Freeform 55"/>
              <p:cNvSpPr/>
              <p:nvPr/>
            </p:nvSpPr>
            <p:spPr bwMode="auto">
              <a:xfrm>
                <a:off x="968" y="2412"/>
                <a:ext cx="184" cy="17"/>
              </a:xfrm>
              <a:custGeom>
                <a:avLst/>
                <a:gdLst>
                  <a:gd name="T0" fmla="*/ 0 w 184"/>
                  <a:gd name="T1" fmla="*/ 17 h 17"/>
                  <a:gd name="T2" fmla="*/ 22 w 184"/>
                  <a:gd name="T3" fmla="*/ 0 h 17"/>
                  <a:gd name="T4" fmla="*/ 162 w 184"/>
                  <a:gd name="T5" fmla="*/ 0 h 17"/>
                  <a:gd name="T6" fmla="*/ 184 w 184"/>
                  <a:gd name="T7" fmla="*/ 17 h 17"/>
                  <a:gd name="T8" fmla="*/ 0 w 184"/>
                  <a:gd name="T9" fmla="*/ 17 h 17"/>
                </a:gdLst>
                <a:ahLst/>
                <a:cxnLst>
                  <a:cxn ang="0">
                    <a:pos x="T0" y="T1"/>
                  </a:cxn>
                  <a:cxn ang="0">
                    <a:pos x="T2" y="T3"/>
                  </a:cxn>
                  <a:cxn ang="0">
                    <a:pos x="T4" y="T5"/>
                  </a:cxn>
                  <a:cxn ang="0">
                    <a:pos x="T6" y="T7"/>
                  </a:cxn>
                  <a:cxn ang="0">
                    <a:pos x="T8" y="T9"/>
                  </a:cxn>
                </a:cxnLst>
                <a:rect l="0" t="0" r="r" b="b"/>
                <a:pathLst>
                  <a:path w="184" h="17">
                    <a:moveTo>
                      <a:pt x="0" y="17"/>
                    </a:moveTo>
                    <a:lnTo>
                      <a:pt x="22" y="0"/>
                    </a:lnTo>
                    <a:lnTo>
                      <a:pt x="162" y="0"/>
                    </a:lnTo>
                    <a:lnTo>
                      <a:pt x="184" y="17"/>
                    </a:lnTo>
                    <a:lnTo>
                      <a:pt x="0" y="17"/>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3304" name="Rectangle 56"/>
              <p:cNvSpPr>
                <a:spLocks noChangeArrowheads="1"/>
              </p:cNvSpPr>
              <p:nvPr/>
            </p:nvSpPr>
            <p:spPr bwMode="auto">
              <a:xfrm>
                <a:off x="968" y="2429"/>
                <a:ext cx="184" cy="132"/>
              </a:xfrm>
              <a:prstGeom prst="rect">
                <a:avLst/>
              </a:prstGeom>
              <a:solidFill>
                <a:srgbClr val="B7B7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3305" name="Rectangle 57"/>
              <p:cNvSpPr>
                <a:spLocks noChangeArrowheads="1"/>
              </p:cNvSpPr>
              <p:nvPr/>
            </p:nvSpPr>
            <p:spPr bwMode="auto">
              <a:xfrm>
                <a:off x="930" y="2571"/>
                <a:ext cx="260" cy="59"/>
              </a:xfrm>
              <a:prstGeom prst="rect">
                <a:avLst/>
              </a:prstGeom>
              <a:solidFill>
                <a:srgbClr val="B7B7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3306" name="Rectangle 58"/>
              <p:cNvSpPr>
                <a:spLocks noChangeArrowheads="1"/>
              </p:cNvSpPr>
              <p:nvPr/>
            </p:nvSpPr>
            <p:spPr bwMode="auto">
              <a:xfrm>
                <a:off x="985" y="2445"/>
                <a:ext cx="150" cy="1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3307" name="Line 59"/>
              <p:cNvSpPr>
                <a:spLocks noChangeShapeType="1"/>
              </p:cNvSpPr>
              <p:nvPr/>
            </p:nvSpPr>
            <p:spPr bwMode="auto">
              <a:xfrm flipH="1">
                <a:off x="1108" y="2593"/>
                <a:ext cx="61" cy="1"/>
              </a:xfrm>
              <a:prstGeom prst="line">
                <a:avLst/>
              </a:prstGeom>
              <a:noFill/>
              <a:ln w="7938">
                <a:solidFill>
                  <a:srgbClr val="000000"/>
                </a:solidFill>
                <a:round/>
              </a:ln>
              <a:extLst>
                <a:ext uri="{909E8E84-426E-40DD-AFC4-6F175D3DCCD1}">
                  <a14:hiddenFill xmlns:a14="http://schemas.microsoft.com/office/drawing/2010/main">
                    <a:noFill/>
                  </a14:hiddenFill>
                </a:ext>
              </a:extLst>
            </p:spPr>
            <p:txBody>
              <a:bodyPr/>
              <a:lstStyle/>
              <a:p>
                <a:endParaRPr lang="zh-CN" altLang="en-US" b="1">
                  <a:solidFill>
                    <a:srgbClr val="000099"/>
                  </a:solidFill>
                  <a:latin typeface="+mn-lt"/>
                  <a:ea typeface="黑体" panose="02010609060101010101" pitchFamily="2" charset="-122"/>
                </a:endParaRPr>
              </a:p>
            </p:txBody>
          </p:sp>
          <p:grpSp>
            <p:nvGrpSpPr>
              <p:cNvPr id="693308" name="Group 60"/>
              <p:cNvGrpSpPr/>
              <p:nvPr/>
            </p:nvGrpSpPr>
            <p:grpSpPr bwMode="auto">
              <a:xfrm>
                <a:off x="921" y="2635"/>
                <a:ext cx="277" cy="38"/>
                <a:chOff x="921" y="2635"/>
                <a:chExt cx="277" cy="38"/>
              </a:xfrm>
            </p:grpSpPr>
            <p:sp>
              <p:nvSpPr>
                <p:cNvPr id="693309" name="Freeform 61"/>
                <p:cNvSpPr/>
                <p:nvPr/>
              </p:nvSpPr>
              <p:spPr bwMode="auto">
                <a:xfrm>
                  <a:off x="921" y="2635"/>
                  <a:ext cx="277" cy="28"/>
                </a:xfrm>
                <a:custGeom>
                  <a:avLst/>
                  <a:gdLst>
                    <a:gd name="T0" fmla="*/ 0 w 277"/>
                    <a:gd name="T1" fmla="*/ 28 h 28"/>
                    <a:gd name="T2" fmla="*/ 33 w 277"/>
                    <a:gd name="T3" fmla="*/ 0 h 28"/>
                    <a:gd name="T4" fmla="*/ 245 w 277"/>
                    <a:gd name="T5" fmla="*/ 0 h 28"/>
                    <a:gd name="T6" fmla="*/ 277 w 277"/>
                    <a:gd name="T7" fmla="*/ 28 h 28"/>
                    <a:gd name="T8" fmla="*/ 0 w 277"/>
                    <a:gd name="T9" fmla="*/ 28 h 28"/>
                  </a:gdLst>
                  <a:ahLst/>
                  <a:cxnLst>
                    <a:cxn ang="0">
                      <a:pos x="T0" y="T1"/>
                    </a:cxn>
                    <a:cxn ang="0">
                      <a:pos x="T2" y="T3"/>
                    </a:cxn>
                    <a:cxn ang="0">
                      <a:pos x="T4" y="T5"/>
                    </a:cxn>
                    <a:cxn ang="0">
                      <a:pos x="T6" y="T7"/>
                    </a:cxn>
                    <a:cxn ang="0">
                      <a:pos x="T8" y="T9"/>
                    </a:cxn>
                  </a:cxnLst>
                  <a:rect l="0" t="0" r="r" b="b"/>
                  <a:pathLst>
                    <a:path w="277" h="28">
                      <a:moveTo>
                        <a:pt x="0" y="28"/>
                      </a:moveTo>
                      <a:lnTo>
                        <a:pt x="33" y="0"/>
                      </a:lnTo>
                      <a:lnTo>
                        <a:pt x="245" y="0"/>
                      </a:lnTo>
                      <a:lnTo>
                        <a:pt x="277" y="28"/>
                      </a:lnTo>
                      <a:lnTo>
                        <a:pt x="0" y="28"/>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3310" name="Freeform 62"/>
                <p:cNvSpPr/>
                <p:nvPr/>
              </p:nvSpPr>
              <p:spPr bwMode="auto">
                <a:xfrm>
                  <a:off x="921" y="2635"/>
                  <a:ext cx="277" cy="28"/>
                </a:xfrm>
                <a:custGeom>
                  <a:avLst/>
                  <a:gdLst>
                    <a:gd name="T0" fmla="*/ 0 w 277"/>
                    <a:gd name="T1" fmla="*/ 28 h 28"/>
                    <a:gd name="T2" fmla="*/ 33 w 277"/>
                    <a:gd name="T3" fmla="*/ 0 h 28"/>
                    <a:gd name="T4" fmla="*/ 245 w 277"/>
                    <a:gd name="T5" fmla="*/ 0 h 28"/>
                    <a:gd name="T6" fmla="*/ 277 w 277"/>
                    <a:gd name="T7" fmla="*/ 28 h 28"/>
                    <a:gd name="T8" fmla="*/ 0 w 277"/>
                    <a:gd name="T9" fmla="*/ 28 h 28"/>
                  </a:gdLst>
                  <a:ahLst/>
                  <a:cxnLst>
                    <a:cxn ang="0">
                      <a:pos x="T0" y="T1"/>
                    </a:cxn>
                    <a:cxn ang="0">
                      <a:pos x="T2" y="T3"/>
                    </a:cxn>
                    <a:cxn ang="0">
                      <a:pos x="T4" y="T5"/>
                    </a:cxn>
                    <a:cxn ang="0">
                      <a:pos x="T6" y="T7"/>
                    </a:cxn>
                    <a:cxn ang="0">
                      <a:pos x="T8" y="T9"/>
                    </a:cxn>
                  </a:cxnLst>
                  <a:rect l="0" t="0" r="r" b="b"/>
                  <a:pathLst>
                    <a:path w="277" h="28">
                      <a:moveTo>
                        <a:pt x="0" y="28"/>
                      </a:moveTo>
                      <a:lnTo>
                        <a:pt x="33" y="0"/>
                      </a:lnTo>
                      <a:lnTo>
                        <a:pt x="245" y="0"/>
                      </a:lnTo>
                      <a:lnTo>
                        <a:pt x="277" y="28"/>
                      </a:lnTo>
                      <a:lnTo>
                        <a:pt x="0" y="28"/>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3311" name="Rectangle 63"/>
                <p:cNvSpPr>
                  <a:spLocks noChangeArrowheads="1"/>
                </p:cNvSpPr>
                <p:nvPr/>
              </p:nvSpPr>
              <p:spPr bwMode="auto">
                <a:xfrm>
                  <a:off x="923" y="2662"/>
                  <a:ext cx="274" cy="11"/>
                </a:xfrm>
                <a:prstGeom prst="rect">
                  <a:avLst/>
                </a:prstGeom>
                <a:solidFill>
                  <a:srgbClr val="BAB7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b="1">
                    <a:solidFill>
                      <a:srgbClr val="000099"/>
                    </a:solidFill>
                    <a:latin typeface="+mn-lt"/>
                    <a:ea typeface="黑体" panose="02010609060101010101" pitchFamily="2" charset="-122"/>
                  </a:endParaRPr>
                </a:p>
              </p:txBody>
            </p:sp>
          </p:grpSp>
        </p:grpSp>
      </p:grpSp>
      <p:sp>
        <p:nvSpPr>
          <p:cNvPr id="693312" name="Line 64"/>
          <p:cNvSpPr>
            <a:spLocks noChangeShapeType="1"/>
          </p:cNvSpPr>
          <p:nvPr/>
        </p:nvSpPr>
        <p:spPr bwMode="auto">
          <a:xfrm rot="16200000" flipH="1" flipV="1">
            <a:off x="817426" y="4839779"/>
            <a:ext cx="3005279" cy="0"/>
          </a:xfrm>
          <a:prstGeom prst="line">
            <a:avLst/>
          </a:prstGeom>
          <a:noFill/>
          <a:ln w="28575">
            <a:solidFill>
              <a:srgbClr val="000099"/>
            </a:solidFill>
            <a:round/>
            <a:headEnd type="none" w="sm"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93313" name="Line 65"/>
          <p:cNvSpPr>
            <a:spLocks noChangeShapeType="1"/>
          </p:cNvSpPr>
          <p:nvPr/>
        </p:nvSpPr>
        <p:spPr bwMode="auto">
          <a:xfrm rot="16200000" flipH="1">
            <a:off x="6514471" y="4830252"/>
            <a:ext cx="3024337" cy="0"/>
          </a:xfrm>
          <a:prstGeom prst="line">
            <a:avLst/>
          </a:prstGeom>
          <a:noFill/>
          <a:ln w="28575">
            <a:solidFill>
              <a:srgbClr val="000099"/>
            </a:solidFill>
            <a:round/>
            <a:headEnd type="none" w="sm"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grpSp>
        <p:nvGrpSpPr>
          <p:cNvPr id="693328" name="Group 80"/>
          <p:cNvGrpSpPr/>
          <p:nvPr/>
        </p:nvGrpSpPr>
        <p:grpSpPr bwMode="auto">
          <a:xfrm>
            <a:off x="2312771" y="3392696"/>
            <a:ext cx="5690781" cy="405515"/>
            <a:chOff x="1036" y="1899"/>
            <a:chExt cx="3900" cy="388"/>
          </a:xfrm>
        </p:grpSpPr>
        <p:sp>
          <p:nvSpPr>
            <p:cNvPr id="693253" name="Line 5"/>
            <p:cNvSpPr>
              <a:spLocks noChangeShapeType="1"/>
            </p:cNvSpPr>
            <p:nvPr/>
          </p:nvSpPr>
          <p:spPr bwMode="auto">
            <a:xfrm>
              <a:off x="1036" y="2073"/>
              <a:ext cx="3900" cy="0"/>
            </a:xfrm>
            <a:prstGeom prst="line">
              <a:avLst/>
            </a:prstGeom>
            <a:noFill/>
            <a:ln w="38100">
              <a:solidFill>
                <a:srgbClr val="000099"/>
              </a:solidFill>
              <a:round/>
              <a:headEnd type="none" w="sm" len="me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93317" name="Rectangle 69"/>
            <p:cNvSpPr>
              <a:spLocks noChangeArrowheads="1"/>
            </p:cNvSpPr>
            <p:nvPr/>
          </p:nvSpPr>
          <p:spPr bwMode="auto">
            <a:xfrm>
              <a:off x="2504" y="1899"/>
              <a:ext cx="1058" cy="388"/>
            </a:xfrm>
            <a:prstGeom prst="rect">
              <a:avLst/>
            </a:prstGeom>
            <a:solidFill>
              <a:srgbClr val="FFCCFF"/>
            </a:solidFill>
            <a:ln w="9525">
              <a:solidFill>
                <a:srgbClr val="000099"/>
              </a:solidFill>
              <a:miter lim="800000"/>
            </a:ln>
            <a:effectLst>
              <a:outerShdw dist="35921" dir="2700000" algn="ctr" rotWithShape="0">
                <a:schemeClr val="bg2"/>
              </a:outerShdw>
            </a:effectLst>
          </p:spPr>
          <p:txBody>
            <a:bodyPr wrap="none" anchor="ctr"/>
            <a:lstStyle/>
            <a:p>
              <a:pPr algn="ctr"/>
              <a:r>
                <a:rPr kumimoji="1" lang="en-US" altLang="zh-CN" sz="2800" b="1" dirty="0">
                  <a:solidFill>
                    <a:srgbClr val="000099"/>
                  </a:solidFill>
                  <a:latin typeface="+mn-lt"/>
                  <a:ea typeface="黑体" panose="02010609060101010101" pitchFamily="2" charset="-122"/>
                </a:rPr>
                <a:t>A, </a:t>
              </a:r>
              <a:r>
                <a:rPr kumimoji="1" lang="en-US" altLang="zh-CN" sz="2800" b="1" i="1" dirty="0">
                  <a:solidFill>
                    <a:srgbClr val="000099"/>
                  </a:solidFill>
                  <a:latin typeface="+mn-lt"/>
                  <a:ea typeface="黑体" panose="02010609060101010101" pitchFamily="2" charset="-122"/>
                </a:rPr>
                <a:t>R</a:t>
              </a:r>
              <a:r>
                <a:rPr kumimoji="1" lang="en-US" altLang="zh-CN" sz="2800" b="1" baseline="-25000" dirty="0">
                  <a:solidFill>
                    <a:srgbClr val="000099"/>
                  </a:solidFill>
                  <a:latin typeface="+mn-lt"/>
                  <a:ea typeface="黑体" panose="02010609060101010101" pitchFamily="2" charset="-122"/>
                </a:rPr>
                <a:t>A</a:t>
              </a:r>
            </a:p>
          </p:txBody>
        </p:sp>
      </p:grpSp>
      <p:grpSp>
        <p:nvGrpSpPr>
          <p:cNvPr id="693330" name="Group 82"/>
          <p:cNvGrpSpPr/>
          <p:nvPr/>
        </p:nvGrpSpPr>
        <p:grpSpPr bwMode="auto">
          <a:xfrm>
            <a:off x="2357486" y="5388526"/>
            <a:ext cx="5598853" cy="737869"/>
            <a:chOff x="1062" y="3275"/>
            <a:chExt cx="3837" cy="706"/>
          </a:xfrm>
        </p:grpSpPr>
        <p:sp>
          <p:nvSpPr>
            <p:cNvPr id="693315" name="Line 67"/>
            <p:cNvSpPr>
              <a:spLocks noChangeShapeType="1"/>
            </p:cNvSpPr>
            <p:nvPr/>
          </p:nvSpPr>
          <p:spPr bwMode="auto">
            <a:xfrm>
              <a:off x="1062" y="3794"/>
              <a:ext cx="3837" cy="0"/>
            </a:xfrm>
            <a:prstGeom prst="line">
              <a:avLst/>
            </a:prstGeom>
            <a:noFill/>
            <a:ln w="38100">
              <a:solidFill>
                <a:srgbClr val="000099"/>
              </a:solidFill>
              <a:round/>
              <a:headEnd type="none" w="sm" len="me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93316" name="Rectangle 68"/>
            <p:cNvSpPr>
              <a:spLocks noChangeArrowheads="1"/>
            </p:cNvSpPr>
            <p:nvPr/>
          </p:nvSpPr>
          <p:spPr bwMode="auto">
            <a:xfrm>
              <a:off x="2908" y="3628"/>
              <a:ext cx="474" cy="353"/>
            </a:xfrm>
            <a:prstGeom prst="rect">
              <a:avLst/>
            </a:prstGeom>
            <a:solidFill>
              <a:srgbClr val="FFFF99"/>
            </a:solidFill>
            <a:ln w="9525" algn="ctr">
              <a:solidFill>
                <a:srgbClr val="000099"/>
              </a:solidFill>
              <a:miter lim="800000"/>
            </a:ln>
            <a:effectLst>
              <a:outerShdw dist="35921" dir="2700000" algn="ctr" rotWithShape="0">
                <a:schemeClr val="bg2"/>
              </a:outerShdw>
            </a:effectLst>
          </p:spPr>
          <p:txBody>
            <a:bodyPr wrap="none" anchor="ctr"/>
            <a:lstStyle/>
            <a:p>
              <a:pPr algn="r"/>
              <a:r>
                <a:rPr kumimoji="1" lang="en-US" altLang="zh-CN" sz="2800" b="1" dirty="0">
                  <a:solidFill>
                    <a:srgbClr val="000099"/>
                  </a:solidFill>
                  <a:latin typeface="+mn-lt"/>
                  <a:ea typeface="黑体" panose="02010609060101010101" pitchFamily="2" charset="-122"/>
                </a:rPr>
                <a:t>R</a:t>
              </a:r>
              <a:r>
                <a:rPr kumimoji="1" lang="en-US" altLang="zh-CN" sz="2800" b="1" baseline="-25000" dirty="0">
                  <a:solidFill>
                    <a:srgbClr val="000099"/>
                  </a:solidFill>
                  <a:latin typeface="+mn-lt"/>
                  <a:ea typeface="黑体" panose="02010609060101010101" pitchFamily="2" charset="-122"/>
                </a:rPr>
                <a:t>B</a:t>
              </a:r>
            </a:p>
          </p:txBody>
        </p:sp>
        <p:pic>
          <p:nvPicPr>
            <p:cNvPr id="693321" name="Picture 73"/>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63" y="3311"/>
              <a:ext cx="316" cy="426"/>
            </a:xfrm>
            <a:prstGeom prst="rect">
              <a:avLst/>
            </a:prstGeom>
            <a:noFill/>
            <a:ln w="12699">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tx1"/>
                    </a:outerShdw>
                  </a:effectLst>
                </a14:hiddenEffects>
              </a:ext>
            </a:extLst>
          </p:spPr>
        </p:pic>
        <p:sp>
          <p:nvSpPr>
            <p:cNvPr id="693322" name="Text Box 74"/>
            <p:cNvSpPr txBox="1">
              <a:spLocks noChangeArrowheads="1"/>
            </p:cNvSpPr>
            <p:nvPr/>
          </p:nvSpPr>
          <p:spPr bwMode="auto">
            <a:xfrm>
              <a:off x="2378" y="3275"/>
              <a:ext cx="408" cy="291"/>
            </a:xfrm>
            <a:prstGeom prst="rect">
              <a:avLst/>
            </a:prstGeom>
            <a:noFill/>
            <a:ln w="9525">
              <a:noFill/>
              <a:miter lim="800000"/>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zh-CN" sz="2400" b="1" i="1" dirty="0">
                  <a:solidFill>
                    <a:srgbClr val="000099"/>
                  </a:solidFill>
                  <a:latin typeface="+mn-lt"/>
                  <a:ea typeface="黑体" panose="02010609060101010101" pitchFamily="2" charset="-122"/>
                </a:rPr>
                <a:t>K</a:t>
              </a:r>
              <a:r>
                <a:rPr lang="en-US" altLang="zh-CN" sz="2400" b="1" baseline="-25000" dirty="0">
                  <a:solidFill>
                    <a:srgbClr val="000099"/>
                  </a:solidFill>
                  <a:latin typeface="+mn-lt"/>
                  <a:ea typeface="黑体" panose="02010609060101010101" pitchFamily="2" charset="-122"/>
                </a:rPr>
                <a:t>AB</a:t>
              </a:r>
            </a:p>
          </p:txBody>
        </p:sp>
      </p:grpSp>
      <p:grpSp>
        <p:nvGrpSpPr>
          <p:cNvPr id="693329" name="Group 81"/>
          <p:cNvGrpSpPr/>
          <p:nvPr/>
        </p:nvGrpSpPr>
        <p:grpSpPr bwMode="auto">
          <a:xfrm>
            <a:off x="2342009" y="4242008"/>
            <a:ext cx="5638250" cy="947942"/>
            <a:chOff x="1053" y="2434"/>
            <a:chExt cx="3864" cy="907"/>
          </a:xfrm>
        </p:grpSpPr>
        <p:sp>
          <p:nvSpPr>
            <p:cNvPr id="693314" name="Line 66"/>
            <p:cNvSpPr>
              <a:spLocks noChangeShapeType="1"/>
            </p:cNvSpPr>
            <p:nvPr/>
          </p:nvSpPr>
          <p:spPr bwMode="auto">
            <a:xfrm flipH="1" flipV="1">
              <a:off x="1053" y="2815"/>
              <a:ext cx="3864" cy="0"/>
            </a:xfrm>
            <a:prstGeom prst="line">
              <a:avLst/>
            </a:prstGeom>
            <a:noFill/>
            <a:ln w="38100">
              <a:solidFill>
                <a:srgbClr val="000099"/>
              </a:solidFill>
              <a:round/>
              <a:headEnd type="none" w="sm" len="me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93318" name="Rectangle 70"/>
            <p:cNvSpPr>
              <a:spLocks noChangeArrowheads="1"/>
            </p:cNvSpPr>
            <p:nvPr/>
          </p:nvSpPr>
          <p:spPr bwMode="auto">
            <a:xfrm>
              <a:off x="2166" y="2434"/>
              <a:ext cx="1757" cy="907"/>
            </a:xfrm>
            <a:prstGeom prst="rect">
              <a:avLst/>
            </a:prstGeom>
            <a:solidFill>
              <a:srgbClr val="CCCCFF"/>
            </a:solidFill>
            <a:ln w="9525">
              <a:solidFill>
                <a:srgbClr val="000099"/>
              </a:solidFill>
              <a:miter lim="800000"/>
            </a:ln>
            <a:effectLst>
              <a:outerShdw dist="35921" dir="2700000" algn="ctr" rotWithShape="0">
                <a:schemeClr val="bg2"/>
              </a:outerShdw>
            </a:effectLst>
          </p:spPr>
          <p:txBody>
            <a:bodyPr wrap="none" anchor="ctr"/>
            <a:lstStyle/>
            <a:p>
              <a:endParaRPr kumimoji="1" lang="zh-CN" altLang="zh-CN" sz="2400" b="1">
                <a:solidFill>
                  <a:srgbClr val="000099"/>
                </a:solidFill>
                <a:latin typeface="+mn-lt"/>
                <a:ea typeface="黑体" panose="02010609060101010101" pitchFamily="2" charset="-122"/>
              </a:endParaRPr>
            </a:p>
          </p:txBody>
        </p:sp>
        <p:sp>
          <p:nvSpPr>
            <p:cNvPr id="693319" name="Rectangle 71"/>
            <p:cNvSpPr>
              <a:spLocks noChangeArrowheads="1"/>
            </p:cNvSpPr>
            <p:nvPr/>
          </p:nvSpPr>
          <p:spPr bwMode="auto">
            <a:xfrm>
              <a:off x="3275" y="2851"/>
              <a:ext cx="474" cy="353"/>
            </a:xfrm>
            <a:prstGeom prst="rect">
              <a:avLst/>
            </a:prstGeom>
            <a:solidFill>
              <a:srgbClr val="FFFF99"/>
            </a:solidFill>
            <a:ln w="9525" algn="ctr">
              <a:solidFill>
                <a:srgbClr val="000099"/>
              </a:solidFill>
              <a:miter lim="800000"/>
            </a:ln>
            <a:effectLst>
              <a:outerShdw dist="35921" dir="2700000" algn="ctr" rotWithShape="0">
                <a:schemeClr val="bg2"/>
              </a:outerShdw>
            </a:effectLst>
          </p:spPr>
          <p:txBody>
            <a:bodyPr wrap="none" anchor="ctr"/>
            <a:lstStyle/>
            <a:p>
              <a:pPr algn="r"/>
              <a:r>
                <a:rPr kumimoji="1" lang="en-US" altLang="zh-CN" sz="2800" b="1" dirty="0">
                  <a:solidFill>
                    <a:srgbClr val="000099"/>
                  </a:solidFill>
                  <a:latin typeface="+mn-lt"/>
                  <a:ea typeface="黑体" panose="02010609060101010101" pitchFamily="2" charset="-122"/>
                </a:rPr>
                <a:t>R</a:t>
              </a:r>
              <a:r>
                <a:rPr kumimoji="1" lang="en-US" altLang="zh-CN" sz="2800" b="1" baseline="-25000" dirty="0">
                  <a:solidFill>
                    <a:srgbClr val="000099"/>
                  </a:solidFill>
                  <a:latin typeface="+mn-lt"/>
                  <a:ea typeface="黑体" panose="02010609060101010101" pitchFamily="2" charset="-122"/>
                </a:rPr>
                <a:t>A</a:t>
              </a:r>
            </a:p>
          </p:txBody>
        </p:sp>
        <p:sp>
          <p:nvSpPr>
            <p:cNvPr id="693320" name="Text Box 72"/>
            <p:cNvSpPr txBox="1">
              <a:spLocks noChangeArrowheads="1"/>
            </p:cNvSpPr>
            <p:nvPr/>
          </p:nvSpPr>
          <p:spPr bwMode="auto">
            <a:xfrm>
              <a:off x="2417" y="2783"/>
              <a:ext cx="569" cy="330"/>
            </a:xfrm>
            <a:prstGeom prst="rect">
              <a:avLst/>
            </a:prstGeom>
            <a:noFill/>
            <a:ln w="9525">
              <a:no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kumimoji="1" lang="en-US" altLang="zh-CN" sz="2800" b="1" i="1" dirty="0" smtClean="0">
                  <a:solidFill>
                    <a:srgbClr val="000099"/>
                  </a:solidFill>
                  <a:latin typeface="+mn-lt"/>
                  <a:ea typeface="黑体" panose="02010609060101010101" pitchFamily="2" charset="-122"/>
                </a:rPr>
                <a:t>R</a:t>
              </a:r>
              <a:r>
                <a:rPr kumimoji="1" lang="en-US" altLang="zh-CN" sz="2800" b="1" baseline="-25000" dirty="0" smtClean="0">
                  <a:solidFill>
                    <a:srgbClr val="000099"/>
                  </a:solidFill>
                  <a:latin typeface="+mn-lt"/>
                  <a:ea typeface="黑体" panose="02010609060101010101" pitchFamily="2" charset="-122"/>
                </a:rPr>
                <a:t>B</a:t>
              </a:r>
              <a:r>
                <a:rPr kumimoji="1" lang="zh-CN" altLang="en-US" sz="2800" b="1" dirty="0" smtClean="0">
                  <a:solidFill>
                    <a:srgbClr val="000099"/>
                  </a:solidFill>
                  <a:latin typeface="+mn-lt"/>
                  <a:ea typeface="黑体" panose="02010609060101010101" pitchFamily="2" charset="-122"/>
                </a:rPr>
                <a:t>，</a:t>
              </a:r>
              <a:endParaRPr kumimoji="1" lang="en-US" altLang="zh-CN" sz="2800" b="1" dirty="0">
                <a:solidFill>
                  <a:srgbClr val="000099"/>
                </a:solidFill>
                <a:latin typeface="+mn-lt"/>
                <a:ea typeface="黑体" panose="02010609060101010101" pitchFamily="2" charset="-122"/>
              </a:endParaRPr>
            </a:p>
          </p:txBody>
        </p:sp>
        <p:pic>
          <p:nvPicPr>
            <p:cNvPr id="693323" name="Picture 7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57" y="2578"/>
              <a:ext cx="294" cy="417"/>
            </a:xfrm>
            <a:prstGeom prst="rect">
              <a:avLst/>
            </a:prstGeom>
            <a:noFill/>
            <a:ln w="12699">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tx1"/>
                    </a:outerShdw>
                  </a:effectLst>
                </a14:hiddenEffects>
              </a:ext>
            </a:extLst>
          </p:spPr>
        </p:pic>
        <p:sp>
          <p:nvSpPr>
            <p:cNvPr id="693324" name="Text Box 76"/>
            <p:cNvSpPr txBox="1">
              <a:spLocks noChangeArrowheads="1"/>
            </p:cNvSpPr>
            <p:nvPr/>
          </p:nvSpPr>
          <p:spPr bwMode="auto">
            <a:xfrm>
              <a:off x="2780" y="2504"/>
              <a:ext cx="408" cy="291"/>
            </a:xfrm>
            <a:prstGeom prst="rect">
              <a:avLst/>
            </a:prstGeom>
            <a:noFill/>
            <a:ln w="9525">
              <a:noFill/>
              <a:miter lim="800000"/>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zh-CN" sz="2400" b="1" i="1" dirty="0">
                  <a:solidFill>
                    <a:srgbClr val="000099"/>
                  </a:solidFill>
                  <a:latin typeface="+mn-lt"/>
                  <a:ea typeface="黑体" panose="02010609060101010101" pitchFamily="2" charset="-122"/>
                </a:rPr>
                <a:t>K</a:t>
              </a:r>
              <a:r>
                <a:rPr lang="en-US" altLang="zh-CN" sz="2400" b="1" baseline="-25000" dirty="0">
                  <a:solidFill>
                    <a:srgbClr val="000099"/>
                  </a:solidFill>
                  <a:latin typeface="+mn-lt"/>
                  <a:ea typeface="黑体" panose="02010609060101010101" pitchFamily="2" charset="-122"/>
                </a:rPr>
                <a:t>AB</a:t>
              </a:r>
            </a:p>
          </p:txBody>
        </p:sp>
      </p:grpSp>
      <p:sp>
        <p:nvSpPr>
          <p:cNvPr id="693326" name="Text Box 78"/>
          <p:cNvSpPr txBox="1">
            <a:spLocks noChangeArrowheads="1"/>
          </p:cNvSpPr>
          <p:nvPr/>
        </p:nvSpPr>
        <p:spPr bwMode="auto">
          <a:xfrm>
            <a:off x="1595635" y="5622339"/>
            <a:ext cx="678954" cy="83099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r>
              <a:rPr lang="zh-CN" altLang="en-US" sz="2400" b="1" dirty="0">
                <a:solidFill>
                  <a:srgbClr val="000099"/>
                </a:solidFill>
                <a:latin typeface="+mn-lt"/>
                <a:ea typeface="黑体" panose="02010609060101010101" pitchFamily="2" charset="-122"/>
              </a:rPr>
              <a:t>时间</a:t>
            </a:r>
            <a:endParaRPr lang="zh-CN" altLang="en-US" sz="2400" b="1" baseline="-25000" dirty="0">
              <a:solidFill>
                <a:srgbClr val="000099"/>
              </a:solidFill>
              <a:latin typeface="+mn-lt"/>
              <a:ea typeface="黑体" panose="02010609060101010101" pitchFamily="2" charset="-122"/>
            </a:endParaRPr>
          </a:p>
        </p:txBody>
      </p:sp>
      <p:sp>
        <p:nvSpPr>
          <p:cNvPr id="2" name="矩形 1"/>
          <p:cNvSpPr/>
          <p:nvPr/>
        </p:nvSpPr>
        <p:spPr>
          <a:xfrm>
            <a:off x="560512" y="1155187"/>
            <a:ext cx="9145016" cy="1409717"/>
          </a:xfrm>
          <a:prstGeom prst="rect">
            <a:avLst/>
          </a:prstGeom>
          <a:solidFill>
            <a:srgbClr val="FF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lstStyle/>
          <a:p>
            <a:r>
              <a:rPr lang="zh-CN" altLang="en-US" sz="2800" b="1" dirty="0">
                <a:solidFill>
                  <a:srgbClr val="000099"/>
                </a:solidFill>
                <a:latin typeface="+mn-lt"/>
                <a:ea typeface="黑体" panose="02010609060101010101" pitchFamily="2" charset="-122"/>
              </a:rPr>
              <a:t>不重数</a:t>
            </a:r>
            <a:r>
              <a:rPr lang="en-US" altLang="zh-CN" sz="2800" b="1" dirty="0">
                <a:solidFill>
                  <a:srgbClr val="000099"/>
                </a:solidFill>
                <a:latin typeface="+mn-lt"/>
                <a:ea typeface="黑体" panose="02010609060101010101" pitchFamily="2" charset="-122"/>
              </a:rPr>
              <a:t>(nonce)</a:t>
            </a:r>
            <a:r>
              <a:rPr lang="zh-CN" altLang="en-US" sz="2800" b="1" dirty="0">
                <a:solidFill>
                  <a:srgbClr val="000099"/>
                </a:solidFill>
                <a:latin typeface="+mn-lt"/>
                <a:ea typeface="黑体" panose="02010609060101010101" pitchFamily="2" charset="-122"/>
              </a:rPr>
              <a:t>就是一个不重复使用的大随机数</a:t>
            </a:r>
            <a:r>
              <a:rPr lang="zh-CN" altLang="en-US" sz="2800" b="1" dirty="0" smtClean="0">
                <a:solidFill>
                  <a:srgbClr val="000099"/>
                </a:solidFill>
                <a:latin typeface="+mn-lt"/>
                <a:ea typeface="黑体" panose="02010609060101010101" pitchFamily="2" charset="-122"/>
              </a:rPr>
              <a:t>，即</a:t>
            </a:r>
            <a:r>
              <a:rPr lang="zh-CN" altLang="en-US" sz="2800" b="1" dirty="0">
                <a:solidFill>
                  <a:srgbClr val="000099"/>
                </a:solidFill>
                <a:latin typeface="+mn-lt"/>
                <a:ea typeface="黑体" panose="02010609060101010101" pitchFamily="2" charset="-122"/>
              </a:rPr>
              <a:t>“一次一数”</a:t>
            </a:r>
            <a:r>
              <a:rPr lang="zh-CN" altLang="en-US" sz="2800" b="1" dirty="0" smtClean="0">
                <a:solidFill>
                  <a:srgbClr val="000099"/>
                </a:solidFill>
                <a:latin typeface="+mn-lt"/>
                <a:ea typeface="黑体" panose="02010609060101010101" pitchFamily="2" charset="-122"/>
              </a:rPr>
              <a:t>。</a:t>
            </a:r>
            <a:r>
              <a:rPr lang="zh-CN" altLang="zh-CN" sz="2800" b="1" dirty="0">
                <a:solidFill>
                  <a:srgbClr val="000099"/>
                </a:solidFill>
                <a:latin typeface="+mn-lt"/>
                <a:ea typeface="黑体" panose="02010609060101010101" pitchFamily="2" charset="-122"/>
              </a:rPr>
              <a:t>由于不重数不能重复使用，</a:t>
            </a:r>
            <a:r>
              <a:rPr lang="zh-CN" altLang="zh-CN" sz="2800" b="1" dirty="0" smtClean="0">
                <a:solidFill>
                  <a:srgbClr val="000099"/>
                </a:solidFill>
                <a:latin typeface="+mn-lt"/>
                <a:ea typeface="黑体" panose="02010609060101010101" pitchFamily="2" charset="-122"/>
              </a:rPr>
              <a:t>所以</a:t>
            </a:r>
            <a:r>
              <a:rPr lang="en-US" altLang="zh-CN" sz="2800" b="1" dirty="0" smtClean="0">
                <a:solidFill>
                  <a:srgbClr val="000099"/>
                </a:solidFill>
                <a:latin typeface="+mn-lt"/>
                <a:ea typeface="黑体" panose="02010609060101010101" pitchFamily="2" charset="-122"/>
              </a:rPr>
              <a:t> C </a:t>
            </a:r>
            <a:r>
              <a:rPr lang="zh-CN" altLang="zh-CN" sz="2800" b="1" dirty="0" smtClean="0">
                <a:solidFill>
                  <a:srgbClr val="000099"/>
                </a:solidFill>
                <a:latin typeface="+mn-lt"/>
                <a:ea typeface="黑体" panose="02010609060101010101" pitchFamily="2" charset="-122"/>
              </a:rPr>
              <a:t>在</a:t>
            </a:r>
            <a:r>
              <a:rPr lang="zh-CN" altLang="zh-CN" sz="2800" b="1" dirty="0">
                <a:solidFill>
                  <a:srgbClr val="000099"/>
                </a:solidFill>
                <a:latin typeface="+mn-lt"/>
                <a:ea typeface="黑体" panose="02010609060101010101" pitchFamily="2" charset="-122"/>
              </a:rPr>
              <a:t>进行重放攻击时无法重复使用所截获的不重数。</a:t>
            </a:r>
            <a:endParaRPr lang="zh-CN" altLang="en-US" sz="2800" b="1" dirty="0">
              <a:solidFill>
                <a:srgbClr val="000099"/>
              </a:solidFill>
              <a:latin typeface="+mn-lt"/>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500"/>
                                  </p:stCondLst>
                                  <p:childTnLst>
                                    <p:set>
                                      <p:cBhvr>
                                        <p:cTn id="6" dur="1" fill="hold">
                                          <p:stCondLst>
                                            <p:cond delay="0"/>
                                          </p:stCondLst>
                                        </p:cTn>
                                        <p:tgtEl>
                                          <p:spTgt spid="693328"/>
                                        </p:tgtEl>
                                        <p:attrNameLst>
                                          <p:attrName>style.visibility</p:attrName>
                                        </p:attrNameLst>
                                      </p:cBhvr>
                                      <p:to>
                                        <p:strVal val="visible"/>
                                      </p:to>
                                    </p:set>
                                    <p:animEffect transition="in" filter="wipe(left)">
                                      <p:cBhvr>
                                        <p:cTn id="7" dur="2000"/>
                                        <p:tgtEl>
                                          <p:spTgt spid="693328"/>
                                        </p:tgtEl>
                                      </p:cBhvr>
                                    </p:animEffect>
                                  </p:childTnLst>
                                </p:cTn>
                              </p:par>
                            </p:childTnLst>
                          </p:cTn>
                        </p:par>
                        <p:par>
                          <p:cTn id="8" fill="hold">
                            <p:stCondLst>
                              <p:cond delay="2500"/>
                            </p:stCondLst>
                            <p:childTnLst>
                              <p:par>
                                <p:cTn id="9" presetID="22" presetClass="entr" presetSubtype="2" fill="hold" nodeType="afterEffect">
                                  <p:stCondLst>
                                    <p:cond delay="500"/>
                                  </p:stCondLst>
                                  <p:childTnLst>
                                    <p:set>
                                      <p:cBhvr>
                                        <p:cTn id="10" dur="1" fill="hold">
                                          <p:stCondLst>
                                            <p:cond delay="0"/>
                                          </p:stCondLst>
                                        </p:cTn>
                                        <p:tgtEl>
                                          <p:spTgt spid="693329"/>
                                        </p:tgtEl>
                                        <p:attrNameLst>
                                          <p:attrName>style.visibility</p:attrName>
                                        </p:attrNameLst>
                                      </p:cBhvr>
                                      <p:to>
                                        <p:strVal val="visible"/>
                                      </p:to>
                                    </p:set>
                                    <p:animEffect transition="in" filter="wipe(right)">
                                      <p:cBhvr>
                                        <p:cTn id="11" dur="2000"/>
                                        <p:tgtEl>
                                          <p:spTgt spid="693329"/>
                                        </p:tgtEl>
                                      </p:cBhvr>
                                    </p:animEffect>
                                  </p:childTnLst>
                                </p:cTn>
                              </p:par>
                            </p:childTnLst>
                          </p:cTn>
                        </p:par>
                        <p:par>
                          <p:cTn id="12" fill="hold">
                            <p:stCondLst>
                              <p:cond delay="5000"/>
                            </p:stCondLst>
                            <p:childTnLst>
                              <p:par>
                                <p:cTn id="13" presetID="22" presetClass="entr" presetSubtype="8" fill="hold" nodeType="afterEffect">
                                  <p:stCondLst>
                                    <p:cond delay="500"/>
                                  </p:stCondLst>
                                  <p:childTnLst>
                                    <p:set>
                                      <p:cBhvr>
                                        <p:cTn id="14" dur="1" fill="hold">
                                          <p:stCondLst>
                                            <p:cond delay="0"/>
                                          </p:stCondLst>
                                        </p:cTn>
                                        <p:tgtEl>
                                          <p:spTgt spid="693330"/>
                                        </p:tgtEl>
                                        <p:attrNameLst>
                                          <p:attrName>style.visibility</p:attrName>
                                        </p:attrNameLst>
                                      </p:cBhvr>
                                      <p:to>
                                        <p:strVal val="visible"/>
                                      </p:to>
                                    </p:set>
                                    <p:animEffect transition="in" filter="wipe(left)">
                                      <p:cBhvr>
                                        <p:cTn id="15" dur="2000"/>
                                        <p:tgtEl>
                                          <p:spTgt spid="6933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5300" name="Rectangle 4"/>
          <p:cNvSpPr>
            <a:spLocks noGrp="1" noChangeArrowheads="1"/>
          </p:cNvSpPr>
          <p:nvPr>
            <p:ph type="title"/>
          </p:nvPr>
        </p:nvSpPr>
        <p:spPr/>
        <p:txBody>
          <a:bodyPr/>
          <a:lstStyle/>
          <a:p>
            <a:pPr algn="ctr"/>
            <a:r>
              <a:rPr lang="zh-CN" altLang="en-US"/>
              <a:t>中间人攻击 </a:t>
            </a:r>
          </a:p>
        </p:txBody>
      </p:sp>
      <p:sp>
        <p:nvSpPr>
          <p:cNvPr id="695303" name="Text Box 7"/>
          <p:cNvSpPr txBox="1">
            <a:spLocks noChangeArrowheads="1"/>
          </p:cNvSpPr>
          <p:nvPr/>
        </p:nvSpPr>
        <p:spPr bwMode="auto">
          <a:xfrm>
            <a:off x="1103587" y="1196752"/>
            <a:ext cx="4074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kumimoji="1" lang="en-US" altLang="zh-CN" sz="2400" b="1">
                <a:solidFill>
                  <a:srgbClr val="000099"/>
                </a:solidFill>
                <a:latin typeface="+mn-lt"/>
                <a:ea typeface="黑体" panose="02010609060101010101" pitchFamily="2" charset="-122"/>
              </a:rPr>
              <a:t>A</a:t>
            </a:r>
          </a:p>
        </p:txBody>
      </p:sp>
      <p:grpSp>
        <p:nvGrpSpPr>
          <p:cNvPr id="695304" name="Group 8"/>
          <p:cNvGrpSpPr/>
          <p:nvPr/>
        </p:nvGrpSpPr>
        <p:grpSpPr bwMode="auto">
          <a:xfrm>
            <a:off x="579050" y="1225327"/>
            <a:ext cx="620845" cy="660400"/>
            <a:chOff x="921" y="2412"/>
            <a:chExt cx="284" cy="265"/>
          </a:xfrm>
        </p:grpSpPr>
        <p:grpSp>
          <p:nvGrpSpPr>
            <p:cNvPr id="695305" name="Group 9"/>
            <p:cNvGrpSpPr/>
            <p:nvPr/>
          </p:nvGrpSpPr>
          <p:grpSpPr bwMode="auto">
            <a:xfrm>
              <a:off x="928" y="2417"/>
              <a:ext cx="277" cy="260"/>
              <a:chOff x="928" y="2417"/>
              <a:chExt cx="277" cy="260"/>
            </a:xfrm>
          </p:grpSpPr>
          <p:sp>
            <p:nvSpPr>
              <p:cNvPr id="695306" name="Freeform 10"/>
              <p:cNvSpPr/>
              <p:nvPr/>
            </p:nvSpPr>
            <p:spPr bwMode="auto">
              <a:xfrm>
                <a:off x="935" y="2552"/>
                <a:ext cx="262" cy="25"/>
              </a:xfrm>
              <a:custGeom>
                <a:avLst/>
                <a:gdLst>
                  <a:gd name="T0" fmla="*/ 0 w 262"/>
                  <a:gd name="T1" fmla="*/ 25 h 25"/>
                  <a:gd name="T2" fmla="*/ 31 w 262"/>
                  <a:gd name="T3" fmla="*/ 0 h 25"/>
                  <a:gd name="T4" fmla="*/ 231 w 262"/>
                  <a:gd name="T5" fmla="*/ 0 h 25"/>
                  <a:gd name="T6" fmla="*/ 262 w 262"/>
                  <a:gd name="T7" fmla="*/ 25 h 25"/>
                  <a:gd name="T8" fmla="*/ 0 w 262"/>
                  <a:gd name="T9" fmla="*/ 25 h 25"/>
                </a:gdLst>
                <a:ahLst/>
                <a:cxnLst>
                  <a:cxn ang="0">
                    <a:pos x="T0" y="T1"/>
                  </a:cxn>
                  <a:cxn ang="0">
                    <a:pos x="T2" y="T3"/>
                  </a:cxn>
                  <a:cxn ang="0">
                    <a:pos x="T4" y="T5"/>
                  </a:cxn>
                  <a:cxn ang="0">
                    <a:pos x="T6" y="T7"/>
                  </a:cxn>
                  <a:cxn ang="0">
                    <a:pos x="T8" y="T9"/>
                  </a:cxn>
                </a:cxnLst>
                <a:rect l="0" t="0" r="r" b="b"/>
                <a:pathLst>
                  <a:path w="262" h="25">
                    <a:moveTo>
                      <a:pt x="0" y="25"/>
                    </a:moveTo>
                    <a:lnTo>
                      <a:pt x="31" y="0"/>
                    </a:lnTo>
                    <a:lnTo>
                      <a:pt x="231" y="0"/>
                    </a:lnTo>
                    <a:lnTo>
                      <a:pt x="262" y="25"/>
                    </a:lnTo>
                    <a:lnTo>
                      <a:pt x="0" y="25"/>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07" name="Freeform 11"/>
              <p:cNvSpPr/>
              <p:nvPr/>
            </p:nvSpPr>
            <p:spPr bwMode="auto">
              <a:xfrm>
                <a:off x="935" y="2552"/>
                <a:ext cx="262" cy="25"/>
              </a:xfrm>
              <a:custGeom>
                <a:avLst/>
                <a:gdLst>
                  <a:gd name="T0" fmla="*/ 0 w 262"/>
                  <a:gd name="T1" fmla="*/ 25 h 25"/>
                  <a:gd name="T2" fmla="*/ 31 w 262"/>
                  <a:gd name="T3" fmla="*/ 0 h 25"/>
                  <a:gd name="T4" fmla="*/ 231 w 262"/>
                  <a:gd name="T5" fmla="*/ 0 h 25"/>
                  <a:gd name="T6" fmla="*/ 262 w 262"/>
                  <a:gd name="T7" fmla="*/ 25 h 25"/>
                  <a:gd name="T8" fmla="*/ 0 w 262"/>
                  <a:gd name="T9" fmla="*/ 25 h 25"/>
                </a:gdLst>
                <a:ahLst/>
                <a:cxnLst>
                  <a:cxn ang="0">
                    <a:pos x="T0" y="T1"/>
                  </a:cxn>
                  <a:cxn ang="0">
                    <a:pos x="T2" y="T3"/>
                  </a:cxn>
                  <a:cxn ang="0">
                    <a:pos x="T4" y="T5"/>
                  </a:cxn>
                  <a:cxn ang="0">
                    <a:pos x="T6" y="T7"/>
                  </a:cxn>
                  <a:cxn ang="0">
                    <a:pos x="T8" y="T9"/>
                  </a:cxn>
                </a:cxnLst>
                <a:rect l="0" t="0" r="r" b="b"/>
                <a:pathLst>
                  <a:path w="262" h="25">
                    <a:moveTo>
                      <a:pt x="0" y="25"/>
                    </a:moveTo>
                    <a:lnTo>
                      <a:pt x="31" y="0"/>
                    </a:lnTo>
                    <a:lnTo>
                      <a:pt x="231" y="0"/>
                    </a:lnTo>
                    <a:lnTo>
                      <a:pt x="262" y="25"/>
                    </a:lnTo>
                    <a:lnTo>
                      <a:pt x="0" y="25"/>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08" name="Freeform 12"/>
              <p:cNvSpPr/>
              <p:nvPr/>
            </p:nvSpPr>
            <p:spPr bwMode="auto">
              <a:xfrm>
                <a:off x="974" y="2417"/>
                <a:ext cx="185" cy="17"/>
              </a:xfrm>
              <a:custGeom>
                <a:avLst/>
                <a:gdLst>
                  <a:gd name="T0" fmla="*/ 0 w 185"/>
                  <a:gd name="T1" fmla="*/ 17 h 17"/>
                  <a:gd name="T2" fmla="*/ 23 w 185"/>
                  <a:gd name="T3" fmla="*/ 0 h 17"/>
                  <a:gd name="T4" fmla="*/ 163 w 185"/>
                  <a:gd name="T5" fmla="*/ 0 h 17"/>
                  <a:gd name="T6" fmla="*/ 185 w 185"/>
                  <a:gd name="T7" fmla="*/ 17 h 17"/>
                  <a:gd name="T8" fmla="*/ 0 w 185"/>
                  <a:gd name="T9" fmla="*/ 17 h 17"/>
                </a:gdLst>
                <a:ahLst/>
                <a:cxnLst>
                  <a:cxn ang="0">
                    <a:pos x="T0" y="T1"/>
                  </a:cxn>
                  <a:cxn ang="0">
                    <a:pos x="T2" y="T3"/>
                  </a:cxn>
                  <a:cxn ang="0">
                    <a:pos x="T4" y="T5"/>
                  </a:cxn>
                  <a:cxn ang="0">
                    <a:pos x="T6" y="T7"/>
                  </a:cxn>
                  <a:cxn ang="0">
                    <a:pos x="T8" y="T9"/>
                  </a:cxn>
                </a:cxnLst>
                <a:rect l="0" t="0" r="r" b="b"/>
                <a:pathLst>
                  <a:path w="185" h="17">
                    <a:moveTo>
                      <a:pt x="0" y="17"/>
                    </a:moveTo>
                    <a:lnTo>
                      <a:pt x="23" y="0"/>
                    </a:lnTo>
                    <a:lnTo>
                      <a:pt x="163" y="0"/>
                    </a:lnTo>
                    <a:lnTo>
                      <a:pt x="185" y="17"/>
                    </a:lnTo>
                    <a:lnTo>
                      <a:pt x="0" y="17"/>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09" name="Freeform 13"/>
              <p:cNvSpPr/>
              <p:nvPr/>
            </p:nvSpPr>
            <p:spPr bwMode="auto">
              <a:xfrm>
                <a:off x="974" y="2417"/>
                <a:ext cx="185" cy="17"/>
              </a:xfrm>
              <a:custGeom>
                <a:avLst/>
                <a:gdLst>
                  <a:gd name="T0" fmla="*/ 0 w 185"/>
                  <a:gd name="T1" fmla="*/ 17 h 17"/>
                  <a:gd name="T2" fmla="*/ 23 w 185"/>
                  <a:gd name="T3" fmla="*/ 0 h 17"/>
                  <a:gd name="T4" fmla="*/ 163 w 185"/>
                  <a:gd name="T5" fmla="*/ 0 h 17"/>
                  <a:gd name="T6" fmla="*/ 185 w 185"/>
                  <a:gd name="T7" fmla="*/ 17 h 17"/>
                  <a:gd name="T8" fmla="*/ 0 w 185"/>
                  <a:gd name="T9" fmla="*/ 17 h 17"/>
                </a:gdLst>
                <a:ahLst/>
                <a:cxnLst>
                  <a:cxn ang="0">
                    <a:pos x="T0" y="T1"/>
                  </a:cxn>
                  <a:cxn ang="0">
                    <a:pos x="T2" y="T3"/>
                  </a:cxn>
                  <a:cxn ang="0">
                    <a:pos x="T4" y="T5"/>
                  </a:cxn>
                  <a:cxn ang="0">
                    <a:pos x="T6" y="T7"/>
                  </a:cxn>
                  <a:cxn ang="0">
                    <a:pos x="T8" y="T9"/>
                  </a:cxn>
                </a:cxnLst>
                <a:rect l="0" t="0" r="r" b="b"/>
                <a:pathLst>
                  <a:path w="185" h="17">
                    <a:moveTo>
                      <a:pt x="0" y="17"/>
                    </a:moveTo>
                    <a:lnTo>
                      <a:pt x="23" y="0"/>
                    </a:lnTo>
                    <a:lnTo>
                      <a:pt x="163" y="0"/>
                    </a:lnTo>
                    <a:lnTo>
                      <a:pt x="185" y="17"/>
                    </a:lnTo>
                    <a:lnTo>
                      <a:pt x="0" y="17"/>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10" name="Rectangle 14"/>
              <p:cNvSpPr>
                <a:spLocks noChangeArrowheads="1"/>
              </p:cNvSpPr>
              <p:nvPr/>
            </p:nvSpPr>
            <p:spPr bwMode="auto">
              <a:xfrm>
                <a:off x="974" y="2434"/>
                <a:ext cx="185" cy="13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11" name="Rectangle 15"/>
              <p:cNvSpPr>
                <a:spLocks noChangeArrowheads="1"/>
              </p:cNvSpPr>
              <p:nvPr/>
            </p:nvSpPr>
            <p:spPr bwMode="auto">
              <a:xfrm>
                <a:off x="937" y="2576"/>
                <a:ext cx="260" cy="5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12" name="Rectangle 16"/>
              <p:cNvSpPr>
                <a:spLocks noChangeArrowheads="1"/>
              </p:cNvSpPr>
              <p:nvPr/>
            </p:nvSpPr>
            <p:spPr bwMode="auto">
              <a:xfrm>
                <a:off x="992" y="2450"/>
                <a:ext cx="150" cy="1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13" name="Line 17"/>
              <p:cNvSpPr>
                <a:spLocks noChangeShapeType="1"/>
              </p:cNvSpPr>
              <p:nvPr/>
            </p:nvSpPr>
            <p:spPr bwMode="auto">
              <a:xfrm flipH="1">
                <a:off x="1115" y="2598"/>
                <a:ext cx="61" cy="1"/>
              </a:xfrm>
              <a:prstGeom prst="line">
                <a:avLst/>
              </a:prstGeom>
              <a:noFill/>
              <a:ln w="7938">
                <a:solidFill>
                  <a:srgbClr val="000000"/>
                </a:solidFill>
                <a:round/>
              </a:ln>
              <a:extLst>
                <a:ext uri="{909E8E84-426E-40DD-AFC4-6F175D3DCCD1}">
                  <a14:hiddenFill xmlns:a14="http://schemas.microsoft.com/office/drawing/2010/main">
                    <a:noFill/>
                  </a14:hiddenFill>
                </a:ext>
              </a:extLst>
            </p:spPr>
            <p:txBody>
              <a:bodyPr/>
              <a:lstStyle/>
              <a:p>
                <a:endParaRPr lang="zh-CN" altLang="en-US" b="1">
                  <a:solidFill>
                    <a:srgbClr val="000099"/>
                  </a:solidFill>
                  <a:latin typeface="+mn-lt"/>
                  <a:ea typeface="黑体" panose="02010609060101010101" pitchFamily="2" charset="-122"/>
                </a:endParaRPr>
              </a:p>
            </p:txBody>
          </p:sp>
          <p:grpSp>
            <p:nvGrpSpPr>
              <p:cNvPr id="695314" name="Group 18"/>
              <p:cNvGrpSpPr/>
              <p:nvPr/>
            </p:nvGrpSpPr>
            <p:grpSpPr bwMode="auto">
              <a:xfrm>
                <a:off x="928" y="2639"/>
                <a:ext cx="277" cy="38"/>
                <a:chOff x="928" y="2639"/>
                <a:chExt cx="277" cy="38"/>
              </a:xfrm>
            </p:grpSpPr>
            <p:sp>
              <p:nvSpPr>
                <p:cNvPr id="695315" name="Freeform 19"/>
                <p:cNvSpPr/>
                <p:nvPr/>
              </p:nvSpPr>
              <p:spPr bwMode="auto">
                <a:xfrm>
                  <a:off x="928" y="2639"/>
                  <a:ext cx="277" cy="29"/>
                </a:xfrm>
                <a:custGeom>
                  <a:avLst/>
                  <a:gdLst>
                    <a:gd name="T0" fmla="*/ 0 w 277"/>
                    <a:gd name="T1" fmla="*/ 29 h 29"/>
                    <a:gd name="T2" fmla="*/ 33 w 277"/>
                    <a:gd name="T3" fmla="*/ 0 h 29"/>
                    <a:gd name="T4" fmla="*/ 245 w 277"/>
                    <a:gd name="T5" fmla="*/ 0 h 29"/>
                    <a:gd name="T6" fmla="*/ 277 w 277"/>
                    <a:gd name="T7" fmla="*/ 29 h 29"/>
                    <a:gd name="T8" fmla="*/ 0 w 277"/>
                    <a:gd name="T9" fmla="*/ 29 h 29"/>
                  </a:gdLst>
                  <a:ahLst/>
                  <a:cxnLst>
                    <a:cxn ang="0">
                      <a:pos x="T0" y="T1"/>
                    </a:cxn>
                    <a:cxn ang="0">
                      <a:pos x="T2" y="T3"/>
                    </a:cxn>
                    <a:cxn ang="0">
                      <a:pos x="T4" y="T5"/>
                    </a:cxn>
                    <a:cxn ang="0">
                      <a:pos x="T6" y="T7"/>
                    </a:cxn>
                    <a:cxn ang="0">
                      <a:pos x="T8" y="T9"/>
                    </a:cxn>
                  </a:cxnLst>
                  <a:rect l="0" t="0" r="r" b="b"/>
                  <a:pathLst>
                    <a:path w="277" h="29">
                      <a:moveTo>
                        <a:pt x="0" y="29"/>
                      </a:moveTo>
                      <a:lnTo>
                        <a:pt x="33" y="0"/>
                      </a:lnTo>
                      <a:lnTo>
                        <a:pt x="245" y="0"/>
                      </a:lnTo>
                      <a:lnTo>
                        <a:pt x="277" y="29"/>
                      </a:lnTo>
                      <a:lnTo>
                        <a:pt x="0" y="29"/>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16" name="Freeform 20"/>
                <p:cNvSpPr/>
                <p:nvPr/>
              </p:nvSpPr>
              <p:spPr bwMode="auto">
                <a:xfrm>
                  <a:off x="928" y="2639"/>
                  <a:ext cx="277" cy="29"/>
                </a:xfrm>
                <a:custGeom>
                  <a:avLst/>
                  <a:gdLst>
                    <a:gd name="T0" fmla="*/ 0 w 277"/>
                    <a:gd name="T1" fmla="*/ 29 h 29"/>
                    <a:gd name="T2" fmla="*/ 33 w 277"/>
                    <a:gd name="T3" fmla="*/ 0 h 29"/>
                    <a:gd name="T4" fmla="*/ 245 w 277"/>
                    <a:gd name="T5" fmla="*/ 0 h 29"/>
                    <a:gd name="T6" fmla="*/ 277 w 277"/>
                    <a:gd name="T7" fmla="*/ 29 h 29"/>
                    <a:gd name="T8" fmla="*/ 0 w 277"/>
                    <a:gd name="T9" fmla="*/ 29 h 29"/>
                  </a:gdLst>
                  <a:ahLst/>
                  <a:cxnLst>
                    <a:cxn ang="0">
                      <a:pos x="T0" y="T1"/>
                    </a:cxn>
                    <a:cxn ang="0">
                      <a:pos x="T2" y="T3"/>
                    </a:cxn>
                    <a:cxn ang="0">
                      <a:pos x="T4" y="T5"/>
                    </a:cxn>
                    <a:cxn ang="0">
                      <a:pos x="T6" y="T7"/>
                    </a:cxn>
                    <a:cxn ang="0">
                      <a:pos x="T8" y="T9"/>
                    </a:cxn>
                  </a:cxnLst>
                  <a:rect l="0" t="0" r="r" b="b"/>
                  <a:pathLst>
                    <a:path w="277" h="29">
                      <a:moveTo>
                        <a:pt x="0" y="29"/>
                      </a:moveTo>
                      <a:lnTo>
                        <a:pt x="33" y="0"/>
                      </a:lnTo>
                      <a:lnTo>
                        <a:pt x="245" y="0"/>
                      </a:lnTo>
                      <a:lnTo>
                        <a:pt x="277" y="29"/>
                      </a:lnTo>
                      <a:lnTo>
                        <a:pt x="0" y="29"/>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17" name="Rectangle 21"/>
                <p:cNvSpPr>
                  <a:spLocks noChangeArrowheads="1"/>
                </p:cNvSpPr>
                <p:nvPr/>
              </p:nvSpPr>
              <p:spPr bwMode="auto">
                <a:xfrm>
                  <a:off x="930" y="2666"/>
                  <a:ext cx="27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b="1">
                    <a:solidFill>
                      <a:srgbClr val="000099"/>
                    </a:solidFill>
                    <a:latin typeface="+mn-lt"/>
                    <a:ea typeface="黑体" panose="02010609060101010101" pitchFamily="2" charset="-122"/>
                  </a:endParaRPr>
                </a:p>
              </p:txBody>
            </p:sp>
          </p:grpSp>
        </p:grpSp>
        <p:grpSp>
          <p:nvGrpSpPr>
            <p:cNvPr id="695318" name="Group 22"/>
            <p:cNvGrpSpPr/>
            <p:nvPr/>
          </p:nvGrpSpPr>
          <p:grpSpPr bwMode="auto">
            <a:xfrm>
              <a:off x="921" y="2412"/>
              <a:ext cx="277" cy="261"/>
              <a:chOff x="921" y="2412"/>
              <a:chExt cx="277" cy="261"/>
            </a:xfrm>
          </p:grpSpPr>
          <p:sp>
            <p:nvSpPr>
              <p:cNvPr id="695319" name="Freeform 23"/>
              <p:cNvSpPr/>
              <p:nvPr/>
            </p:nvSpPr>
            <p:spPr bwMode="auto">
              <a:xfrm>
                <a:off x="928" y="2547"/>
                <a:ext cx="262" cy="26"/>
              </a:xfrm>
              <a:custGeom>
                <a:avLst/>
                <a:gdLst>
                  <a:gd name="T0" fmla="*/ 0 w 262"/>
                  <a:gd name="T1" fmla="*/ 26 h 26"/>
                  <a:gd name="T2" fmla="*/ 31 w 262"/>
                  <a:gd name="T3" fmla="*/ 0 h 26"/>
                  <a:gd name="T4" fmla="*/ 231 w 262"/>
                  <a:gd name="T5" fmla="*/ 0 h 26"/>
                  <a:gd name="T6" fmla="*/ 262 w 262"/>
                  <a:gd name="T7" fmla="*/ 26 h 26"/>
                  <a:gd name="T8" fmla="*/ 0 w 262"/>
                  <a:gd name="T9" fmla="*/ 26 h 26"/>
                </a:gdLst>
                <a:ahLst/>
                <a:cxnLst>
                  <a:cxn ang="0">
                    <a:pos x="T0" y="T1"/>
                  </a:cxn>
                  <a:cxn ang="0">
                    <a:pos x="T2" y="T3"/>
                  </a:cxn>
                  <a:cxn ang="0">
                    <a:pos x="T4" y="T5"/>
                  </a:cxn>
                  <a:cxn ang="0">
                    <a:pos x="T6" y="T7"/>
                  </a:cxn>
                  <a:cxn ang="0">
                    <a:pos x="T8" y="T9"/>
                  </a:cxn>
                </a:cxnLst>
                <a:rect l="0" t="0" r="r" b="b"/>
                <a:pathLst>
                  <a:path w="262" h="26">
                    <a:moveTo>
                      <a:pt x="0" y="26"/>
                    </a:moveTo>
                    <a:lnTo>
                      <a:pt x="31" y="0"/>
                    </a:lnTo>
                    <a:lnTo>
                      <a:pt x="231" y="0"/>
                    </a:lnTo>
                    <a:lnTo>
                      <a:pt x="262" y="26"/>
                    </a:lnTo>
                    <a:lnTo>
                      <a:pt x="0" y="26"/>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20" name="Freeform 24"/>
              <p:cNvSpPr/>
              <p:nvPr/>
            </p:nvSpPr>
            <p:spPr bwMode="auto">
              <a:xfrm>
                <a:off x="928" y="2547"/>
                <a:ext cx="262" cy="26"/>
              </a:xfrm>
              <a:custGeom>
                <a:avLst/>
                <a:gdLst>
                  <a:gd name="T0" fmla="*/ 0 w 262"/>
                  <a:gd name="T1" fmla="*/ 26 h 26"/>
                  <a:gd name="T2" fmla="*/ 31 w 262"/>
                  <a:gd name="T3" fmla="*/ 0 h 26"/>
                  <a:gd name="T4" fmla="*/ 231 w 262"/>
                  <a:gd name="T5" fmla="*/ 0 h 26"/>
                  <a:gd name="T6" fmla="*/ 262 w 262"/>
                  <a:gd name="T7" fmla="*/ 26 h 26"/>
                  <a:gd name="T8" fmla="*/ 0 w 262"/>
                  <a:gd name="T9" fmla="*/ 26 h 26"/>
                </a:gdLst>
                <a:ahLst/>
                <a:cxnLst>
                  <a:cxn ang="0">
                    <a:pos x="T0" y="T1"/>
                  </a:cxn>
                  <a:cxn ang="0">
                    <a:pos x="T2" y="T3"/>
                  </a:cxn>
                  <a:cxn ang="0">
                    <a:pos x="T4" y="T5"/>
                  </a:cxn>
                  <a:cxn ang="0">
                    <a:pos x="T6" y="T7"/>
                  </a:cxn>
                  <a:cxn ang="0">
                    <a:pos x="T8" y="T9"/>
                  </a:cxn>
                </a:cxnLst>
                <a:rect l="0" t="0" r="r" b="b"/>
                <a:pathLst>
                  <a:path w="262" h="26">
                    <a:moveTo>
                      <a:pt x="0" y="26"/>
                    </a:moveTo>
                    <a:lnTo>
                      <a:pt x="31" y="0"/>
                    </a:lnTo>
                    <a:lnTo>
                      <a:pt x="231" y="0"/>
                    </a:lnTo>
                    <a:lnTo>
                      <a:pt x="262" y="26"/>
                    </a:lnTo>
                    <a:lnTo>
                      <a:pt x="0" y="26"/>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21" name="Freeform 25"/>
              <p:cNvSpPr/>
              <p:nvPr/>
            </p:nvSpPr>
            <p:spPr bwMode="auto">
              <a:xfrm>
                <a:off x="968" y="2412"/>
                <a:ext cx="184" cy="17"/>
              </a:xfrm>
              <a:custGeom>
                <a:avLst/>
                <a:gdLst>
                  <a:gd name="T0" fmla="*/ 0 w 184"/>
                  <a:gd name="T1" fmla="*/ 17 h 17"/>
                  <a:gd name="T2" fmla="*/ 22 w 184"/>
                  <a:gd name="T3" fmla="*/ 0 h 17"/>
                  <a:gd name="T4" fmla="*/ 162 w 184"/>
                  <a:gd name="T5" fmla="*/ 0 h 17"/>
                  <a:gd name="T6" fmla="*/ 184 w 184"/>
                  <a:gd name="T7" fmla="*/ 17 h 17"/>
                  <a:gd name="T8" fmla="*/ 0 w 184"/>
                  <a:gd name="T9" fmla="*/ 17 h 17"/>
                </a:gdLst>
                <a:ahLst/>
                <a:cxnLst>
                  <a:cxn ang="0">
                    <a:pos x="T0" y="T1"/>
                  </a:cxn>
                  <a:cxn ang="0">
                    <a:pos x="T2" y="T3"/>
                  </a:cxn>
                  <a:cxn ang="0">
                    <a:pos x="T4" y="T5"/>
                  </a:cxn>
                  <a:cxn ang="0">
                    <a:pos x="T6" y="T7"/>
                  </a:cxn>
                  <a:cxn ang="0">
                    <a:pos x="T8" y="T9"/>
                  </a:cxn>
                </a:cxnLst>
                <a:rect l="0" t="0" r="r" b="b"/>
                <a:pathLst>
                  <a:path w="184" h="17">
                    <a:moveTo>
                      <a:pt x="0" y="17"/>
                    </a:moveTo>
                    <a:lnTo>
                      <a:pt x="22" y="0"/>
                    </a:lnTo>
                    <a:lnTo>
                      <a:pt x="162" y="0"/>
                    </a:lnTo>
                    <a:lnTo>
                      <a:pt x="184" y="17"/>
                    </a:lnTo>
                    <a:lnTo>
                      <a:pt x="0" y="17"/>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22" name="Freeform 26"/>
              <p:cNvSpPr/>
              <p:nvPr/>
            </p:nvSpPr>
            <p:spPr bwMode="auto">
              <a:xfrm>
                <a:off x="968" y="2412"/>
                <a:ext cx="184" cy="17"/>
              </a:xfrm>
              <a:custGeom>
                <a:avLst/>
                <a:gdLst>
                  <a:gd name="T0" fmla="*/ 0 w 184"/>
                  <a:gd name="T1" fmla="*/ 17 h 17"/>
                  <a:gd name="T2" fmla="*/ 22 w 184"/>
                  <a:gd name="T3" fmla="*/ 0 h 17"/>
                  <a:gd name="T4" fmla="*/ 162 w 184"/>
                  <a:gd name="T5" fmla="*/ 0 h 17"/>
                  <a:gd name="T6" fmla="*/ 184 w 184"/>
                  <a:gd name="T7" fmla="*/ 17 h 17"/>
                  <a:gd name="T8" fmla="*/ 0 w 184"/>
                  <a:gd name="T9" fmla="*/ 17 h 17"/>
                </a:gdLst>
                <a:ahLst/>
                <a:cxnLst>
                  <a:cxn ang="0">
                    <a:pos x="T0" y="T1"/>
                  </a:cxn>
                  <a:cxn ang="0">
                    <a:pos x="T2" y="T3"/>
                  </a:cxn>
                  <a:cxn ang="0">
                    <a:pos x="T4" y="T5"/>
                  </a:cxn>
                  <a:cxn ang="0">
                    <a:pos x="T6" y="T7"/>
                  </a:cxn>
                  <a:cxn ang="0">
                    <a:pos x="T8" y="T9"/>
                  </a:cxn>
                </a:cxnLst>
                <a:rect l="0" t="0" r="r" b="b"/>
                <a:pathLst>
                  <a:path w="184" h="17">
                    <a:moveTo>
                      <a:pt x="0" y="17"/>
                    </a:moveTo>
                    <a:lnTo>
                      <a:pt x="22" y="0"/>
                    </a:lnTo>
                    <a:lnTo>
                      <a:pt x="162" y="0"/>
                    </a:lnTo>
                    <a:lnTo>
                      <a:pt x="184" y="17"/>
                    </a:lnTo>
                    <a:lnTo>
                      <a:pt x="0" y="17"/>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23" name="Rectangle 27"/>
              <p:cNvSpPr>
                <a:spLocks noChangeArrowheads="1"/>
              </p:cNvSpPr>
              <p:nvPr/>
            </p:nvSpPr>
            <p:spPr bwMode="auto">
              <a:xfrm>
                <a:off x="968" y="2429"/>
                <a:ext cx="184" cy="132"/>
              </a:xfrm>
              <a:prstGeom prst="rect">
                <a:avLst/>
              </a:prstGeom>
              <a:solidFill>
                <a:srgbClr val="B7B7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24" name="Rectangle 28"/>
              <p:cNvSpPr>
                <a:spLocks noChangeArrowheads="1"/>
              </p:cNvSpPr>
              <p:nvPr/>
            </p:nvSpPr>
            <p:spPr bwMode="auto">
              <a:xfrm>
                <a:off x="930" y="2571"/>
                <a:ext cx="260" cy="59"/>
              </a:xfrm>
              <a:prstGeom prst="rect">
                <a:avLst/>
              </a:prstGeom>
              <a:solidFill>
                <a:srgbClr val="B7B7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25" name="Rectangle 29"/>
              <p:cNvSpPr>
                <a:spLocks noChangeArrowheads="1"/>
              </p:cNvSpPr>
              <p:nvPr/>
            </p:nvSpPr>
            <p:spPr bwMode="auto">
              <a:xfrm>
                <a:off x="985" y="2445"/>
                <a:ext cx="150" cy="1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26" name="Line 30"/>
              <p:cNvSpPr>
                <a:spLocks noChangeShapeType="1"/>
              </p:cNvSpPr>
              <p:nvPr/>
            </p:nvSpPr>
            <p:spPr bwMode="auto">
              <a:xfrm flipH="1">
                <a:off x="1108" y="2593"/>
                <a:ext cx="61" cy="1"/>
              </a:xfrm>
              <a:prstGeom prst="line">
                <a:avLst/>
              </a:prstGeom>
              <a:noFill/>
              <a:ln w="7938">
                <a:solidFill>
                  <a:srgbClr val="000000"/>
                </a:solidFill>
                <a:round/>
              </a:ln>
              <a:extLst>
                <a:ext uri="{909E8E84-426E-40DD-AFC4-6F175D3DCCD1}">
                  <a14:hiddenFill xmlns:a14="http://schemas.microsoft.com/office/drawing/2010/main">
                    <a:noFill/>
                  </a14:hiddenFill>
                </a:ext>
              </a:extLst>
            </p:spPr>
            <p:txBody>
              <a:bodyPr/>
              <a:lstStyle/>
              <a:p>
                <a:endParaRPr lang="zh-CN" altLang="en-US" b="1">
                  <a:solidFill>
                    <a:srgbClr val="000099"/>
                  </a:solidFill>
                  <a:latin typeface="+mn-lt"/>
                  <a:ea typeface="黑体" panose="02010609060101010101" pitchFamily="2" charset="-122"/>
                </a:endParaRPr>
              </a:p>
            </p:txBody>
          </p:sp>
          <p:grpSp>
            <p:nvGrpSpPr>
              <p:cNvPr id="695327" name="Group 31"/>
              <p:cNvGrpSpPr/>
              <p:nvPr/>
            </p:nvGrpSpPr>
            <p:grpSpPr bwMode="auto">
              <a:xfrm>
                <a:off x="921" y="2635"/>
                <a:ext cx="277" cy="38"/>
                <a:chOff x="921" y="2635"/>
                <a:chExt cx="277" cy="38"/>
              </a:xfrm>
            </p:grpSpPr>
            <p:sp>
              <p:nvSpPr>
                <p:cNvPr id="695328" name="Freeform 32"/>
                <p:cNvSpPr/>
                <p:nvPr/>
              </p:nvSpPr>
              <p:spPr bwMode="auto">
                <a:xfrm>
                  <a:off x="921" y="2635"/>
                  <a:ext cx="277" cy="28"/>
                </a:xfrm>
                <a:custGeom>
                  <a:avLst/>
                  <a:gdLst>
                    <a:gd name="T0" fmla="*/ 0 w 277"/>
                    <a:gd name="T1" fmla="*/ 28 h 28"/>
                    <a:gd name="T2" fmla="*/ 33 w 277"/>
                    <a:gd name="T3" fmla="*/ 0 h 28"/>
                    <a:gd name="T4" fmla="*/ 245 w 277"/>
                    <a:gd name="T5" fmla="*/ 0 h 28"/>
                    <a:gd name="T6" fmla="*/ 277 w 277"/>
                    <a:gd name="T7" fmla="*/ 28 h 28"/>
                    <a:gd name="T8" fmla="*/ 0 w 277"/>
                    <a:gd name="T9" fmla="*/ 28 h 28"/>
                  </a:gdLst>
                  <a:ahLst/>
                  <a:cxnLst>
                    <a:cxn ang="0">
                      <a:pos x="T0" y="T1"/>
                    </a:cxn>
                    <a:cxn ang="0">
                      <a:pos x="T2" y="T3"/>
                    </a:cxn>
                    <a:cxn ang="0">
                      <a:pos x="T4" y="T5"/>
                    </a:cxn>
                    <a:cxn ang="0">
                      <a:pos x="T6" y="T7"/>
                    </a:cxn>
                    <a:cxn ang="0">
                      <a:pos x="T8" y="T9"/>
                    </a:cxn>
                  </a:cxnLst>
                  <a:rect l="0" t="0" r="r" b="b"/>
                  <a:pathLst>
                    <a:path w="277" h="28">
                      <a:moveTo>
                        <a:pt x="0" y="28"/>
                      </a:moveTo>
                      <a:lnTo>
                        <a:pt x="33" y="0"/>
                      </a:lnTo>
                      <a:lnTo>
                        <a:pt x="245" y="0"/>
                      </a:lnTo>
                      <a:lnTo>
                        <a:pt x="277" y="28"/>
                      </a:lnTo>
                      <a:lnTo>
                        <a:pt x="0" y="28"/>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29" name="Freeform 33"/>
                <p:cNvSpPr/>
                <p:nvPr/>
              </p:nvSpPr>
              <p:spPr bwMode="auto">
                <a:xfrm>
                  <a:off x="921" y="2635"/>
                  <a:ext cx="277" cy="28"/>
                </a:xfrm>
                <a:custGeom>
                  <a:avLst/>
                  <a:gdLst>
                    <a:gd name="T0" fmla="*/ 0 w 277"/>
                    <a:gd name="T1" fmla="*/ 28 h 28"/>
                    <a:gd name="T2" fmla="*/ 33 w 277"/>
                    <a:gd name="T3" fmla="*/ 0 h 28"/>
                    <a:gd name="T4" fmla="*/ 245 w 277"/>
                    <a:gd name="T5" fmla="*/ 0 h 28"/>
                    <a:gd name="T6" fmla="*/ 277 w 277"/>
                    <a:gd name="T7" fmla="*/ 28 h 28"/>
                    <a:gd name="T8" fmla="*/ 0 w 277"/>
                    <a:gd name="T9" fmla="*/ 28 h 28"/>
                  </a:gdLst>
                  <a:ahLst/>
                  <a:cxnLst>
                    <a:cxn ang="0">
                      <a:pos x="T0" y="T1"/>
                    </a:cxn>
                    <a:cxn ang="0">
                      <a:pos x="T2" y="T3"/>
                    </a:cxn>
                    <a:cxn ang="0">
                      <a:pos x="T4" y="T5"/>
                    </a:cxn>
                    <a:cxn ang="0">
                      <a:pos x="T6" y="T7"/>
                    </a:cxn>
                    <a:cxn ang="0">
                      <a:pos x="T8" y="T9"/>
                    </a:cxn>
                  </a:cxnLst>
                  <a:rect l="0" t="0" r="r" b="b"/>
                  <a:pathLst>
                    <a:path w="277" h="28">
                      <a:moveTo>
                        <a:pt x="0" y="28"/>
                      </a:moveTo>
                      <a:lnTo>
                        <a:pt x="33" y="0"/>
                      </a:lnTo>
                      <a:lnTo>
                        <a:pt x="245" y="0"/>
                      </a:lnTo>
                      <a:lnTo>
                        <a:pt x="277" y="28"/>
                      </a:lnTo>
                      <a:lnTo>
                        <a:pt x="0" y="28"/>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30" name="Rectangle 34"/>
                <p:cNvSpPr>
                  <a:spLocks noChangeArrowheads="1"/>
                </p:cNvSpPr>
                <p:nvPr/>
              </p:nvSpPr>
              <p:spPr bwMode="auto">
                <a:xfrm>
                  <a:off x="923" y="2662"/>
                  <a:ext cx="274" cy="11"/>
                </a:xfrm>
                <a:prstGeom prst="rect">
                  <a:avLst/>
                </a:prstGeom>
                <a:solidFill>
                  <a:srgbClr val="BAB7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b="1">
                    <a:solidFill>
                      <a:srgbClr val="000099"/>
                    </a:solidFill>
                    <a:latin typeface="+mn-lt"/>
                    <a:ea typeface="黑体" panose="02010609060101010101" pitchFamily="2" charset="-122"/>
                  </a:endParaRPr>
                </a:p>
              </p:txBody>
            </p:sp>
          </p:grpSp>
        </p:grpSp>
      </p:grpSp>
      <p:sp>
        <p:nvSpPr>
          <p:cNvPr id="695332" name="Text Box 36"/>
          <p:cNvSpPr txBox="1">
            <a:spLocks noChangeArrowheads="1"/>
          </p:cNvSpPr>
          <p:nvPr/>
        </p:nvSpPr>
        <p:spPr bwMode="auto">
          <a:xfrm>
            <a:off x="8873605" y="1196752"/>
            <a:ext cx="4074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kumimoji="1" lang="en-US" altLang="zh-CN" sz="2400" b="1">
                <a:solidFill>
                  <a:srgbClr val="000099"/>
                </a:solidFill>
                <a:latin typeface="+mn-lt"/>
                <a:ea typeface="黑体" panose="02010609060101010101" pitchFamily="2" charset="-122"/>
              </a:rPr>
              <a:t>B</a:t>
            </a:r>
          </a:p>
        </p:txBody>
      </p:sp>
      <p:grpSp>
        <p:nvGrpSpPr>
          <p:cNvPr id="695333" name="Group 37"/>
          <p:cNvGrpSpPr/>
          <p:nvPr/>
        </p:nvGrpSpPr>
        <p:grpSpPr bwMode="auto">
          <a:xfrm>
            <a:off x="9174569" y="1225327"/>
            <a:ext cx="622565" cy="660400"/>
            <a:chOff x="921" y="2412"/>
            <a:chExt cx="284" cy="265"/>
          </a:xfrm>
        </p:grpSpPr>
        <p:grpSp>
          <p:nvGrpSpPr>
            <p:cNvPr id="695334" name="Group 38"/>
            <p:cNvGrpSpPr/>
            <p:nvPr/>
          </p:nvGrpSpPr>
          <p:grpSpPr bwMode="auto">
            <a:xfrm>
              <a:off x="928" y="2417"/>
              <a:ext cx="277" cy="260"/>
              <a:chOff x="928" y="2417"/>
              <a:chExt cx="277" cy="260"/>
            </a:xfrm>
          </p:grpSpPr>
          <p:sp>
            <p:nvSpPr>
              <p:cNvPr id="695335" name="Freeform 39"/>
              <p:cNvSpPr/>
              <p:nvPr/>
            </p:nvSpPr>
            <p:spPr bwMode="auto">
              <a:xfrm>
                <a:off x="935" y="2552"/>
                <a:ext cx="262" cy="25"/>
              </a:xfrm>
              <a:custGeom>
                <a:avLst/>
                <a:gdLst>
                  <a:gd name="T0" fmla="*/ 0 w 262"/>
                  <a:gd name="T1" fmla="*/ 25 h 25"/>
                  <a:gd name="T2" fmla="*/ 31 w 262"/>
                  <a:gd name="T3" fmla="*/ 0 h 25"/>
                  <a:gd name="T4" fmla="*/ 231 w 262"/>
                  <a:gd name="T5" fmla="*/ 0 h 25"/>
                  <a:gd name="T6" fmla="*/ 262 w 262"/>
                  <a:gd name="T7" fmla="*/ 25 h 25"/>
                  <a:gd name="T8" fmla="*/ 0 w 262"/>
                  <a:gd name="T9" fmla="*/ 25 h 25"/>
                </a:gdLst>
                <a:ahLst/>
                <a:cxnLst>
                  <a:cxn ang="0">
                    <a:pos x="T0" y="T1"/>
                  </a:cxn>
                  <a:cxn ang="0">
                    <a:pos x="T2" y="T3"/>
                  </a:cxn>
                  <a:cxn ang="0">
                    <a:pos x="T4" y="T5"/>
                  </a:cxn>
                  <a:cxn ang="0">
                    <a:pos x="T6" y="T7"/>
                  </a:cxn>
                  <a:cxn ang="0">
                    <a:pos x="T8" y="T9"/>
                  </a:cxn>
                </a:cxnLst>
                <a:rect l="0" t="0" r="r" b="b"/>
                <a:pathLst>
                  <a:path w="262" h="25">
                    <a:moveTo>
                      <a:pt x="0" y="25"/>
                    </a:moveTo>
                    <a:lnTo>
                      <a:pt x="31" y="0"/>
                    </a:lnTo>
                    <a:lnTo>
                      <a:pt x="231" y="0"/>
                    </a:lnTo>
                    <a:lnTo>
                      <a:pt x="262" y="25"/>
                    </a:lnTo>
                    <a:lnTo>
                      <a:pt x="0" y="25"/>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36" name="Freeform 40"/>
              <p:cNvSpPr/>
              <p:nvPr/>
            </p:nvSpPr>
            <p:spPr bwMode="auto">
              <a:xfrm>
                <a:off x="935" y="2552"/>
                <a:ext cx="262" cy="25"/>
              </a:xfrm>
              <a:custGeom>
                <a:avLst/>
                <a:gdLst>
                  <a:gd name="T0" fmla="*/ 0 w 262"/>
                  <a:gd name="T1" fmla="*/ 25 h 25"/>
                  <a:gd name="T2" fmla="*/ 31 w 262"/>
                  <a:gd name="T3" fmla="*/ 0 h 25"/>
                  <a:gd name="T4" fmla="*/ 231 w 262"/>
                  <a:gd name="T5" fmla="*/ 0 h 25"/>
                  <a:gd name="T6" fmla="*/ 262 w 262"/>
                  <a:gd name="T7" fmla="*/ 25 h 25"/>
                  <a:gd name="T8" fmla="*/ 0 w 262"/>
                  <a:gd name="T9" fmla="*/ 25 h 25"/>
                </a:gdLst>
                <a:ahLst/>
                <a:cxnLst>
                  <a:cxn ang="0">
                    <a:pos x="T0" y="T1"/>
                  </a:cxn>
                  <a:cxn ang="0">
                    <a:pos x="T2" y="T3"/>
                  </a:cxn>
                  <a:cxn ang="0">
                    <a:pos x="T4" y="T5"/>
                  </a:cxn>
                  <a:cxn ang="0">
                    <a:pos x="T6" y="T7"/>
                  </a:cxn>
                  <a:cxn ang="0">
                    <a:pos x="T8" y="T9"/>
                  </a:cxn>
                </a:cxnLst>
                <a:rect l="0" t="0" r="r" b="b"/>
                <a:pathLst>
                  <a:path w="262" h="25">
                    <a:moveTo>
                      <a:pt x="0" y="25"/>
                    </a:moveTo>
                    <a:lnTo>
                      <a:pt x="31" y="0"/>
                    </a:lnTo>
                    <a:lnTo>
                      <a:pt x="231" y="0"/>
                    </a:lnTo>
                    <a:lnTo>
                      <a:pt x="262" y="25"/>
                    </a:lnTo>
                    <a:lnTo>
                      <a:pt x="0" y="25"/>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37" name="Freeform 41"/>
              <p:cNvSpPr/>
              <p:nvPr/>
            </p:nvSpPr>
            <p:spPr bwMode="auto">
              <a:xfrm>
                <a:off x="974" y="2417"/>
                <a:ext cx="185" cy="17"/>
              </a:xfrm>
              <a:custGeom>
                <a:avLst/>
                <a:gdLst>
                  <a:gd name="T0" fmla="*/ 0 w 185"/>
                  <a:gd name="T1" fmla="*/ 17 h 17"/>
                  <a:gd name="T2" fmla="*/ 23 w 185"/>
                  <a:gd name="T3" fmla="*/ 0 h 17"/>
                  <a:gd name="T4" fmla="*/ 163 w 185"/>
                  <a:gd name="T5" fmla="*/ 0 h 17"/>
                  <a:gd name="T6" fmla="*/ 185 w 185"/>
                  <a:gd name="T7" fmla="*/ 17 h 17"/>
                  <a:gd name="T8" fmla="*/ 0 w 185"/>
                  <a:gd name="T9" fmla="*/ 17 h 17"/>
                </a:gdLst>
                <a:ahLst/>
                <a:cxnLst>
                  <a:cxn ang="0">
                    <a:pos x="T0" y="T1"/>
                  </a:cxn>
                  <a:cxn ang="0">
                    <a:pos x="T2" y="T3"/>
                  </a:cxn>
                  <a:cxn ang="0">
                    <a:pos x="T4" y="T5"/>
                  </a:cxn>
                  <a:cxn ang="0">
                    <a:pos x="T6" y="T7"/>
                  </a:cxn>
                  <a:cxn ang="0">
                    <a:pos x="T8" y="T9"/>
                  </a:cxn>
                </a:cxnLst>
                <a:rect l="0" t="0" r="r" b="b"/>
                <a:pathLst>
                  <a:path w="185" h="17">
                    <a:moveTo>
                      <a:pt x="0" y="17"/>
                    </a:moveTo>
                    <a:lnTo>
                      <a:pt x="23" y="0"/>
                    </a:lnTo>
                    <a:lnTo>
                      <a:pt x="163" y="0"/>
                    </a:lnTo>
                    <a:lnTo>
                      <a:pt x="185" y="17"/>
                    </a:lnTo>
                    <a:lnTo>
                      <a:pt x="0" y="17"/>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38" name="Freeform 42"/>
              <p:cNvSpPr/>
              <p:nvPr/>
            </p:nvSpPr>
            <p:spPr bwMode="auto">
              <a:xfrm>
                <a:off x="974" y="2417"/>
                <a:ext cx="185" cy="17"/>
              </a:xfrm>
              <a:custGeom>
                <a:avLst/>
                <a:gdLst>
                  <a:gd name="T0" fmla="*/ 0 w 185"/>
                  <a:gd name="T1" fmla="*/ 17 h 17"/>
                  <a:gd name="T2" fmla="*/ 23 w 185"/>
                  <a:gd name="T3" fmla="*/ 0 h 17"/>
                  <a:gd name="T4" fmla="*/ 163 w 185"/>
                  <a:gd name="T5" fmla="*/ 0 h 17"/>
                  <a:gd name="T6" fmla="*/ 185 w 185"/>
                  <a:gd name="T7" fmla="*/ 17 h 17"/>
                  <a:gd name="T8" fmla="*/ 0 w 185"/>
                  <a:gd name="T9" fmla="*/ 17 h 17"/>
                </a:gdLst>
                <a:ahLst/>
                <a:cxnLst>
                  <a:cxn ang="0">
                    <a:pos x="T0" y="T1"/>
                  </a:cxn>
                  <a:cxn ang="0">
                    <a:pos x="T2" y="T3"/>
                  </a:cxn>
                  <a:cxn ang="0">
                    <a:pos x="T4" y="T5"/>
                  </a:cxn>
                  <a:cxn ang="0">
                    <a:pos x="T6" y="T7"/>
                  </a:cxn>
                  <a:cxn ang="0">
                    <a:pos x="T8" y="T9"/>
                  </a:cxn>
                </a:cxnLst>
                <a:rect l="0" t="0" r="r" b="b"/>
                <a:pathLst>
                  <a:path w="185" h="17">
                    <a:moveTo>
                      <a:pt x="0" y="17"/>
                    </a:moveTo>
                    <a:lnTo>
                      <a:pt x="23" y="0"/>
                    </a:lnTo>
                    <a:lnTo>
                      <a:pt x="163" y="0"/>
                    </a:lnTo>
                    <a:lnTo>
                      <a:pt x="185" y="17"/>
                    </a:lnTo>
                    <a:lnTo>
                      <a:pt x="0" y="17"/>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39" name="Rectangle 43"/>
              <p:cNvSpPr>
                <a:spLocks noChangeArrowheads="1"/>
              </p:cNvSpPr>
              <p:nvPr/>
            </p:nvSpPr>
            <p:spPr bwMode="auto">
              <a:xfrm>
                <a:off x="974" y="2434"/>
                <a:ext cx="185" cy="13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40" name="Rectangle 44"/>
              <p:cNvSpPr>
                <a:spLocks noChangeArrowheads="1"/>
              </p:cNvSpPr>
              <p:nvPr/>
            </p:nvSpPr>
            <p:spPr bwMode="auto">
              <a:xfrm>
                <a:off x="937" y="2576"/>
                <a:ext cx="260" cy="5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41" name="Rectangle 45"/>
              <p:cNvSpPr>
                <a:spLocks noChangeArrowheads="1"/>
              </p:cNvSpPr>
              <p:nvPr/>
            </p:nvSpPr>
            <p:spPr bwMode="auto">
              <a:xfrm>
                <a:off x="992" y="2450"/>
                <a:ext cx="150" cy="1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42" name="Line 46"/>
              <p:cNvSpPr>
                <a:spLocks noChangeShapeType="1"/>
              </p:cNvSpPr>
              <p:nvPr/>
            </p:nvSpPr>
            <p:spPr bwMode="auto">
              <a:xfrm flipH="1">
                <a:off x="1115" y="2598"/>
                <a:ext cx="61" cy="1"/>
              </a:xfrm>
              <a:prstGeom prst="line">
                <a:avLst/>
              </a:prstGeom>
              <a:noFill/>
              <a:ln w="7938">
                <a:solidFill>
                  <a:srgbClr val="000000"/>
                </a:solidFill>
                <a:round/>
              </a:ln>
              <a:extLst>
                <a:ext uri="{909E8E84-426E-40DD-AFC4-6F175D3DCCD1}">
                  <a14:hiddenFill xmlns:a14="http://schemas.microsoft.com/office/drawing/2010/main">
                    <a:noFill/>
                  </a14:hiddenFill>
                </a:ext>
              </a:extLst>
            </p:spPr>
            <p:txBody>
              <a:bodyPr/>
              <a:lstStyle/>
              <a:p>
                <a:endParaRPr lang="zh-CN" altLang="en-US" b="1">
                  <a:solidFill>
                    <a:srgbClr val="000099"/>
                  </a:solidFill>
                  <a:latin typeface="+mn-lt"/>
                  <a:ea typeface="黑体" panose="02010609060101010101" pitchFamily="2" charset="-122"/>
                </a:endParaRPr>
              </a:p>
            </p:txBody>
          </p:sp>
          <p:grpSp>
            <p:nvGrpSpPr>
              <p:cNvPr id="695343" name="Group 47"/>
              <p:cNvGrpSpPr/>
              <p:nvPr/>
            </p:nvGrpSpPr>
            <p:grpSpPr bwMode="auto">
              <a:xfrm>
                <a:off x="928" y="2639"/>
                <a:ext cx="277" cy="38"/>
                <a:chOff x="928" y="2639"/>
                <a:chExt cx="277" cy="38"/>
              </a:xfrm>
            </p:grpSpPr>
            <p:sp>
              <p:nvSpPr>
                <p:cNvPr id="695344" name="Freeform 48"/>
                <p:cNvSpPr/>
                <p:nvPr/>
              </p:nvSpPr>
              <p:spPr bwMode="auto">
                <a:xfrm>
                  <a:off x="928" y="2639"/>
                  <a:ext cx="277" cy="29"/>
                </a:xfrm>
                <a:custGeom>
                  <a:avLst/>
                  <a:gdLst>
                    <a:gd name="T0" fmla="*/ 0 w 277"/>
                    <a:gd name="T1" fmla="*/ 29 h 29"/>
                    <a:gd name="T2" fmla="*/ 33 w 277"/>
                    <a:gd name="T3" fmla="*/ 0 h 29"/>
                    <a:gd name="T4" fmla="*/ 245 w 277"/>
                    <a:gd name="T5" fmla="*/ 0 h 29"/>
                    <a:gd name="T6" fmla="*/ 277 w 277"/>
                    <a:gd name="T7" fmla="*/ 29 h 29"/>
                    <a:gd name="T8" fmla="*/ 0 w 277"/>
                    <a:gd name="T9" fmla="*/ 29 h 29"/>
                  </a:gdLst>
                  <a:ahLst/>
                  <a:cxnLst>
                    <a:cxn ang="0">
                      <a:pos x="T0" y="T1"/>
                    </a:cxn>
                    <a:cxn ang="0">
                      <a:pos x="T2" y="T3"/>
                    </a:cxn>
                    <a:cxn ang="0">
                      <a:pos x="T4" y="T5"/>
                    </a:cxn>
                    <a:cxn ang="0">
                      <a:pos x="T6" y="T7"/>
                    </a:cxn>
                    <a:cxn ang="0">
                      <a:pos x="T8" y="T9"/>
                    </a:cxn>
                  </a:cxnLst>
                  <a:rect l="0" t="0" r="r" b="b"/>
                  <a:pathLst>
                    <a:path w="277" h="29">
                      <a:moveTo>
                        <a:pt x="0" y="29"/>
                      </a:moveTo>
                      <a:lnTo>
                        <a:pt x="33" y="0"/>
                      </a:lnTo>
                      <a:lnTo>
                        <a:pt x="245" y="0"/>
                      </a:lnTo>
                      <a:lnTo>
                        <a:pt x="277" y="29"/>
                      </a:lnTo>
                      <a:lnTo>
                        <a:pt x="0" y="29"/>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45" name="Freeform 49"/>
                <p:cNvSpPr/>
                <p:nvPr/>
              </p:nvSpPr>
              <p:spPr bwMode="auto">
                <a:xfrm>
                  <a:off x="928" y="2639"/>
                  <a:ext cx="277" cy="29"/>
                </a:xfrm>
                <a:custGeom>
                  <a:avLst/>
                  <a:gdLst>
                    <a:gd name="T0" fmla="*/ 0 w 277"/>
                    <a:gd name="T1" fmla="*/ 29 h 29"/>
                    <a:gd name="T2" fmla="*/ 33 w 277"/>
                    <a:gd name="T3" fmla="*/ 0 h 29"/>
                    <a:gd name="T4" fmla="*/ 245 w 277"/>
                    <a:gd name="T5" fmla="*/ 0 h 29"/>
                    <a:gd name="T6" fmla="*/ 277 w 277"/>
                    <a:gd name="T7" fmla="*/ 29 h 29"/>
                    <a:gd name="T8" fmla="*/ 0 w 277"/>
                    <a:gd name="T9" fmla="*/ 29 h 29"/>
                  </a:gdLst>
                  <a:ahLst/>
                  <a:cxnLst>
                    <a:cxn ang="0">
                      <a:pos x="T0" y="T1"/>
                    </a:cxn>
                    <a:cxn ang="0">
                      <a:pos x="T2" y="T3"/>
                    </a:cxn>
                    <a:cxn ang="0">
                      <a:pos x="T4" y="T5"/>
                    </a:cxn>
                    <a:cxn ang="0">
                      <a:pos x="T6" y="T7"/>
                    </a:cxn>
                    <a:cxn ang="0">
                      <a:pos x="T8" y="T9"/>
                    </a:cxn>
                  </a:cxnLst>
                  <a:rect l="0" t="0" r="r" b="b"/>
                  <a:pathLst>
                    <a:path w="277" h="29">
                      <a:moveTo>
                        <a:pt x="0" y="29"/>
                      </a:moveTo>
                      <a:lnTo>
                        <a:pt x="33" y="0"/>
                      </a:lnTo>
                      <a:lnTo>
                        <a:pt x="245" y="0"/>
                      </a:lnTo>
                      <a:lnTo>
                        <a:pt x="277" y="29"/>
                      </a:lnTo>
                      <a:lnTo>
                        <a:pt x="0" y="29"/>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46" name="Rectangle 50"/>
                <p:cNvSpPr>
                  <a:spLocks noChangeArrowheads="1"/>
                </p:cNvSpPr>
                <p:nvPr/>
              </p:nvSpPr>
              <p:spPr bwMode="auto">
                <a:xfrm>
                  <a:off x="930" y="2666"/>
                  <a:ext cx="27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b="1">
                    <a:solidFill>
                      <a:srgbClr val="000099"/>
                    </a:solidFill>
                    <a:latin typeface="+mn-lt"/>
                    <a:ea typeface="黑体" panose="02010609060101010101" pitchFamily="2" charset="-122"/>
                  </a:endParaRPr>
                </a:p>
              </p:txBody>
            </p:sp>
          </p:grpSp>
        </p:grpSp>
        <p:grpSp>
          <p:nvGrpSpPr>
            <p:cNvPr id="695347" name="Group 51"/>
            <p:cNvGrpSpPr/>
            <p:nvPr/>
          </p:nvGrpSpPr>
          <p:grpSpPr bwMode="auto">
            <a:xfrm>
              <a:off x="921" y="2412"/>
              <a:ext cx="277" cy="261"/>
              <a:chOff x="921" y="2412"/>
              <a:chExt cx="277" cy="261"/>
            </a:xfrm>
          </p:grpSpPr>
          <p:sp>
            <p:nvSpPr>
              <p:cNvPr id="695348" name="Freeform 52"/>
              <p:cNvSpPr/>
              <p:nvPr/>
            </p:nvSpPr>
            <p:spPr bwMode="auto">
              <a:xfrm>
                <a:off x="928" y="2547"/>
                <a:ext cx="262" cy="26"/>
              </a:xfrm>
              <a:custGeom>
                <a:avLst/>
                <a:gdLst>
                  <a:gd name="T0" fmla="*/ 0 w 262"/>
                  <a:gd name="T1" fmla="*/ 26 h 26"/>
                  <a:gd name="T2" fmla="*/ 31 w 262"/>
                  <a:gd name="T3" fmla="*/ 0 h 26"/>
                  <a:gd name="T4" fmla="*/ 231 w 262"/>
                  <a:gd name="T5" fmla="*/ 0 h 26"/>
                  <a:gd name="T6" fmla="*/ 262 w 262"/>
                  <a:gd name="T7" fmla="*/ 26 h 26"/>
                  <a:gd name="T8" fmla="*/ 0 w 262"/>
                  <a:gd name="T9" fmla="*/ 26 h 26"/>
                </a:gdLst>
                <a:ahLst/>
                <a:cxnLst>
                  <a:cxn ang="0">
                    <a:pos x="T0" y="T1"/>
                  </a:cxn>
                  <a:cxn ang="0">
                    <a:pos x="T2" y="T3"/>
                  </a:cxn>
                  <a:cxn ang="0">
                    <a:pos x="T4" y="T5"/>
                  </a:cxn>
                  <a:cxn ang="0">
                    <a:pos x="T6" y="T7"/>
                  </a:cxn>
                  <a:cxn ang="0">
                    <a:pos x="T8" y="T9"/>
                  </a:cxn>
                </a:cxnLst>
                <a:rect l="0" t="0" r="r" b="b"/>
                <a:pathLst>
                  <a:path w="262" h="26">
                    <a:moveTo>
                      <a:pt x="0" y="26"/>
                    </a:moveTo>
                    <a:lnTo>
                      <a:pt x="31" y="0"/>
                    </a:lnTo>
                    <a:lnTo>
                      <a:pt x="231" y="0"/>
                    </a:lnTo>
                    <a:lnTo>
                      <a:pt x="262" y="26"/>
                    </a:lnTo>
                    <a:lnTo>
                      <a:pt x="0" y="26"/>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49" name="Freeform 53"/>
              <p:cNvSpPr/>
              <p:nvPr/>
            </p:nvSpPr>
            <p:spPr bwMode="auto">
              <a:xfrm>
                <a:off x="928" y="2547"/>
                <a:ext cx="262" cy="26"/>
              </a:xfrm>
              <a:custGeom>
                <a:avLst/>
                <a:gdLst>
                  <a:gd name="T0" fmla="*/ 0 w 262"/>
                  <a:gd name="T1" fmla="*/ 26 h 26"/>
                  <a:gd name="T2" fmla="*/ 31 w 262"/>
                  <a:gd name="T3" fmla="*/ 0 h 26"/>
                  <a:gd name="T4" fmla="*/ 231 w 262"/>
                  <a:gd name="T5" fmla="*/ 0 h 26"/>
                  <a:gd name="T6" fmla="*/ 262 w 262"/>
                  <a:gd name="T7" fmla="*/ 26 h 26"/>
                  <a:gd name="T8" fmla="*/ 0 w 262"/>
                  <a:gd name="T9" fmla="*/ 26 h 26"/>
                </a:gdLst>
                <a:ahLst/>
                <a:cxnLst>
                  <a:cxn ang="0">
                    <a:pos x="T0" y="T1"/>
                  </a:cxn>
                  <a:cxn ang="0">
                    <a:pos x="T2" y="T3"/>
                  </a:cxn>
                  <a:cxn ang="0">
                    <a:pos x="T4" y="T5"/>
                  </a:cxn>
                  <a:cxn ang="0">
                    <a:pos x="T6" y="T7"/>
                  </a:cxn>
                  <a:cxn ang="0">
                    <a:pos x="T8" y="T9"/>
                  </a:cxn>
                </a:cxnLst>
                <a:rect l="0" t="0" r="r" b="b"/>
                <a:pathLst>
                  <a:path w="262" h="26">
                    <a:moveTo>
                      <a:pt x="0" y="26"/>
                    </a:moveTo>
                    <a:lnTo>
                      <a:pt x="31" y="0"/>
                    </a:lnTo>
                    <a:lnTo>
                      <a:pt x="231" y="0"/>
                    </a:lnTo>
                    <a:lnTo>
                      <a:pt x="262" y="26"/>
                    </a:lnTo>
                    <a:lnTo>
                      <a:pt x="0" y="26"/>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50" name="Freeform 54"/>
              <p:cNvSpPr/>
              <p:nvPr/>
            </p:nvSpPr>
            <p:spPr bwMode="auto">
              <a:xfrm>
                <a:off x="968" y="2412"/>
                <a:ext cx="184" cy="17"/>
              </a:xfrm>
              <a:custGeom>
                <a:avLst/>
                <a:gdLst>
                  <a:gd name="T0" fmla="*/ 0 w 184"/>
                  <a:gd name="T1" fmla="*/ 17 h 17"/>
                  <a:gd name="T2" fmla="*/ 22 w 184"/>
                  <a:gd name="T3" fmla="*/ 0 h 17"/>
                  <a:gd name="T4" fmla="*/ 162 w 184"/>
                  <a:gd name="T5" fmla="*/ 0 h 17"/>
                  <a:gd name="T6" fmla="*/ 184 w 184"/>
                  <a:gd name="T7" fmla="*/ 17 h 17"/>
                  <a:gd name="T8" fmla="*/ 0 w 184"/>
                  <a:gd name="T9" fmla="*/ 17 h 17"/>
                </a:gdLst>
                <a:ahLst/>
                <a:cxnLst>
                  <a:cxn ang="0">
                    <a:pos x="T0" y="T1"/>
                  </a:cxn>
                  <a:cxn ang="0">
                    <a:pos x="T2" y="T3"/>
                  </a:cxn>
                  <a:cxn ang="0">
                    <a:pos x="T4" y="T5"/>
                  </a:cxn>
                  <a:cxn ang="0">
                    <a:pos x="T6" y="T7"/>
                  </a:cxn>
                  <a:cxn ang="0">
                    <a:pos x="T8" y="T9"/>
                  </a:cxn>
                </a:cxnLst>
                <a:rect l="0" t="0" r="r" b="b"/>
                <a:pathLst>
                  <a:path w="184" h="17">
                    <a:moveTo>
                      <a:pt x="0" y="17"/>
                    </a:moveTo>
                    <a:lnTo>
                      <a:pt x="22" y="0"/>
                    </a:lnTo>
                    <a:lnTo>
                      <a:pt x="162" y="0"/>
                    </a:lnTo>
                    <a:lnTo>
                      <a:pt x="184" y="17"/>
                    </a:lnTo>
                    <a:lnTo>
                      <a:pt x="0" y="17"/>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51" name="Freeform 55"/>
              <p:cNvSpPr/>
              <p:nvPr/>
            </p:nvSpPr>
            <p:spPr bwMode="auto">
              <a:xfrm>
                <a:off x="968" y="2412"/>
                <a:ext cx="184" cy="17"/>
              </a:xfrm>
              <a:custGeom>
                <a:avLst/>
                <a:gdLst>
                  <a:gd name="T0" fmla="*/ 0 w 184"/>
                  <a:gd name="T1" fmla="*/ 17 h 17"/>
                  <a:gd name="T2" fmla="*/ 22 w 184"/>
                  <a:gd name="T3" fmla="*/ 0 h 17"/>
                  <a:gd name="T4" fmla="*/ 162 w 184"/>
                  <a:gd name="T5" fmla="*/ 0 h 17"/>
                  <a:gd name="T6" fmla="*/ 184 w 184"/>
                  <a:gd name="T7" fmla="*/ 17 h 17"/>
                  <a:gd name="T8" fmla="*/ 0 w 184"/>
                  <a:gd name="T9" fmla="*/ 17 h 17"/>
                </a:gdLst>
                <a:ahLst/>
                <a:cxnLst>
                  <a:cxn ang="0">
                    <a:pos x="T0" y="T1"/>
                  </a:cxn>
                  <a:cxn ang="0">
                    <a:pos x="T2" y="T3"/>
                  </a:cxn>
                  <a:cxn ang="0">
                    <a:pos x="T4" y="T5"/>
                  </a:cxn>
                  <a:cxn ang="0">
                    <a:pos x="T6" y="T7"/>
                  </a:cxn>
                  <a:cxn ang="0">
                    <a:pos x="T8" y="T9"/>
                  </a:cxn>
                </a:cxnLst>
                <a:rect l="0" t="0" r="r" b="b"/>
                <a:pathLst>
                  <a:path w="184" h="17">
                    <a:moveTo>
                      <a:pt x="0" y="17"/>
                    </a:moveTo>
                    <a:lnTo>
                      <a:pt x="22" y="0"/>
                    </a:lnTo>
                    <a:lnTo>
                      <a:pt x="162" y="0"/>
                    </a:lnTo>
                    <a:lnTo>
                      <a:pt x="184" y="17"/>
                    </a:lnTo>
                    <a:lnTo>
                      <a:pt x="0" y="17"/>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52" name="Rectangle 56"/>
              <p:cNvSpPr>
                <a:spLocks noChangeArrowheads="1"/>
              </p:cNvSpPr>
              <p:nvPr/>
            </p:nvSpPr>
            <p:spPr bwMode="auto">
              <a:xfrm>
                <a:off x="968" y="2429"/>
                <a:ext cx="184" cy="132"/>
              </a:xfrm>
              <a:prstGeom prst="rect">
                <a:avLst/>
              </a:prstGeom>
              <a:solidFill>
                <a:srgbClr val="B7B7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53" name="Rectangle 57"/>
              <p:cNvSpPr>
                <a:spLocks noChangeArrowheads="1"/>
              </p:cNvSpPr>
              <p:nvPr/>
            </p:nvSpPr>
            <p:spPr bwMode="auto">
              <a:xfrm>
                <a:off x="930" y="2571"/>
                <a:ext cx="260" cy="59"/>
              </a:xfrm>
              <a:prstGeom prst="rect">
                <a:avLst/>
              </a:prstGeom>
              <a:solidFill>
                <a:srgbClr val="B7B7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54" name="Rectangle 58"/>
              <p:cNvSpPr>
                <a:spLocks noChangeArrowheads="1"/>
              </p:cNvSpPr>
              <p:nvPr/>
            </p:nvSpPr>
            <p:spPr bwMode="auto">
              <a:xfrm>
                <a:off x="985" y="2445"/>
                <a:ext cx="150" cy="1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55" name="Line 59"/>
              <p:cNvSpPr>
                <a:spLocks noChangeShapeType="1"/>
              </p:cNvSpPr>
              <p:nvPr/>
            </p:nvSpPr>
            <p:spPr bwMode="auto">
              <a:xfrm flipH="1">
                <a:off x="1108" y="2593"/>
                <a:ext cx="61" cy="1"/>
              </a:xfrm>
              <a:prstGeom prst="line">
                <a:avLst/>
              </a:prstGeom>
              <a:noFill/>
              <a:ln w="7938">
                <a:solidFill>
                  <a:srgbClr val="000000"/>
                </a:solidFill>
                <a:round/>
              </a:ln>
              <a:extLst>
                <a:ext uri="{909E8E84-426E-40DD-AFC4-6F175D3DCCD1}">
                  <a14:hiddenFill xmlns:a14="http://schemas.microsoft.com/office/drawing/2010/main">
                    <a:noFill/>
                  </a14:hiddenFill>
                </a:ext>
              </a:extLst>
            </p:spPr>
            <p:txBody>
              <a:bodyPr/>
              <a:lstStyle/>
              <a:p>
                <a:endParaRPr lang="zh-CN" altLang="en-US" b="1">
                  <a:solidFill>
                    <a:srgbClr val="000099"/>
                  </a:solidFill>
                  <a:latin typeface="+mn-lt"/>
                  <a:ea typeface="黑体" panose="02010609060101010101" pitchFamily="2" charset="-122"/>
                </a:endParaRPr>
              </a:p>
            </p:txBody>
          </p:sp>
          <p:grpSp>
            <p:nvGrpSpPr>
              <p:cNvPr id="695356" name="Group 60"/>
              <p:cNvGrpSpPr/>
              <p:nvPr/>
            </p:nvGrpSpPr>
            <p:grpSpPr bwMode="auto">
              <a:xfrm>
                <a:off x="921" y="2635"/>
                <a:ext cx="277" cy="38"/>
                <a:chOff x="921" y="2635"/>
                <a:chExt cx="277" cy="38"/>
              </a:xfrm>
            </p:grpSpPr>
            <p:sp>
              <p:nvSpPr>
                <p:cNvPr id="695357" name="Freeform 61"/>
                <p:cNvSpPr/>
                <p:nvPr/>
              </p:nvSpPr>
              <p:spPr bwMode="auto">
                <a:xfrm>
                  <a:off x="921" y="2635"/>
                  <a:ext cx="277" cy="28"/>
                </a:xfrm>
                <a:custGeom>
                  <a:avLst/>
                  <a:gdLst>
                    <a:gd name="T0" fmla="*/ 0 w 277"/>
                    <a:gd name="T1" fmla="*/ 28 h 28"/>
                    <a:gd name="T2" fmla="*/ 33 w 277"/>
                    <a:gd name="T3" fmla="*/ 0 h 28"/>
                    <a:gd name="T4" fmla="*/ 245 w 277"/>
                    <a:gd name="T5" fmla="*/ 0 h 28"/>
                    <a:gd name="T6" fmla="*/ 277 w 277"/>
                    <a:gd name="T7" fmla="*/ 28 h 28"/>
                    <a:gd name="T8" fmla="*/ 0 w 277"/>
                    <a:gd name="T9" fmla="*/ 28 h 28"/>
                  </a:gdLst>
                  <a:ahLst/>
                  <a:cxnLst>
                    <a:cxn ang="0">
                      <a:pos x="T0" y="T1"/>
                    </a:cxn>
                    <a:cxn ang="0">
                      <a:pos x="T2" y="T3"/>
                    </a:cxn>
                    <a:cxn ang="0">
                      <a:pos x="T4" y="T5"/>
                    </a:cxn>
                    <a:cxn ang="0">
                      <a:pos x="T6" y="T7"/>
                    </a:cxn>
                    <a:cxn ang="0">
                      <a:pos x="T8" y="T9"/>
                    </a:cxn>
                  </a:cxnLst>
                  <a:rect l="0" t="0" r="r" b="b"/>
                  <a:pathLst>
                    <a:path w="277" h="28">
                      <a:moveTo>
                        <a:pt x="0" y="28"/>
                      </a:moveTo>
                      <a:lnTo>
                        <a:pt x="33" y="0"/>
                      </a:lnTo>
                      <a:lnTo>
                        <a:pt x="245" y="0"/>
                      </a:lnTo>
                      <a:lnTo>
                        <a:pt x="277" y="28"/>
                      </a:lnTo>
                      <a:lnTo>
                        <a:pt x="0" y="28"/>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58" name="Freeform 62"/>
                <p:cNvSpPr/>
                <p:nvPr/>
              </p:nvSpPr>
              <p:spPr bwMode="auto">
                <a:xfrm>
                  <a:off x="921" y="2635"/>
                  <a:ext cx="277" cy="28"/>
                </a:xfrm>
                <a:custGeom>
                  <a:avLst/>
                  <a:gdLst>
                    <a:gd name="T0" fmla="*/ 0 w 277"/>
                    <a:gd name="T1" fmla="*/ 28 h 28"/>
                    <a:gd name="T2" fmla="*/ 33 w 277"/>
                    <a:gd name="T3" fmla="*/ 0 h 28"/>
                    <a:gd name="T4" fmla="*/ 245 w 277"/>
                    <a:gd name="T5" fmla="*/ 0 h 28"/>
                    <a:gd name="T6" fmla="*/ 277 w 277"/>
                    <a:gd name="T7" fmla="*/ 28 h 28"/>
                    <a:gd name="T8" fmla="*/ 0 w 277"/>
                    <a:gd name="T9" fmla="*/ 28 h 28"/>
                  </a:gdLst>
                  <a:ahLst/>
                  <a:cxnLst>
                    <a:cxn ang="0">
                      <a:pos x="T0" y="T1"/>
                    </a:cxn>
                    <a:cxn ang="0">
                      <a:pos x="T2" y="T3"/>
                    </a:cxn>
                    <a:cxn ang="0">
                      <a:pos x="T4" y="T5"/>
                    </a:cxn>
                    <a:cxn ang="0">
                      <a:pos x="T6" y="T7"/>
                    </a:cxn>
                    <a:cxn ang="0">
                      <a:pos x="T8" y="T9"/>
                    </a:cxn>
                  </a:cxnLst>
                  <a:rect l="0" t="0" r="r" b="b"/>
                  <a:pathLst>
                    <a:path w="277" h="28">
                      <a:moveTo>
                        <a:pt x="0" y="28"/>
                      </a:moveTo>
                      <a:lnTo>
                        <a:pt x="33" y="0"/>
                      </a:lnTo>
                      <a:lnTo>
                        <a:pt x="245" y="0"/>
                      </a:lnTo>
                      <a:lnTo>
                        <a:pt x="277" y="28"/>
                      </a:lnTo>
                      <a:lnTo>
                        <a:pt x="0" y="28"/>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59" name="Rectangle 63"/>
                <p:cNvSpPr>
                  <a:spLocks noChangeArrowheads="1"/>
                </p:cNvSpPr>
                <p:nvPr/>
              </p:nvSpPr>
              <p:spPr bwMode="auto">
                <a:xfrm>
                  <a:off x="923" y="2662"/>
                  <a:ext cx="274" cy="11"/>
                </a:xfrm>
                <a:prstGeom prst="rect">
                  <a:avLst/>
                </a:prstGeom>
                <a:solidFill>
                  <a:srgbClr val="BAB7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b="1">
                    <a:solidFill>
                      <a:srgbClr val="000099"/>
                    </a:solidFill>
                    <a:latin typeface="+mn-lt"/>
                    <a:ea typeface="黑体" panose="02010609060101010101" pitchFamily="2" charset="-122"/>
                  </a:endParaRPr>
                </a:p>
              </p:txBody>
            </p:sp>
          </p:grpSp>
        </p:grpSp>
      </p:grpSp>
      <p:sp>
        <p:nvSpPr>
          <p:cNvPr id="695360" name="Line 64"/>
          <p:cNvSpPr>
            <a:spLocks noChangeShapeType="1"/>
          </p:cNvSpPr>
          <p:nvPr/>
        </p:nvSpPr>
        <p:spPr bwMode="auto">
          <a:xfrm rot="5400000">
            <a:off x="-869809" y="3725640"/>
            <a:ext cx="3489325" cy="0"/>
          </a:xfrm>
          <a:prstGeom prst="line">
            <a:avLst/>
          </a:prstGeom>
          <a:noFill/>
          <a:ln w="28575">
            <a:solidFill>
              <a:srgbClr val="0000FF"/>
            </a:solidFill>
            <a:round/>
            <a:headEnd type="none" w="sm"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95361" name="Line 65"/>
          <p:cNvSpPr>
            <a:spLocks noChangeShapeType="1"/>
          </p:cNvSpPr>
          <p:nvPr/>
        </p:nvSpPr>
        <p:spPr bwMode="auto">
          <a:xfrm rot="16200000" flipH="1">
            <a:off x="7763215" y="3689591"/>
            <a:ext cx="3460750" cy="8598"/>
          </a:xfrm>
          <a:prstGeom prst="line">
            <a:avLst/>
          </a:prstGeom>
          <a:noFill/>
          <a:ln w="28575">
            <a:solidFill>
              <a:srgbClr val="0000FF"/>
            </a:solidFill>
            <a:round/>
            <a:headEnd type="none" w="sm"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grpSp>
        <p:nvGrpSpPr>
          <p:cNvPr id="695849" name="Group 553"/>
          <p:cNvGrpSpPr/>
          <p:nvPr/>
        </p:nvGrpSpPr>
        <p:grpSpPr bwMode="auto">
          <a:xfrm>
            <a:off x="864536" y="1933353"/>
            <a:ext cx="4318397" cy="423863"/>
            <a:chOff x="428" y="1792"/>
            <a:chExt cx="2511" cy="267"/>
          </a:xfrm>
        </p:grpSpPr>
        <p:sp>
          <p:nvSpPr>
            <p:cNvPr id="695302" name="Line 6"/>
            <p:cNvSpPr>
              <a:spLocks noChangeShapeType="1"/>
            </p:cNvSpPr>
            <p:nvPr/>
          </p:nvSpPr>
          <p:spPr bwMode="auto">
            <a:xfrm>
              <a:off x="428" y="1927"/>
              <a:ext cx="2511" cy="11"/>
            </a:xfrm>
            <a:prstGeom prst="line">
              <a:avLst/>
            </a:prstGeom>
            <a:noFill/>
            <a:ln w="57150">
              <a:solidFill>
                <a:srgbClr val="000099"/>
              </a:solidFill>
              <a:round/>
              <a:headEnd type="none" w="sm" len="me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95362" name="Rectangle 66"/>
            <p:cNvSpPr>
              <a:spLocks noChangeArrowheads="1"/>
            </p:cNvSpPr>
            <p:nvPr/>
          </p:nvSpPr>
          <p:spPr bwMode="auto">
            <a:xfrm>
              <a:off x="1031" y="1792"/>
              <a:ext cx="568" cy="267"/>
            </a:xfrm>
            <a:prstGeom prst="rect">
              <a:avLst/>
            </a:prstGeom>
            <a:solidFill>
              <a:srgbClr val="FFCCFF"/>
            </a:solidFill>
            <a:ln w="9525">
              <a:solidFill>
                <a:schemeClr val="tx2"/>
              </a:solidFill>
              <a:miter lim="800000"/>
            </a:ln>
            <a:effectLst>
              <a:outerShdw dist="35921" dir="2700000" algn="ctr" rotWithShape="0">
                <a:schemeClr val="bg2"/>
              </a:outerShdw>
            </a:effectLst>
          </p:spPr>
          <p:txBody>
            <a:bodyPr wrap="none" anchor="ctr"/>
            <a:lstStyle/>
            <a:p>
              <a:r>
                <a:rPr kumimoji="1" lang="zh-CN" altLang="en-US" sz="1800" b="1">
                  <a:solidFill>
                    <a:srgbClr val="000099"/>
                  </a:solidFill>
                  <a:latin typeface="+mn-lt"/>
                  <a:ea typeface="黑体" panose="02010609060101010101" pitchFamily="2" charset="-122"/>
                </a:rPr>
                <a:t>我是 </a:t>
              </a:r>
              <a:r>
                <a:rPr kumimoji="1" lang="en-US" altLang="zh-CN" sz="1800" b="1">
                  <a:solidFill>
                    <a:srgbClr val="000099"/>
                  </a:solidFill>
                  <a:latin typeface="+mn-lt"/>
                  <a:ea typeface="黑体" panose="02010609060101010101" pitchFamily="2" charset="-122"/>
                </a:rPr>
                <a:t>A</a:t>
              </a:r>
              <a:endParaRPr kumimoji="1" lang="en-US" altLang="zh-CN" sz="1800" b="1" i="1" baseline="-25000">
                <a:solidFill>
                  <a:srgbClr val="000099"/>
                </a:solidFill>
                <a:latin typeface="+mn-lt"/>
                <a:ea typeface="黑体" panose="02010609060101010101" pitchFamily="2" charset="-122"/>
              </a:endParaRPr>
            </a:p>
          </p:txBody>
        </p:sp>
      </p:grpSp>
      <p:grpSp>
        <p:nvGrpSpPr>
          <p:cNvPr id="695363" name="Group 67"/>
          <p:cNvGrpSpPr/>
          <p:nvPr/>
        </p:nvGrpSpPr>
        <p:grpSpPr bwMode="auto">
          <a:xfrm>
            <a:off x="4739226" y="1318991"/>
            <a:ext cx="797983" cy="644525"/>
            <a:chOff x="624" y="2968"/>
            <a:chExt cx="1331" cy="920"/>
          </a:xfrm>
        </p:grpSpPr>
        <p:sp>
          <p:nvSpPr>
            <p:cNvPr id="695364" name="Freeform 68"/>
            <p:cNvSpPr/>
            <p:nvPr/>
          </p:nvSpPr>
          <p:spPr bwMode="auto">
            <a:xfrm>
              <a:off x="1238" y="2968"/>
              <a:ext cx="713" cy="770"/>
            </a:xfrm>
            <a:custGeom>
              <a:avLst/>
              <a:gdLst>
                <a:gd name="T0" fmla="*/ 992 w 1426"/>
                <a:gd name="T1" fmla="*/ 2292 h 2309"/>
                <a:gd name="T2" fmla="*/ 964 w 1426"/>
                <a:gd name="T3" fmla="*/ 2309 h 2309"/>
                <a:gd name="T4" fmla="*/ 0 w 1426"/>
                <a:gd name="T5" fmla="*/ 1462 h 2309"/>
                <a:gd name="T6" fmla="*/ 326 w 1426"/>
                <a:gd name="T7" fmla="*/ 59 h 2309"/>
                <a:gd name="T8" fmla="*/ 369 w 1426"/>
                <a:gd name="T9" fmla="*/ 18 h 2309"/>
                <a:gd name="T10" fmla="*/ 414 w 1426"/>
                <a:gd name="T11" fmla="*/ 0 h 2309"/>
                <a:gd name="T12" fmla="*/ 457 w 1426"/>
                <a:gd name="T13" fmla="*/ 9 h 2309"/>
                <a:gd name="T14" fmla="*/ 1381 w 1426"/>
                <a:gd name="T15" fmla="*/ 400 h 2309"/>
                <a:gd name="T16" fmla="*/ 1411 w 1426"/>
                <a:gd name="T17" fmla="*/ 421 h 2309"/>
                <a:gd name="T18" fmla="*/ 1422 w 1426"/>
                <a:gd name="T19" fmla="*/ 425 h 2309"/>
                <a:gd name="T20" fmla="*/ 1426 w 1426"/>
                <a:gd name="T21" fmla="*/ 445 h 2309"/>
                <a:gd name="T22" fmla="*/ 1017 w 1426"/>
                <a:gd name="T23" fmla="*/ 2306 h 2309"/>
                <a:gd name="T24" fmla="*/ 992 w 1426"/>
                <a:gd name="T25" fmla="*/ 2292 h 2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26" h="2309">
                  <a:moveTo>
                    <a:pt x="992" y="2292"/>
                  </a:moveTo>
                  <a:lnTo>
                    <a:pt x="964" y="2309"/>
                  </a:lnTo>
                  <a:lnTo>
                    <a:pt x="0" y="1462"/>
                  </a:lnTo>
                  <a:lnTo>
                    <a:pt x="326" y="59"/>
                  </a:lnTo>
                  <a:lnTo>
                    <a:pt x="369" y="18"/>
                  </a:lnTo>
                  <a:lnTo>
                    <a:pt x="414" y="0"/>
                  </a:lnTo>
                  <a:lnTo>
                    <a:pt x="457" y="9"/>
                  </a:lnTo>
                  <a:lnTo>
                    <a:pt x="1381" y="400"/>
                  </a:lnTo>
                  <a:lnTo>
                    <a:pt x="1411" y="421"/>
                  </a:lnTo>
                  <a:lnTo>
                    <a:pt x="1422" y="425"/>
                  </a:lnTo>
                  <a:lnTo>
                    <a:pt x="1426" y="445"/>
                  </a:lnTo>
                  <a:lnTo>
                    <a:pt x="1017" y="2306"/>
                  </a:lnTo>
                  <a:lnTo>
                    <a:pt x="992" y="2292"/>
                  </a:lnTo>
                  <a:close/>
                </a:path>
              </a:pathLst>
            </a:cu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65" name="Freeform 69"/>
            <p:cNvSpPr/>
            <p:nvPr/>
          </p:nvSpPr>
          <p:spPr bwMode="auto">
            <a:xfrm>
              <a:off x="1668" y="3087"/>
              <a:ext cx="286" cy="660"/>
            </a:xfrm>
            <a:custGeom>
              <a:avLst/>
              <a:gdLst>
                <a:gd name="T0" fmla="*/ 573 w 573"/>
                <a:gd name="T1" fmla="*/ 86 h 1980"/>
                <a:gd name="T2" fmla="*/ 568 w 573"/>
                <a:gd name="T3" fmla="*/ 132 h 1980"/>
                <a:gd name="T4" fmla="*/ 155 w 573"/>
                <a:gd name="T5" fmla="*/ 1923 h 1980"/>
                <a:gd name="T6" fmla="*/ 151 w 573"/>
                <a:gd name="T7" fmla="*/ 1955 h 1980"/>
                <a:gd name="T8" fmla="*/ 140 w 573"/>
                <a:gd name="T9" fmla="*/ 1972 h 1980"/>
                <a:gd name="T10" fmla="*/ 125 w 573"/>
                <a:gd name="T11" fmla="*/ 1980 h 1980"/>
                <a:gd name="T12" fmla="*/ 111 w 573"/>
                <a:gd name="T13" fmla="*/ 1975 h 1980"/>
                <a:gd name="T14" fmla="*/ 86 w 573"/>
                <a:gd name="T15" fmla="*/ 1955 h 1980"/>
                <a:gd name="T16" fmla="*/ 0 w 573"/>
                <a:gd name="T17" fmla="*/ 1880 h 1980"/>
                <a:gd name="T18" fmla="*/ 425 w 573"/>
                <a:gd name="T19" fmla="*/ 39 h 1980"/>
                <a:gd name="T20" fmla="*/ 420 w 573"/>
                <a:gd name="T21" fmla="*/ 27 h 1980"/>
                <a:gd name="T22" fmla="*/ 396 w 573"/>
                <a:gd name="T23" fmla="*/ 0 h 1980"/>
                <a:gd name="T24" fmla="*/ 445 w 573"/>
                <a:gd name="T25" fmla="*/ 20 h 1980"/>
                <a:gd name="T26" fmla="*/ 541 w 573"/>
                <a:gd name="T27" fmla="*/ 61 h 1980"/>
                <a:gd name="T28" fmla="*/ 559 w 573"/>
                <a:gd name="T29" fmla="*/ 75 h 1980"/>
                <a:gd name="T30" fmla="*/ 573 w 573"/>
                <a:gd name="T31" fmla="*/ 86 h 19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73" h="1980">
                  <a:moveTo>
                    <a:pt x="573" y="86"/>
                  </a:moveTo>
                  <a:lnTo>
                    <a:pt x="568" y="132"/>
                  </a:lnTo>
                  <a:lnTo>
                    <a:pt x="155" y="1923"/>
                  </a:lnTo>
                  <a:lnTo>
                    <a:pt x="151" y="1955"/>
                  </a:lnTo>
                  <a:lnTo>
                    <a:pt x="140" y="1972"/>
                  </a:lnTo>
                  <a:lnTo>
                    <a:pt x="125" y="1980"/>
                  </a:lnTo>
                  <a:lnTo>
                    <a:pt x="111" y="1975"/>
                  </a:lnTo>
                  <a:lnTo>
                    <a:pt x="86" y="1955"/>
                  </a:lnTo>
                  <a:lnTo>
                    <a:pt x="0" y="1880"/>
                  </a:lnTo>
                  <a:lnTo>
                    <a:pt x="425" y="39"/>
                  </a:lnTo>
                  <a:lnTo>
                    <a:pt x="420" y="27"/>
                  </a:lnTo>
                  <a:lnTo>
                    <a:pt x="396" y="0"/>
                  </a:lnTo>
                  <a:lnTo>
                    <a:pt x="445" y="20"/>
                  </a:lnTo>
                  <a:lnTo>
                    <a:pt x="541" y="61"/>
                  </a:lnTo>
                  <a:lnTo>
                    <a:pt x="559" y="75"/>
                  </a:lnTo>
                  <a:lnTo>
                    <a:pt x="573" y="86"/>
                  </a:lnTo>
                  <a:close/>
                </a:path>
              </a:pathLst>
            </a:custGeom>
            <a:solidFill>
              <a:srgbClr val="202020"/>
            </a:solidFill>
            <a:ln w="7938">
              <a:solidFill>
                <a:srgbClr val="202020"/>
              </a:solidFill>
              <a:prstDash val="solid"/>
              <a:round/>
            </a:ln>
          </p:spPr>
          <p:txBody>
            <a:bodyPr/>
            <a:lstStyle/>
            <a:p>
              <a:endParaRPr lang="zh-CN" altLang="en-US" b="1">
                <a:solidFill>
                  <a:srgbClr val="000099"/>
                </a:solidFill>
                <a:latin typeface="+mn-lt"/>
                <a:ea typeface="黑体" panose="02010609060101010101" pitchFamily="2" charset="-122"/>
              </a:endParaRPr>
            </a:p>
          </p:txBody>
        </p:sp>
        <p:sp>
          <p:nvSpPr>
            <p:cNvPr id="695366" name="Freeform 70"/>
            <p:cNvSpPr/>
            <p:nvPr/>
          </p:nvSpPr>
          <p:spPr bwMode="auto">
            <a:xfrm>
              <a:off x="1432" y="2970"/>
              <a:ext cx="523" cy="147"/>
            </a:xfrm>
            <a:custGeom>
              <a:avLst/>
              <a:gdLst>
                <a:gd name="T0" fmla="*/ 0 w 1045"/>
                <a:gd name="T1" fmla="*/ 0 h 441"/>
                <a:gd name="T2" fmla="*/ 31 w 1045"/>
                <a:gd name="T3" fmla="*/ 1 h 441"/>
                <a:gd name="T4" fmla="*/ 62 w 1045"/>
                <a:gd name="T5" fmla="*/ 10 h 441"/>
                <a:gd name="T6" fmla="*/ 1005 w 1045"/>
                <a:gd name="T7" fmla="*/ 409 h 441"/>
                <a:gd name="T8" fmla="*/ 1037 w 1045"/>
                <a:gd name="T9" fmla="*/ 427 h 441"/>
                <a:gd name="T10" fmla="*/ 1045 w 1045"/>
                <a:gd name="T11" fmla="*/ 441 h 441"/>
                <a:gd name="T12" fmla="*/ 0 w 1045"/>
                <a:gd name="T13" fmla="*/ 0 h 441"/>
              </a:gdLst>
              <a:ahLst/>
              <a:cxnLst>
                <a:cxn ang="0">
                  <a:pos x="T0" y="T1"/>
                </a:cxn>
                <a:cxn ang="0">
                  <a:pos x="T2" y="T3"/>
                </a:cxn>
                <a:cxn ang="0">
                  <a:pos x="T4" y="T5"/>
                </a:cxn>
                <a:cxn ang="0">
                  <a:pos x="T6" y="T7"/>
                </a:cxn>
                <a:cxn ang="0">
                  <a:pos x="T8" y="T9"/>
                </a:cxn>
                <a:cxn ang="0">
                  <a:pos x="T10" y="T11"/>
                </a:cxn>
                <a:cxn ang="0">
                  <a:pos x="T12" y="T13"/>
                </a:cxn>
              </a:cxnLst>
              <a:rect l="0" t="0" r="r" b="b"/>
              <a:pathLst>
                <a:path w="1045" h="441">
                  <a:moveTo>
                    <a:pt x="0" y="0"/>
                  </a:moveTo>
                  <a:lnTo>
                    <a:pt x="31" y="1"/>
                  </a:lnTo>
                  <a:lnTo>
                    <a:pt x="62" y="10"/>
                  </a:lnTo>
                  <a:lnTo>
                    <a:pt x="1005" y="409"/>
                  </a:lnTo>
                  <a:lnTo>
                    <a:pt x="1037" y="427"/>
                  </a:lnTo>
                  <a:lnTo>
                    <a:pt x="1045" y="441"/>
                  </a:lnTo>
                  <a:lnTo>
                    <a:pt x="0" y="0"/>
                  </a:lnTo>
                  <a:close/>
                </a:path>
              </a:pathLst>
            </a:custGeom>
            <a:solidFill>
              <a:srgbClr val="202020"/>
            </a:solidFill>
            <a:ln w="7938">
              <a:solidFill>
                <a:srgbClr val="202020"/>
              </a:solidFill>
              <a:prstDash val="solid"/>
              <a:round/>
            </a:ln>
          </p:spPr>
          <p:txBody>
            <a:bodyPr/>
            <a:lstStyle/>
            <a:p>
              <a:endParaRPr lang="zh-CN" altLang="en-US" b="1">
                <a:solidFill>
                  <a:srgbClr val="000099"/>
                </a:solidFill>
                <a:latin typeface="+mn-lt"/>
                <a:ea typeface="黑体" panose="02010609060101010101" pitchFamily="2" charset="-122"/>
              </a:endParaRPr>
            </a:p>
          </p:txBody>
        </p:sp>
        <p:sp>
          <p:nvSpPr>
            <p:cNvPr id="695367" name="Freeform 71"/>
            <p:cNvSpPr/>
            <p:nvPr/>
          </p:nvSpPr>
          <p:spPr bwMode="auto">
            <a:xfrm>
              <a:off x="1315" y="3056"/>
              <a:ext cx="478" cy="573"/>
            </a:xfrm>
            <a:custGeom>
              <a:avLst/>
              <a:gdLst>
                <a:gd name="T0" fmla="*/ 619 w 955"/>
                <a:gd name="T1" fmla="*/ 1719 h 1719"/>
                <a:gd name="T2" fmla="*/ 0 w 955"/>
                <a:gd name="T3" fmla="*/ 1212 h 1719"/>
                <a:gd name="T4" fmla="*/ 290 w 955"/>
                <a:gd name="T5" fmla="*/ 0 h 1719"/>
                <a:gd name="T6" fmla="*/ 955 w 955"/>
                <a:gd name="T7" fmla="*/ 313 h 1719"/>
                <a:gd name="T8" fmla="*/ 619 w 955"/>
                <a:gd name="T9" fmla="*/ 1719 h 1719"/>
              </a:gdLst>
              <a:ahLst/>
              <a:cxnLst>
                <a:cxn ang="0">
                  <a:pos x="T0" y="T1"/>
                </a:cxn>
                <a:cxn ang="0">
                  <a:pos x="T2" y="T3"/>
                </a:cxn>
                <a:cxn ang="0">
                  <a:pos x="T4" y="T5"/>
                </a:cxn>
                <a:cxn ang="0">
                  <a:pos x="T6" y="T7"/>
                </a:cxn>
                <a:cxn ang="0">
                  <a:pos x="T8" y="T9"/>
                </a:cxn>
              </a:cxnLst>
              <a:rect l="0" t="0" r="r" b="b"/>
              <a:pathLst>
                <a:path w="955" h="1719">
                  <a:moveTo>
                    <a:pt x="619" y="1719"/>
                  </a:moveTo>
                  <a:lnTo>
                    <a:pt x="0" y="1212"/>
                  </a:lnTo>
                  <a:lnTo>
                    <a:pt x="290" y="0"/>
                  </a:lnTo>
                  <a:lnTo>
                    <a:pt x="955" y="313"/>
                  </a:lnTo>
                  <a:lnTo>
                    <a:pt x="619" y="1719"/>
                  </a:lnTo>
                  <a:close/>
                </a:path>
              </a:pathLst>
            </a:custGeom>
            <a:solidFill>
              <a:srgbClr val="000000"/>
            </a:solidFill>
            <a:ln w="7938">
              <a:solidFill>
                <a:srgbClr val="808080"/>
              </a:solidFill>
              <a:prstDash val="solid"/>
              <a:round/>
            </a:ln>
          </p:spPr>
          <p:txBody>
            <a:bodyPr/>
            <a:lstStyle/>
            <a:p>
              <a:endParaRPr lang="zh-CN" altLang="en-US" b="1">
                <a:solidFill>
                  <a:srgbClr val="000099"/>
                </a:solidFill>
                <a:latin typeface="+mn-lt"/>
                <a:ea typeface="黑体" panose="02010609060101010101" pitchFamily="2" charset="-122"/>
              </a:endParaRPr>
            </a:p>
          </p:txBody>
        </p:sp>
        <p:sp>
          <p:nvSpPr>
            <p:cNvPr id="695368" name="Freeform 72"/>
            <p:cNvSpPr/>
            <p:nvPr/>
          </p:nvSpPr>
          <p:spPr bwMode="auto">
            <a:xfrm>
              <a:off x="1337" y="3076"/>
              <a:ext cx="431" cy="529"/>
            </a:xfrm>
            <a:custGeom>
              <a:avLst/>
              <a:gdLst>
                <a:gd name="T0" fmla="*/ 546 w 862"/>
                <a:gd name="T1" fmla="*/ 1587 h 1587"/>
                <a:gd name="T2" fmla="*/ 0 w 862"/>
                <a:gd name="T3" fmla="*/ 1134 h 1587"/>
                <a:gd name="T4" fmla="*/ 272 w 862"/>
                <a:gd name="T5" fmla="*/ 0 h 1587"/>
                <a:gd name="T6" fmla="*/ 862 w 862"/>
                <a:gd name="T7" fmla="*/ 268 h 1587"/>
                <a:gd name="T8" fmla="*/ 546 w 862"/>
                <a:gd name="T9" fmla="*/ 1587 h 1587"/>
              </a:gdLst>
              <a:ahLst/>
              <a:cxnLst>
                <a:cxn ang="0">
                  <a:pos x="T0" y="T1"/>
                </a:cxn>
                <a:cxn ang="0">
                  <a:pos x="T2" y="T3"/>
                </a:cxn>
                <a:cxn ang="0">
                  <a:pos x="T4" y="T5"/>
                </a:cxn>
                <a:cxn ang="0">
                  <a:pos x="T6" y="T7"/>
                </a:cxn>
                <a:cxn ang="0">
                  <a:pos x="T8" y="T9"/>
                </a:cxn>
              </a:cxnLst>
              <a:rect l="0" t="0" r="r" b="b"/>
              <a:pathLst>
                <a:path w="862" h="1587">
                  <a:moveTo>
                    <a:pt x="546" y="1587"/>
                  </a:moveTo>
                  <a:lnTo>
                    <a:pt x="0" y="1134"/>
                  </a:lnTo>
                  <a:lnTo>
                    <a:pt x="272" y="0"/>
                  </a:lnTo>
                  <a:lnTo>
                    <a:pt x="862" y="268"/>
                  </a:lnTo>
                  <a:lnTo>
                    <a:pt x="546" y="1587"/>
                  </a:lnTo>
                  <a:close/>
                </a:path>
              </a:pathLst>
            </a:custGeom>
            <a:solidFill>
              <a:srgbClr val="C7C7C7"/>
            </a:solidFill>
            <a:ln w="7938">
              <a:solidFill>
                <a:srgbClr val="404040"/>
              </a:solidFill>
              <a:prstDash val="solid"/>
              <a:round/>
            </a:ln>
          </p:spPr>
          <p:txBody>
            <a:bodyPr/>
            <a:lstStyle/>
            <a:p>
              <a:endParaRPr lang="zh-CN" altLang="en-US" b="1">
                <a:solidFill>
                  <a:srgbClr val="000099"/>
                </a:solidFill>
                <a:latin typeface="+mn-lt"/>
                <a:ea typeface="黑体" panose="02010609060101010101" pitchFamily="2" charset="-122"/>
              </a:endParaRPr>
            </a:p>
          </p:txBody>
        </p:sp>
        <p:sp>
          <p:nvSpPr>
            <p:cNvPr id="695369" name="Freeform 73"/>
            <p:cNvSpPr/>
            <p:nvPr/>
          </p:nvSpPr>
          <p:spPr bwMode="auto">
            <a:xfrm>
              <a:off x="1233" y="2968"/>
              <a:ext cx="203" cy="494"/>
            </a:xfrm>
            <a:custGeom>
              <a:avLst/>
              <a:gdLst>
                <a:gd name="T0" fmla="*/ 393 w 408"/>
                <a:gd name="T1" fmla="*/ 0 h 1480"/>
                <a:gd name="T2" fmla="*/ 370 w 408"/>
                <a:gd name="T3" fmla="*/ 11 h 1480"/>
                <a:gd name="T4" fmla="*/ 356 w 408"/>
                <a:gd name="T5" fmla="*/ 19 h 1480"/>
                <a:gd name="T6" fmla="*/ 338 w 408"/>
                <a:gd name="T7" fmla="*/ 37 h 1480"/>
                <a:gd name="T8" fmla="*/ 325 w 408"/>
                <a:gd name="T9" fmla="*/ 59 h 1480"/>
                <a:gd name="T10" fmla="*/ 320 w 408"/>
                <a:gd name="T11" fmla="*/ 77 h 1480"/>
                <a:gd name="T12" fmla="*/ 0 w 408"/>
                <a:gd name="T13" fmla="*/ 1459 h 1480"/>
                <a:gd name="T14" fmla="*/ 12 w 408"/>
                <a:gd name="T15" fmla="*/ 1480 h 1480"/>
                <a:gd name="T16" fmla="*/ 337 w 408"/>
                <a:gd name="T17" fmla="*/ 77 h 1480"/>
                <a:gd name="T18" fmla="*/ 346 w 408"/>
                <a:gd name="T19" fmla="*/ 57 h 1480"/>
                <a:gd name="T20" fmla="*/ 355 w 408"/>
                <a:gd name="T21" fmla="*/ 43 h 1480"/>
                <a:gd name="T22" fmla="*/ 368 w 408"/>
                <a:gd name="T23" fmla="*/ 30 h 1480"/>
                <a:gd name="T24" fmla="*/ 384 w 408"/>
                <a:gd name="T25" fmla="*/ 19 h 1480"/>
                <a:gd name="T26" fmla="*/ 400 w 408"/>
                <a:gd name="T27" fmla="*/ 12 h 1480"/>
                <a:gd name="T28" fmla="*/ 408 w 408"/>
                <a:gd name="T29" fmla="*/ 5 h 1480"/>
                <a:gd name="T30" fmla="*/ 393 w 408"/>
                <a:gd name="T31" fmla="*/ 0 h 1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08" h="1480">
                  <a:moveTo>
                    <a:pt x="393" y="0"/>
                  </a:moveTo>
                  <a:lnTo>
                    <a:pt x="370" y="11"/>
                  </a:lnTo>
                  <a:lnTo>
                    <a:pt x="356" y="19"/>
                  </a:lnTo>
                  <a:lnTo>
                    <a:pt x="338" y="37"/>
                  </a:lnTo>
                  <a:lnTo>
                    <a:pt x="325" y="59"/>
                  </a:lnTo>
                  <a:lnTo>
                    <a:pt x="320" y="77"/>
                  </a:lnTo>
                  <a:lnTo>
                    <a:pt x="0" y="1459"/>
                  </a:lnTo>
                  <a:lnTo>
                    <a:pt x="12" y="1480"/>
                  </a:lnTo>
                  <a:lnTo>
                    <a:pt x="337" y="77"/>
                  </a:lnTo>
                  <a:lnTo>
                    <a:pt x="346" y="57"/>
                  </a:lnTo>
                  <a:lnTo>
                    <a:pt x="355" y="43"/>
                  </a:lnTo>
                  <a:lnTo>
                    <a:pt x="368" y="30"/>
                  </a:lnTo>
                  <a:lnTo>
                    <a:pt x="384" y="19"/>
                  </a:lnTo>
                  <a:lnTo>
                    <a:pt x="400" y="12"/>
                  </a:lnTo>
                  <a:lnTo>
                    <a:pt x="408" y="5"/>
                  </a:lnTo>
                  <a:lnTo>
                    <a:pt x="393" y="0"/>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70" name="Freeform 74"/>
            <p:cNvSpPr/>
            <p:nvPr/>
          </p:nvSpPr>
          <p:spPr bwMode="auto">
            <a:xfrm>
              <a:off x="1204" y="3479"/>
              <a:ext cx="532" cy="321"/>
            </a:xfrm>
            <a:custGeom>
              <a:avLst/>
              <a:gdLst>
                <a:gd name="T0" fmla="*/ 1065 w 1065"/>
                <a:gd name="T1" fmla="*/ 963 h 963"/>
                <a:gd name="T2" fmla="*/ 1047 w 1065"/>
                <a:gd name="T3" fmla="*/ 833 h 963"/>
                <a:gd name="T4" fmla="*/ 1015 w 1065"/>
                <a:gd name="T5" fmla="*/ 776 h 963"/>
                <a:gd name="T6" fmla="*/ 137 w 1065"/>
                <a:gd name="T7" fmla="*/ 3 h 963"/>
                <a:gd name="T8" fmla="*/ 96 w 1065"/>
                <a:gd name="T9" fmla="*/ 0 h 963"/>
                <a:gd name="T10" fmla="*/ 59 w 1065"/>
                <a:gd name="T11" fmla="*/ 3 h 963"/>
                <a:gd name="T12" fmla="*/ 32 w 1065"/>
                <a:gd name="T13" fmla="*/ 42 h 963"/>
                <a:gd name="T14" fmla="*/ 0 w 1065"/>
                <a:gd name="T15" fmla="*/ 145 h 963"/>
                <a:gd name="T16" fmla="*/ 865 w 1065"/>
                <a:gd name="T17" fmla="*/ 954 h 963"/>
                <a:gd name="T18" fmla="*/ 1065 w 1065"/>
                <a:gd name="T19" fmla="*/ 963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5" h="963">
                  <a:moveTo>
                    <a:pt x="1065" y="963"/>
                  </a:moveTo>
                  <a:lnTo>
                    <a:pt x="1047" y="833"/>
                  </a:lnTo>
                  <a:lnTo>
                    <a:pt x="1015" y="776"/>
                  </a:lnTo>
                  <a:lnTo>
                    <a:pt x="137" y="3"/>
                  </a:lnTo>
                  <a:lnTo>
                    <a:pt x="96" y="0"/>
                  </a:lnTo>
                  <a:lnTo>
                    <a:pt x="59" y="3"/>
                  </a:lnTo>
                  <a:lnTo>
                    <a:pt x="32" y="42"/>
                  </a:lnTo>
                  <a:lnTo>
                    <a:pt x="0" y="145"/>
                  </a:lnTo>
                  <a:lnTo>
                    <a:pt x="865" y="954"/>
                  </a:lnTo>
                  <a:lnTo>
                    <a:pt x="1065" y="963"/>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71" name="Freeform 75"/>
            <p:cNvSpPr/>
            <p:nvPr/>
          </p:nvSpPr>
          <p:spPr bwMode="auto">
            <a:xfrm>
              <a:off x="642" y="3519"/>
              <a:ext cx="985" cy="288"/>
            </a:xfrm>
            <a:custGeom>
              <a:avLst/>
              <a:gdLst>
                <a:gd name="T0" fmla="*/ 0 w 1969"/>
                <a:gd name="T1" fmla="*/ 0 h 862"/>
                <a:gd name="T2" fmla="*/ 1121 w 1969"/>
                <a:gd name="T3" fmla="*/ 24 h 862"/>
                <a:gd name="T4" fmla="*/ 1969 w 1969"/>
                <a:gd name="T5" fmla="*/ 814 h 862"/>
                <a:gd name="T6" fmla="*/ 478 w 1969"/>
                <a:gd name="T7" fmla="*/ 862 h 862"/>
                <a:gd name="T8" fmla="*/ 0 w 1969"/>
                <a:gd name="T9" fmla="*/ 0 h 862"/>
              </a:gdLst>
              <a:ahLst/>
              <a:cxnLst>
                <a:cxn ang="0">
                  <a:pos x="T0" y="T1"/>
                </a:cxn>
                <a:cxn ang="0">
                  <a:pos x="T2" y="T3"/>
                </a:cxn>
                <a:cxn ang="0">
                  <a:pos x="T4" y="T5"/>
                </a:cxn>
                <a:cxn ang="0">
                  <a:pos x="T6" y="T7"/>
                </a:cxn>
                <a:cxn ang="0">
                  <a:pos x="T8" y="T9"/>
                </a:cxn>
              </a:cxnLst>
              <a:rect l="0" t="0" r="r" b="b"/>
              <a:pathLst>
                <a:path w="1969" h="862">
                  <a:moveTo>
                    <a:pt x="0" y="0"/>
                  </a:moveTo>
                  <a:lnTo>
                    <a:pt x="1121" y="24"/>
                  </a:lnTo>
                  <a:lnTo>
                    <a:pt x="1969" y="814"/>
                  </a:lnTo>
                  <a:lnTo>
                    <a:pt x="478" y="862"/>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72" name="Freeform 76"/>
            <p:cNvSpPr/>
            <p:nvPr/>
          </p:nvSpPr>
          <p:spPr bwMode="auto">
            <a:xfrm>
              <a:off x="852" y="3789"/>
              <a:ext cx="889" cy="99"/>
            </a:xfrm>
            <a:custGeom>
              <a:avLst/>
              <a:gdLst>
                <a:gd name="T0" fmla="*/ 54 w 1777"/>
                <a:gd name="T1" fmla="*/ 52 h 297"/>
                <a:gd name="T2" fmla="*/ 0 w 1777"/>
                <a:gd name="T3" fmla="*/ 297 h 297"/>
                <a:gd name="T4" fmla="*/ 1759 w 1777"/>
                <a:gd name="T5" fmla="*/ 257 h 297"/>
                <a:gd name="T6" fmla="*/ 1777 w 1777"/>
                <a:gd name="T7" fmla="*/ 173 h 297"/>
                <a:gd name="T8" fmla="*/ 1773 w 1777"/>
                <a:gd name="T9" fmla="*/ 74 h 297"/>
                <a:gd name="T10" fmla="*/ 1768 w 1777"/>
                <a:gd name="T11" fmla="*/ 0 h 297"/>
                <a:gd name="T12" fmla="*/ 54 w 1777"/>
                <a:gd name="T13" fmla="*/ 52 h 297"/>
              </a:gdLst>
              <a:ahLst/>
              <a:cxnLst>
                <a:cxn ang="0">
                  <a:pos x="T0" y="T1"/>
                </a:cxn>
                <a:cxn ang="0">
                  <a:pos x="T2" y="T3"/>
                </a:cxn>
                <a:cxn ang="0">
                  <a:pos x="T4" y="T5"/>
                </a:cxn>
                <a:cxn ang="0">
                  <a:pos x="T6" y="T7"/>
                </a:cxn>
                <a:cxn ang="0">
                  <a:pos x="T8" y="T9"/>
                </a:cxn>
                <a:cxn ang="0">
                  <a:pos x="T10" y="T11"/>
                </a:cxn>
                <a:cxn ang="0">
                  <a:pos x="T12" y="T13"/>
                </a:cxn>
              </a:cxnLst>
              <a:rect l="0" t="0" r="r" b="b"/>
              <a:pathLst>
                <a:path w="1777" h="297">
                  <a:moveTo>
                    <a:pt x="54" y="52"/>
                  </a:moveTo>
                  <a:lnTo>
                    <a:pt x="0" y="297"/>
                  </a:lnTo>
                  <a:lnTo>
                    <a:pt x="1759" y="257"/>
                  </a:lnTo>
                  <a:lnTo>
                    <a:pt x="1777" y="173"/>
                  </a:lnTo>
                  <a:lnTo>
                    <a:pt x="1773" y="74"/>
                  </a:lnTo>
                  <a:lnTo>
                    <a:pt x="1768" y="0"/>
                  </a:lnTo>
                  <a:lnTo>
                    <a:pt x="54" y="52"/>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73" name="Freeform 77"/>
            <p:cNvSpPr/>
            <p:nvPr/>
          </p:nvSpPr>
          <p:spPr bwMode="auto">
            <a:xfrm>
              <a:off x="624" y="3519"/>
              <a:ext cx="256" cy="369"/>
            </a:xfrm>
            <a:custGeom>
              <a:avLst/>
              <a:gdLst>
                <a:gd name="T0" fmla="*/ 37 w 513"/>
                <a:gd name="T1" fmla="*/ 0 h 1106"/>
                <a:gd name="T2" fmla="*/ 0 w 513"/>
                <a:gd name="T3" fmla="*/ 200 h 1106"/>
                <a:gd name="T4" fmla="*/ 457 w 513"/>
                <a:gd name="T5" fmla="*/ 1106 h 1106"/>
                <a:gd name="T6" fmla="*/ 513 w 513"/>
                <a:gd name="T7" fmla="*/ 862 h 1106"/>
                <a:gd name="T8" fmla="*/ 37 w 513"/>
                <a:gd name="T9" fmla="*/ 0 h 1106"/>
              </a:gdLst>
              <a:ahLst/>
              <a:cxnLst>
                <a:cxn ang="0">
                  <a:pos x="T0" y="T1"/>
                </a:cxn>
                <a:cxn ang="0">
                  <a:pos x="T2" y="T3"/>
                </a:cxn>
                <a:cxn ang="0">
                  <a:pos x="T4" y="T5"/>
                </a:cxn>
                <a:cxn ang="0">
                  <a:pos x="T6" y="T7"/>
                </a:cxn>
                <a:cxn ang="0">
                  <a:pos x="T8" y="T9"/>
                </a:cxn>
              </a:cxnLst>
              <a:rect l="0" t="0" r="r" b="b"/>
              <a:pathLst>
                <a:path w="513" h="1106">
                  <a:moveTo>
                    <a:pt x="37" y="0"/>
                  </a:moveTo>
                  <a:lnTo>
                    <a:pt x="0" y="200"/>
                  </a:lnTo>
                  <a:lnTo>
                    <a:pt x="457" y="1106"/>
                  </a:lnTo>
                  <a:lnTo>
                    <a:pt x="513" y="862"/>
                  </a:lnTo>
                  <a:lnTo>
                    <a:pt x="37"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74" name="Freeform 78"/>
            <p:cNvSpPr/>
            <p:nvPr/>
          </p:nvSpPr>
          <p:spPr bwMode="auto">
            <a:xfrm>
              <a:off x="1206" y="3791"/>
              <a:ext cx="132" cy="8"/>
            </a:xfrm>
            <a:custGeom>
              <a:avLst/>
              <a:gdLst>
                <a:gd name="T0" fmla="*/ 2 w 262"/>
                <a:gd name="T1" fmla="*/ 25 h 25"/>
                <a:gd name="T2" fmla="*/ 0 w 262"/>
                <a:gd name="T3" fmla="*/ 0 h 25"/>
                <a:gd name="T4" fmla="*/ 249 w 262"/>
                <a:gd name="T5" fmla="*/ 0 h 25"/>
                <a:gd name="T6" fmla="*/ 262 w 262"/>
                <a:gd name="T7" fmla="*/ 19 h 25"/>
                <a:gd name="T8" fmla="*/ 2 w 262"/>
                <a:gd name="T9" fmla="*/ 25 h 25"/>
              </a:gdLst>
              <a:ahLst/>
              <a:cxnLst>
                <a:cxn ang="0">
                  <a:pos x="T0" y="T1"/>
                </a:cxn>
                <a:cxn ang="0">
                  <a:pos x="T2" y="T3"/>
                </a:cxn>
                <a:cxn ang="0">
                  <a:pos x="T4" y="T5"/>
                </a:cxn>
                <a:cxn ang="0">
                  <a:pos x="T6" y="T7"/>
                </a:cxn>
                <a:cxn ang="0">
                  <a:pos x="T8" y="T9"/>
                </a:cxn>
              </a:cxnLst>
              <a:rect l="0" t="0" r="r" b="b"/>
              <a:pathLst>
                <a:path w="262" h="25">
                  <a:moveTo>
                    <a:pt x="2" y="25"/>
                  </a:moveTo>
                  <a:lnTo>
                    <a:pt x="0" y="0"/>
                  </a:lnTo>
                  <a:lnTo>
                    <a:pt x="249" y="0"/>
                  </a:lnTo>
                  <a:lnTo>
                    <a:pt x="262" y="19"/>
                  </a:lnTo>
                  <a:lnTo>
                    <a:pt x="2" y="25"/>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75" name="Freeform 79"/>
            <p:cNvSpPr/>
            <p:nvPr/>
          </p:nvSpPr>
          <p:spPr bwMode="auto">
            <a:xfrm>
              <a:off x="927" y="3521"/>
              <a:ext cx="281" cy="279"/>
            </a:xfrm>
            <a:custGeom>
              <a:avLst/>
              <a:gdLst>
                <a:gd name="T0" fmla="*/ 557 w 561"/>
                <a:gd name="T1" fmla="*/ 801 h 836"/>
                <a:gd name="T2" fmla="*/ 0 w 561"/>
                <a:gd name="T3" fmla="*/ 0 h 836"/>
                <a:gd name="T4" fmla="*/ 561 w 561"/>
                <a:gd name="T5" fmla="*/ 836 h 836"/>
                <a:gd name="T6" fmla="*/ 557 w 561"/>
                <a:gd name="T7" fmla="*/ 801 h 836"/>
              </a:gdLst>
              <a:ahLst/>
              <a:cxnLst>
                <a:cxn ang="0">
                  <a:pos x="T0" y="T1"/>
                </a:cxn>
                <a:cxn ang="0">
                  <a:pos x="T2" y="T3"/>
                </a:cxn>
                <a:cxn ang="0">
                  <a:pos x="T4" y="T5"/>
                </a:cxn>
                <a:cxn ang="0">
                  <a:pos x="T6" y="T7"/>
                </a:cxn>
              </a:cxnLst>
              <a:rect l="0" t="0" r="r" b="b"/>
              <a:pathLst>
                <a:path w="561" h="836">
                  <a:moveTo>
                    <a:pt x="557" y="801"/>
                  </a:moveTo>
                  <a:lnTo>
                    <a:pt x="0" y="0"/>
                  </a:lnTo>
                  <a:lnTo>
                    <a:pt x="561" y="836"/>
                  </a:lnTo>
                  <a:lnTo>
                    <a:pt x="557" y="801"/>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nvGrpSpPr>
            <p:cNvPr id="695376" name="Group 80"/>
            <p:cNvGrpSpPr/>
            <p:nvPr/>
          </p:nvGrpSpPr>
          <p:grpSpPr bwMode="auto">
            <a:xfrm>
              <a:off x="700" y="3526"/>
              <a:ext cx="515" cy="270"/>
              <a:chOff x="700" y="3526"/>
              <a:chExt cx="515" cy="270"/>
            </a:xfrm>
          </p:grpSpPr>
          <p:grpSp>
            <p:nvGrpSpPr>
              <p:cNvPr id="695377" name="Group 81"/>
              <p:cNvGrpSpPr/>
              <p:nvPr/>
            </p:nvGrpSpPr>
            <p:grpSpPr bwMode="auto">
              <a:xfrm>
                <a:off x="737" y="3534"/>
                <a:ext cx="49" cy="23"/>
                <a:chOff x="737" y="3534"/>
                <a:chExt cx="49" cy="23"/>
              </a:xfrm>
            </p:grpSpPr>
            <p:sp>
              <p:nvSpPr>
                <p:cNvPr id="695378" name="Freeform 82"/>
                <p:cNvSpPr/>
                <p:nvPr/>
              </p:nvSpPr>
              <p:spPr bwMode="auto">
                <a:xfrm>
                  <a:off x="737" y="3534"/>
                  <a:ext cx="11" cy="23"/>
                </a:xfrm>
                <a:custGeom>
                  <a:avLst/>
                  <a:gdLst>
                    <a:gd name="T0" fmla="*/ 13 w 22"/>
                    <a:gd name="T1" fmla="*/ 67 h 67"/>
                    <a:gd name="T2" fmla="*/ 0 w 22"/>
                    <a:gd name="T3" fmla="*/ 26 h 67"/>
                    <a:gd name="T4" fmla="*/ 9 w 22"/>
                    <a:gd name="T5" fmla="*/ 0 h 67"/>
                    <a:gd name="T6" fmla="*/ 22 w 22"/>
                    <a:gd name="T7" fmla="*/ 30 h 67"/>
                    <a:gd name="T8" fmla="*/ 13 w 22"/>
                    <a:gd name="T9" fmla="*/ 67 h 67"/>
                  </a:gdLst>
                  <a:ahLst/>
                  <a:cxnLst>
                    <a:cxn ang="0">
                      <a:pos x="T0" y="T1"/>
                    </a:cxn>
                    <a:cxn ang="0">
                      <a:pos x="T2" y="T3"/>
                    </a:cxn>
                    <a:cxn ang="0">
                      <a:pos x="T4" y="T5"/>
                    </a:cxn>
                    <a:cxn ang="0">
                      <a:pos x="T6" y="T7"/>
                    </a:cxn>
                    <a:cxn ang="0">
                      <a:pos x="T8" y="T9"/>
                    </a:cxn>
                  </a:cxnLst>
                  <a:rect l="0" t="0" r="r" b="b"/>
                  <a:pathLst>
                    <a:path w="22" h="67">
                      <a:moveTo>
                        <a:pt x="13" y="67"/>
                      </a:moveTo>
                      <a:lnTo>
                        <a:pt x="0" y="26"/>
                      </a:lnTo>
                      <a:lnTo>
                        <a:pt x="9" y="0"/>
                      </a:lnTo>
                      <a:lnTo>
                        <a:pt x="22" y="30"/>
                      </a:lnTo>
                      <a:lnTo>
                        <a:pt x="13" y="67"/>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79" name="Freeform 83"/>
                <p:cNvSpPr/>
                <p:nvPr/>
              </p:nvSpPr>
              <p:spPr bwMode="auto">
                <a:xfrm>
                  <a:off x="742" y="3535"/>
                  <a:ext cx="36" cy="9"/>
                </a:xfrm>
                <a:custGeom>
                  <a:avLst/>
                  <a:gdLst>
                    <a:gd name="T0" fmla="*/ 2 w 73"/>
                    <a:gd name="T1" fmla="*/ 0 h 29"/>
                    <a:gd name="T2" fmla="*/ 50 w 73"/>
                    <a:gd name="T3" fmla="*/ 0 h 29"/>
                    <a:gd name="T4" fmla="*/ 52 w 73"/>
                    <a:gd name="T5" fmla="*/ 2 h 29"/>
                    <a:gd name="T6" fmla="*/ 55 w 73"/>
                    <a:gd name="T7" fmla="*/ 11 h 29"/>
                    <a:gd name="T8" fmla="*/ 73 w 73"/>
                    <a:gd name="T9" fmla="*/ 29 h 29"/>
                    <a:gd name="T10" fmla="*/ 17 w 73"/>
                    <a:gd name="T11" fmla="*/ 29 h 29"/>
                    <a:gd name="T12" fmla="*/ 8 w 73"/>
                    <a:gd name="T13" fmla="*/ 20 h 29"/>
                    <a:gd name="T14" fmla="*/ 0 w 73"/>
                    <a:gd name="T15" fmla="*/ 6 h 29"/>
                    <a:gd name="T16" fmla="*/ 2 w 73"/>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29">
                      <a:moveTo>
                        <a:pt x="2" y="0"/>
                      </a:moveTo>
                      <a:lnTo>
                        <a:pt x="50" y="0"/>
                      </a:lnTo>
                      <a:lnTo>
                        <a:pt x="52" y="2"/>
                      </a:lnTo>
                      <a:lnTo>
                        <a:pt x="55" y="11"/>
                      </a:lnTo>
                      <a:lnTo>
                        <a:pt x="73" y="29"/>
                      </a:lnTo>
                      <a:lnTo>
                        <a:pt x="17" y="29"/>
                      </a:lnTo>
                      <a:lnTo>
                        <a:pt x="8" y="20"/>
                      </a:lnTo>
                      <a:lnTo>
                        <a:pt x="0" y="6"/>
                      </a:lnTo>
                      <a:lnTo>
                        <a:pt x="2" y="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80" name="Freeform 84"/>
                <p:cNvSpPr/>
                <p:nvPr/>
              </p:nvSpPr>
              <p:spPr bwMode="auto">
                <a:xfrm>
                  <a:off x="744" y="3545"/>
                  <a:ext cx="42" cy="12"/>
                </a:xfrm>
                <a:custGeom>
                  <a:avLst/>
                  <a:gdLst>
                    <a:gd name="T0" fmla="*/ 0 w 82"/>
                    <a:gd name="T1" fmla="*/ 35 h 35"/>
                    <a:gd name="T2" fmla="*/ 1 w 82"/>
                    <a:gd name="T3" fmla="*/ 19 h 35"/>
                    <a:gd name="T4" fmla="*/ 6 w 82"/>
                    <a:gd name="T5" fmla="*/ 7 h 35"/>
                    <a:gd name="T6" fmla="*/ 10 w 82"/>
                    <a:gd name="T7" fmla="*/ 0 h 35"/>
                    <a:gd name="T8" fmla="*/ 67 w 82"/>
                    <a:gd name="T9" fmla="*/ 0 h 35"/>
                    <a:gd name="T10" fmla="*/ 82 w 82"/>
                    <a:gd name="T11" fmla="*/ 35 h 35"/>
                    <a:gd name="T12" fmla="*/ 0 w 82"/>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82" h="35">
                      <a:moveTo>
                        <a:pt x="0" y="35"/>
                      </a:moveTo>
                      <a:lnTo>
                        <a:pt x="1" y="19"/>
                      </a:lnTo>
                      <a:lnTo>
                        <a:pt x="6" y="7"/>
                      </a:lnTo>
                      <a:lnTo>
                        <a:pt x="10" y="0"/>
                      </a:lnTo>
                      <a:lnTo>
                        <a:pt x="67" y="0"/>
                      </a:lnTo>
                      <a:lnTo>
                        <a:pt x="82" y="35"/>
                      </a:lnTo>
                      <a:lnTo>
                        <a:pt x="0" y="35"/>
                      </a:lnTo>
                      <a:close/>
                    </a:path>
                  </a:pathLst>
                </a:custGeom>
                <a:solidFill>
                  <a:srgbClr val="40404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381" name="Group 85"/>
              <p:cNvGrpSpPr/>
              <p:nvPr/>
            </p:nvGrpSpPr>
            <p:grpSpPr bwMode="auto">
              <a:xfrm>
                <a:off x="748" y="3547"/>
                <a:ext cx="50" cy="23"/>
                <a:chOff x="748" y="3547"/>
                <a:chExt cx="50" cy="23"/>
              </a:xfrm>
            </p:grpSpPr>
            <p:sp>
              <p:nvSpPr>
                <p:cNvPr id="695382" name="Freeform 86"/>
                <p:cNvSpPr/>
                <p:nvPr/>
              </p:nvSpPr>
              <p:spPr bwMode="auto">
                <a:xfrm>
                  <a:off x="748" y="3547"/>
                  <a:ext cx="13" cy="23"/>
                </a:xfrm>
                <a:custGeom>
                  <a:avLst/>
                  <a:gdLst>
                    <a:gd name="T0" fmla="*/ 16 w 25"/>
                    <a:gd name="T1" fmla="*/ 68 h 68"/>
                    <a:gd name="T2" fmla="*/ 0 w 25"/>
                    <a:gd name="T3" fmla="*/ 27 h 68"/>
                    <a:gd name="T4" fmla="*/ 11 w 25"/>
                    <a:gd name="T5" fmla="*/ 0 h 68"/>
                    <a:gd name="T6" fmla="*/ 25 w 25"/>
                    <a:gd name="T7" fmla="*/ 31 h 68"/>
                    <a:gd name="T8" fmla="*/ 16 w 25"/>
                    <a:gd name="T9" fmla="*/ 68 h 68"/>
                  </a:gdLst>
                  <a:ahLst/>
                  <a:cxnLst>
                    <a:cxn ang="0">
                      <a:pos x="T0" y="T1"/>
                    </a:cxn>
                    <a:cxn ang="0">
                      <a:pos x="T2" y="T3"/>
                    </a:cxn>
                    <a:cxn ang="0">
                      <a:pos x="T4" y="T5"/>
                    </a:cxn>
                    <a:cxn ang="0">
                      <a:pos x="T6" y="T7"/>
                    </a:cxn>
                    <a:cxn ang="0">
                      <a:pos x="T8" y="T9"/>
                    </a:cxn>
                  </a:cxnLst>
                  <a:rect l="0" t="0" r="r" b="b"/>
                  <a:pathLst>
                    <a:path w="25" h="68">
                      <a:moveTo>
                        <a:pt x="16" y="68"/>
                      </a:moveTo>
                      <a:lnTo>
                        <a:pt x="0" y="27"/>
                      </a:lnTo>
                      <a:lnTo>
                        <a:pt x="11" y="0"/>
                      </a:lnTo>
                      <a:lnTo>
                        <a:pt x="25" y="31"/>
                      </a:lnTo>
                      <a:lnTo>
                        <a:pt x="16"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83" name="Freeform 87"/>
                <p:cNvSpPr/>
                <p:nvPr/>
              </p:nvSpPr>
              <p:spPr bwMode="auto">
                <a:xfrm>
                  <a:off x="753" y="3548"/>
                  <a:ext cx="37" cy="10"/>
                </a:xfrm>
                <a:custGeom>
                  <a:avLst/>
                  <a:gdLst>
                    <a:gd name="T0" fmla="*/ 1 w 74"/>
                    <a:gd name="T1" fmla="*/ 0 h 29"/>
                    <a:gd name="T2" fmla="*/ 49 w 74"/>
                    <a:gd name="T3" fmla="*/ 0 h 29"/>
                    <a:gd name="T4" fmla="*/ 50 w 74"/>
                    <a:gd name="T5" fmla="*/ 2 h 29"/>
                    <a:gd name="T6" fmla="*/ 56 w 74"/>
                    <a:gd name="T7" fmla="*/ 11 h 29"/>
                    <a:gd name="T8" fmla="*/ 74 w 74"/>
                    <a:gd name="T9" fmla="*/ 29 h 29"/>
                    <a:gd name="T10" fmla="*/ 18 w 74"/>
                    <a:gd name="T11" fmla="*/ 29 h 29"/>
                    <a:gd name="T12" fmla="*/ 9 w 74"/>
                    <a:gd name="T13" fmla="*/ 20 h 29"/>
                    <a:gd name="T14" fmla="*/ 0 w 74"/>
                    <a:gd name="T15" fmla="*/ 6 h 29"/>
                    <a:gd name="T16" fmla="*/ 1 w 74"/>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9">
                      <a:moveTo>
                        <a:pt x="1" y="0"/>
                      </a:moveTo>
                      <a:lnTo>
                        <a:pt x="49" y="0"/>
                      </a:lnTo>
                      <a:lnTo>
                        <a:pt x="50" y="2"/>
                      </a:lnTo>
                      <a:lnTo>
                        <a:pt x="56" y="11"/>
                      </a:lnTo>
                      <a:lnTo>
                        <a:pt x="74" y="29"/>
                      </a:lnTo>
                      <a:lnTo>
                        <a:pt x="18" y="29"/>
                      </a:lnTo>
                      <a:lnTo>
                        <a:pt x="9" y="20"/>
                      </a:lnTo>
                      <a:lnTo>
                        <a:pt x="0" y="6"/>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84" name="Freeform 88"/>
                <p:cNvSpPr/>
                <p:nvPr/>
              </p:nvSpPr>
              <p:spPr bwMode="auto">
                <a:xfrm>
                  <a:off x="757" y="3558"/>
                  <a:ext cx="41" cy="12"/>
                </a:xfrm>
                <a:custGeom>
                  <a:avLst/>
                  <a:gdLst>
                    <a:gd name="T0" fmla="*/ 0 w 81"/>
                    <a:gd name="T1" fmla="*/ 36 h 36"/>
                    <a:gd name="T2" fmla="*/ 1 w 81"/>
                    <a:gd name="T3" fmla="*/ 20 h 36"/>
                    <a:gd name="T4" fmla="*/ 5 w 81"/>
                    <a:gd name="T5" fmla="*/ 8 h 36"/>
                    <a:gd name="T6" fmla="*/ 10 w 81"/>
                    <a:gd name="T7" fmla="*/ 0 h 36"/>
                    <a:gd name="T8" fmla="*/ 67 w 81"/>
                    <a:gd name="T9" fmla="*/ 0 h 36"/>
                    <a:gd name="T10" fmla="*/ 81 w 81"/>
                    <a:gd name="T11" fmla="*/ 36 h 36"/>
                    <a:gd name="T12" fmla="*/ 0 w 81"/>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1" h="36">
                      <a:moveTo>
                        <a:pt x="0" y="36"/>
                      </a:moveTo>
                      <a:lnTo>
                        <a:pt x="1" y="20"/>
                      </a:lnTo>
                      <a:lnTo>
                        <a:pt x="5" y="8"/>
                      </a:lnTo>
                      <a:lnTo>
                        <a:pt x="10" y="0"/>
                      </a:lnTo>
                      <a:lnTo>
                        <a:pt x="67" y="0"/>
                      </a:lnTo>
                      <a:lnTo>
                        <a:pt x="81"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sp>
            <p:nvSpPr>
              <p:cNvPr id="695385" name="Freeform 89"/>
              <p:cNvSpPr/>
              <p:nvPr/>
            </p:nvSpPr>
            <p:spPr bwMode="auto">
              <a:xfrm>
                <a:off x="952" y="3538"/>
                <a:ext cx="39" cy="12"/>
              </a:xfrm>
              <a:custGeom>
                <a:avLst/>
                <a:gdLst>
                  <a:gd name="T0" fmla="*/ 0 w 79"/>
                  <a:gd name="T1" fmla="*/ 0 h 36"/>
                  <a:gd name="T2" fmla="*/ 28 w 79"/>
                  <a:gd name="T3" fmla="*/ 36 h 36"/>
                  <a:gd name="T4" fmla="*/ 79 w 79"/>
                  <a:gd name="T5" fmla="*/ 36 h 36"/>
                  <a:gd name="T6" fmla="*/ 50 w 79"/>
                  <a:gd name="T7" fmla="*/ 0 h 36"/>
                  <a:gd name="T8" fmla="*/ 0 w 79"/>
                  <a:gd name="T9" fmla="*/ 0 h 36"/>
                </a:gdLst>
                <a:ahLst/>
                <a:cxnLst>
                  <a:cxn ang="0">
                    <a:pos x="T0" y="T1"/>
                  </a:cxn>
                  <a:cxn ang="0">
                    <a:pos x="T2" y="T3"/>
                  </a:cxn>
                  <a:cxn ang="0">
                    <a:pos x="T4" y="T5"/>
                  </a:cxn>
                  <a:cxn ang="0">
                    <a:pos x="T6" y="T7"/>
                  </a:cxn>
                  <a:cxn ang="0">
                    <a:pos x="T8" y="T9"/>
                  </a:cxn>
                </a:cxnLst>
                <a:rect l="0" t="0" r="r" b="b"/>
                <a:pathLst>
                  <a:path w="79" h="36">
                    <a:moveTo>
                      <a:pt x="0" y="0"/>
                    </a:moveTo>
                    <a:lnTo>
                      <a:pt x="28" y="36"/>
                    </a:lnTo>
                    <a:lnTo>
                      <a:pt x="79" y="36"/>
                    </a:lnTo>
                    <a:lnTo>
                      <a:pt x="50"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86" name="Freeform 90"/>
              <p:cNvSpPr/>
              <p:nvPr/>
            </p:nvSpPr>
            <p:spPr bwMode="auto">
              <a:xfrm>
                <a:off x="861" y="3535"/>
                <a:ext cx="11" cy="22"/>
              </a:xfrm>
              <a:custGeom>
                <a:avLst/>
                <a:gdLst>
                  <a:gd name="T0" fmla="*/ 15 w 24"/>
                  <a:gd name="T1" fmla="*/ 68 h 68"/>
                  <a:gd name="T2" fmla="*/ 0 w 24"/>
                  <a:gd name="T3" fmla="*/ 27 h 68"/>
                  <a:gd name="T4" fmla="*/ 11 w 24"/>
                  <a:gd name="T5" fmla="*/ 0 h 68"/>
                  <a:gd name="T6" fmla="*/ 24 w 24"/>
                  <a:gd name="T7" fmla="*/ 31 h 68"/>
                  <a:gd name="T8" fmla="*/ 15 w 24"/>
                  <a:gd name="T9" fmla="*/ 68 h 68"/>
                </a:gdLst>
                <a:ahLst/>
                <a:cxnLst>
                  <a:cxn ang="0">
                    <a:pos x="T0" y="T1"/>
                  </a:cxn>
                  <a:cxn ang="0">
                    <a:pos x="T2" y="T3"/>
                  </a:cxn>
                  <a:cxn ang="0">
                    <a:pos x="T4" y="T5"/>
                  </a:cxn>
                  <a:cxn ang="0">
                    <a:pos x="T6" y="T7"/>
                  </a:cxn>
                  <a:cxn ang="0">
                    <a:pos x="T8" y="T9"/>
                  </a:cxn>
                </a:cxnLst>
                <a:rect l="0" t="0" r="r" b="b"/>
                <a:pathLst>
                  <a:path w="24" h="68">
                    <a:moveTo>
                      <a:pt x="15" y="68"/>
                    </a:moveTo>
                    <a:lnTo>
                      <a:pt x="0" y="27"/>
                    </a:lnTo>
                    <a:lnTo>
                      <a:pt x="11" y="0"/>
                    </a:lnTo>
                    <a:lnTo>
                      <a:pt x="24" y="31"/>
                    </a:lnTo>
                    <a:lnTo>
                      <a:pt x="15"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87" name="Freeform 91"/>
              <p:cNvSpPr/>
              <p:nvPr/>
            </p:nvSpPr>
            <p:spPr bwMode="auto">
              <a:xfrm>
                <a:off x="867" y="3535"/>
                <a:ext cx="34" cy="10"/>
              </a:xfrm>
              <a:custGeom>
                <a:avLst/>
                <a:gdLst>
                  <a:gd name="T0" fmla="*/ 0 w 70"/>
                  <a:gd name="T1" fmla="*/ 0 h 30"/>
                  <a:gd name="T2" fmla="*/ 49 w 70"/>
                  <a:gd name="T3" fmla="*/ 0 h 30"/>
                  <a:gd name="T4" fmla="*/ 50 w 70"/>
                  <a:gd name="T5" fmla="*/ 3 h 30"/>
                  <a:gd name="T6" fmla="*/ 54 w 70"/>
                  <a:gd name="T7" fmla="*/ 13 h 30"/>
                  <a:gd name="T8" fmla="*/ 70 w 70"/>
                  <a:gd name="T9" fmla="*/ 30 h 30"/>
                  <a:gd name="T10" fmla="*/ 16 w 70"/>
                  <a:gd name="T11" fmla="*/ 30 h 30"/>
                  <a:gd name="T12" fmla="*/ 7 w 70"/>
                  <a:gd name="T13" fmla="*/ 21 h 30"/>
                  <a:gd name="T14" fmla="*/ 0 w 70"/>
                  <a:gd name="T15" fmla="*/ 7 h 30"/>
                  <a:gd name="T16" fmla="*/ 0 w 70"/>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 h="30">
                    <a:moveTo>
                      <a:pt x="0" y="0"/>
                    </a:moveTo>
                    <a:lnTo>
                      <a:pt x="49" y="0"/>
                    </a:lnTo>
                    <a:lnTo>
                      <a:pt x="50" y="3"/>
                    </a:lnTo>
                    <a:lnTo>
                      <a:pt x="54" y="13"/>
                    </a:lnTo>
                    <a:lnTo>
                      <a:pt x="70" y="30"/>
                    </a:lnTo>
                    <a:lnTo>
                      <a:pt x="16" y="30"/>
                    </a:lnTo>
                    <a:lnTo>
                      <a:pt x="7" y="21"/>
                    </a:lnTo>
                    <a:lnTo>
                      <a:pt x="0" y="7"/>
                    </a:lnTo>
                    <a:lnTo>
                      <a:pt x="0"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88" name="Freeform 92"/>
              <p:cNvSpPr/>
              <p:nvPr/>
            </p:nvSpPr>
            <p:spPr bwMode="auto">
              <a:xfrm>
                <a:off x="868" y="3545"/>
                <a:ext cx="42" cy="12"/>
              </a:xfrm>
              <a:custGeom>
                <a:avLst/>
                <a:gdLst>
                  <a:gd name="T0" fmla="*/ 0 w 83"/>
                  <a:gd name="T1" fmla="*/ 36 h 36"/>
                  <a:gd name="T2" fmla="*/ 1 w 83"/>
                  <a:gd name="T3" fmla="*/ 19 h 36"/>
                  <a:gd name="T4" fmla="*/ 7 w 83"/>
                  <a:gd name="T5" fmla="*/ 8 h 36"/>
                  <a:gd name="T6" fmla="*/ 10 w 83"/>
                  <a:gd name="T7" fmla="*/ 0 h 36"/>
                  <a:gd name="T8" fmla="*/ 67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1" y="19"/>
                    </a:lnTo>
                    <a:lnTo>
                      <a:pt x="7" y="8"/>
                    </a:lnTo>
                    <a:lnTo>
                      <a:pt x="10" y="0"/>
                    </a:lnTo>
                    <a:lnTo>
                      <a:pt x="67"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nvGrpSpPr>
              <p:cNvPr id="695389" name="Group 93"/>
              <p:cNvGrpSpPr/>
              <p:nvPr/>
            </p:nvGrpSpPr>
            <p:grpSpPr bwMode="auto">
              <a:xfrm>
                <a:off x="872" y="3547"/>
                <a:ext cx="50" cy="23"/>
                <a:chOff x="872" y="3547"/>
                <a:chExt cx="50" cy="23"/>
              </a:xfrm>
            </p:grpSpPr>
            <p:sp>
              <p:nvSpPr>
                <p:cNvPr id="695390" name="Freeform 94"/>
                <p:cNvSpPr/>
                <p:nvPr/>
              </p:nvSpPr>
              <p:spPr bwMode="auto">
                <a:xfrm>
                  <a:off x="872" y="3547"/>
                  <a:ext cx="13" cy="23"/>
                </a:xfrm>
                <a:custGeom>
                  <a:avLst/>
                  <a:gdLst>
                    <a:gd name="T0" fmla="*/ 14 w 25"/>
                    <a:gd name="T1" fmla="*/ 68 h 68"/>
                    <a:gd name="T2" fmla="*/ 0 w 25"/>
                    <a:gd name="T3" fmla="*/ 27 h 68"/>
                    <a:gd name="T4" fmla="*/ 10 w 25"/>
                    <a:gd name="T5" fmla="*/ 0 h 68"/>
                    <a:gd name="T6" fmla="*/ 25 w 25"/>
                    <a:gd name="T7" fmla="*/ 31 h 68"/>
                    <a:gd name="T8" fmla="*/ 14 w 25"/>
                    <a:gd name="T9" fmla="*/ 68 h 68"/>
                  </a:gdLst>
                  <a:ahLst/>
                  <a:cxnLst>
                    <a:cxn ang="0">
                      <a:pos x="T0" y="T1"/>
                    </a:cxn>
                    <a:cxn ang="0">
                      <a:pos x="T2" y="T3"/>
                    </a:cxn>
                    <a:cxn ang="0">
                      <a:pos x="T4" y="T5"/>
                    </a:cxn>
                    <a:cxn ang="0">
                      <a:pos x="T6" y="T7"/>
                    </a:cxn>
                    <a:cxn ang="0">
                      <a:pos x="T8" y="T9"/>
                    </a:cxn>
                  </a:cxnLst>
                  <a:rect l="0" t="0" r="r" b="b"/>
                  <a:pathLst>
                    <a:path w="25" h="68">
                      <a:moveTo>
                        <a:pt x="14" y="68"/>
                      </a:moveTo>
                      <a:lnTo>
                        <a:pt x="0" y="27"/>
                      </a:lnTo>
                      <a:lnTo>
                        <a:pt x="10" y="0"/>
                      </a:lnTo>
                      <a:lnTo>
                        <a:pt x="25" y="31"/>
                      </a:lnTo>
                      <a:lnTo>
                        <a:pt x="14"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91" name="Freeform 95"/>
                <p:cNvSpPr/>
                <p:nvPr/>
              </p:nvSpPr>
              <p:spPr bwMode="auto">
                <a:xfrm>
                  <a:off x="878" y="3547"/>
                  <a:ext cx="36" cy="10"/>
                </a:xfrm>
                <a:custGeom>
                  <a:avLst/>
                  <a:gdLst>
                    <a:gd name="T0" fmla="*/ 2 w 73"/>
                    <a:gd name="T1" fmla="*/ 0 h 30"/>
                    <a:gd name="T2" fmla="*/ 49 w 73"/>
                    <a:gd name="T3" fmla="*/ 0 h 30"/>
                    <a:gd name="T4" fmla="*/ 50 w 73"/>
                    <a:gd name="T5" fmla="*/ 3 h 30"/>
                    <a:gd name="T6" fmla="*/ 57 w 73"/>
                    <a:gd name="T7" fmla="*/ 12 h 30"/>
                    <a:gd name="T8" fmla="*/ 73 w 73"/>
                    <a:gd name="T9" fmla="*/ 30 h 30"/>
                    <a:gd name="T10" fmla="*/ 19 w 73"/>
                    <a:gd name="T11" fmla="*/ 30 h 30"/>
                    <a:gd name="T12" fmla="*/ 10 w 73"/>
                    <a:gd name="T13" fmla="*/ 21 h 30"/>
                    <a:gd name="T14" fmla="*/ 0 w 73"/>
                    <a:gd name="T15" fmla="*/ 7 h 30"/>
                    <a:gd name="T16" fmla="*/ 2 w 73"/>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30">
                      <a:moveTo>
                        <a:pt x="2" y="0"/>
                      </a:moveTo>
                      <a:lnTo>
                        <a:pt x="49" y="0"/>
                      </a:lnTo>
                      <a:lnTo>
                        <a:pt x="50" y="3"/>
                      </a:lnTo>
                      <a:lnTo>
                        <a:pt x="57" y="12"/>
                      </a:lnTo>
                      <a:lnTo>
                        <a:pt x="73" y="30"/>
                      </a:lnTo>
                      <a:lnTo>
                        <a:pt x="19" y="30"/>
                      </a:lnTo>
                      <a:lnTo>
                        <a:pt x="10" y="21"/>
                      </a:lnTo>
                      <a:lnTo>
                        <a:pt x="0" y="7"/>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92" name="Freeform 96"/>
                <p:cNvSpPr/>
                <p:nvPr/>
              </p:nvSpPr>
              <p:spPr bwMode="auto">
                <a:xfrm>
                  <a:off x="880" y="3558"/>
                  <a:ext cx="42" cy="12"/>
                </a:xfrm>
                <a:custGeom>
                  <a:avLst/>
                  <a:gdLst>
                    <a:gd name="T0" fmla="*/ 0 w 82"/>
                    <a:gd name="T1" fmla="*/ 36 h 36"/>
                    <a:gd name="T2" fmla="*/ 2 w 82"/>
                    <a:gd name="T3" fmla="*/ 19 h 36"/>
                    <a:gd name="T4" fmla="*/ 6 w 82"/>
                    <a:gd name="T5" fmla="*/ 8 h 36"/>
                    <a:gd name="T6" fmla="*/ 11 w 82"/>
                    <a:gd name="T7" fmla="*/ 0 h 36"/>
                    <a:gd name="T8" fmla="*/ 67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2" y="19"/>
                      </a:lnTo>
                      <a:lnTo>
                        <a:pt x="6" y="8"/>
                      </a:lnTo>
                      <a:lnTo>
                        <a:pt x="11" y="0"/>
                      </a:lnTo>
                      <a:lnTo>
                        <a:pt x="67"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393" name="Group 97"/>
              <p:cNvGrpSpPr/>
              <p:nvPr/>
            </p:nvGrpSpPr>
            <p:grpSpPr bwMode="auto">
              <a:xfrm>
                <a:off x="885" y="3559"/>
                <a:ext cx="50" cy="23"/>
                <a:chOff x="885" y="3559"/>
                <a:chExt cx="50" cy="23"/>
              </a:xfrm>
            </p:grpSpPr>
            <p:sp>
              <p:nvSpPr>
                <p:cNvPr id="695394" name="Freeform 98"/>
                <p:cNvSpPr/>
                <p:nvPr/>
              </p:nvSpPr>
              <p:spPr bwMode="auto">
                <a:xfrm>
                  <a:off x="885" y="3559"/>
                  <a:ext cx="12" cy="23"/>
                </a:xfrm>
                <a:custGeom>
                  <a:avLst/>
                  <a:gdLst>
                    <a:gd name="T0" fmla="*/ 16 w 25"/>
                    <a:gd name="T1" fmla="*/ 68 h 68"/>
                    <a:gd name="T2" fmla="*/ 0 w 25"/>
                    <a:gd name="T3" fmla="*/ 26 h 68"/>
                    <a:gd name="T4" fmla="*/ 12 w 25"/>
                    <a:gd name="T5" fmla="*/ 0 h 68"/>
                    <a:gd name="T6" fmla="*/ 25 w 25"/>
                    <a:gd name="T7" fmla="*/ 31 h 68"/>
                    <a:gd name="T8" fmla="*/ 16 w 25"/>
                    <a:gd name="T9" fmla="*/ 68 h 68"/>
                  </a:gdLst>
                  <a:ahLst/>
                  <a:cxnLst>
                    <a:cxn ang="0">
                      <a:pos x="T0" y="T1"/>
                    </a:cxn>
                    <a:cxn ang="0">
                      <a:pos x="T2" y="T3"/>
                    </a:cxn>
                    <a:cxn ang="0">
                      <a:pos x="T4" y="T5"/>
                    </a:cxn>
                    <a:cxn ang="0">
                      <a:pos x="T6" y="T7"/>
                    </a:cxn>
                    <a:cxn ang="0">
                      <a:pos x="T8" y="T9"/>
                    </a:cxn>
                  </a:cxnLst>
                  <a:rect l="0" t="0" r="r" b="b"/>
                  <a:pathLst>
                    <a:path w="25" h="68">
                      <a:moveTo>
                        <a:pt x="16" y="68"/>
                      </a:moveTo>
                      <a:lnTo>
                        <a:pt x="0" y="26"/>
                      </a:lnTo>
                      <a:lnTo>
                        <a:pt x="12" y="0"/>
                      </a:lnTo>
                      <a:lnTo>
                        <a:pt x="25" y="31"/>
                      </a:lnTo>
                      <a:lnTo>
                        <a:pt x="16"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95" name="Freeform 99"/>
                <p:cNvSpPr/>
                <p:nvPr/>
              </p:nvSpPr>
              <p:spPr bwMode="auto">
                <a:xfrm>
                  <a:off x="890" y="3560"/>
                  <a:ext cx="37" cy="10"/>
                </a:xfrm>
                <a:custGeom>
                  <a:avLst/>
                  <a:gdLst>
                    <a:gd name="T0" fmla="*/ 3 w 74"/>
                    <a:gd name="T1" fmla="*/ 0 h 30"/>
                    <a:gd name="T2" fmla="*/ 49 w 74"/>
                    <a:gd name="T3" fmla="*/ 0 h 30"/>
                    <a:gd name="T4" fmla="*/ 52 w 74"/>
                    <a:gd name="T5" fmla="*/ 3 h 30"/>
                    <a:gd name="T6" fmla="*/ 57 w 74"/>
                    <a:gd name="T7" fmla="*/ 12 h 30"/>
                    <a:gd name="T8" fmla="*/ 74 w 74"/>
                    <a:gd name="T9" fmla="*/ 30 h 30"/>
                    <a:gd name="T10" fmla="*/ 19 w 74"/>
                    <a:gd name="T11" fmla="*/ 30 h 30"/>
                    <a:gd name="T12" fmla="*/ 10 w 74"/>
                    <a:gd name="T13" fmla="*/ 21 h 30"/>
                    <a:gd name="T14" fmla="*/ 0 w 74"/>
                    <a:gd name="T15" fmla="*/ 6 h 30"/>
                    <a:gd name="T16" fmla="*/ 3 w 74"/>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30">
                      <a:moveTo>
                        <a:pt x="3" y="0"/>
                      </a:moveTo>
                      <a:lnTo>
                        <a:pt x="49" y="0"/>
                      </a:lnTo>
                      <a:lnTo>
                        <a:pt x="52" y="3"/>
                      </a:lnTo>
                      <a:lnTo>
                        <a:pt x="57" y="12"/>
                      </a:lnTo>
                      <a:lnTo>
                        <a:pt x="74" y="30"/>
                      </a:lnTo>
                      <a:lnTo>
                        <a:pt x="19" y="30"/>
                      </a:lnTo>
                      <a:lnTo>
                        <a:pt x="10" y="21"/>
                      </a:lnTo>
                      <a:lnTo>
                        <a:pt x="0" y="6"/>
                      </a:lnTo>
                      <a:lnTo>
                        <a:pt x="3"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96" name="Freeform 100"/>
                <p:cNvSpPr/>
                <p:nvPr/>
              </p:nvSpPr>
              <p:spPr bwMode="auto">
                <a:xfrm>
                  <a:off x="893" y="3570"/>
                  <a:ext cx="42" cy="12"/>
                </a:xfrm>
                <a:custGeom>
                  <a:avLst/>
                  <a:gdLst>
                    <a:gd name="T0" fmla="*/ 0 w 83"/>
                    <a:gd name="T1" fmla="*/ 36 h 36"/>
                    <a:gd name="T2" fmla="*/ 1 w 83"/>
                    <a:gd name="T3" fmla="*/ 19 h 36"/>
                    <a:gd name="T4" fmla="*/ 6 w 83"/>
                    <a:gd name="T5" fmla="*/ 8 h 36"/>
                    <a:gd name="T6" fmla="*/ 10 w 83"/>
                    <a:gd name="T7" fmla="*/ 0 h 36"/>
                    <a:gd name="T8" fmla="*/ 67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1" y="19"/>
                      </a:lnTo>
                      <a:lnTo>
                        <a:pt x="6" y="8"/>
                      </a:lnTo>
                      <a:lnTo>
                        <a:pt x="10" y="0"/>
                      </a:lnTo>
                      <a:lnTo>
                        <a:pt x="67"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397" name="Group 101"/>
              <p:cNvGrpSpPr/>
              <p:nvPr/>
            </p:nvGrpSpPr>
            <p:grpSpPr bwMode="auto">
              <a:xfrm>
                <a:off x="898" y="3571"/>
                <a:ext cx="49" cy="23"/>
                <a:chOff x="898" y="3571"/>
                <a:chExt cx="49" cy="23"/>
              </a:xfrm>
            </p:grpSpPr>
            <p:sp>
              <p:nvSpPr>
                <p:cNvPr id="695398" name="Freeform 102"/>
                <p:cNvSpPr/>
                <p:nvPr/>
              </p:nvSpPr>
              <p:spPr bwMode="auto">
                <a:xfrm>
                  <a:off x="898" y="3571"/>
                  <a:ext cx="13" cy="23"/>
                </a:xfrm>
                <a:custGeom>
                  <a:avLst/>
                  <a:gdLst>
                    <a:gd name="T0" fmla="*/ 16 w 25"/>
                    <a:gd name="T1" fmla="*/ 69 h 69"/>
                    <a:gd name="T2" fmla="*/ 0 w 25"/>
                    <a:gd name="T3" fmla="*/ 27 h 69"/>
                    <a:gd name="T4" fmla="*/ 9 w 25"/>
                    <a:gd name="T5" fmla="*/ 0 h 69"/>
                    <a:gd name="T6" fmla="*/ 25 w 25"/>
                    <a:gd name="T7" fmla="*/ 32 h 69"/>
                    <a:gd name="T8" fmla="*/ 16 w 25"/>
                    <a:gd name="T9" fmla="*/ 69 h 69"/>
                  </a:gdLst>
                  <a:ahLst/>
                  <a:cxnLst>
                    <a:cxn ang="0">
                      <a:pos x="T0" y="T1"/>
                    </a:cxn>
                    <a:cxn ang="0">
                      <a:pos x="T2" y="T3"/>
                    </a:cxn>
                    <a:cxn ang="0">
                      <a:pos x="T4" y="T5"/>
                    </a:cxn>
                    <a:cxn ang="0">
                      <a:pos x="T6" y="T7"/>
                    </a:cxn>
                    <a:cxn ang="0">
                      <a:pos x="T8" y="T9"/>
                    </a:cxn>
                  </a:cxnLst>
                  <a:rect l="0" t="0" r="r" b="b"/>
                  <a:pathLst>
                    <a:path w="25" h="69">
                      <a:moveTo>
                        <a:pt x="16" y="69"/>
                      </a:moveTo>
                      <a:lnTo>
                        <a:pt x="0" y="27"/>
                      </a:lnTo>
                      <a:lnTo>
                        <a:pt x="9" y="0"/>
                      </a:lnTo>
                      <a:lnTo>
                        <a:pt x="25" y="32"/>
                      </a:lnTo>
                      <a:lnTo>
                        <a:pt x="16" y="69"/>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399" name="Freeform 103"/>
                <p:cNvSpPr/>
                <p:nvPr/>
              </p:nvSpPr>
              <p:spPr bwMode="auto">
                <a:xfrm>
                  <a:off x="903" y="3572"/>
                  <a:ext cx="37" cy="10"/>
                </a:xfrm>
                <a:custGeom>
                  <a:avLst/>
                  <a:gdLst>
                    <a:gd name="T0" fmla="*/ 2 w 75"/>
                    <a:gd name="T1" fmla="*/ 0 h 29"/>
                    <a:gd name="T2" fmla="*/ 50 w 75"/>
                    <a:gd name="T3" fmla="*/ 0 h 29"/>
                    <a:gd name="T4" fmla="*/ 52 w 75"/>
                    <a:gd name="T5" fmla="*/ 2 h 29"/>
                    <a:gd name="T6" fmla="*/ 57 w 75"/>
                    <a:gd name="T7" fmla="*/ 11 h 29"/>
                    <a:gd name="T8" fmla="*/ 75 w 75"/>
                    <a:gd name="T9" fmla="*/ 29 h 29"/>
                    <a:gd name="T10" fmla="*/ 19 w 75"/>
                    <a:gd name="T11" fmla="*/ 29 h 29"/>
                    <a:gd name="T12" fmla="*/ 11 w 75"/>
                    <a:gd name="T13" fmla="*/ 20 h 29"/>
                    <a:gd name="T14" fmla="*/ 0 w 75"/>
                    <a:gd name="T15" fmla="*/ 5 h 29"/>
                    <a:gd name="T16" fmla="*/ 2 w 75"/>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29">
                      <a:moveTo>
                        <a:pt x="2" y="0"/>
                      </a:moveTo>
                      <a:lnTo>
                        <a:pt x="50" y="0"/>
                      </a:lnTo>
                      <a:lnTo>
                        <a:pt x="52" y="2"/>
                      </a:lnTo>
                      <a:lnTo>
                        <a:pt x="57" y="11"/>
                      </a:lnTo>
                      <a:lnTo>
                        <a:pt x="75" y="29"/>
                      </a:lnTo>
                      <a:lnTo>
                        <a:pt x="19" y="29"/>
                      </a:lnTo>
                      <a:lnTo>
                        <a:pt x="11" y="20"/>
                      </a:lnTo>
                      <a:lnTo>
                        <a:pt x="0" y="5"/>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400" name="Freeform 104"/>
                <p:cNvSpPr/>
                <p:nvPr/>
              </p:nvSpPr>
              <p:spPr bwMode="auto">
                <a:xfrm>
                  <a:off x="907" y="3582"/>
                  <a:ext cx="40" cy="12"/>
                </a:xfrm>
                <a:custGeom>
                  <a:avLst/>
                  <a:gdLst>
                    <a:gd name="T0" fmla="*/ 0 w 82"/>
                    <a:gd name="T1" fmla="*/ 36 h 36"/>
                    <a:gd name="T2" fmla="*/ 2 w 82"/>
                    <a:gd name="T3" fmla="*/ 20 h 36"/>
                    <a:gd name="T4" fmla="*/ 5 w 82"/>
                    <a:gd name="T5" fmla="*/ 7 h 36"/>
                    <a:gd name="T6" fmla="*/ 11 w 82"/>
                    <a:gd name="T7" fmla="*/ 0 h 36"/>
                    <a:gd name="T8" fmla="*/ 67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2" y="20"/>
                      </a:lnTo>
                      <a:lnTo>
                        <a:pt x="5" y="7"/>
                      </a:lnTo>
                      <a:lnTo>
                        <a:pt x="11" y="0"/>
                      </a:lnTo>
                      <a:lnTo>
                        <a:pt x="67"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401" name="Group 105"/>
              <p:cNvGrpSpPr/>
              <p:nvPr/>
            </p:nvGrpSpPr>
            <p:grpSpPr bwMode="auto">
              <a:xfrm>
                <a:off x="911" y="3585"/>
                <a:ext cx="49" cy="23"/>
                <a:chOff x="911" y="3585"/>
                <a:chExt cx="49" cy="23"/>
              </a:xfrm>
            </p:grpSpPr>
            <p:sp>
              <p:nvSpPr>
                <p:cNvPr id="695402" name="Freeform 106"/>
                <p:cNvSpPr/>
                <p:nvPr/>
              </p:nvSpPr>
              <p:spPr bwMode="auto">
                <a:xfrm>
                  <a:off x="911" y="3585"/>
                  <a:ext cx="12" cy="23"/>
                </a:xfrm>
                <a:custGeom>
                  <a:avLst/>
                  <a:gdLst>
                    <a:gd name="T0" fmla="*/ 15 w 24"/>
                    <a:gd name="T1" fmla="*/ 69 h 69"/>
                    <a:gd name="T2" fmla="*/ 0 w 24"/>
                    <a:gd name="T3" fmla="*/ 27 h 69"/>
                    <a:gd name="T4" fmla="*/ 10 w 24"/>
                    <a:gd name="T5" fmla="*/ 0 h 69"/>
                    <a:gd name="T6" fmla="*/ 24 w 24"/>
                    <a:gd name="T7" fmla="*/ 32 h 69"/>
                    <a:gd name="T8" fmla="*/ 15 w 24"/>
                    <a:gd name="T9" fmla="*/ 69 h 69"/>
                  </a:gdLst>
                  <a:ahLst/>
                  <a:cxnLst>
                    <a:cxn ang="0">
                      <a:pos x="T0" y="T1"/>
                    </a:cxn>
                    <a:cxn ang="0">
                      <a:pos x="T2" y="T3"/>
                    </a:cxn>
                    <a:cxn ang="0">
                      <a:pos x="T4" y="T5"/>
                    </a:cxn>
                    <a:cxn ang="0">
                      <a:pos x="T6" y="T7"/>
                    </a:cxn>
                    <a:cxn ang="0">
                      <a:pos x="T8" y="T9"/>
                    </a:cxn>
                  </a:cxnLst>
                  <a:rect l="0" t="0" r="r" b="b"/>
                  <a:pathLst>
                    <a:path w="24" h="69">
                      <a:moveTo>
                        <a:pt x="15" y="69"/>
                      </a:moveTo>
                      <a:lnTo>
                        <a:pt x="0" y="27"/>
                      </a:lnTo>
                      <a:lnTo>
                        <a:pt x="10" y="0"/>
                      </a:lnTo>
                      <a:lnTo>
                        <a:pt x="24" y="32"/>
                      </a:lnTo>
                      <a:lnTo>
                        <a:pt x="15" y="69"/>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403" name="Freeform 107"/>
                <p:cNvSpPr/>
                <p:nvPr/>
              </p:nvSpPr>
              <p:spPr bwMode="auto">
                <a:xfrm>
                  <a:off x="915" y="3585"/>
                  <a:ext cx="38" cy="10"/>
                </a:xfrm>
                <a:custGeom>
                  <a:avLst/>
                  <a:gdLst>
                    <a:gd name="T0" fmla="*/ 3 w 75"/>
                    <a:gd name="T1" fmla="*/ 0 h 30"/>
                    <a:gd name="T2" fmla="*/ 52 w 75"/>
                    <a:gd name="T3" fmla="*/ 0 h 30"/>
                    <a:gd name="T4" fmla="*/ 53 w 75"/>
                    <a:gd name="T5" fmla="*/ 3 h 30"/>
                    <a:gd name="T6" fmla="*/ 57 w 75"/>
                    <a:gd name="T7" fmla="*/ 12 h 30"/>
                    <a:gd name="T8" fmla="*/ 75 w 75"/>
                    <a:gd name="T9" fmla="*/ 30 h 30"/>
                    <a:gd name="T10" fmla="*/ 19 w 75"/>
                    <a:gd name="T11" fmla="*/ 30 h 30"/>
                    <a:gd name="T12" fmla="*/ 11 w 75"/>
                    <a:gd name="T13" fmla="*/ 21 h 30"/>
                    <a:gd name="T14" fmla="*/ 0 w 75"/>
                    <a:gd name="T15" fmla="*/ 6 h 30"/>
                    <a:gd name="T16" fmla="*/ 3 w 75"/>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0">
                      <a:moveTo>
                        <a:pt x="3" y="0"/>
                      </a:moveTo>
                      <a:lnTo>
                        <a:pt x="52" y="0"/>
                      </a:lnTo>
                      <a:lnTo>
                        <a:pt x="53" y="3"/>
                      </a:lnTo>
                      <a:lnTo>
                        <a:pt x="57" y="12"/>
                      </a:lnTo>
                      <a:lnTo>
                        <a:pt x="75" y="30"/>
                      </a:lnTo>
                      <a:lnTo>
                        <a:pt x="19" y="30"/>
                      </a:lnTo>
                      <a:lnTo>
                        <a:pt x="11" y="21"/>
                      </a:lnTo>
                      <a:lnTo>
                        <a:pt x="0" y="6"/>
                      </a:lnTo>
                      <a:lnTo>
                        <a:pt x="3"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404" name="Freeform 108"/>
                <p:cNvSpPr/>
                <p:nvPr/>
              </p:nvSpPr>
              <p:spPr bwMode="auto">
                <a:xfrm>
                  <a:off x="919" y="3596"/>
                  <a:ext cx="41" cy="12"/>
                </a:xfrm>
                <a:custGeom>
                  <a:avLst/>
                  <a:gdLst>
                    <a:gd name="T0" fmla="*/ 0 w 82"/>
                    <a:gd name="T1" fmla="*/ 36 h 36"/>
                    <a:gd name="T2" fmla="*/ 1 w 82"/>
                    <a:gd name="T3" fmla="*/ 19 h 36"/>
                    <a:gd name="T4" fmla="*/ 7 w 82"/>
                    <a:gd name="T5" fmla="*/ 8 h 36"/>
                    <a:gd name="T6" fmla="*/ 11 w 82"/>
                    <a:gd name="T7" fmla="*/ 0 h 36"/>
                    <a:gd name="T8" fmla="*/ 67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1" y="19"/>
                      </a:lnTo>
                      <a:lnTo>
                        <a:pt x="7" y="8"/>
                      </a:lnTo>
                      <a:lnTo>
                        <a:pt x="11" y="0"/>
                      </a:lnTo>
                      <a:lnTo>
                        <a:pt x="67"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405" name="Group 109"/>
              <p:cNvGrpSpPr/>
              <p:nvPr/>
            </p:nvGrpSpPr>
            <p:grpSpPr bwMode="auto">
              <a:xfrm>
                <a:off x="923" y="3600"/>
                <a:ext cx="99" cy="73"/>
                <a:chOff x="923" y="3600"/>
                <a:chExt cx="99" cy="73"/>
              </a:xfrm>
            </p:grpSpPr>
            <p:grpSp>
              <p:nvGrpSpPr>
                <p:cNvPr id="695406" name="Group 110"/>
                <p:cNvGrpSpPr/>
                <p:nvPr/>
              </p:nvGrpSpPr>
              <p:grpSpPr bwMode="auto">
                <a:xfrm>
                  <a:off x="923" y="3600"/>
                  <a:ext cx="49" cy="23"/>
                  <a:chOff x="923" y="3600"/>
                  <a:chExt cx="49" cy="23"/>
                </a:xfrm>
              </p:grpSpPr>
              <p:sp>
                <p:nvSpPr>
                  <p:cNvPr id="695407" name="Freeform 111"/>
                  <p:cNvSpPr/>
                  <p:nvPr/>
                </p:nvSpPr>
                <p:spPr bwMode="auto">
                  <a:xfrm>
                    <a:off x="923" y="3600"/>
                    <a:ext cx="13" cy="23"/>
                  </a:xfrm>
                  <a:custGeom>
                    <a:avLst/>
                    <a:gdLst>
                      <a:gd name="T0" fmla="*/ 13 w 25"/>
                      <a:gd name="T1" fmla="*/ 69 h 69"/>
                      <a:gd name="T2" fmla="*/ 0 w 25"/>
                      <a:gd name="T3" fmla="*/ 27 h 69"/>
                      <a:gd name="T4" fmla="*/ 9 w 25"/>
                      <a:gd name="T5" fmla="*/ 0 h 69"/>
                      <a:gd name="T6" fmla="*/ 25 w 25"/>
                      <a:gd name="T7" fmla="*/ 30 h 69"/>
                      <a:gd name="T8" fmla="*/ 13 w 25"/>
                      <a:gd name="T9" fmla="*/ 69 h 69"/>
                    </a:gdLst>
                    <a:ahLst/>
                    <a:cxnLst>
                      <a:cxn ang="0">
                        <a:pos x="T0" y="T1"/>
                      </a:cxn>
                      <a:cxn ang="0">
                        <a:pos x="T2" y="T3"/>
                      </a:cxn>
                      <a:cxn ang="0">
                        <a:pos x="T4" y="T5"/>
                      </a:cxn>
                      <a:cxn ang="0">
                        <a:pos x="T6" y="T7"/>
                      </a:cxn>
                      <a:cxn ang="0">
                        <a:pos x="T8" y="T9"/>
                      </a:cxn>
                    </a:cxnLst>
                    <a:rect l="0" t="0" r="r" b="b"/>
                    <a:pathLst>
                      <a:path w="25" h="69">
                        <a:moveTo>
                          <a:pt x="13" y="69"/>
                        </a:moveTo>
                        <a:lnTo>
                          <a:pt x="0" y="27"/>
                        </a:lnTo>
                        <a:lnTo>
                          <a:pt x="9" y="0"/>
                        </a:lnTo>
                        <a:lnTo>
                          <a:pt x="25" y="30"/>
                        </a:lnTo>
                        <a:lnTo>
                          <a:pt x="13" y="69"/>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408" name="Freeform 112"/>
                  <p:cNvSpPr/>
                  <p:nvPr/>
                </p:nvSpPr>
                <p:spPr bwMode="auto">
                  <a:xfrm>
                    <a:off x="928" y="3600"/>
                    <a:ext cx="37" cy="10"/>
                  </a:xfrm>
                  <a:custGeom>
                    <a:avLst/>
                    <a:gdLst>
                      <a:gd name="T0" fmla="*/ 2 w 75"/>
                      <a:gd name="T1" fmla="*/ 0 h 29"/>
                      <a:gd name="T2" fmla="*/ 50 w 75"/>
                      <a:gd name="T3" fmla="*/ 0 h 29"/>
                      <a:gd name="T4" fmla="*/ 52 w 75"/>
                      <a:gd name="T5" fmla="*/ 3 h 29"/>
                      <a:gd name="T6" fmla="*/ 57 w 75"/>
                      <a:gd name="T7" fmla="*/ 12 h 29"/>
                      <a:gd name="T8" fmla="*/ 75 w 75"/>
                      <a:gd name="T9" fmla="*/ 29 h 29"/>
                      <a:gd name="T10" fmla="*/ 19 w 75"/>
                      <a:gd name="T11" fmla="*/ 29 h 29"/>
                      <a:gd name="T12" fmla="*/ 9 w 75"/>
                      <a:gd name="T13" fmla="*/ 20 h 29"/>
                      <a:gd name="T14" fmla="*/ 0 w 75"/>
                      <a:gd name="T15" fmla="*/ 6 h 29"/>
                      <a:gd name="T16" fmla="*/ 2 w 75"/>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29">
                        <a:moveTo>
                          <a:pt x="2" y="0"/>
                        </a:moveTo>
                        <a:lnTo>
                          <a:pt x="50" y="0"/>
                        </a:lnTo>
                        <a:lnTo>
                          <a:pt x="52" y="3"/>
                        </a:lnTo>
                        <a:lnTo>
                          <a:pt x="57" y="12"/>
                        </a:lnTo>
                        <a:lnTo>
                          <a:pt x="75" y="29"/>
                        </a:lnTo>
                        <a:lnTo>
                          <a:pt x="19" y="29"/>
                        </a:lnTo>
                        <a:lnTo>
                          <a:pt x="9" y="20"/>
                        </a:lnTo>
                        <a:lnTo>
                          <a:pt x="0" y="6"/>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409" name="Freeform 113"/>
                  <p:cNvSpPr/>
                  <p:nvPr/>
                </p:nvSpPr>
                <p:spPr bwMode="auto">
                  <a:xfrm>
                    <a:off x="930" y="3610"/>
                    <a:ext cx="42" cy="13"/>
                  </a:xfrm>
                  <a:custGeom>
                    <a:avLst/>
                    <a:gdLst>
                      <a:gd name="T0" fmla="*/ 0 w 82"/>
                      <a:gd name="T1" fmla="*/ 37 h 37"/>
                      <a:gd name="T2" fmla="*/ 2 w 82"/>
                      <a:gd name="T3" fmla="*/ 22 h 37"/>
                      <a:gd name="T4" fmla="*/ 7 w 82"/>
                      <a:gd name="T5" fmla="*/ 7 h 37"/>
                      <a:gd name="T6" fmla="*/ 13 w 82"/>
                      <a:gd name="T7" fmla="*/ 0 h 37"/>
                      <a:gd name="T8" fmla="*/ 69 w 82"/>
                      <a:gd name="T9" fmla="*/ 0 h 37"/>
                      <a:gd name="T10" fmla="*/ 82 w 82"/>
                      <a:gd name="T11" fmla="*/ 37 h 37"/>
                      <a:gd name="T12" fmla="*/ 0 w 82"/>
                      <a:gd name="T13" fmla="*/ 37 h 37"/>
                    </a:gdLst>
                    <a:ahLst/>
                    <a:cxnLst>
                      <a:cxn ang="0">
                        <a:pos x="T0" y="T1"/>
                      </a:cxn>
                      <a:cxn ang="0">
                        <a:pos x="T2" y="T3"/>
                      </a:cxn>
                      <a:cxn ang="0">
                        <a:pos x="T4" y="T5"/>
                      </a:cxn>
                      <a:cxn ang="0">
                        <a:pos x="T6" y="T7"/>
                      </a:cxn>
                      <a:cxn ang="0">
                        <a:pos x="T8" y="T9"/>
                      </a:cxn>
                      <a:cxn ang="0">
                        <a:pos x="T10" y="T11"/>
                      </a:cxn>
                      <a:cxn ang="0">
                        <a:pos x="T12" y="T13"/>
                      </a:cxn>
                    </a:cxnLst>
                    <a:rect l="0" t="0" r="r" b="b"/>
                    <a:pathLst>
                      <a:path w="82" h="37">
                        <a:moveTo>
                          <a:pt x="0" y="37"/>
                        </a:moveTo>
                        <a:lnTo>
                          <a:pt x="2" y="22"/>
                        </a:lnTo>
                        <a:lnTo>
                          <a:pt x="7" y="7"/>
                        </a:lnTo>
                        <a:lnTo>
                          <a:pt x="13" y="0"/>
                        </a:lnTo>
                        <a:lnTo>
                          <a:pt x="69" y="0"/>
                        </a:lnTo>
                        <a:lnTo>
                          <a:pt x="82" y="37"/>
                        </a:lnTo>
                        <a:lnTo>
                          <a:pt x="0" y="37"/>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410" name="Group 114"/>
                <p:cNvGrpSpPr/>
                <p:nvPr/>
              </p:nvGrpSpPr>
              <p:grpSpPr bwMode="auto">
                <a:xfrm>
                  <a:off x="935" y="3612"/>
                  <a:ext cx="48" cy="23"/>
                  <a:chOff x="935" y="3612"/>
                  <a:chExt cx="48" cy="23"/>
                </a:xfrm>
              </p:grpSpPr>
              <p:sp>
                <p:nvSpPr>
                  <p:cNvPr id="695411" name="Freeform 115"/>
                  <p:cNvSpPr/>
                  <p:nvPr/>
                </p:nvSpPr>
                <p:spPr bwMode="auto">
                  <a:xfrm>
                    <a:off x="935" y="3612"/>
                    <a:ext cx="12" cy="23"/>
                  </a:xfrm>
                  <a:custGeom>
                    <a:avLst/>
                    <a:gdLst>
                      <a:gd name="T0" fmla="*/ 14 w 25"/>
                      <a:gd name="T1" fmla="*/ 69 h 69"/>
                      <a:gd name="T2" fmla="*/ 0 w 25"/>
                      <a:gd name="T3" fmla="*/ 28 h 69"/>
                      <a:gd name="T4" fmla="*/ 9 w 25"/>
                      <a:gd name="T5" fmla="*/ 0 h 69"/>
                      <a:gd name="T6" fmla="*/ 25 w 25"/>
                      <a:gd name="T7" fmla="*/ 32 h 69"/>
                      <a:gd name="T8" fmla="*/ 14 w 25"/>
                      <a:gd name="T9" fmla="*/ 69 h 69"/>
                    </a:gdLst>
                    <a:ahLst/>
                    <a:cxnLst>
                      <a:cxn ang="0">
                        <a:pos x="T0" y="T1"/>
                      </a:cxn>
                      <a:cxn ang="0">
                        <a:pos x="T2" y="T3"/>
                      </a:cxn>
                      <a:cxn ang="0">
                        <a:pos x="T4" y="T5"/>
                      </a:cxn>
                      <a:cxn ang="0">
                        <a:pos x="T6" y="T7"/>
                      </a:cxn>
                      <a:cxn ang="0">
                        <a:pos x="T8" y="T9"/>
                      </a:cxn>
                    </a:cxnLst>
                    <a:rect l="0" t="0" r="r" b="b"/>
                    <a:pathLst>
                      <a:path w="25" h="69">
                        <a:moveTo>
                          <a:pt x="14" y="69"/>
                        </a:moveTo>
                        <a:lnTo>
                          <a:pt x="0" y="28"/>
                        </a:lnTo>
                        <a:lnTo>
                          <a:pt x="9" y="0"/>
                        </a:lnTo>
                        <a:lnTo>
                          <a:pt x="25" y="32"/>
                        </a:lnTo>
                        <a:lnTo>
                          <a:pt x="14" y="69"/>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412" name="Freeform 116"/>
                  <p:cNvSpPr/>
                  <p:nvPr/>
                </p:nvSpPr>
                <p:spPr bwMode="auto">
                  <a:xfrm>
                    <a:off x="939" y="3612"/>
                    <a:ext cx="38" cy="11"/>
                  </a:xfrm>
                  <a:custGeom>
                    <a:avLst/>
                    <a:gdLst>
                      <a:gd name="T0" fmla="*/ 1 w 75"/>
                      <a:gd name="T1" fmla="*/ 0 h 31"/>
                      <a:gd name="T2" fmla="*/ 50 w 75"/>
                      <a:gd name="T3" fmla="*/ 0 h 31"/>
                      <a:gd name="T4" fmla="*/ 53 w 75"/>
                      <a:gd name="T5" fmla="*/ 3 h 31"/>
                      <a:gd name="T6" fmla="*/ 56 w 75"/>
                      <a:gd name="T7" fmla="*/ 13 h 31"/>
                      <a:gd name="T8" fmla="*/ 75 w 75"/>
                      <a:gd name="T9" fmla="*/ 31 h 31"/>
                      <a:gd name="T10" fmla="*/ 18 w 75"/>
                      <a:gd name="T11" fmla="*/ 31 h 31"/>
                      <a:gd name="T12" fmla="*/ 9 w 75"/>
                      <a:gd name="T13" fmla="*/ 22 h 31"/>
                      <a:gd name="T14" fmla="*/ 0 w 75"/>
                      <a:gd name="T15" fmla="*/ 7 h 31"/>
                      <a:gd name="T16" fmla="*/ 1 w 75"/>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1">
                        <a:moveTo>
                          <a:pt x="1" y="0"/>
                        </a:moveTo>
                        <a:lnTo>
                          <a:pt x="50" y="0"/>
                        </a:lnTo>
                        <a:lnTo>
                          <a:pt x="53" y="3"/>
                        </a:lnTo>
                        <a:lnTo>
                          <a:pt x="56" y="13"/>
                        </a:lnTo>
                        <a:lnTo>
                          <a:pt x="75" y="31"/>
                        </a:lnTo>
                        <a:lnTo>
                          <a:pt x="18" y="31"/>
                        </a:lnTo>
                        <a:lnTo>
                          <a:pt x="9" y="22"/>
                        </a:lnTo>
                        <a:lnTo>
                          <a:pt x="0" y="7"/>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413" name="Freeform 117"/>
                  <p:cNvSpPr/>
                  <p:nvPr/>
                </p:nvSpPr>
                <p:spPr bwMode="auto">
                  <a:xfrm>
                    <a:off x="943" y="3623"/>
                    <a:ext cx="40" cy="12"/>
                  </a:xfrm>
                  <a:custGeom>
                    <a:avLst/>
                    <a:gdLst>
                      <a:gd name="T0" fmla="*/ 0 w 82"/>
                      <a:gd name="T1" fmla="*/ 36 h 36"/>
                      <a:gd name="T2" fmla="*/ 2 w 82"/>
                      <a:gd name="T3" fmla="*/ 19 h 36"/>
                      <a:gd name="T4" fmla="*/ 6 w 82"/>
                      <a:gd name="T5" fmla="*/ 8 h 36"/>
                      <a:gd name="T6" fmla="*/ 12 w 82"/>
                      <a:gd name="T7" fmla="*/ 0 h 36"/>
                      <a:gd name="T8" fmla="*/ 69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2" y="19"/>
                        </a:lnTo>
                        <a:lnTo>
                          <a:pt x="6" y="8"/>
                        </a:lnTo>
                        <a:lnTo>
                          <a:pt x="12" y="0"/>
                        </a:lnTo>
                        <a:lnTo>
                          <a:pt x="69"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414" name="Group 118"/>
                <p:cNvGrpSpPr/>
                <p:nvPr/>
              </p:nvGrpSpPr>
              <p:grpSpPr bwMode="auto">
                <a:xfrm>
                  <a:off x="947" y="3625"/>
                  <a:ext cx="50" cy="22"/>
                  <a:chOff x="947" y="3625"/>
                  <a:chExt cx="50" cy="22"/>
                </a:xfrm>
              </p:grpSpPr>
              <p:sp>
                <p:nvSpPr>
                  <p:cNvPr id="695415" name="Freeform 119"/>
                  <p:cNvSpPr/>
                  <p:nvPr/>
                </p:nvSpPr>
                <p:spPr bwMode="auto">
                  <a:xfrm>
                    <a:off x="947" y="3625"/>
                    <a:ext cx="13" cy="22"/>
                  </a:xfrm>
                  <a:custGeom>
                    <a:avLst/>
                    <a:gdLst>
                      <a:gd name="T0" fmla="*/ 14 w 25"/>
                      <a:gd name="T1" fmla="*/ 68 h 68"/>
                      <a:gd name="T2" fmla="*/ 0 w 25"/>
                      <a:gd name="T3" fmla="*/ 27 h 68"/>
                      <a:gd name="T4" fmla="*/ 10 w 25"/>
                      <a:gd name="T5" fmla="*/ 0 h 68"/>
                      <a:gd name="T6" fmla="*/ 25 w 25"/>
                      <a:gd name="T7" fmla="*/ 31 h 68"/>
                      <a:gd name="T8" fmla="*/ 14 w 25"/>
                      <a:gd name="T9" fmla="*/ 68 h 68"/>
                    </a:gdLst>
                    <a:ahLst/>
                    <a:cxnLst>
                      <a:cxn ang="0">
                        <a:pos x="T0" y="T1"/>
                      </a:cxn>
                      <a:cxn ang="0">
                        <a:pos x="T2" y="T3"/>
                      </a:cxn>
                      <a:cxn ang="0">
                        <a:pos x="T4" y="T5"/>
                      </a:cxn>
                      <a:cxn ang="0">
                        <a:pos x="T6" y="T7"/>
                      </a:cxn>
                      <a:cxn ang="0">
                        <a:pos x="T8" y="T9"/>
                      </a:cxn>
                    </a:cxnLst>
                    <a:rect l="0" t="0" r="r" b="b"/>
                    <a:pathLst>
                      <a:path w="25" h="68">
                        <a:moveTo>
                          <a:pt x="14" y="68"/>
                        </a:moveTo>
                        <a:lnTo>
                          <a:pt x="0" y="27"/>
                        </a:lnTo>
                        <a:lnTo>
                          <a:pt x="10" y="0"/>
                        </a:lnTo>
                        <a:lnTo>
                          <a:pt x="25" y="31"/>
                        </a:lnTo>
                        <a:lnTo>
                          <a:pt x="14"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416" name="Freeform 120"/>
                  <p:cNvSpPr/>
                  <p:nvPr/>
                </p:nvSpPr>
                <p:spPr bwMode="auto">
                  <a:xfrm>
                    <a:off x="953" y="3625"/>
                    <a:ext cx="36" cy="10"/>
                  </a:xfrm>
                  <a:custGeom>
                    <a:avLst/>
                    <a:gdLst>
                      <a:gd name="T0" fmla="*/ 2 w 73"/>
                      <a:gd name="T1" fmla="*/ 0 h 29"/>
                      <a:gd name="T2" fmla="*/ 50 w 73"/>
                      <a:gd name="T3" fmla="*/ 0 h 29"/>
                      <a:gd name="T4" fmla="*/ 51 w 73"/>
                      <a:gd name="T5" fmla="*/ 2 h 29"/>
                      <a:gd name="T6" fmla="*/ 57 w 73"/>
                      <a:gd name="T7" fmla="*/ 11 h 29"/>
                      <a:gd name="T8" fmla="*/ 73 w 73"/>
                      <a:gd name="T9" fmla="*/ 29 h 29"/>
                      <a:gd name="T10" fmla="*/ 19 w 73"/>
                      <a:gd name="T11" fmla="*/ 29 h 29"/>
                      <a:gd name="T12" fmla="*/ 9 w 73"/>
                      <a:gd name="T13" fmla="*/ 20 h 29"/>
                      <a:gd name="T14" fmla="*/ 0 w 73"/>
                      <a:gd name="T15" fmla="*/ 5 h 29"/>
                      <a:gd name="T16" fmla="*/ 2 w 73"/>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29">
                        <a:moveTo>
                          <a:pt x="2" y="0"/>
                        </a:moveTo>
                        <a:lnTo>
                          <a:pt x="50" y="0"/>
                        </a:lnTo>
                        <a:lnTo>
                          <a:pt x="51" y="2"/>
                        </a:lnTo>
                        <a:lnTo>
                          <a:pt x="57" y="11"/>
                        </a:lnTo>
                        <a:lnTo>
                          <a:pt x="73" y="29"/>
                        </a:lnTo>
                        <a:lnTo>
                          <a:pt x="19" y="29"/>
                        </a:lnTo>
                        <a:lnTo>
                          <a:pt x="9" y="20"/>
                        </a:lnTo>
                        <a:lnTo>
                          <a:pt x="0" y="5"/>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417" name="Freeform 121"/>
                  <p:cNvSpPr/>
                  <p:nvPr/>
                </p:nvSpPr>
                <p:spPr bwMode="auto">
                  <a:xfrm>
                    <a:off x="955" y="3635"/>
                    <a:ext cx="42" cy="12"/>
                  </a:xfrm>
                  <a:custGeom>
                    <a:avLst/>
                    <a:gdLst>
                      <a:gd name="T0" fmla="*/ 0 w 83"/>
                      <a:gd name="T1" fmla="*/ 36 h 36"/>
                      <a:gd name="T2" fmla="*/ 3 w 83"/>
                      <a:gd name="T3" fmla="*/ 20 h 36"/>
                      <a:gd name="T4" fmla="*/ 7 w 83"/>
                      <a:gd name="T5" fmla="*/ 8 h 36"/>
                      <a:gd name="T6" fmla="*/ 12 w 83"/>
                      <a:gd name="T7" fmla="*/ 0 h 36"/>
                      <a:gd name="T8" fmla="*/ 68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3" y="20"/>
                        </a:lnTo>
                        <a:lnTo>
                          <a:pt x="7" y="8"/>
                        </a:lnTo>
                        <a:lnTo>
                          <a:pt x="12" y="0"/>
                        </a:lnTo>
                        <a:lnTo>
                          <a:pt x="68"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418" name="Group 122"/>
                <p:cNvGrpSpPr/>
                <p:nvPr/>
              </p:nvGrpSpPr>
              <p:grpSpPr bwMode="auto">
                <a:xfrm>
                  <a:off x="960" y="3637"/>
                  <a:ext cx="50" cy="23"/>
                  <a:chOff x="960" y="3637"/>
                  <a:chExt cx="50" cy="23"/>
                </a:xfrm>
              </p:grpSpPr>
              <p:sp>
                <p:nvSpPr>
                  <p:cNvPr id="695419" name="Freeform 123"/>
                  <p:cNvSpPr/>
                  <p:nvPr/>
                </p:nvSpPr>
                <p:spPr bwMode="auto">
                  <a:xfrm>
                    <a:off x="960" y="3637"/>
                    <a:ext cx="12" cy="23"/>
                  </a:xfrm>
                  <a:custGeom>
                    <a:avLst/>
                    <a:gdLst>
                      <a:gd name="T0" fmla="*/ 15 w 25"/>
                      <a:gd name="T1" fmla="*/ 69 h 69"/>
                      <a:gd name="T2" fmla="*/ 0 w 25"/>
                      <a:gd name="T3" fmla="*/ 27 h 69"/>
                      <a:gd name="T4" fmla="*/ 12 w 25"/>
                      <a:gd name="T5" fmla="*/ 0 h 69"/>
                      <a:gd name="T6" fmla="*/ 25 w 25"/>
                      <a:gd name="T7" fmla="*/ 32 h 69"/>
                      <a:gd name="T8" fmla="*/ 15 w 25"/>
                      <a:gd name="T9" fmla="*/ 69 h 69"/>
                    </a:gdLst>
                    <a:ahLst/>
                    <a:cxnLst>
                      <a:cxn ang="0">
                        <a:pos x="T0" y="T1"/>
                      </a:cxn>
                      <a:cxn ang="0">
                        <a:pos x="T2" y="T3"/>
                      </a:cxn>
                      <a:cxn ang="0">
                        <a:pos x="T4" y="T5"/>
                      </a:cxn>
                      <a:cxn ang="0">
                        <a:pos x="T6" y="T7"/>
                      </a:cxn>
                      <a:cxn ang="0">
                        <a:pos x="T8" y="T9"/>
                      </a:cxn>
                    </a:cxnLst>
                    <a:rect l="0" t="0" r="r" b="b"/>
                    <a:pathLst>
                      <a:path w="25" h="69">
                        <a:moveTo>
                          <a:pt x="15" y="69"/>
                        </a:moveTo>
                        <a:lnTo>
                          <a:pt x="0" y="27"/>
                        </a:lnTo>
                        <a:lnTo>
                          <a:pt x="12" y="0"/>
                        </a:lnTo>
                        <a:lnTo>
                          <a:pt x="25" y="32"/>
                        </a:lnTo>
                        <a:lnTo>
                          <a:pt x="15" y="69"/>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420" name="Freeform 124"/>
                  <p:cNvSpPr/>
                  <p:nvPr/>
                </p:nvSpPr>
                <p:spPr bwMode="auto">
                  <a:xfrm>
                    <a:off x="965" y="3638"/>
                    <a:ext cx="37" cy="9"/>
                  </a:xfrm>
                  <a:custGeom>
                    <a:avLst/>
                    <a:gdLst>
                      <a:gd name="T0" fmla="*/ 3 w 74"/>
                      <a:gd name="T1" fmla="*/ 0 h 29"/>
                      <a:gd name="T2" fmla="*/ 49 w 74"/>
                      <a:gd name="T3" fmla="*/ 0 h 29"/>
                      <a:gd name="T4" fmla="*/ 53 w 74"/>
                      <a:gd name="T5" fmla="*/ 2 h 29"/>
                      <a:gd name="T6" fmla="*/ 57 w 74"/>
                      <a:gd name="T7" fmla="*/ 11 h 29"/>
                      <a:gd name="T8" fmla="*/ 74 w 74"/>
                      <a:gd name="T9" fmla="*/ 29 h 29"/>
                      <a:gd name="T10" fmla="*/ 19 w 74"/>
                      <a:gd name="T11" fmla="*/ 29 h 29"/>
                      <a:gd name="T12" fmla="*/ 9 w 74"/>
                      <a:gd name="T13" fmla="*/ 20 h 29"/>
                      <a:gd name="T14" fmla="*/ 0 w 74"/>
                      <a:gd name="T15" fmla="*/ 5 h 29"/>
                      <a:gd name="T16" fmla="*/ 3 w 74"/>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9">
                        <a:moveTo>
                          <a:pt x="3" y="0"/>
                        </a:moveTo>
                        <a:lnTo>
                          <a:pt x="49" y="0"/>
                        </a:lnTo>
                        <a:lnTo>
                          <a:pt x="53" y="2"/>
                        </a:lnTo>
                        <a:lnTo>
                          <a:pt x="57" y="11"/>
                        </a:lnTo>
                        <a:lnTo>
                          <a:pt x="74" y="29"/>
                        </a:lnTo>
                        <a:lnTo>
                          <a:pt x="19" y="29"/>
                        </a:lnTo>
                        <a:lnTo>
                          <a:pt x="9" y="20"/>
                        </a:lnTo>
                        <a:lnTo>
                          <a:pt x="0" y="5"/>
                        </a:lnTo>
                        <a:lnTo>
                          <a:pt x="3"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421" name="Freeform 125"/>
                  <p:cNvSpPr/>
                  <p:nvPr/>
                </p:nvSpPr>
                <p:spPr bwMode="auto">
                  <a:xfrm>
                    <a:off x="968" y="3648"/>
                    <a:ext cx="42" cy="12"/>
                  </a:xfrm>
                  <a:custGeom>
                    <a:avLst/>
                    <a:gdLst>
                      <a:gd name="T0" fmla="*/ 0 w 83"/>
                      <a:gd name="T1" fmla="*/ 35 h 35"/>
                      <a:gd name="T2" fmla="*/ 1 w 83"/>
                      <a:gd name="T3" fmla="*/ 19 h 35"/>
                      <a:gd name="T4" fmla="*/ 6 w 83"/>
                      <a:gd name="T5" fmla="*/ 7 h 35"/>
                      <a:gd name="T6" fmla="*/ 10 w 83"/>
                      <a:gd name="T7" fmla="*/ 0 h 35"/>
                      <a:gd name="T8" fmla="*/ 67 w 83"/>
                      <a:gd name="T9" fmla="*/ 0 h 35"/>
                      <a:gd name="T10" fmla="*/ 83 w 83"/>
                      <a:gd name="T11" fmla="*/ 35 h 35"/>
                      <a:gd name="T12" fmla="*/ 0 w 83"/>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83" h="35">
                        <a:moveTo>
                          <a:pt x="0" y="35"/>
                        </a:moveTo>
                        <a:lnTo>
                          <a:pt x="1" y="19"/>
                        </a:lnTo>
                        <a:lnTo>
                          <a:pt x="6" y="7"/>
                        </a:lnTo>
                        <a:lnTo>
                          <a:pt x="10" y="0"/>
                        </a:lnTo>
                        <a:lnTo>
                          <a:pt x="67" y="0"/>
                        </a:lnTo>
                        <a:lnTo>
                          <a:pt x="83" y="35"/>
                        </a:lnTo>
                        <a:lnTo>
                          <a:pt x="0" y="35"/>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422" name="Group 126"/>
                <p:cNvGrpSpPr/>
                <p:nvPr/>
              </p:nvGrpSpPr>
              <p:grpSpPr bwMode="auto">
                <a:xfrm>
                  <a:off x="973" y="3650"/>
                  <a:ext cx="49" cy="23"/>
                  <a:chOff x="973" y="3650"/>
                  <a:chExt cx="49" cy="23"/>
                </a:xfrm>
              </p:grpSpPr>
              <p:sp>
                <p:nvSpPr>
                  <p:cNvPr id="695423" name="Freeform 127"/>
                  <p:cNvSpPr/>
                  <p:nvPr/>
                </p:nvSpPr>
                <p:spPr bwMode="auto">
                  <a:xfrm>
                    <a:off x="973" y="3650"/>
                    <a:ext cx="12" cy="23"/>
                  </a:xfrm>
                  <a:custGeom>
                    <a:avLst/>
                    <a:gdLst>
                      <a:gd name="T0" fmla="*/ 16 w 25"/>
                      <a:gd name="T1" fmla="*/ 68 h 68"/>
                      <a:gd name="T2" fmla="*/ 0 w 25"/>
                      <a:gd name="T3" fmla="*/ 26 h 68"/>
                      <a:gd name="T4" fmla="*/ 10 w 25"/>
                      <a:gd name="T5" fmla="*/ 0 h 68"/>
                      <a:gd name="T6" fmla="*/ 25 w 25"/>
                      <a:gd name="T7" fmla="*/ 31 h 68"/>
                      <a:gd name="T8" fmla="*/ 16 w 25"/>
                      <a:gd name="T9" fmla="*/ 68 h 68"/>
                    </a:gdLst>
                    <a:ahLst/>
                    <a:cxnLst>
                      <a:cxn ang="0">
                        <a:pos x="T0" y="T1"/>
                      </a:cxn>
                      <a:cxn ang="0">
                        <a:pos x="T2" y="T3"/>
                      </a:cxn>
                      <a:cxn ang="0">
                        <a:pos x="T4" y="T5"/>
                      </a:cxn>
                      <a:cxn ang="0">
                        <a:pos x="T6" y="T7"/>
                      </a:cxn>
                      <a:cxn ang="0">
                        <a:pos x="T8" y="T9"/>
                      </a:cxn>
                    </a:cxnLst>
                    <a:rect l="0" t="0" r="r" b="b"/>
                    <a:pathLst>
                      <a:path w="25" h="68">
                        <a:moveTo>
                          <a:pt x="16" y="68"/>
                        </a:moveTo>
                        <a:lnTo>
                          <a:pt x="0" y="26"/>
                        </a:lnTo>
                        <a:lnTo>
                          <a:pt x="10" y="0"/>
                        </a:lnTo>
                        <a:lnTo>
                          <a:pt x="25" y="31"/>
                        </a:lnTo>
                        <a:lnTo>
                          <a:pt x="16"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424" name="Freeform 128"/>
                  <p:cNvSpPr/>
                  <p:nvPr/>
                </p:nvSpPr>
                <p:spPr bwMode="auto">
                  <a:xfrm>
                    <a:off x="978" y="3651"/>
                    <a:ext cx="37" cy="10"/>
                  </a:xfrm>
                  <a:custGeom>
                    <a:avLst/>
                    <a:gdLst>
                      <a:gd name="T0" fmla="*/ 2 w 74"/>
                      <a:gd name="T1" fmla="*/ 0 h 29"/>
                      <a:gd name="T2" fmla="*/ 49 w 74"/>
                      <a:gd name="T3" fmla="*/ 0 h 29"/>
                      <a:gd name="T4" fmla="*/ 50 w 74"/>
                      <a:gd name="T5" fmla="*/ 2 h 29"/>
                      <a:gd name="T6" fmla="*/ 57 w 74"/>
                      <a:gd name="T7" fmla="*/ 11 h 29"/>
                      <a:gd name="T8" fmla="*/ 74 w 74"/>
                      <a:gd name="T9" fmla="*/ 29 h 29"/>
                      <a:gd name="T10" fmla="*/ 19 w 74"/>
                      <a:gd name="T11" fmla="*/ 29 h 29"/>
                      <a:gd name="T12" fmla="*/ 10 w 74"/>
                      <a:gd name="T13" fmla="*/ 20 h 29"/>
                      <a:gd name="T14" fmla="*/ 0 w 74"/>
                      <a:gd name="T15" fmla="*/ 5 h 29"/>
                      <a:gd name="T16" fmla="*/ 2 w 74"/>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9">
                        <a:moveTo>
                          <a:pt x="2" y="0"/>
                        </a:moveTo>
                        <a:lnTo>
                          <a:pt x="49" y="0"/>
                        </a:lnTo>
                        <a:lnTo>
                          <a:pt x="50" y="2"/>
                        </a:lnTo>
                        <a:lnTo>
                          <a:pt x="57" y="11"/>
                        </a:lnTo>
                        <a:lnTo>
                          <a:pt x="74" y="29"/>
                        </a:lnTo>
                        <a:lnTo>
                          <a:pt x="19" y="29"/>
                        </a:lnTo>
                        <a:lnTo>
                          <a:pt x="10" y="20"/>
                        </a:lnTo>
                        <a:lnTo>
                          <a:pt x="0" y="5"/>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425" name="Freeform 129"/>
                  <p:cNvSpPr/>
                  <p:nvPr/>
                </p:nvSpPr>
                <p:spPr bwMode="auto">
                  <a:xfrm>
                    <a:off x="982" y="3661"/>
                    <a:ext cx="40" cy="12"/>
                  </a:xfrm>
                  <a:custGeom>
                    <a:avLst/>
                    <a:gdLst>
                      <a:gd name="T0" fmla="*/ 0 w 82"/>
                      <a:gd name="T1" fmla="*/ 36 h 36"/>
                      <a:gd name="T2" fmla="*/ 1 w 82"/>
                      <a:gd name="T3" fmla="*/ 20 h 36"/>
                      <a:gd name="T4" fmla="*/ 5 w 82"/>
                      <a:gd name="T5" fmla="*/ 8 h 36"/>
                      <a:gd name="T6" fmla="*/ 11 w 82"/>
                      <a:gd name="T7" fmla="*/ 0 h 36"/>
                      <a:gd name="T8" fmla="*/ 67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1" y="20"/>
                        </a:lnTo>
                        <a:lnTo>
                          <a:pt x="5" y="8"/>
                        </a:lnTo>
                        <a:lnTo>
                          <a:pt x="11" y="0"/>
                        </a:lnTo>
                        <a:lnTo>
                          <a:pt x="67"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grpSp>
            <p:nvGrpSpPr>
              <p:cNvPr id="695426" name="Group 130"/>
              <p:cNvGrpSpPr/>
              <p:nvPr/>
            </p:nvGrpSpPr>
            <p:grpSpPr bwMode="auto">
              <a:xfrm>
                <a:off x="985" y="3665"/>
                <a:ext cx="100" cy="73"/>
                <a:chOff x="985" y="3665"/>
                <a:chExt cx="100" cy="73"/>
              </a:xfrm>
            </p:grpSpPr>
            <p:grpSp>
              <p:nvGrpSpPr>
                <p:cNvPr id="695427" name="Group 131"/>
                <p:cNvGrpSpPr/>
                <p:nvPr/>
              </p:nvGrpSpPr>
              <p:grpSpPr bwMode="auto">
                <a:xfrm>
                  <a:off x="985" y="3665"/>
                  <a:ext cx="50" cy="23"/>
                  <a:chOff x="985" y="3665"/>
                  <a:chExt cx="50" cy="23"/>
                </a:xfrm>
              </p:grpSpPr>
              <p:sp>
                <p:nvSpPr>
                  <p:cNvPr id="695428" name="Freeform 132"/>
                  <p:cNvSpPr/>
                  <p:nvPr/>
                </p:nvSpPr>
                <p:spPr bwMode="auto">
                  <a:xfrm>
                    <a:off x="985" y="3665"/>
                    <a:ext cx="12" cy="23"/>
                  </a:xfrm>
                  <a:custGeom>
                    <a:avLst/>
                    <a:gdLst>
                      <a:gd name="T0" fmla="*/ 15 w 25"/>
                      <a:gd name="T1" fmla="*/ 68 h 68"/>
                      <a:gd name="T2" fmla="*/ 0 w 25"/>
                      <a:gd name="T3" fmla="*/ 27 h 68"/>
                      <a:gd name="T4" fmla="*/ 9 w 25"/>
                      <a:gd name="T5" fmla="*/ 0 h 68"/>
                      <a:gd name="T6" fmla="*/ 25 w 25"/>
                      <a:gd name="T7" fmla="*/ 31 h 68"/>
                      <a:gd name="T8" fmla="*/ 15 w 25"/>
                      <a:gd name="T9" fmla="*/ 68 h 68"/>
                    </a:gdLst>
                    <a:ahLst/>
                    <a:cxnLst>
                      <a:cxn ang="0">
                        <a:pos x="T0" y="T1"/>
                      </a:cxn>
                      <a:cxn ang="0">
                        <a:pos x="T2" y="T3"/>
                      </a:cxn>
                      <a:cxn ang="0">
                        <a:pos x="T4" y="T5"/>
                      </a:cxn>
                      <a:cxn ang="0">
                        <a:pos x="T6" y="T7"/>
                      </a:cxn>
                      <a:cxn ang="0">
                        <a:pos x="T8" y="T9"/>
                      </a:cxn>
                    </a:cxnLst>
                    <a:rect l="0" t="0" r="r" b="b"/>
                    <a:pathLst>
                      <a:path w="25" h="68">
                        <a:moveTo>
                          <a:pt x="15" y="68"/>
                        </a:moveTo>
                        <a:lnTo>
                          <a:pt x="0" y="27"/>
                        </a:lnTo>
                        <a:lnTo>
                          <a:pt x="9" y="0"/>
                        </a:lnTo>
                        <a:lnTo>
                          <a:pt x="25" y="31"/>
                        </a:lnTo>
                        <a:lnTo>
                          <a:pt x="15"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429" name="Freeform 133"/>
                  <p:cNvSpPr/>
                  <p:nvPr/>
                </p:nvSpPr>
                <p:spPr bwMode="auto">
                  <a:xfrm>
                    <a:off x="989" y="3665"/>
                    <a:ext cx="38" cy="11"/>
                  </a:xfrm>
                  <a:custGeom>
                    <a:avLst/>
                    <a:gdLst>
                      <a:gd name="T0" fmla="*/ 1 w 75"/>
                      <a:gd name="T1" fmla="*/ 0 h 31"/>
                      <a:gd name="T2" fmla="*/ 50 w 75"/>
                      <a:gd name="T3" fmla="*/ 0 h 31"/>
                      <a:gd name="T4" fmla="*/ 52 w 75"/>
                      <a:gd name="T5" fmla="*/ 4 h 31"/>
                      <a:gd name="T6" fmla="*/ 56 w 75"/>
                      <a:gd name="T7" fmla="*/ 13 h 31"/>
                      <a:gd name="T8" fmla="*/ 75 w 75"/>
                      <a:gd name="T9" fmla="*/ 31 h 31"/>
                      <a:gd name="T10" fmla="*/ 18 w 75"/>
                      <a:gd name="T11" fmla="*/ 31 h 31"/>
                      <a:gd name="T12" fmla="*/ 10 w 75"/>
                      <a:gd name="T13" fmla="*/ 22 h 31"/>
                      <a:gd name="T14" fmla="*/ 0 w 75"/>
                      <a:gd name="T15" fmla="*/ 7 h 31"/>
                      <a:gd name="T16" fmla="*/ 1 w 75"/>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1">
                        <a:moveTo>
                          <a:pt x="1" y="0"/>
                        </a:moveTo>
                        <a:lnTo>
                          <a:pt x="50" y="0"/>
                        </a:lnTo>
                        <a:lnTo>
                          <a:pt x="52" y="4"/>
                        </a:lnTo>
                        <a:lnTo>
                          <a:pt x="56" y="13"/>
                        </a:lnTo>
                        <a:lnTo>
                          <a:pt x="75" y="31"/>
                        </a:lnTo>
                        <a:lnTo>
                          <a:pt x="18" y="31"/>
                        </a:lnTo>
                        <a:lnTo>
                          <a:pt x="10" y="22"/>
                        </a:lnTo>
                        <a:lnTo>
                          <a:pt x="0" y="7"/>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430" name="Freeform 134"/>
                  <p:cNvSpPr/>
                  <p:nvPr/>
                </p:nvSpPr>
                <p:spPr bwMode="auto">
                  <a:xfrm>
                    <a:off x="993" y="3676"/>
                    <a:ext cx="42" cy="12"/>
                  </a:xfrm>
                  <a:custGeom>
                    <a:avLst/>
                    <a:gdLst>
                      <a:gd name="T0" fmla="*/ 0 w 83"/>
                      <a:gd name="T1" fmla="*/ 36 h 36"/>
                      <a:gd name="T2" fmla="*/ 1 w 83"/>
                      <a:gd name="T3" fmla="*/ 20 h 36"/>
                      <a:gd name="T4" fmla="*/ 6 w 83"/>
                      <a:gd name="T5" fmla="*/ 8 h 36"/>
                      <a:gd name="T6" fmla="*/ 10 w 83"/>
                      <a:gd name="T7" fmla="*/ 0 h 36"/>
                      <a:gd name="T8" fmla="*/ 67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1" y="20"/>
                        </a:lnTo>
                        <a:lnTo>
                          <a:pt x="6" y="8"/>
                        </a:lnTo>
                        <a:lnTo>
                          <a:pt x="10" y="0"/>
                        </a:lnTo>
                        <a:lnTo>
                          <a:pt x="67"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431" name="Group 135"/>
                <p:cNvGrpSpPr/>
                <p:nvPr/>
              </p:nvGrpSpPr>
              <p:grpSpPr bwMode="auto">
                <a:xfrm>
                  <a:off x="997" y="3677"/>
                  <a:ext cx="49" cy="23"/>
                  <a:chOff x="997" y="3677"/>
                  <a:chExt cx="49" cy="23"/>
                </a:xfrm>
              </p:grpSpPr>
              <p:sp>
                <p:nvSpPr>
                  <p:cNvPr id="695432" name="Freeform 136"/>
                  <p:cNvSpPr/>
                  <p:nvPr/>
                </p:nvSpPr>
                <p:spPr bwMode="auto">
                  <a:xfrm>
                    <a:off x="997" y="3677"/>
                    <a:ext cx="13" cy="23"/>
                  </a:xfrm>
                  <a:custGeom>
                    <a:avLst/>
                    <a:gdLst>
                      <a:gd name="T0" fmla="*/ 13 w 25"/>
                      <a:gd name="T1" fmla="*/ 69 h 69"/>
                      <a:gd name="T2" fmla="*/ 0 w 25"/>
                      <a:gd name="T3" fmla="*/ 27 h 69"/>
                      <a:gd name="T4" fmla="*/ 9 w 25"/>
                      <a:gd name="T5" fmla="*/ 0 h 69"/>
                      <a:gd name="T6" fmla="*/ 25 w 25"/>
                      <a:gd name="T7" fmla="*/ 31 h 69"/>
                      <a:gd name="T8" fmla="*/ 13 w 25"/>
                      <a:gd name="T9" fmla="*/ 69 h 69"/>
                    </a:gdLst>
                    <a:ahLst/>
                    <a:cxnLst>
                      <a:cxn ang="0">
                        <a:pos x="T0" y="T1"/>
                      </a:cxn>
                      <a:cxn ang="0">
                        <a:pos x="T2" y="T3"/>
                      </a:cxn>
                      <a:cxn ang="0">
                        <a:pos x="T4" y="T5"/>
                      </a:cxn>
                      <a:cxn ang="0">
                        <a:pos x="T6" y="T7"/>
                      </a:cxn>
                      <a:cxn ang="0">
                        <a:pos x="T8" y="T9"/>
                      </a:cxn>
                    </a:cxnLst>
                    <a:rect l="0" t="0" r="r" b="b"/>
                    <a:pathLst>
                      <a:path w="25" h="69">
                        <a:moveTo>
                          <a:pt x="13" y="69"/>
                        </a:moveTo>
                        <a:lnTo>
                          <a:pt x="0" y="27"/>
                        </a:lnTo>
                        <a:lnTo>
                          <a:pt x="9" y="0"/>
                        </a:lnTo>
                        <a:lnTo>
                          <a:pt x="25" y="31"/>
                        </a:lnTo>
                        <a:lnTo>
                          <a:pt x="13" y="69"/>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433" name="Freeform 137"/>
                  <p:cNvSpPr/>
                  <p:nvPr/>
                </p:nvSpPr>
                <p:spPr bwMode="auto">
                  <a:xfrm>
                    <a:off x="1002" y="3678"/>
                    <a:ext cx="37" cy="10"/>
                  </a:xfrm>
                  <a:custGeom>
                    <a:avLst/>
                    <a:gdLst>
                      <a:gd name="T0" fmla="*/ 1 w 73"/>
                      <a:gd name="T1" fmla="*/ 0 h 30"/>
                      <a:gd name="T2" fmla="*/ 50 w 73"/>
                      <a:gd name="T3" fmla="*/ 0 h 30"/>
                      <a:gd name="T4" fmla="*/ 51 w 73"/>
                      <a:gd name="T5" fmla="*/ 3 h 30"/>
                      <a:gd name="T6" fmla="*/ 56 w 73"/>
                      <a:gd name="T7" fmla="*/ 12 h 30"/>
                      <a:gd name="T8" fmla="*/ 73 w 73"/>
                      <a:gd name="T9" fmla="*/ 30 h 30"/>
                      <a:gd name="T10" fmla="*/ 18 w 73"/>
                      <a:gd name="T11" fmla="*/ 30 h 30"/>
                      <a:gd name="T12" fmla="*/ 10 w 73"/>
                      <a:gd name="T13" fmla="*/ 21 h 30"/>
                      <a:gd name="T14" fmla="*/ 0 w 73"/>
                      <a:gd name="T15" fmla="*/ 7 h 30"/>
                      <a:gd name="T16" fmla="*/ 1 w 73"/>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30">
                        <a:moveTo>
                          <a:pt x="1" y="0"/>
                        </a:moveTo>
                        <a:lnTo>
                          <a:pt x="50" y="0"/>
                        </a:lnTo>
                        <a:lnTo>
                          <a:pt x="51" y="3"/>
                        </a:lnTo>
                        <a:lnTo>
                          <a:pt x="56" y="12"/>
                        </a:lnTo>
                        <a:lnTo>
                          <a:pt x="73" y="30"/>
                        </a:lnTo>
                        <a:lnTo>
                          <a:pt x="18" y="30"/>
                        </a:lnTo>
                        <a:lnTo>
                          <a:pt x="10" y="21"/>
                        </a:lnTo>
                        <a:lnTo>
                          <a:pt x="0" y="7"/>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434" name="Freeform 138"/>
                  <p:cNvSpPr/>
                  <p:nvPr/>
                </p:nvSpPr>
                <p:spPr bwMode="auto">
                  <a:xfrm>
                    <a:off x="1005" y="3688"/>
                    <a:ext cx="41" cy="12"/>
                  </a:xfrm>
                  <a:custGeom>
                    <a:avLst/>
                    <a:gdLst>
                      <a:gd name="T0" fmla="*/ 0 w 83"/>
                      <a:gd name="T1" fmla="*/ 37 h 37"/>
                      <a:gd name="T2" fmla="*/ 4 w 83"/>
                      <a:gd name="T3" fmla="*/ 19 h 37"/>
                      <a:gd name="T4" fmla="*/ 8 w 83"/>
                      <a:gd name="T5" fmla="*/ 8 h 37"/>
                      <a:gd name="T6" fmla="*/ 13 w 83"/>
                      <a:gd name="T7" fmla="*/ 0 h 37"/>
                      <a:gd name="T8" fmla="*/ 68 w 83"/>
                      <a:gd name="T9" fmla="*/ 0 h 37"/>
                      <a:gd name="T10" fmla="*/ 83 w 83"/>
                      <a:gd name="T11" fmla="*/ 37 h 37"/>
                      <a:gd name="T12" fmla="*/ 0 w 83"/>
                      <a:gd name="T13" fmla="*/ 37 h 37"/>
                    </a:gdLst>
                    <a:ahLst/>
                    <a:cxnLst>
                      <a:cxn ang="0">
                        <a:pos x="T0" y="T1"/>
                      </a:cxn>
                      <a:cxn ang="0">
                        <a:pos x="T2" y="T3"/>
                      </a:cxn>
                      <a:cxn ang="0">
                        <a:pos x="T4" y="T5"/>
                      </a:cxn>
                      <a:cxn ang="0">
                        <a:pos x="T6" y="T7"/>
                      </a:cxn>
                      <a:cxn ang="0">
                        <a:pos x="T8" y="T9"/>
                      </a:cxn>
                      <a:cxn ang="0">
                        <a:pos x="T10" y="T11"/>
                      </a:cxn>
                      <a:cxn ang="0">
                        <a:pos x="T12" y="T13"/>
                      </a:cxn>
                    </a:cxnLst>
                    <a:rect l="0" t="0" r="r" b="b"/>
                    <a:pathLst>
                      <a:path w="83" h="37">
                        <a:moveTo>
                          <a:pt x="0" y="37"/>
                        </a:moveTo>
                        <a:lnTo>
                          <a:pt x="4" y="19"/>
                        </a:lnTo>
                        <a:lnTo>
                          <a:pt x="8" y="8"/>
                        </a:lnTo>
                        <a:lnTo>
                          <a:pt x="13" y="0"/>
                        </a:lnTo>
                        <a:lnTo>
                          <a:pt x="68" y="0"/>
                        </a:lnTo>
                        <a:lnTo>
                          <a:pt x="83" y="37"/>
                        </a:lnTo>
                        <a:lnTo>
                          <a:pt x="0" y="37"/>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435" name="Group 139"/>
                <p:cNvGrpSpPr/>
                <p:nvPr/>
              </p:nvGrpSpPr>
              <p:grpSpPr bwMode="auto">
                <a:xfrm>
                  <a:off x="1010" y="3690"/>
                  <a:ext cx="48" cy="23"/>
                  <a:chOff x="1010" y="3690"/>
                  <a:chExt cx="48" cy="23"/>
                </a:xfrm>
              </p:grpSpPr>
              <p:sp>
                <p:nvSpPr>
                  <p:cNvPr id="695436" name="Freeform 140"/>
                  <p:cNvSpPr/>
                  <p:nvPr/>
                </p:nvSpPr>
                <p:spPr bwMode="auto">
                  <a:xfrm>
                    <a:off x="1010" y="3690"/>
                    <a:ext cx="12" cy="23"/>
                  </a:xfrm>
                  <a:custGeom>
                    <a:avLst/>
                    <a:gdLst>
                      <a:gd name="T0" fmla="*/ 14 w 25"/>
                      <a:gd name="T1" fmla="*/ 69 h 69"/>
                      <a:gd name="T2" fmla="*/ 0 w 25"/>
                      <a:gd name="T3" fmla="*/ 28 h 69"/>
                      <a:gd name="T4" fmla="*/ 9 w 25"/>
                      <a:gd name="T5" fmla="*/ 0 h 69"/>
                      <a:gd name="T6" fmla="*/ 25 w 25"/>
                      <a:gd name="T7" fmla="*/ 32 h 69"/>
                      <a:gd name="T8" fmla="*/ 14 w 25"/>
                      <a:gd name="T9" fmla="*/ 69 h 69"/>
                    </a:gdLst>
                    <a:ahLst/>
                    <a:cxnLst>
                      <a:cxn ang="0">
                        <a:pos x="T0" y="T1"/>
                      </a:cxn>
                      <a:cxn ang="0">
                        <a:pos x="T2" y="T3"/>
                      </a:cxn>
                      <a:cxn ang="0">
                        <a:pos x="T4" y="T5"/>
                      </a:cxn>
                      <a:cxn ang="0">
                        <a:pos x="T6" y="T7"/>
                      </a:cxn>
                      <a:cxn ang="0">
                        <a:pos x="T8" y="T9"/>
                      </a:cxn>
                    </a:cxnLst>
                    <a:rect l="0" t="0" r="r" b="b"/>
                    <a:pathLst>
                      <a:path w="25" h="69">
                        <a:moveTo>
                          <a:pt x="14" y="69"/>
                        </a:moveTo>
                        <a:lnTo>
                          <a:pt x="0" y="28"/>
                        </a:lnTo>
                        <a:lnTo>
                          <a:pt x="9" y="0"/>
                        </a:lnTo>
                        <a:lnTo>
                          <a:pt x="25" y="32"/>
                        </a:lnTo>
                        <a:lnTo>
                          <a:pt x="14" y="69"/>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437" name="Freeform 141"/>
                  <p:cNvSpPr/>
                  <p:nvPr/>
                </p:nvSpPr>
                <p:spPr bwMode="auto">
                  <a:xfrm>
                    <a:off x="1014" y="3690"/>
                    <a:ext cx="38" cy="10"/>
                  </a:xfrm>
                  <a:custGeom>
                    <a:avLst/>
                    <a:gdLst>
                      <a:gd name="T0" fmla="*/ 1 w 75"/>
                      <a:gd name="T1" fmla="*/ 0 h 31"/>
                      <a:gd name="T2" fmla="*/ 50 w 75"/>
                      <a:gd name="T3" fmla="*/ 0 h 31"/>
                      <a:gd name="T4" fmla="*/ 52 w 75"/>
                      <a:gd name="T5" fmla="*/ 3 h 31"/>
                      <a:gd name="T6" fmla="*/ 56 w 75"/>
                      <a:gd name="T7" fmla="*/ 12 h 31"/>
                      <a:gd name="T8" fmla="*/ 75 w 75"/>
                      <a:gd name="T9" fmla="*/ 31 h 31"/>
                      <a:gd name="T10" fmla="*/ 18 w 75"/>
                      <a:gd name="T11" fmla="*/ 31 h 31"/>
                      <a:gd name="T12" fmla="*/ 9 w 75"/>
                      <a:gd name="T13" fmla="*/ 22 h 31"/>
                      <a:gd name="T14" fmla="*/ 0 w 75"/>
                      <a:gd name="T15" fmla="*/ 6 h 31"/>
                      <a:gd name="T16" fmla="*/ 1 w 75"/>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1">
                        <a:moveTo>
                          <a:pt x="1" y="0"/>
                        </a:moveTo>
                        <a:lnTo>
                          <a:pt x="50" y="0"/>
                        </a:lnTo>
                        <a:lnTo>
                          <a:pt x="52" y="3"/>
                        </a:lnTo>
                        <a:lnTo>
                          <a:pt x="56" y="12"/>
                        </a:lnTo>
                        <a:lnTo>
                          <a:pt x="75" y="31"/>
                        </a:lnTo>
                        <a:lnTo>
                          <a:pt x="18" y="31"/>
                        </a:lnTo>
                        <a:lnTo>
                          <a:pt x="9" y="22"/>
                        </a:lnTo>
                        <a:lnTo>
                          <a:pt x="0" y="6"/>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438" name="Freeform 142"/>
                  <p:cNvSpPr/>
                  <p:nvPr/>
                </p:nvSpPr>
                <p:spPr bwMode="auto">
                  <a:xfrm>
                    <a:off x="1018" y="3701"/>
                    <a:ext cx="40" cy="12"/>
                  </a:xfrm>
                  <a:custGeom>
                    <a:avLst/>
                    <a:gdLst>
                      <a:gd name="T0" fmla="*/ 0 w 82"/>
                      <a:gd name="T1" fmla="*/ 35 h 35"/>
                      <a:gd name="T2" fmla="*/ 2 w 82"/>
                      <a:gd name="T3" fmla="*/ 19 h 35"/>
                      <a:gd name="T4" fmla="*/ 8 w 82"/>
                      <a:gd name="T5" fmla="*/ 7 h 35"/>
                      <a:gd name="T6" fmla="*/ 12 w 82"/>
                      <a:gd name="T7" fmla="*/ 0 h 35"/>
                      <a:gd name="T8" fmla="*/ 69 w 82"/>
                      <a:gd name="T9" fmla="*/ 0 h 35"/>
                      <a:gd name="T10" fmla="*/ 82 w 82"/>
                      <a:gd name="T11" fmla="*/ 35 h 35"/>
                      <a:gd name="T12" fmla="*/ 0 w 82"/>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82" h="35">
                        <a:moveTo>
                          <a:pt x="0" y="35"/>
                        </a:moveTo>
                        <a:lnTo>
                          <a:pt x="2" y="19"/>
                        </a:lnTo>
                        <a:lnTo>
                          <a:pt x="8" y="7"/>
                        </a:lnTo>
                        <a:lnTo>
                          <a:pt x="12" y="0"/>
                        </a:lnTo>
                        <a:lnTo>
                          <a:pt x="69" y="0"/>
                        </a:lnTo>
                        <a:lnTo>
                          <a:pt x="82" y="35"/>
                        </a:lnTo>
                        <a:lnTo>
                          <a:pt x="0" y="35"/>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439" name="Group 143"/>
                <p:cNvGrpSpPr/>
                <p:nvPr/>
              </p:nvGrpSpPr>
              <p:grpSpPr bwMode="auto">
                <a:xfrm>
                  <a:off x="1023" y="3703"/>
                  <a:ext cx="49" cy="22"/>
                  <a:chOff x="1023" y="3703"/>
                  <a:chExt cx="49" cy="22"/>
                </a:xfrm>
              </p:grpSpPr>
              <p:sp>
                <p:nvSpPr>
                  <p:cNvPr id="695440" name="Freeform 144"/>
                  <p:cNvSpPr/>
                  <p:nvPr/>
                </p:nvSpPr>
                <p:spPr bwMode="auto">
                  <a:xfrm>
                    <a:off x="1023" y="3703"/>
                    <a:ext cx="12" cy="22"/>
                  </a:xfrm>
                  <a:custGeom>
                    <a:avLst/>
                    <a:gdLst>
                      <a:gd name="T0" fmla="*/ 13 w 25"/>
                      <a:gd name="T1" fmla="*/ 68 h 68"/>
                      <a:gd name="T2" fmla="*/ 0 w 25"/>
                      <a:gd name="T3" fmla="*/ 27 h 68"/>
                      <a:gd name="T4" fmla="*/ 9 w 25"/>
                      <a:gd name="T5" fmla="*/ 0 h 68"/>
                      <a:gd name="T6" fmla="*/ 25 w 25"/>
                      <a:gd name="T7" fmla="*/ 30 h 68"/>
                      <a:gd name="T8" fmla="*/ 13 w 25"/>
                      <a:gd name="T9" fmla="*/ 68 h 68"/>
                    </a:gdLst>
                    <a:ahLst/>
                    <a:cxnLst>
                      <a:cxn ang="0">
                        <a:pos x="T0" y="T1"/>
                      </a:cxn>
                      <a:cxn ang="0">
                        <a:pos x="T2" y="T3"/>
                      </a:cxn>
                      <a:cxn ang="0">
                        <a:pos x="T4" y="T5"/>
                      </a:cxn>
                      <a:cxn ang="0">
                        <a:pos x="T6" y="T7"/>
                      </a:cxn>
                      <a:cxn ang="0">
                        <a:pos x="T8" y="T9"/>
                      </a:cxn>
                    </a:cxnLst>
                    <a:rect l="0" t="0" r="r" b="b"/>
                    <a:pathLst>
                      <a:path w="25" h="68">
                        <a:moveTo>
                          <a:pt x="13" y="68"/>
                        </a:moveTo>
                        <a:lnTo>
                          <a:pt x="0" y="27"/>
                        </a:lnTo>
                        <a:lnTo>
                          <a:pt x="9" y="0"/>
                        </a:lnTo>
                        <a:lnTo>
                          <a:pt x="25" y="30"/>
                        </a:lnTo>
                        <a:lnTo>
                          <a:pt x="13"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441" name="Freeform 145"/>
                  <p:cNvSpPr/>
                  <p:nvPr/>
                </p:nvSpPr>
                <p:spPr bwMode="auto">
                  <a:xfrm>
                    <a:off x="1028" y="3703"/>
                    <a:ext cx="37" cy="10"/>
                  </a:xfrm>
                  <a:custGeom>
                    <a:avLst/>
                    <a:gdLst>
                      <a:gd name="T0" fmla="*/ 1 w 75"/>
                      <a:gd name="T1" fmla="*/ 0 h 29"/>
                      <a:gd name="T2" fmla="*/ 50 w 75"/>
                      <a:gd name="T3" fmla="*/ 0 h 29"/>
                      <a:gd name="T4" fmla="*/ 51 w 75"/>
                      <a:gd name="T5" fmla="*/ 2 h 29"/>
                      <a:gd name="T6" fmla="*/ 57 w 75"/>
                      <a:gd name="T7" fmla="*/ 11 h 29"/>
                      <a:gd name="T8" fmla="*/ 75 w 75"/>
                      <a:gd name="T9" fmla="*/ 29 h 29"/>
                      <a:gd name="T10" fmla="*/ 18 w 75"/>
                      <a:gd name="T11" fmla="*/ 29 h 29"/>
                      <a:gd name="T12" fmla="*/ 9 w 75"/>
                      <a:gd name="T13" fmla="*/ 20 h 29"/>
                      <a:gd name="T14" fmla="*/ 0 w 75"/>
                      <a:gd name="T15" fmla="*/ 5 h 29"/>
                      <a:gd name="T16" fmla="*/ 1 w 75"/>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29">
                        <a:moveTo>
                          <a:pt x="1" y="0"/>
                        </a:moveTo>
                        <a:lnTo>
                          <a:pt x="50" y="0"/>
                        </a:lnTo>
                        <a:lnTo>
                          <a:pt x="51" y="2"/>
                        </a:lnTo>
                        <a:lnTo>
                          <a:pt x="57" y="11"/>
                        </a:lnTo>
                        <a:lnTo>
                          <a:pt x="75" y="29"/>
                        </a:lnTo>
                        <a:lnTo>
                          <a:pt x="18" y="29"/>
                        </a:lnTo>
                        <a:lnTo>
                          <a:pt x="9" y="20"/>
                        </a:lnTo>
                        <a:lnTo>
                          <a:pt x="0" y="5"/>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442" name="Freeform 146"/>
                  <p:cNvSpPr/>
                  <p:nvPr/>
                </p:nvSpPr>
                <p:spPr bwMode="auto">
                  <a:xfrm>
                    <a:off x="1030" y="3713"/>
                    <a:ext cx="42" cy="12"/>
                  </a:xfrm>
                  <a:custGeom>
                    <a:avLst/>
                    <a:gdLst>
                      <a:gd name="T0" fmla="*/ 0 w 83"/>
                      <a:gd name="T1" fmla="*/ 36 h 36"/>
                      <a:gd name="T2" fmla="*/ 3 w 83"/>
                      <a:gd name="T3" fmla="*/ 19 h 36"/>
                      <a:gd name="T4" fmla="*/ 7 w 83"/>
                      <a:gd name="T5" fmla="*/ 7 h 36"/>
                      <a:gd name="T6" fmla="*/ 13 w 83"/>
                      <a:gd name="T7" fmla="*/ 0 h 36"/>
                      <a:gd name="T8" fmla="*/ 70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3" y="19"/>
                        </a:lnTo>
                        <a:lnTo>
                          <a:pt x="7" y="7"/>
                        </a:lnTo>
                        <a:lnTo>
                          <a:pt x="13" y="0"/>
                        </a:lnTo>
                        <a:lnTo>
                          <a:pt x="70"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443" name="Group 147"/>
                <p:cNvGrpSpPr/>
                <p:nvPr/>
              </p:nvGrpSpPr>
              <p:grpSpPr bwMode="auto">
                <a:xfrm>
                  <a:off x="1036" y="3716"/>
                  <a:ext cx="49" cy="22"/>
                  <a:chOff x="1036" y="3716"/>
                  <a:chExt cx="49" cy="22"/>
                </a:xfrm>
              </p:grpSpPr>
              <p:sp>
                <p:nvSpPr>
                  <p:cNvPr id="695444" name="Freeform 148"/>
                  <p:cNvSpPr/>
                  <p:nvPr/>
                </p:nvSpPr>
                <p:spPr bwMode="auto">
                  <a:xfrm>
                    <a:off x="1036" y="3716"/>
                    <a:ext cx="11" cy="22"/>
                  </a:xfrm>
                  <a:custGeom>
                    <a:avLst/>
                    <a:gdLst>
                      <a:gd name="T0" fmla="*/ 13 w 22"/>
                      <a:gd name="T1" fmla="*/ 68 h 68"/>
                      <a:gd name="T2" fmla="*/ 0 w 22"/>
                      <a:gd name="T3" fmla="*/ 27 h 68"/>
                      <a:gd name="T4" fmla="*/ 9 w 22"/>
                      <a:gd name="T5" fmla="*/ 0 h 68"/>
                      <a:gd name="T6" fmla="*/ 22 w 22"/>
                      <a:gd name="T7" fmla="*/ 31 h 68"/>
                      <a:gd name="T8" fmla="*/ 13 w 22"/>
                      <a:gd name="T9" fmla="*/ 68 h 68"/>
                    </a:gdLst>
                    <a:ahLst/>
                    <a:cxnLst>
                      <a:cxn ang="0">
                        <a:pos x="T0" y="T1"/>
                      </a:cxn>
                      <a:cxn ang="0">
                        <a:pos x="T2" y="T3"/>
                      </a:cxn>
                      <a:cxn ang="0">
                        <a:pos x="T4" y="T5"/>
                      </a:cxn>
                      <a:cxn ang="0">
                        <a:pos x="T6" y="T7"/>
                      </a:cxn>
                      <a:cxn ang="0">
                        <a:pos x="T8" y="T9"/>
                      </a:cxn>
                    </a:cxnLst>
                    <a:rect l="0" t="0" r="r" b="b"/>
                    <a:pathLst>
                      <a:path w="22" h="68">
                        <a:moveTo>
                          <a:pt x="13" y="68"/>
                        </a:moveTo>
                        <a:lnTo>
                          <a:pt x="0" y="27"/>
                        </a:lnTo>
                        <a:lnTo>
                          <a:pt x="9" y="0"/>
                        </a:lnTo>
                        <a:lnTo>
                          <a:pt x="22" y="31"/>
                        </a:lnTo>
                        <a:lnTo>
                          <a:pt x="13"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445" name="Freeform 149"/>
                  <p:cNvSpPr/>
                  <p:nvPr/>
                </p:nvSpPr>
                <p:spPr bwMode="auto">
                  <a:xfrm>
                    <a:off x="1040" y="3716"/>
                    <a:ext cx="37" cy="10"/>
                  </a:xfrm>
                  <a:custGeom>
                    <a:avLst/>
                    <a:gdLst>
                      <a:gd name="T0" fmla="*/ 3 w 75"/>
                      <a:gd name="T1" fmla="*/ 0 h 29"/>
                      <a:gd name="T2" fmla="*/ 51 w 75"/>
                      <a:gd name="T3" fmla="*/ 0 h 29"/>
                      <a:gd name="T4" fmla="*/ 53 w 75"/>
                      <a:gd name="T5" fmla="*/ 2 h 29"/>
                      <a:gd name="T6" fmla="*/ 57 w 75"/>
                      <a:gd name="T7" fmla="*/ 11 h 29"/>
                      <a:gd name="T8" fmla="*/ 75 w 75"/>
                      <a:gd name="T9" fmla="*/ 29 h 29"/>
                      <a:gd name="T10" fmla="*/ 18 w 75"/>
                      <a:gd name="T11" fmla="*/ 29 h 29"/>
                      <a:gd name="T12" fmla="*/ 9 w 75"/>
                      <a:gd name="T13" fmla="*/ 20 h 29"/>
                      <a:gd name="T14" fmla="*/ 0 w 75"/>
                      <a:gd name="T15" fmla="*/ 5 h 29"/>
                      <a:gd name="T16" fmla="*/ 3 w 75"/>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29">
                        <a:moveTo>
                          <a:pt x="3" y="0"/>
                        </a:moveTo>
                        <a:lnTo>
                          <a:pt x="51" y="0"/>
                        </a:lnTo>
                        <a:lnTo>
                          <a:pt x="53" y="2"/>
                        </a:lnTo>
                        <a:lnTo>
                          <a:pt x="57" y="11"/>
                        </a:lnTo>
                        <a:lnTo>
                          <a:pt x="75" y="29"/>
                        </a:lnTo>
                        <a:lnTo>
                          <a:pt x="18" y="29"/>
                        </a:lnTo>
                        <a:lnTo>
                          <a:pt x="9" y="20"/>
                        </a:lnTo>
                        <a:lnTo>
                          <a:pt x="0" y="5"/>
                        </a:lnTo>
                        <a:lnTo>
                          <a:pt x="3"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446" name="Freeform 150"/>
                  <p:cNvSpPr/>
                  <p:nvPr/>
                </p:nvSpPr>
                <p:spPr bwMode="auto">
                  <a:xfrm>
                    <a:off x="1043" y="3726"/>
                    <a:ext cx="42" cy="12"/>
                  </a:xfrm>
                  <a:custGeom>
                    <a:avLst/>
                    <a:gdLst>
                      <a:gd name="T0" fmla="*/ 0 w 82"/>
                      <a:gd name="T1" fmla="*/ 36 h 36"/>
                      <a:gd name="T2" fmla="*/ 1 w 82"/>
                      <a:gd name="T3" fmla="*/ 20 h 36"/>
                      <a:gd name="T4" fmla="*/ 6 w 82"/>
                      <a:gd name="T5" fmla="*/ 8 h 36"/>
                      <a:gd name="T6" fmla="*/ 10 w 82"/>
                      <a:gd name="T7" fmla="*/ 0 h 36"/>
                      <a:gd name="T8" fmla="*/ 68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1" y="20"/>
                        </a:lnTo>
                        <a:lnTo>
                          <a:pt x="6" y="8"/>
                        </a:lnTo>
                        <a:lnTo>
                          <a:pt x="10" y="0"/>
                        </a:lnTo>
                        <a:lnTo>
                          <a:pt x="68"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grpSp>
            <p:nvGrpSpPr>
              <p:cNvPr id="695447" name="Group 151"/>
              <p:cNvGrpSpPr/>
              <p:nvPr/>
            </p:nvGrpSpPr>
            <p:grpSpPr bwMode="auto">
              <a:xfrm>
                <a:off x="1046" y="3727"/>
                <a:ext cx="49" cy="23"/>
                <a:chOff x="1046" y="3727"/>
                <a:chExt cx="49" cy="23"/>
              </a:xfrm>
            </p:grpSpPr>
            <p:sp>
              <p:nvSpPr>
                <p:cNvPr id="695448" name="Freeform 152"/>
                <p:cNvSpPr/>
                <p:nvPr/>
              </p:nvSpPr>
              <p:spPr bwMode="auto">
                <a:xfrm>
                  <a:off x="1046" y="3727"/>
                  <a:ext cx="12" cy="23"/>
                </a:xfrm>
                <a:custGeom>
                  <a:avLst/>
                  <a:gdLst>
                    <a:gd name="T0" fmla="*/ 14 w 24"/>
                    <a:gd name="T1" fmla="*/ 68 h 68"/>
                    <a:gd name="T2" fmla="*/ 0 w 24"/>
                    <a:gd name="T3" fmla="*/ 27 h 68"/>
                    <a:gd name="T4" fmla="*/ 10 w 24"/>
                    <a:gd name="T5" fmla="*/ 0 h 68"/>
                    <a:gd name="T6" fmla="*/ 24 w 24"/>
                    <a:gd name="T7" fmla="*/ 32 h 68"/>
                    <a:gd name="T8" fmla="*/ 14 w 24"/>
                    <a:gd name="T9" fmla="*/ 68 h 68"/>
                  </a:gdLst>
                  <a:ahLst/>
                  <a:cxnLst>
                    <a:cxn ang="0">
                      <a:pos x="T0" y="T1"/>
                    </a:cxn>
                    <a:cxn ang="0">
                      <a:pos x="T2" y="T3"/>
                    </a:cxn>
                    <a:cxn ang="0">
                      <a:pos x="T4" y="T5"/>
                    </a:cxn>
                    <a:cxn ang="0">
                      <a:pos x="T6" y="T7"/>
                    </a:cxn>
                    <a:cxn ang="0">
                      <a:pos x="T8" y="T9"/>
                    </a:cxn>
                  </a:cxnLst>
                  <a:rect l="0" t="0" r="r" b="b"/>
                  <a:pathLst>
                    <a:path w="24" h="68">
                      <a:moveTo>
                        <a:pt x="14" y="68"/>
                      </a:moveTo>
                      <a:lnTo>
                        <a:pt x="0" y="27"/>
                      </a:lnTo>
                      <a:lnTo>
                        <a:pt x="10" y="0"/>
                      </a:lnTo>
                      <a:lnTo>
                        <a:pt x="24" y="32"/>
                      </a:lnTo>
                      <a:lnTo>
                        <a:pt x="14"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449" name="Freeform 153"/>
                <p:cNvSpPr/>
                <p:nvPr/>
              </p:nvSpPr>
              <p:spPr bwMode="auto">
                <a:xfrm>
                  <a:off x="1051" y="3727"/>
                  <a:ext cx="36" cy="11"/>
                </a:xfrm>
                <a:custGeom>
                  <a:avLst/>
                  <a:gdLst>
                    <a:gd name="T0" fmla="*/ 2 w 73"/>
                    <a:gd name="T1" fmla="*/ 0 h 31"/>
                    <a:gd name="T2" fmla="*/ 49 w 73"/>
                    <a:gd name="T3" fmla="*/ 0 h 31"/>
                    <a:gd name="T4" fmla="*/ 50 w 73"/>
                    <a:gd name="T5" fmla="*/ 4 h 31"/>
                    <a:gd name="T6" fmla="*/ 57 w 73"/>
                    <a:gd name="T7" fmla="*/ 13 h 31"/>
                    <a:gd name="T8" fmla="*/ 73 w 73"/>
                    <a:gd name="T9" fmla="*/ 31 h 31"/>
                    <a:gd name="T10" fmla="*/ 17 w 73"/>
                    <a:gd name="T11" fmla="*/ 31 h 31"/>
                    <a:gd name="T12" fmla="*/ 10 w 73"/>
                    <a:gd name="T13" fmla="*/ 22 h 31"/>
                    <a:gd name="T14" fmla="*/ 0 w 73"/>
                    <a:gd name="T15" fmla="*/ 6 h 31"/>
                    <a:gd name="T16" fmla="*/ 2 w 73"/>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31">
                      <a:moveTo>
                        <a:pt x="2" y="0"/>
                      </a:moveTo>
                      <a:lnTo>
                        <a:pt x="49" y="0"/>
                      </a:lnTo>
                      <a:lnTo>
                        <a:pt x="50" y="4"/>
                      </a:lnTo>
                      <a:lnTo>
                        <a:pt x="57" y="13"/>
                      </a:lnTo>
                      <a:lnTo>
                        <a:pt x="73" y="31"/>
                      </a:lnTo>
                      <a:lnTo>
                        <a:pt x="17" y="31"/>
                      </a:lnTo>
                      <a:lnTo>
                        <a:pt x="10" y="22"/>
                      </a:lnTo>
                      <a:lnTo>
                        <a:pt x="0" y="6"/>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450" name="Freeform 154"/>
                <p:cNvSpPr/>
                <p:nvPr/>
              </p:nvSpPr>
              <p:spPr bwMode="auto">
                <a:xfrm>
                  <a:off x="1054" y="3738"/>
                  <a:ext cx="41" cy="12"/>
                </a:xfrm>
                <a:custGeom>
                  <a:avLst/>
                  <a:gdLst>
                    <a:gd name="T0" fmla="*/ 0 w 82"/>
                    <a:gd name="T1" fmla="*/ 35 h 35"/>
                    <a:gd name="T2" fmla="*/ 1 w 82"/>
                    <a:gd name="T3" fmla="*/ 19 h 35"/>
                    <a:gd name="T4" fmla="*/ 6 w 82"/>
                    <a:gd name="T5" fmla="*/ 6 h 35"/>
                    <a:gd name="T6" fmla="*/ 10 w 82"/>
                    <a:gd name="T7" fmla="*/ 0 h 35"/>
                    <a:gd name="T8" fmla="*/ 67 w 82"/>
                    <a:gd name="T9" fmla="*/ 0 h 35"/>
                    <a:gd name="T10" fmla="*/ 82 w 82"/>
                    <a:gd name="T11" fmla="*/ 35 h 35"/>
                    <a:gd name="T12" fmla="*/ 0 w 82"/>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82" h="35">
                      <a:moveTo>
                        <a:pt x="0" y="35"/>
                      </a:moveTo>
                      <a:lnTo>
                        <a:pt x="1" y="19"/>
                      </a:lnTo>
                      <a:lnTo>
                        <a:pt x="6" y="6"/>
                      </a:lnTo>
                      <a:lnTo>
                        <a:pt x="10" y="0"/>
                      </a:lnTo>
                      <a:lnTo>
                        <a:pt x="67" y="0"/>
                      </a:lnTo>
                      <a:lnTo>
                        <a:pt x="82" y="35"/>
                      </a:lnTo>
                      <a:lnTo>
                        <a:pt x="0" y="35"/>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451" name="Group 155"/>
              <p:cNvGrpSpPr/>
              <p:nvPr/>
            </p:nvGrpSpPr>
            <p:grpSpPr bwMode="auto">
              <a:xfrm>
                <a:off x="1058" y="3739"/>
                <a:ext cx="50" cy="23"/>
                <a:chOff x="1058" y="3739"/>
                <a:chExt cx="50" cy="23"/>
              </a:xfrm>
            </p:grpSpPr>
            <p:sp>
              <p:nvSpPr>
                <p:cNvPr id="695452" name="Freeform 156"/>
                <p:cNvSpPr/>
                <p:nvPr/>
              </p:nvSpPr>
              <p:spPr bwMode="auto">
                <a:xfrm>
                  <a:off x="1058" y="3739"/>
                  <a:ext cx="13" cy="23"/>
                </a:xfrm>
                <a:custGeom>
                  <a:avLst/>
                  <a:gdLst>
                    <a:gd name="T0" fmla="*/ 16 w 25"/>
                    <a:gd name="T1" fmla="*/ 68 h 68"/>
                    <a:gd name="T2" fmla="*/ 0 w 25"/>
                    <a:gd name="T3" fmla="*/ 27 h 68"/>
                    <a:gd name="T4" fmla="*/ 10 w 25"/>
                    <a:gd name="T5" fmla="*/ 0 h 68"/>
                    <a:gd name="T6" fmla="*/ 25 w 25"/>
                    <a:gd name="T7" fmla="*/ 31 h 68"/>
                    <a:gd name="T8" fmla="*/ 16 w 25"/>
                    <a:gd name="T9" fmla="*/ 68 h 68"/>
                  </a:gdLst>
                  <a:ahLst/>
                  <a:cxnLst>
                    <a:cxn ang="0">
                      <a:pos x="T0" y="T1"/>
                    </a:cxn>
                    <a:cxn ang="0">
                      <a:pos x="T2" y="T3"/>
                    </a:cxn>
                    <a:cxn ang="0">
                      <a:pos x="T4" y="T5"/>
                    </a:cxn>
                    <a:cxn ang="0">
                      <a:pos x="T6" y="T7"/>
                    </a:cxn>
                    <a:cxn ang="0">
                      <a:pos x="T8" y="T9"/>
                    </a:cxn>
                  </a:cxnLst>
                  <a:rect l="0" t="0" r="r" b="b"/>
                  <a:pathLst>
                    <a:path w="25" h="68">
                      <a:moveTo>
                        <a:pt x="16" y="68"/>
                      </a:moveTo>
                      <a:lnTo>
                        <a:pt x="0" y="27"/>
                      </a:lnTo>
                      <a:lnTo>
                        <a:pt x="10" y="0"/>
                      </a:lnTo>
                      <a:lnTo>
                        <a:pt x="25" y="31"/>
                      </a:lnTo>
                      <a:lnTo>
                        <a:pt x="16"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453" name="Freeform 157"/>
                <p:cNvSpPr/>
                <p:nvPr/>
              </p:nvSpPr>
              <p:spPr bwMode="auto">
                <a:xfrm>
                  <a:off x="1063" y="3740"/>
                  <a:ext cx="37" cy="10"/>
                </a:xfrm>
                <a:custGeom>
                  <a:avLst/>
                  <a:gdLst>
                    <a:gd name="T0" fmla="*/ 3 w 75"/>
                    <a:gd name="T1" fmla="*/ 0 h 30"/>
                    <a:gd name="T2" fmla="*/ 50 w 75"/>
                    <a:gd name="T3" fmla="*/ 0 h 30"/>
                    <a:gd name="T4" fmla="*/ 51 w 75"/>
                    <a:gd name="T5" fmla="*/ 3 h 30"/>
                    <a:gd name="T6" fmla="*/ 58 w 75"/>
                    <a:gd name="T7" fmla="*/ 12 h 30"/>
                    <a:gd name="T8" fmla="*/ 75 w 75"/>
                    <a:gd name="T9" fmla="*/ 30 h 30"/>
                    <a:gd name="T10" fmla="*/ 18 w 75"/>
                    <a:gd name="T11" fmla="*/ 30 h 30"/>
                    <a:gd name="T12" fmla="*/ 11 w 75"/>
                    <a:gd name="T13" fmla="*/ 21 h 30"/>
                    <a:gd name="T14" fmla="*/ 0 w 75"/>
                    <a:gd name="T15" fmla="*/ 7 h 30"/>
                    <a:gd name="T16" fmla="*/ 3 w 75"/>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0">
                      <a:moveTo>
                        <a:pt x="3" y="0"/>
                      </a:moveTo>
                      <a:lnTo>
                        <a:pt x="50" y="0"/>
                      </a:lnTo>
                      <a:lnTo>
                        <a:pt x="51" y="3"/>
                      </a:lnTo>
                      <a:lnTo>
                        <a:pt x="58" y="12"/>
                      </a:lnTo>
                      <a:lnTo>
                        <a:pt x="75" y="30"/>
                      </a:lnTo>
                      <a:lnTo>
                        <a:pt x="18" y="30"/>
                      </a:lnTo>
                      <a:lnTo>
                        <a:pt x="11" y="21"/>
                      </a:lnTo>
                      <a:lnTo>
                        <a:pt x="0" y="7"/>
                      </a:lnTo>
                      <a:lnTo>
                        <a:pt x="3"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454" name="Freeform 158"/>
                <p:cNvSpPr/>
                <p:nvPr/>
              </p:nvSpPr>
              <p:spPr bwMode="auto">
                <a:xfrm>
                  <a:off x="1067" y="3750"/>
                  <a:ext cx="41" cy="12"/>
                </a:xfrm>
                <a:custGeom>
                  <a:avLst/>
                  <a:gdLst>
                    <a:gd name="T0" fmla="*/ 0 w 81"/>
                    <a:gd name="T1" fmla="*/ 36 h 36"/>
                    <a:gd name="T2" fmla="*/ 1 w 81"/>
                    <a:gd name="T3" fmla="*/ 19 h 36"/>
                    <a:gd name="T4" fmla="*/ 5 w 81"/>
                    <a:gd name="T5" fmla="*/ 8 h 36"/>
                    <a:gd name="T6" fmla="*/ 10 w 81"/>
                    <a:gd name="T7" fmla="*/ 0 h 36"/>
                    <a:gd name="T8" fmla="*/ 67 w 81"/>
                    <a:gd name="T9" fmla="*/ 0 h 36"/>
                    <a:gd name="T10" fmla="*/ 81 w 81"/>
                    <a:gd name="T11" fmla="*/ 36 h 36"/>
                    <a:gd name="T12" fmla="*/ 0 w 81"/>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1" h="36">
                      <a:moveTo>
                        <a:pt x="0" y="36"/>
                      </a:moveTo>
                      <a:lnTo>
                        <a:pt x="1" y="19"/>
                      </a:lnTo>
                      <a:lnTo>
                        <a:pt x="5" y="8"/>
                      </a:lnTo>
                      <a:lnTo>
                        <a:pt x="10" y="0"/>
                      </a:lnTo>
                      <a:lnTo>
                        <a:pt x="67" y="0"/>
                      </a:lnTo>
                      <a:lnTo>
                        <a:pt x="81"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455" name="Group 159"/>
              <p:cNvGrpSpPr/>
              <p:nvPr/>
            </p:nvGrpSpPr>
            <p:grpSpPr bwMode="auto">
              <a:xfrm>
                <a:off x="1072" y="3753"/>
                <a:ext cx="48" cy="22"/>
                <a:chOff x="1072" y="3753"/>
                <a:chExt cx="48" cy="22"/>
              </a:xfrm>
            </p:grpSpPr>
            <p:sp>
              <p:nvSpPr>
                <p:cNvPr id="695456" name="Freeform 160"/>
                <p:cNvSpPr/>
                <p:nvPr/>
              </p:nvSpPr>
              <p:spPr bwMode="auto">
                <a:xfrm>
                  <a:off x="1072" y="3753"/>
                  <a:ext cx="11" cy="22"/>
                </a:xfrm>
                <a:custGeom>
                  <a:avLst/>
                  <a:gdLst>
                    <a:gd name="T0" fmla="*/ 15 w 24"/>
                    <a:gd name="T1" fmla="*/ 68 h 68"/>
                    <a:gd name="T2" fmla="*/ 0 w 24"/>
                    <a:gd name="T3" fmla="*/ 27 h 68"/>
                    <a:gd name="T4" fmla="*/ 9 w 24"/>
                    <a:gd name="T5" fmla="*/ 0 h 68"/>
                    <a:gd name="T6" fmla="*/ 24 w 24"/>
                    <a:gd name="T7" fmla="*/ 30 h 68"/>
                    <a:gd name="T8" fmla="*/ 15 w 24"/>
                    <a:gd name="T9" fmla="*/ 68 h 68"/>
                  </a:gdLst>
                  <a:ahLst/>
                  <a:cxnLst>
                    <a:cxn ang="0">
                      <a:pos x="T0" y="T1"/>
                    </a:cxn>
                    <a:cxn ang="0">
                      <a:pos x="T2" y="T3"/>
                    </a:cxn>
                    <a:cxn ang="0">
                      <a:pos x="T4" y="T5"/>
                    </a:cxn>
                    <a:cxn ang="0">
                      <a:pos x="T6" y="T7"/>
                    </a:cxn>
                    <a:cxn ang="0">
                      <a:pos x="T8" y="T9"/>
                    </a:cxn>
                  </a:cxnLst>
                  <a:rect l="0" t="0" r="r" b="b"/>
                  <a:pathLst>
                    <a:path w="24" h="68">
                      <a:moveTo>
                        <a:pt x="15" y="68"/>
                      </a:moveTo>
                      <a:lnTo>
                        <a:pt x="0" y="27"/>
                      </a:lnTo>
                      <a:lnTo>
                        <a:pt x="9" y="0"/>
                      </a:lnTo>
                      <a:lnTo>
                        <a:pt x="24" y="30"/>
                      </a:lnTo>
                      <a:lnTo>
                        <a:pt x="15"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457" name="Freeform 161"/>
                <p:cNvSpPr/>
                <p:nvPr/>
              </p:nvSpPr>
              <p:spPr bwMode="auto">
                <a:xfrm>
                  <a:off x="1076" y="3753"/>
                  <a:ext cx="37" cy="10"/>
                </a:xfrm>
                <a:custGeom>
                  <a:avLst/>
                  <a:gdLst>
                    <a:gd name="T0" fmla="*/ 2 w 74"/>
                    <a:gd name="T1" fmla="*/ 0 h 31"/>
                    <a:gd name="T2" fmla="*/ 50 w 74"/>
                    <a:gd name="T3" fmla="*/ 0 h 31"/>
                    <a:gd name="T4" fmla="*/ 52 w 74"/>
                    <a:gd name="T5" fmla="*/ 4 h 31"/>
                    <a:gd name="T6" fmla="*/ 57 w 74"/>
                    <a:gd name="T7" fmla="*/ 13 h 31"/>
                    <a:gd name="T8" fmla="*/ 74 w 74"/>
                    <a:gd name="T9" fmla="*/ 31 h 31"/>
                    <a:gd name="T10" fmla="*/ 19 w 74"/>
                    <a:gd name="T11" fmla="*/ 31 h 31"/>
                    <a:gd name="T12" fmla="*/ 11 w 74"/>
                    <a:gd name="T13" fmla="*/ 20 h 31"/>
                    <a:gd name="T14" fmla="*/ 0 w 74"/>
                    <a:gd name="T15" fmla="*/ 6 h 31"/>
                    <a:gd name="T16" fmla="*/ 2 w 74"/>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31">
                      <a:moveTo>
                        <a:pt x="2" y="0"/>
                      </a:moveTo>
                      <a:lnTo>
                        <a:pt x="50" y="0"/>
                      </a:lnTo>
                      <a:lnTo>
                        <a:pt x="52" y="4"/>
                      </a:lnTo>
                      <a:lnTo>
                        <a:pt x="57" y="13"/>
                      </a:lnTo>
                      <a:lnTo>
                        <a:pt x="74" y="31"/>
                      </a:lnTo>
                      <a:lnTo>
                        <a:pt x="19" y="31"/>
                      </a:lnTo>
                      <a:lnTo>
                        <a:pt x="11" y="20"/>
                      </a:lnTo>
                      <a:lnTo>
                        <a:pt x="0" y="6"/>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458" name="Freeform 162"/>
                <p:cNvSpPr/>
                <p:nvPr/>
              </p:nvSpPr>
              <p:spPr bwMode="auto">
                <a:xfrm>
                  <a:off x="1079" y="3763"/>
                  <a:ext cx="41" cy="12"/>
                </a:xfrm>
                <a:custGeom>
                  <a:avLst/>
                  <a:gdLst>
                    <a:gd name="T0" fmla="*/ 0 w 81"/>
                    <a:gd name="T1" fmla="*/ 36 h 36"/>
                    <a:gd name="T2" fmla="*/ 3 w 81"/>
                    <a:gd name="T3" fmla="*/ 20 h 36"/>
                    <a:gd name="T4" fmla="*/ 6 w 81"/>
                    <a:gd name="T5" fmla="*/ 7 h 36"/>
                    <a:gd name="T6" fmla="*/ 10 w 81"/>
                    <a:gd name="T7" fmla="*/ 0 h 36"/>
                    <a:gd name="T8" fmla="*/ 67 w 81"/>
                    <a:gd name="T9" fmla="*/ 0 h 36"/>
                    <a:gd name="T10" fmla="*/ 81 w 81"/>
                    <a:gd name="T11" fmla="*/ 36 h 36"/>
                    <a:gd name="T12" fmla="*/ 0 w 81"/>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1" h="36">
                      <a:moveTo>
                        <a:pt x="0" y="36"/>
                      </a:moveTo>
                      <a:lnTo>
                        <a:pt x="3" y="20"/>
                      </a:lnTo>
                      <a:lnTo>
                        <a:pt x="6" y="7"/>
                      </a:lnTo>
                      <a:lnTo>
                        <a:pt x="10" y="0"/>
                      </a:lnTo>
                      <a:lnTo>
                        <a:pt x="67" y="0"/>
                      </a:lnTo>
                      <a:lnTo>
                        <a:pt x="81"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sp>
            <p:nvSpPr>
              <p:cNvPr id="695459" name="Freeform 163"/>
              <p:cNvSpPr/>
              <p:nvPr/>
            </p:nvSpPr>
            <p:spPr bwMode="auto">
              <a:xfrm>
                <a:off x="820" y="3535"/>
                <a:ext cx="12" cy="23"/>
              </a:xfrm>
              <a:custGeom>
                <a:avLst/>
                <a:gdLst>
                  <a:gd name="T0" fmla="*/ 14 w 23"/>
                  <a:gd name="T1" fmla="*/ 68 h 68"/>
                  <a:gd name="T2" fmla="*/ 0 w 23"/>
                  <a:gd name="T3" fmla="*/ 27 h 68"/>
                  <a:gd name="T4" fmla="*/ 9 w 23"/>
                  <a:gd name="T5" fmla="*/ 0 h 68"/>
                  <a:gd name="T6" fmla="*/ 23 w 23"/>
                  <a:gd name="T7" fmla="*/ 31 h 68"/>
                  <a:gd name="T8" fmla="*/ 14 w 23"/>
                  <a:gd name="T9" fmla="*/ 68 h 68"/>
                </a:gdLst>
                <a:ahLst/>
                <a:cxnLst>
                  <a:cxn ang="0">
                    <a:pos x="T0" y="T1"/>
                  </a:cxn>
                  <a:cxn ang="0">
                    <a:pos x="T2" y="T3"/>
                  </a:cxn>
                  <a:cxn ang="0">
                    <a:pos x="T4" y="T5"/>
                  </a:cxn>
                  <a:cxn ang="0">
                    <a:pos x="T6" y="T7"/>
                  </a:cxn>
                  <a:cxn ang="0">
                    <a:pos x="T8" y="T9"/>
                  </a:cxn>
                </a:cxnLst>
                <a:rect l="0" t="0" r="r" b="b"/>
                <a:pathLst>
                  <a:path w="23" h="68">
                    <a:moveTo>
                      <a:pt x="14" y="68"/>
                    </a:moveTo>
                    <a:lnTo>
                      <a:pt x="0" y="27"/>
                    </a:lnTo>
                    <a:lnTo>
                      <a:pt x="9" y="0"/>
                    </a:lnTo>
                    <a:lnTo>
                      <a:pt x="23" y="31"/>
                    </a:lnTo>
                    <a:lnTo>
                      <a:pt x="14" y="68"/>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460" name="Freeform 164"/>
              <p:cNvSpPr/>
              <p:nvPr/>
            </p:nvSpPr>
            <p:spPr bwMode="auto">
              <a:xfrm>
                <a:off x="825" y="3535"/>
                <a:ext cx="36" cy="9"/>
              </a:xfrm>
              <a:custGeom>
                <a:avLst/>
                <a:gdLst>
                  <a:gd name="T0" fmla="*/ 0 w 71"/>
                  <a:gd name="T1" fmla="*/ 0 h 27"/>
                  <a:gd name="T2" fmla="*/ 49 w 71"/>
                  <a:gd name="T3" fmla="*/ 0 h 27"/>
                  <a:gd name="T4" fmla="*/ 51 w 71"/>
                  <a:gd name="T5" fmla="*/ 2 h 27"/>
                  <a:gd name="T6" fmla="*/ 55 w 71"/>
                  <a:gd name="T7" fmla="*/ 12 h 27"/>
                  <a:gd name="T8" fmla="*/ 71 w 71"/>
                  <a:gd name="T9" fmla="*/ 27 h 27"/>
                  <a:gd name="T10" fmla="*/ 17 w 71"/>
                  <a:gd name="T11" fmla="*/ 27 h 27"/>
                  <a:gd name="T12" fmla="*/ 8 w 71"/>
                  <a:gd name="T13" fmla="*/ 20 h 27"/>
                  <a:gd name="T14" fmla="*/ 0 w 71"/>
                  <a:gd name="T15" fmla="*/ 6 h 27"/>
                  <a:gd name="T16" fmla="*/ 0 w 71"/>
                  <a:gd name="T17"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 h="27">
                    <a:moveTo>
                      <a:pt x="0" y="0"/>
                    </a:moveTo>
                    <a:lnTo>
                      <a:pt x="49" y="0"/>
                    </a:lnTo>
                    <a:lnTo>
                      <a:pt x="51" y="2"/>
                    </a:lnTo>
                    <a:lnTo>
                      <a:pt x="55" y="12"/>
                    </a:lnTo>
                    <a:lnTo>
                      <a:pt x="71" y="27"/>
                    </a:lnTo>
                    <a:lnTo>
                      <a:pt x="17" y="27"/>
                    </a:lnTo>
                    <a:lnTo>
                      <a:pt x="8" y="20"/>
                    </a:lnTo>
                    <a:lnTo>
                      <a:pt x="0" y="6"/>
                    </a:lnTo>
                    <a:lnTo>
                      <a:pt x="0" y="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461" name="Freeform 165"/>
              <p:cNvSpPr/>
              <p:nvPr/>
            </p:nvSpPr>
            <p:spPr bwMode="auto">
              <a:xfrm>
                <a:off x="828" y="3546"/>
                <a:ext cx="40" cy="12"/>
              </a:xfrm>
              <a:custGeom>
                <a:avLst/>
                <a:gdLst>
                  <a:gd name="T0" fmla="*/ 0 w 82"/>
                  <a:gd name="T1" fmla="*/ 36 h 36"/>
                  <a:gd name="T2" fmla="*/ 2 w 82"/>
                  <a:gd name="T3" fmla="*/ 21 h 36"/>
                  <a:gd name="T4" fmla="*/ 6 w 82"/>
                  <a:gd name="T5" fmla="*/ 8 h 36"/>
                  <a:gd name="T6" fmla="*/ 11 w 82"/>
                  <a:gd name="T7" fmla="*/ 0 h 36"/>
                  <a:gd name="T8" fmla="*/ 68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2" y="21"/>
                    </a:lnTo>
                    <a:lnTo>
                      <a:pt x="6" y="8"/>
                    </a:lnTo>
                    <a:lnTo>
                      <a:pt x="11" y="0"/>
                    </a:lnTo>
                    <a:lnTo>
                      <a:pt x="68" y="0"/>
                    </a:lnTo>
                    <a:lnTo>
                      <a:pt x="82" y="36"/>
                    </a:lnTo>
                    <a:lnTo>
                      <a:pt x="0" y="36"/>
                    </a:lnTo>
                    <a:close/>
                  </a:path>
                </a:pathLst>
              </a:custGeom>
              <a:solidFill>
                <a:srgbClr val="40404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nvGrpSpPr>
              <p:cNvPr id="695462" name="Group 166"/>
              <p:cNvGrpSpPr/>
              <p:nvPr/>
            </p:nvGrpSpPr>
            <p:grpSpPr bwMode="auto">
              <a:xfrm>
                <a:off x="832" y="3547"/>
                <a:ext cx="49" cy="23"/>
                <a:chOff x="832" y="3547"/>
                <a:chExt cx="49" cy="23"/>
              </a:xfrm>
            </p:grpSpPr>
            <p:sp>
              <p:nvSpPr>
                <p:cNvPr id="695463" name="Freeform 167"/>
                <p:cNvSpPr/>
                <p:nvPr/>
              </p:nvSpPr>
              <p:spPr bwMode="auto">
                <a:xfrm>
                  <a:off x="832" y="3547"/>
                  <a:ext cx="12" cy="23"/>
                </a:xfrm>
                <a:custGeom>
                  <a:avLst/>
                  <a:gdLst>
                    <a:gd name="T0" fmla="*/ 15 w 24"/>
                    <a:gd name="T1" fmla="*/ 68 h 68"/>
                    <a:gd name="T2" fmla="*/ 0 w 24"/>
                    <a:gd name="T3" fmla="*/ 27 h 68"/>
                    <a:gd name="T4" fmla="*/ 11 w 24"/>
                    <a:gd name="T5" fmla="*/ 0 h 68"/>
                    <a:gd name="T6" fmla="*/ 24 w 24"/>
                    <a:gd name="T7" fmla="*/ 31 h 68"/>
                    <a:gd name="T8" fmla="*/ 15 w 24"/>
                    <a:gd name="T9" fmla="*/ 68 h 68"/>
                  </a:gdLst>
                  <a:ahLst/>
                  <a:cxnLst>
                    <a:cxn ang="0">
                      <a:pos x="T0" y="T1"/>
                    </a:cxn>
                    <a:cxn ang="0">
                      <a:pos x="T2" y="T3"/>
                    </a:cxn>
                    <a:cxn ang="0">
                      <a:pos x="T4" y="T5"/>
                    </a:cxn>
                    <a:cxn ang="0">
                      <a:pos x="T6" y="T7"/>
                    </a:cxn>
                    <a:cxn ang="0">
                      <a:pos x="T8" y="T9"/>
                    </a:cxn>
                  </a:cxnLst>
                  <a:rect l="0" t="0" r="r" b="b"/>
                  <a:pathLst>
                    <a:path w="24" h="68">
                      <a:moveTo>
                        <a:pt x="15" y="68"/>
                      </a:moveTo>
                      <a:lnTo>
                        <a:pt x="0" y="27"/>
                      </a:lnTo>
                      <a:lnTo>
                        <a:pt x="11" y="0"/>
                      </a:lnTo>
                      <a:lnTo>
                        <a:pt x="24" y="31"/>
                      </a:lnTo>
                      <a:lnTo>
                        <a:pt x="15"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464" name="Freeform 168"/>
                <p:cNvSpPr/>
                <p:nvPr/>
              </p:nvSpPr>
              <p:spPr bwMode="auto">
                <a:xfrm>
                  <a:off x="837" y="3548"/>
                  <a:ext cx="36" cy="10"/>
                </a:xfrm>
                <a:custGeom>
                  <a:avLst/>
                  <a:gdLst>
                    <a:gd name="T0" fmla="*/ 1 w 72"/>
                    <a:gd name="T1" fmla="*/ 0 h 29"/>
                    <a:gd name="T2" fmla="*/ 49 w 72"/>
                    <a:gd name="T3" fmla="*/ 0 h 29"/>
                    <a:gd name="T4" fmla="*/ 50 w 72"/>
                    <a:gd name="T5" fmla="*/ 2 h 29"/>
                    <a:gd name="T6" fmla="*/ 56 w 72"/>
                    <a:gd name="T7" fmla="*/ 11 h 29"/>
                    <a:gd name="T8" fmla="*/ 72 w 72"/>
                    <a:gd name="T9" fmla="*/ 29 h 29"/>
                    <a:gd name="T10" fmla="*/ 17 w 72"/>
                    <a:gd name="T11" fmla="*/ 29 h 29"/>
                    <a:gd name="T12" fmla="*/ 9 w 72"/>
                    <a:gd name="T13" fmla="*/ 20 h 29"/>
                    <a:gd name="T14" fmla="*/ 0 w 72"/>
                    <a:gd name="T15" fmla="*/ 6 h 29"/>
                    <a:gd name="T16" fmla="*/ 1 w 72"/>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29">
                      <a:moveTo>
                        <a:pt x="1" y="0"/>
                      </a:moveTo>
                      <a:lnTo>
                        <a:pt x="49" y="0"/>
                      </a:lnTo>
                      <a:lnTo>
                        <a:pt x="50" y="2"/>
                      </a:lnTo>
                      <a:lnTo>
                        <a:pt x="56" y="11"/>
                      </a:lnTo>
                      <a:lnTo>
                        <a:pt x="72" y="29"/>
                      </a:lnTo>
                      <a:lnTo>
                        <a:pt x="17" y="29"/>
                      </a:lnTo>
                      <a:lnTo>
                        <a:pt x="9" y="20"/>
                      </a:lnTo>
                      <a:lnTo>
                        <a:pt x="0" y="6"/>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465" name="Freeform 169"/>
                <p:cNvSpPr/>
                <p:nvPr/>
              </p:nvSpPr>
              <p:spPr bwMode="auto">
                <a:xfrm>
                  <a:off x="840" y="3558"/>
                  <a:ext cx="41" cy="12"/>
                </a:xfrm>
                <a:custGeom>
                  <a:avLst/>
                  <a:gdLst>
                    <a:gd name="T0" fmla="*/ 0 w 83"/>
                    <a:gd name="T1" fmla="*/ 36 h 36"/>
                    <a:gd name="T2" fmla="*/ 1 w 83"/>
                    <a:gd name="T3" fmla="*/ 20 h 36"/>
                    <a:gd name="T4" fmla="*/ 7 w 83"/>
                    <a:gd name="T5" fmla="*/ 8 h 36"/>
                    <a:gd name="T6" fmla="*/ 11 w 83"/>
                    <a:gd name="T7" fmla="*/ 0 h 36"/>
                    <a:gd name="T8" fmla="*/ 67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1" y="20"/>
                      </a:lnTo>
                      <a:lnTo>
                        <a:pt x="7" y="8"/>
                      </a:lnTo>
                      <a:lnTo>
                        <a:pt x="11" y="0"/>
                      </a:lnTo>
                      <a:lnTo>
                        <a:pt x="67"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466" name="Group 170"/>
              <p:cNvGrpSpPr/>
              <p:nvPr/>
            </p:nvGrpSpPr>
            <p:grpSpPr bwMode="auto">
              <a:xfrm>
                <a:off x="844" y="3560"/>
                <a:ext cx="49" cy="22"/>
                <a:chOff x="844" y="3560"/>
                <a:chExt cx="49" cy="22"/>
              </a:xfrm>
            </p:grpSpPr>
            <p:sp>
              <p:nvSpPr>
                <p:cNvPr id="695467" name="Freeform 171"/>
                <p:cNvSpPr/>
                <p:nvPr/>
              </p:nvSpPr>
              <p:spPr bwMode="auto">
                <a:xfrm>
                  <a:off x="844" y="3560"/>
                  <a:ext cx="13" cy="22"/>
                </a:xfrm>
                <a:custGeom>
                  <a:avLst/>
                  <a:gdLst>
                    <a:gd name="T0" fmla="*/ 16 w 25"/>
                    <a:gd name="T1" fmla="*/ 68 h 68"/>
                    <a:gd name="T2" fmla="*/ 0 w 25"/>
                    <a:gd name="T3" fmla="*/ 27 h 68"/>
                    <a:gd name="T4" fmla="*/ 11 w 25"/>
                    <a:gd name="T5" fmla="*/ 0 h 68"/>
                    <a:gd name="T6" fmla="*/ 25 w 25"/>
                    <a:gd name="T7" fmla="*/ 31 h 68"/>
                    <a:gd name="T8" fmla="*/ 16 w 25"/>
                    <a:gd name="T9" fmla="*/ 68 h 68"/>
                  </a:gdLst>
                  <a:ahLst/>
                  <a:cxnLst>
                    <a:cxn ang="0">
                      <a:pos x="T0" y="T1"/>
                    </a:cxn>
                    <a:cxn ang="0">
                      <a:pos x="T2" y="T3"/>
                    </a:cxn>
                    <a:cxn ang="0">
                      <a:pos x="T4" y="T5"/>
                    </a:cxn>
                    <a:cxn ang="0">
                      <a:pos x="T6" y="T7"/>
                    </a:cxn>
                    <a:cxn ang="0">
                      <a:pos x="T8" y="T9"/>
                    </a:cxn>
                  </a:cxnLst>
                  <a:rect l="0" t="0" r="r" b="b"/>
                  <a:pathLst>
                    <a:path w="25" h="68">
                      <a:moveTo>
                        <a:pt x="16" y="68"/>
                      </a:moveTo>
                      <a:lnTo>
                        <a:pt x="0" y="27"/>
                      </a:lnTo>
                      <a:lnTo>
                        <a:pt x="11" y="0"/>
                      </a:lnTo>
                      <a:lnTo>
                        <a:pt x="25" y="31"/>
                      </a:lnTo>
                      <a:lnTo>
                        <a:pt x="16"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468" name="Freeform 172"/>
                <p:cNvSpPr/>
                <p:nvPr/>
              </p:nvSpPr>
              <p:spPr bwMode="auto">
                <a:xfrm>
                  <a:off x="849" y="3560"/>
                  <a:ext cx="37" cy="10"/>
                </a:xfrm>
                <a:custGeom>
                  <a:avLst/>
                  <a:gdLst>
                    <a:gd name="T0" fmla="*/ 1 w 73"/>
                    <a:gd name="T1" fmla="*/ 0 h 29"/>
                    <a:gd name="T2" fmla="*/ 48 w 73"/>
                    <a:gd name="T3" fmla="*/ 0 h 29"/>
                    <a:gd name="T4" fmla="*/ 50 w 73"/>
                    <a:gd name="T5" fmla="*/ 2 h 29"/>
                    <a:gd name="T6" fmla="*/ 56 w 73"/>
                    <a:gd name="T7" fmla="*/ 11 h 29"/>
                    <a:gd name="T8" fmla="*/ 73 w 73"/>
                    <a:gd name="T9" fmla="*/ 29 h 29"/>
                    <a:gd name="T10" fmla="*/ 18 w 73"/>
                    <a:gd name="T11" fmla="*/ 29 h 29"/>
                    <a:gd name="T12" fmla="*/ 9 w 73"/>
                    <a:gd name="T13" fmla="*/ 20 h 29"/>
                    <a:gd name="T14" fmla="*/ 0 w 73"/>
                    <a:gd name="T15" fmla="*/ 5 h 29"/>
                    <a:gd name="T16" fmla="*/ 1 w 73"/>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29">
                      <a:moveTo>
                        <a:pt x="1" y="0"/>
                      </a:moveTo>
                      <a:lnTo>
                        <a:pt x="48" y="0"/>
                      </a:lnTo>
                      <a:lnTo>
                        <a:pt x="50" y="2"/>
                      </a:lnTo>
                      <a:lnTo>
                        <a:pt x="56" y="11"/>
                      </a:lnTo>
                      <a:lnTo>
                        <a:pt x="73" y="29"/>
                      </a:lnTo>
                      <a:lnTo>
                        <a:pt x="18" y="29"/>
                      </a:lnTo>
                      <a:lnTo>
                        <a:pt x="9" y="20"/>
                      </a:lnTo>
                      <a:lnTo>
                        <a:pt x="0" y="5"/>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469" name="Freeform 173"/>
                <p:cNvSpPr/>
                <p:nvPr/>
              </p:nvSpPr>
              <p:spPr bwMode="auto">
                <a:xfrm>
                  <a:off x="853" y="3571"/>
                  <a:ext cx="40" cy="11"/>
                </a:xfrm>
                <a:custGeom>
                  <a:avLst/>
                  <a:gdLst>
                    <a:gd name="T0" fmla="*/ 0 w 82"/>
                    <a:gd name="T1" fmla="*/ 35 h 35"/>
                    <a:gd name="T2" fmla="*/ 2 w 82"/>
                    <a:gd name="T3" fmla="*/ 19 h 35"/>
                    <a:gd name="T4" fmla="*/ 6 w 82"/>
                    <a:gd name="T5" fmla="*/ 7 h 35"/>
                    <a:gd name="T6" fmla="*/ 11 w 82"/>
                    <a:gd name="T7" fmla="*/ 0 h 35"/>
                    <a:gd name="T8" fmla="*/ 67 w 82"/>
                    <a:gd name="T9" fmla="*/ 0 h 35"/>
                    <a:gd name="T10" fmla="*/ 82 w 82"/>
                    <a:gd name="T11" fmla="*/ 35 h 35"/>
                    <a:gd name="T12" fmla="*/ 0 w 82"/>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82" h="35">
                      <a:moveTo>
                        <a:pt x="0" y="35"/>
                      </a:moveTo>
                      <a:lnTo>
                        <a:pt x="2" y="19"/>
                      </a:lnTo>
                      <a:lnTo>
                        <a:pt x="6" y="7"/>
                      </a:lnTo>
                      <a:lnTo>
                        <a:pt x="11" y="0"/>
                      </a:lnTo>
                      <a:lnTo>
                        <a:pt x="67" y="0"/>
                      </a:lnTo>
                      <a:lnTo>
                        <a:pt x="82" y="35"/>
                      </a:lnTo>
                      <a:lnTo>
                        <a:pt x="0" y="35"/>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470" name="Group 174"/>
              <p:cNvGrpSpPr/>
              <p:nvPr/>
            </p:nvGrpSpPr>
            <p:grpSpPr bwMode="auto">
              <a:xfrm>
                <a:off x="857" y="3572"/>
                <a:ext cx="50" cy="23"/>
                <a:chOff x="857" y="3572"/>
                <a:chExt cx="50" cy="23"/>
              </a:xfrm>
            </p:grpSpPr>
            <p:sp>
              <p:nvSpPr>
                <p:cNvPr id="695471" name="Freeform 175"/>
                <p:cNvSpPr/>
                <p:nvPr/>
              </p:nvSpPr>
              <p:spPr bwMode="auto">
                <a:xfrm>
                  <a:off x="857" y="3572"/>
                  <a:ext cx="12" cy="23"/>
                </a:xfrm>
                <a:custGeom>
                  <a:avLst/>
                  <a:gdLst>
                    <a:gd name="T0" fmla="*/ 14 w 23"/>
                    <a:gd name="T1" fmla="*/ 68 h 68"/>
                    <a:gd name="T2" fmla="*/ 0 w 23"/>
                    <a:gd name="T3" fmla="*/ 25 h 68"/>
                    <a:gd name="T4" fmla="*/ 9 w 23"/>
                    <a:gd name="T5" fmla="*/ 0 h 68"/>
                    <a:gd name="T6" fmla="*/ 23 w 23"/>
                    <a:gd name="T7" fmla="*/ 30 h 68"/>
                    <a:gd name="T8" fmla="*/ 14 w 23"/>
                    <a:gd name="T9" fmla="*/ 68 h 68"/>
                  </a:gdLst>
                  <a:ahLst/>
                  <a:cxnLst>
                    <a:cxn ang="0">
                      <a:pos x="T0" y="T1"/>
                    </a:cxn>
                    <a:cxn ang="0">
                      <a:pos x="T2" y="T3"/>
                    </a:cxn>
                    <a:cxn ang="0">
                      <a:pos x="T4" y="T5"/>
                    </a:cxn>
                    <a:cxn ang="0">
                      <a:pos x="T6" y="T7"/>
                    </a:cxn>
                    <a:cxn ang="0">
                      <a:pos x="T8" y="T9"/>
                    </a:cxn>
                  </a:cxnLst>
                  <a:rect l="0" t="0" r="r" b="b"/>
                  <a:pathLst>
                    <a:path w="23" h="68">
                      <a:moveTo>
                        <a:pt x="14" y="68"/>
                      </a:moveTo>
                      <a:lnTo>
                        <a:pt x="0" y="25"/>
                      </a:lnTo>
                      <a:lnTo>
                        <a:pt x="9" y="0"/>
                      </a:lnTo>
                      <a:lnTo>
                        <a:pt x="23" y="30"/>
                      </a:lnTo>
                      <a:lnTo>
                        <a:pt x="14"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472" name="Freeform 176"/>
                <p:cNvSpPr/>
                <p:nvPr/>
              </p:nvSpPr>
              <p:spPr bwMode="auto">
                <a:xfrm>
                  <a:off x="862" y="3573"/>
                  <a:ext cx="37" cy="9"/>
                </a:xfrm>
                <a:custGeom>
                  <a:avLst/>
                  <a:gdLst>
                    <a:gd name="T0" fmla="*/ 1 w 73"/>
                    <a:gd name="T1" fmla="*/ 0 h 29"/>
                    <a:gd name="T2" fmla="*/ 50 w 73"/>
                    <a:gd name="T3" fmla="*/ 0 h 29"/>
                    <a:gd name="T4" fmla="*/ 51 w 73"/>
                    <a:gd name="T5" fmla="*/ 2 h 29"/>
                    <a:gd name="T6" fmla="*/ 56 w 73"/>
                    <a:gd name="T7" fmla="*/ 11 h 29"/>
                    <a:gd name="T8" fmla="*/ 73 w 73"/>
                    <a:gd name="T9" fmla="*/ 29 h 29"/>
                    <a:gd name="T10" fmla="*/ 18 w 73"/>
                    <a:gd name="T11" fmla="*/ 29 h 29"/>
                    <a:gd name="T12" fmla="*/ 10 w 73"/>
                    <a:gd name="T13" fmla="*/ 20 h 29"/>
                    <a:gd name="T14" fmla="*/ 0 w 73"/>
                    <a:gd name="T15" fmla="*/ 5 h 29"/>
                    <a:gd name="T16" fmla="*/ 1 w 73"/>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29">
                      <a:moveTo>
                        <a:pt x="1" y="0"/>
                      </a:moveTo>
                      <a:lnTo>
                        <a:pt x="50" y="0"/>
                      </a:lnTo>
                      <a:lnTo>
                        <a:pt x="51" y="2"/>
                      </a:lnTo>
                      <a:lnTo>
                        <a:pt x="56" y="11"/>
                      </a:lnTo>
                      <a:lnTo>
                        <a:pt x="73" y="29"/>
                      </a:lnTo>
                      <a:lnTo>
                        <a:pt x="18" y="29"/>
                      </a:lnTo>
                      <a:lnTo>
                        <a:pt x="10" y="20"/>
                      </a:lnTo>
                      <a:lnTo>
                        <a:pt x="0" y="5"/>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473" name="Freeform 177"/>
                <p:cNvSpPr/>
                <p:nvPr/>
              </p:nvSpPr>
              <p:spPr bwMode="auto">
                <a:xfrm>
                  <a:off x="865" y="3583"/>
                  <a:ext cx="42" cy="12"/>
                </a:xfrm>
                <a:custGeom>
                  <a:avLst/>
                  <a:gdLst>
                    <a:gd name="T0" fmla="*/ 0 w 83"/>
                    <a:gd name="T1" fmla="*/ 36 h 36"/>
                    <a:gd name="T2" fmla="*/ 3 w 83"/>
                    <a:gd name="T3" fmla="*/ 19 h 36"/>
                    <a:gd name="T4" fmla="*/ 7 w 83"/>
                    <a:gd name="T5" fmla="*/ 7 h 36"/>
                    <a:gd name="T6" fmla="*/ 11 w 83"/>
                    <a:gd name="T7" fmla="*/ 0 h 36"/>
                    <a:gd name="T8" fmla="*/ 67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3" y="19"/>
                      </a:lnTo>
                      <a:lnTo>
                        <a:pt x="7" y="7"/>
                      </a:lnTo>
                      <a:lnTo>
                        <a:pt x="11" y="0"/>
                      </a:lnTo>
                      <a:lnTo>
                        <a:pt x="67"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474" name="Group 178"/>
              <p:cNvGrpSpPr/>
              <p:nvPr/>
            </p:nvGrpSpPr>
            <p:grpSpPr bwMode="auto">
              <a:xfrm>
                <a:off x="870" y="3585"/>
                <a:ext cx="48" cy="23"/>
                <a:chOff x="870" y="3585"/>
                <a:chExt cx="48" cy="23"/>
              </a:xfrm>
            </p:grpSpPr>
            <p:sp>
              <p:nvSpPr>
                <p:cNvPr id="695475" name="Freeform 179"/>
                <p:cNvSpPr/>
                <p:nvPr/>
              </p:nvSpPr>
              <p:spPr bwMode="auto">
                <a:xfrm>
                  <a:off x="870" y="3585"/>
                  <a:ext cx="12" cy="23"/>
                </a:xfrm>
                <a:custGeom>
                  <a:avLst/>
                  <a:gdLst>
                    <a:gd name="T0" fmla="*/ 15 w 25"/>
                    <a:gd name="T1" fmla="*/ 68 h 68"/>
                    <a:gd name="T2" fmla="*/ 0 w 25"/>
                    <a:gd name="T3" fmla="*/ 26 h 68"/>
                    <a:gd name="T4" fmla="*/ 9 w 25"/>
                    <a:gd name="T5" fmla="*/ 0 h 68"/>
                    <a:gd name="T6" fmla="*/ 25 w 25"/>
                    <a:gd name="T7" fmla="*/ 31 h 68"/>
                    <a:gd name="T8" fmla="*/ 15 w 25"/>
                    <a:gd name="T9" fmla="*/ 68 h 68"/>
                  </a:gdLst>
                  <a:ahLst/>
                  <a:cxnLst>
                    <a:cxn ang="0">
                      <a:pos x="T0" y="T1"/>
                    </a:cxn>
                    <a:cxn ang="0">
                      <a:pos x="T2" y="T3"/>
                    </a:cxn>
                    <a:cxn ang="0">
                      <a:pos x="T4" y="T5"/>
                    </a:cxn>
                    <a:cxn ang="0">
                      <a:pos x="T6" y="T7"/>
                    </a:cxn>
                    <a:cxn ang="0">
                      <a:pos x="T8" y="T9"/>
                    </a:cxn>
                  </a:cxnLst>
                  <a:rect l="0" t="0" r="r" b="b"/>
                  <a:pathLst>
                    <a:path w="25" h="68">
                      <a:moveTo>
                        <a:pt x="15" y="68"/>
                      </a:moveTo>
                      <a:lnTo>
                        <a:pt x="0" y="26"/>
                      </a:lnTo>
                      <a:lnTo>
                        <a:pt x="9" y="0"/>
                      </a:lnTo>
                      <a:lnTo>
                        <a:pt x="25" y="31"/>
                      </a:lnTo>
                      <a:lnTo>
                        <a:pt x="15"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476" name="Freeform 180"/>
                <p:cNvSpPr/>
                <p:nvPr/>
              </p:nvSpPr>
              <p:spPr bwMode="auto">
                <a:xfrm>
                  <a:off x="874" y="3586"/>
                  <a:ext cx="38" cy="10"/>
                </a:xfrm>
                <a:custGeom>
                  <a:avLst/>
                  <a:gdLst>
                    <a:gd name="T0" fmla="*/ 1 w 75"/>
                    <a:gd name="T1" fmla="*/ 0 h 29"/>
                    <a:gd name="T2" fmla="*/ 50 w 75"/>
                    <a:gd name="T3" fmla="*/ 0 h 29"/>
                    <a:gd name="T4" fmla="*/ 52 w 75"/>
                    <a:gd name="T5" fmla="*/ 2 h 29"/>
                    <a:gd name="T6" fmla="*/ 56 w 75"/>
                    <a:gd name="T7" fmla="*/ 11 h 29"/>
                    <a:gd name="T8" fmla="*/ 75 w 75"/>
                    <a:gd name="T9" fmla="*/ 29 h 29"/>
                    <a:gd name="T10" fmla="*/ 18 w 75"/>
                    <a:gd name="T11" fmla="*/ 29 h 29"/>
                    <a:gd name="T12" fmla="*/ 10 w 75"/>
                    <a:gd name="T13" fmla="*/ 20 h 29"/>
                    <a:gd name="T14" fmla="*/ 0 w 75"/>
                    <a:gd name="T15" fmla="*/ 5 h 29"/>
                    <a:gd name="T16" fmla="*/ 1 w 75"/>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29">
                      <a:moveTo>
                        <a:pt x="1" y="0"/>
                      </a:moveTo>
                      <a:lnTo>
                        <a:pt x="50" y="0"/>
                      </a:lnTo>
                      <a:lnTo>
                        <a:pt x="52" y="2"/>
                      </a:lnTo>
                      <a:lnTo>
                        <a:pt x="56" y="11"/>
                      </a:lnTo>
                      <a:lnTo>
                        <a:pt x="75" y="29"/>
                      </a:lnTo>
                      <a:lnTo>
                        <a:pt x="18" y="29"/>
                      </a:lnTo>
                      <a:lnTo>
                        <a:pt x="10" y="20"/>
                      </a:lnTo>
                      <a:lnTo>
                        <a:pt x="0" y="5"/>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477" name="Freeform 181"/>
                <p:cNvSpPr/>
                <p:nvPr/>
              </p:nvSpPr>
              <p:spPr bwMode="auto">
                <a:xfrm>
                  <a:off x="878" y="3596"/>
                  <a:ext cx="40" cy="12"/>
                </a:xfrm>
                <a:custGeom>
                  <a:avLst/>
                  <a:gdLst>
                    <a:gd name="T0" fmla="*/ 0 w 80"/>
                    <a:gd name="T1" fmla="*/ 36 h 36"/>
                    <a:gd name="T2" fmla="*/ 1 w 80"/>
                    <a:gd name="T3" fmla="*/ 20 h 36"/>
                    <a:gd name="T4" fmla="*/ 6 w 80"/>
                    <a:gd name="T5" fmla="*/ 8 h 36"/>
                    <a:gd name="T6" fmla="*/ 10 w 80"/>
                    <a:gd name="T7" fmla="*/ 0 h 36"/>
                    <a:gd name="T8" fmla="*/ 67 w 80"/>
                    <a:gd name="T9" fmla="*/ 0 h 36"/>
                    <a:gd name="T10" fmla="*/ 80 w 80"/>
                    <a:gd name="T11" fmla="*/ 36 h 36"/>
                    <a:gd name="T12" fmla="*/ 0 w 80"/>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0" h="36">
                      <a:moveTo>
                        <a:pt x="0" y="36"/>
                      </a:moveTo>
                      <a:lnTo>
                        <a:pt x="1" y="20"/>
                      </a:lnTo>
                      <a:lnTo>
                        <a:pt x="6" y="8"/>
                      </a:lnTo>
                      <a:lnTo>
                        <a:pt x="10" y="0"/>
                      </a:lnTo>
                      <a:lnTo>
                        <a:pt x="67" y="0"/>
                      </a:lnTo>
                      <a:lnTo>
                        <a:pt x="80"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478" name="Group 182"/>
              <p:cNvGrpSpPr/>
              <p:nvPr/>
            </p:nvGrpSpPr>
            <p:grpSpPr bwMode="auto">
              <a:xfrm>
                <a:off x="882" y="3600"/>
                <a:ext cx="100" cy="73"/>
                <a:chOff x="882" y="3600"/>
                <a:chExt cx="100" cy="73"/>
              </a:xfrm>
            </p:grpSpPr>
            <p:grpSp>
              <p:nvGrpSpPr>
                <p:cNvPr id="695479" name="Group 183"/>
                <p:cNvGrpSpPr/>
                <p:nvPr/>
              </p:nvGrpSpPr>
              <p:grpSpPr bwMode="auto">
                <a:xfrm>
                  <a:off x="882" y="3600"/>
                  <a:ext cx="49" cy="23"/>
                  <a:chOff x="882" y="3600"/>
                  <a:chExt cx="49" cy="23"/>
                </a:xfrm>
              </p:grpSpPr>
              <p:sp>
                <p:nvSpPr>
                  <p:cNvPr id="695480" name="Freeform 184"/>
                  <p:cNvSpPr/>
                  <p:nvPr/>
                </p:nvSpPr>
                <p:spPr bwMode="auto">
                  <a:xfrm>
                    <a:off x="882" y="3600"/>
                    <a:ext cx="12" cy="23"/>
                  </a:xfrm>
                  <a:custGeom>
                    <a:avLst/>
                    <a:gdLst>
                      <a:gd name="T0" fmla="*/ 13 w 23"/>
                      <a:gd name="T1" fmla="*/ 70 h 70"/>
                      <a:gd name="T2" fmla="*/ 0 w 23"/>
                      <a:gd name="T3" fmla="*/ 27 h 70"/>
                      <a:gd name="T4" fmla="*/ 9 w 23"/>
                      <a:gd name="T5" fmla="*/ 0 h 70"/>
                      <a:gd name="T6" fmla="*/ 23 w 23"/>
                      <a:gd name="T7" fmla="*/ 31 h 70"/>
                      <a:gd name="T8" fmla="*/ 13 w 23"/>
                      <a:gd name="T9" fmla="*/ 70 h 70"/>
                    </a:gdLst>
                    <a:ahLst/>
                    <a:cxnLst>
                      <a:cxn ang="0">
                        <a:pos x="T0" y="T1"/>
                      </a:cxn>
                      <a:cxn ang="0">
                        <a:pos x="T2" y="T3"/>
                      </a:cxn>
                      <a:cxn ang="0">
                        <a:pos x="T4" y="T5"/>
                      </a:cxn>
                      <a:cxn ang="0">
                        <a:pos x="T6" y="T7"/>
                      </a:cxn>
                      <a:cxn ang="0">
                        <a:pos x="T8" y="T9"/>
                      </a:cxn>
                    </a:cxnLst>
                    <a:rect l="0" t="0" r="r" b="b"/>
                    <a:pathLst>
                      <a:path w="23" h="70">
                        <a:moveTo>
                          <a:pt x="13" y="70"/>
                        </a:moveTo>
                        <a:lnTo>
                          <a:pt x="0" y="27"/>
                        </a:lnTo>
                        <a:lnTo>
                          <a:pt x="9" y="0"/>
                        </a:lnTo>
                        <a:lnTo>
                          <a:pt x="23" y="31"/>
                        </a:lnTo>
                        <a:lnTo>
                          <a:pt x="13" y="70"/>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481" name="Freeform 185"/>
                  <p:cNvSpPr/>
                  <p:nvPr/>
                </p:nvSpPr>
                <p:spPr bwMode="auto">
                  <a:xfrm>
                    <a:off x="887" y="3600"/>
                    <a:ext cx="37" cy="11"/>
                  </a:xfrm>
                  <a:custGeom>
                    <a:avLst/>
                    <a:gdLst>
                      <a:gd name="T0" fmla="*/ 1 w 73"/>
                      <a:gd name="T1" fmla="*/ 0 h 31"/>
                      <a:gd name="T2" fmla="*/ 50 w 73"/>
                      <a:gd name="T3" fmla="*/ 0 h 31"/>
                      <a:gd name="T4" fmla="*/ 51 w 73"/>
                      <a:gd name="T5" fmla="*/ 4 h 31"/>
                      <a:gd name="T6" fmla="*/ 56 w 73"/>
                      <a:gd name="T7" fmla="*/ 13 h 31"/>
                      <a:gd name="T8" fmla="*/ 73 w 73"/>
                      <a:gd name="T9" fmla="*/ 31 h 31"/>
                      <a:gd name="T10" fmla="*/ 18 w 73"/>
                      <a:gd name="T11" fmla="*/ 31 h 31"/>
                      <a:gd name="T12" fmla="*/ 9 w 73"/>
                      <a:gd name="T13" fmla="*/ 22 h 31"/>
                      <a:gd name="T14" fmla="*/ 0 w 73"/>
                      <a:gd name="T15" fmla="*/ 7 h 31"/>
                      <a:gd name="T16" fmla="*/ 1 w 73"/>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31">
                        <a:moveTo>
                          <a:pt x="1" y="0"/>
                        </a:moveTo>
                        <a:lnTo>
                          <a:pt x="50" y="0"/>
                        </a:lnTo>
                        <a:lnTo>
                          <a:pt x="51" y="4"/>
                        </a:lnTo>
                        <a:lnTo>
                          <a:pt x="56" y="13"/>
                        </a:lnTo>
                        <a:lnTo>
                          <a:pt x="73" y="31"/>
                        </a:lnTo>
                        <a:lnTo>
                          <a:pt x="18" y="31"/>
                        </a:lnTo>
                        <a:lnTo>
                          <a:pt x="9" y="22"/>
                        </a:lnTo>
                        <a:lnTo>
                          <a:pt x="0" y="7"/>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482" name="Freeform 186"/>
                  <p:cNvSpPr/>
                  <p:nvPr/>
                </p:nvSpPr>
                <p:spPr bwMode="auto">
                  <a:xfrm>
                    <a:off x="890" y="3611"/>
                    <a:ext cx="41" cy="12"/>
                  </a:xfrm>
                  <a:custGeom>
                    <a:avLst/>
                    <a:gdLst>
                      <a:gd name="T0" fmla="*/ 0 w 83"/>
                      <a:gd name="T1" fmla="*/ 38 h 38"/>
                      <a:gd name="T2" fmla="*/ 1 w 83"/>
                      <a:gd name="T3" fmla="*/ 22 h 38"/>
                      <a:gd name="T4" fmla="*/ 8 w 83"/>
                      <a:gd name="T5" fmla="*/ 8 h 38"/>
                      <a:gd name="T6" fmla="*/ 12 w 83"/>
                      <a:gd name="T7" fmla="*/ 0 h 38"/>
                      <a:gd name="T8" fmla="*/ 68 w 83"/>
                      <a:gd name="T9" fmla="*/ 0 h 38"/>
                      <a:gd name="T10" fmla="*/ 83 w 83"/>
                      <a:gd name="T11" fmla="*/ 38 h 38"/>
                      <a:gd name="T12" fmla="*/ 0 w 83"/>
                      <a:gd name="T13" fmla="*/ 38 h 38"/>
                    </a:gdLst>
                    <a:ahLst/>
                    <a:cxnLst>
                      <a:cxn ang="0">
                        <a:pos x="T0" y="T1"/>
                      </a:cxn>
                      <a:cxn ang="0">
                        <a:pos x="T2" y="T3"/>
                      </a:cxn>
                      <a:cxn ang="0">
                        <a:pos x="T4" y="T5"/>
                      </a:cxn>
                      <a:cxn ang="0">
                        <a:pos x="T6" y="T7"/>
                      </a:cxn>
                      <a:cxn ang="0">
                        <a:pos x="T8" y="T9"/>
                      </a:cxn>
                      <a:cxn ang="0">
                        <a:pos x="T10" y="T11"/>
                      </a:cxn>
                      <a:cxn ang="0">
                        <a:pos x="T12" y="T13"/>
                      </a:cxn>
                    </a:cxnLst>
                    <a:rect l="0" t="0" r="r" b="b"/>
                    <a:pathLst>
                      <a:path w="83" h="38">
                        <a:moveTo>
                          <a:pt x="0" y="38"/>
                        </a:moveTo>
                        <a:lnTo>
                          <a:pt x="1" y="22"/>
                        </a:lnTo>
                        <a:lnTo>
                          <a:pt x="8" y="8"/>
                        </a:lnTo>
                        <a:lnTo>
                          <a:pt x="12" y="0"/>
                        </a:lnTo>
                        <a:lnTo>
                          <a:pt x="68" y="0"/>
                        </a:lnTo>
                        <a:lnTo>
                          <a:pt x="83" y="38"/>
                        </a:lnTo>
                        <a:lnTo>
                          <a:pt x="0" y="38"/>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483" name="Group 187"/>
                <p:cNvGrpSpPr/>
                <p:nvPr/>
              </p:nvGrpSpPr>
              <p:grpSpPr bwMode="auto">
                <a:xfrm>
                  <a:off x="894" y="3612"/>
                  <a:ext cx="49" cy="23"/>
                  <a:chOff x="894" y="3612"/>
                  <a:chExt cx="49" cy="23"/>
                </a:xfrm>
              </p:grpSpPr>
              <p:sp>
                <p:nvSpPr>
                  <p:cNvPr id="695484" name="Freeform 188"/>
                  <p:cNvSpPr/>
                  <p:nvPr/>
                </p:nvSpPr>
                <p:spPr bwMode="auto">
                  <a:xfrm>
                    <a:off x="894" y="3612"/>
                    <a:ext cx="13" cy="23"/>
                  </a:xfrm>
                  <a:custGeom>
                    <a:avLst/>
                    <a:gdLst>
                      <a:gd name="T0" fmla="*/ 15 w 25"/>
                      <a:gd name="T1" fmla="*/ 69 h 69"/>
                      <a:gd name="T2" fmla="*/ 0 w 25"/>
                      <a:gd name="T3" fmla="*/ 28 h 69"/>
                      <a:gd name="T4" fmla="*/ 9 w 25"/>
                      <a:gd name="T5" fmla="*/ 0 h 69"/>
                      <a:gd name="T6" fmla="*/ 25 w 25"/>
                      <a:gd name="T7" fmla="*/ 32 h 69"/>
                      <a:gd name="T8" fmla="*/ 15 w 25"/>
                      <a:gd name="T9" fmla="*/ 69 h 69"/>
                    </a:gdLst>
                    <a:ahLst/>
                    <a:cxnLst>
                      <a:cxn ang="0">
                        <a:pos x="T0" y="T1"/>
                      </a:cxn>
                      <a:cxn ang="0">
                        <a:pos x="T2" y="T3"/>
                      </a:cxn>
                      <a:cxn ang="0">
                        <a:pos x="T4" y="T5"/>
                      </a:cxn>
                      <a:cxn ang="0">
                        <a:pos x="T6" y="T7"/>
                      </a:cxn>
                      <a:cxn ang="0">
                        <a:pos x="T8" y="T9"/>
                      </a:cxn>
                    </a:cxnLst>
                    <a:rect l="0" t="0" r="r" b="b"/>
                    <a:pathLst>
                      <a:path w="25" h="69">
                        <a:moveTo>
                          <a:pt x="15" y="69"/>
                        </a:moveTo>
                        <a:lnTo>
                          <a:pt x="0" y="28"/>
                        </a:lnTo>
                        <a:lnTo>
                          <a:pt x="9" y="0"/>
                        </a:lnTo>
                        <a:lnTo>
                          <a:pt x="25" y="32"/>
                        </a:lnTo>
                        <a:lnTo>
                          <a:pt x="15" y="69"/>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485" name="Freeform 189"/>
                  <p:cNvSpPr/>
                  <p:nvPr/>
                </p:nvSpPr>
                <p:spPr bwMode="auto">
                  <a:xfrm>
                    <a:off x="899" y="3613"/>
                    <a:ext cx="37" cy="10"/>
                  </a:xfrm>
                  <a:custGeom>
                    <a:avLst/>
                    <a:gdLst>
                      <a:gd name="T0" fmla="*/ 2 w 75"/>
                      <a:gd name="T1" fmla="*/ 0 h 32"/>
                      <a:gd name="T2" fmla="*/ 50 w 75"/>
                      <a:gd name="T3" fmla="*/ 0 h 32"/>
                      <a:gd name="T4" fmla="*/ 52 w 75"/>
                      <a:gd name="T5" fmla="*/ 3 h 32"/>
                      <a:gd name="T6" fmla="*/ 57 w 75"/>
                      <a:gd name="T7" fmla="*/ 15 h 32"/>
                      <a:gd name="T8" fmla="*/ 75 w 75"/>
                      <a:gd name="T9" fmla="*/ 32 h 32"/>
                      <a:gd name="T10" fmla="*/ 19 w 75"/>
                      <a:gd name="T11" fmla="*/ 32 h 32"/>
                      <a:gd name="T12" fmla="*/ 10 w 75"/>
                      <a:gd name="T13" fmla="*/ 22 h 32"/>
                      <a:gd name="T14" fmla="*/ 0 w 75"/>
                      <a:gd name="T15" fmla="*/ 7 h 32"/>
                      <a:gd name="T16" fmla="*/ 2 w 75"/>
                      <a:gd name="T17"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2">
                        <a:moveTo>
                          <a:pt x="2" y="0"/>
                        </a:moveTo>
                        <a:lnTo>
                          <a:pt x="50" y="0"/>
                        </a:lnTo>
                        <a:lnTo>
                          <a:pt x="52" y="3"/>
                        </a:lnTo>
                        <a:lnTo>
                          <a:pt x="57" y="15"/>
                        </a:lnTo>
                        <a:lnTo>
                          <a:pt x="75" y="32"/>
                        </a:lnTo>
                        <a:lnTo>
                          <a:pt x="19" y="32"/>
                        </a:lnTo>
                        <a:lnTo>
                          <a:pt x="10" y="22"/>
                        </a:lnTo>
                        <a:lnTo>
                          <a:pt x="0" y="7"/>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486" name="Freeform 190"/>
                  <p:cNvSpPr/>
                  <p:nvPr/>
                </p:nvSpPr>
                <p:spPr bwMode="auto">
                  <a:xfrm>
                    <a:off x="902" y="3623"/>
                    <a:ext cx="41" cy="12"/>
                  </a:xfrm>
                  <a:custGeom>
                    <a:avLst/>
                    <a:gdLst>
                      <a:gd name="T0" fmla="*/ 0 w 81"/>
                      <a:gd name="T1" fmla="*/ 36 h 36"/>
                      <a:gd name="T2" fmla="*/ 1 w 81"/>
                      <a:gd name="T3" fmla="*/ 21 h 36"/>
                      <a:gd name="T4" fmla="*/ 5 w 81"/>
                      <a:gd name="T5" fmla="*/ 8 h 36"/>
                      <a:gd name="T6" fmla="*/ 12 w 81"/>
                      <a:gd name="T7" fmla="*/ 0 h 36"/>
                      <a:gd name="T8" fmla="*/ 68 w 81"/>
                      <a:gd name="T9" fmla="*/ 0 h 36"/>
                      <a:gd name="T10" fmla="*/ 81 w 81"/>
                      <a:gd name="T11" fmla="*/ 36 h 36"/>
                      <a:gd name="T12" fmla="*/ 0 w 81"/>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1" h="36">
                        <a:moveTo>
                          <a:pt x="0" y="36"/>
                        </a:moveTo>
                        <a:lnTo>
                          <a:pt x="1" y="21"/>
                        </a:lnTo>
                        <a:lnTo>
                          <a:pt x="5" y="8"/>
                        </a:lnTo>
                        <a:lnTo>
                          <a:pt x="12" y="0"/>
                        </a:lnTo>
                        <a:lnTo>
                          <a:pt x="68" y="0"/>
                        </a:lnTo>
                        <a:lnTo>
                          <a:pt x="81"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487" name="Group 191"/>
                <p:cNvGrpSpPr/>
                <p:nvPr/>
              </p:nvGrpSpPr>
              <p:grpSpPr bwMode="auto">
                <a:xfrm>
                  <a:off x="907" y="3625"/>
                  <a:ext cx="49" cy="23"/>
                  <a:chOff x="907" y="3625"/>
                  <a:chExt cx="49" cy="23"/>
                </a:xfrm>
              </p:grpSpPr>
              <p:sp>
                <p:nvSpPr>
                  <p:cNvPr id="695488" name="Freeform 192"/>
                  <p:cNvSpPr/>
                  <p:nvPr/>
                </p:nvSpPr>
                <p:spPr bwMode="auto">
                  <a:xfrm>
                    <a:off x="907" y="3625"/>
                    <a:ext cx="11" cy="23"/>
                  </a:xfrm>
                  <a:custGeom>
                    <a:avLst/>
                    <a:gdLst>
                      <a:gd name="T0" fmla="*/ 15 w 24"/>
                      <a:gd name="T1" fmla="*/ 68 h 68"/>
                      <a:gd name="T2" fmla="*/ 0 w 24"/>
                      <a:gd name="T3" fmla="*/ 27 h 68"/>
                      <a:gd name="T4" fmla="*/ 11 w 24"/>
                      <a:gd name="T5" fmla="*/ 0 h 68"/>
                      <a:gd name="T6" fmla="*/ 24 w 24"/>
                      <a:gd name="T7" fmla="*/ 30 h 68"/>
                      <a:gd name="T8" fmla="*/ 15 w 24"/>
                      <a:gd name="T9" fmla="*/ 68 h 68"/>
                    </a:gdLst>
                    <a:ahLst/>
                    <a:cxnLst>
                      <a:cxn ang="0">
                        <a:pos x="T0" y="T1"/>
                      </a:cxn>
                      <a:cxn ang="0">
                        <a:pos x="T2" y="T3"/>
                      </a:cxn>
                      <a:cxn ang="0">
                        <a:pos x="T4" y="T5"/>
                      </a:cxn>
                      <a:cxn ang="0">
                        <a:pos x="T6" y="T7"/>
                      </a:cxn>
                      <a:cxn ang="0">
                        <a:pos x="T8" y="T9"/>
                      </a:cxn>
                    </a:cxnLst>
                    <a:rect l="0" t="0" r="r" b="b"/>
                    <a:pathLst>
                      <a:path w="24" h="68">
                        <a:moveTo>
                          <a:pt x="15" y="68"/>
                        </a:moveTo>
                        <a:lnTo>
                          <a:pt x="0" y="27"/>
                        </a:lnTo>
                        <a:lnTo>
                          <a:pt x="11" y="0"/>
                        </a:lnTo>
                        <a:lnTo>
                          <a:pt x="24" y="30"/>
                        </a:lnTo>
                        <a:lnTo>
                          <a:pt x="15"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489" name="Freeform 193"/>
                  <p:cNvSpPr/>
                  <p:nvPr/>
                </p:nvSpPr>
                <p:spPr bwMode="auto">
                  <a:xfrm>
                    <a:off x="912" y="3626"/>
                    <a:ext cx="36" cy="9"/>
                  </a:xfrm>
                  <a:custGeom>
                    <a:avLst/>
                    <a:gdLst>
                      <a:gd name="T0" fmla="*/ 1 w 72"/>
                      <a:gd name="T1" fmla="*/ 0 h 29"/>
                      <a:gd name="T2" fmla="*/ 50 w 72"/>
                      <a:gd name="T3" fmla="*/ 0 h 29"/>
                      <a:gd name="T4" fmla="*/ 51 w 72"/>
                      <a:gd name="T5" fmla="*/ 2 h 29"/>
                      <a:gd name="T6" fmla="*/ 56 w 72"/>
                      <a:gd name="T7" fmla="*/ 11 h 29"/>
                      <a:gd name="T8" fmla="*/ 72 w 72"/>
                      <a:gd name="T9" fmla="*/ 29 h 29"/>
                      <a:gd name="T10" fmla="*/ 17 w 72"/>
                      <a:gd name="T11" fmla="*/ 29 h 29"/>
                      <a:gd name="T12" fmla="*/ 9 w 72"/>
                      <a:gd name="T13" fmla="*/ 20 h 29"/>
                      <a:gd name="T14" fmla="*/ 0 w 72"/>
                      <a:gd name="T15" fmla="*/ 6 h 29"/>
                      <a:gd name="T16" fmla="*/ 1 w 72"/>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29">
                        <a:moveTo>
                          <a:pt x="1" y="0"/>
                        </a:moveTo>
                        <a:lnTo>
                          <a:pt x="50" y="0"/>
                        </a:lnTo>
                        <a:lnTo>
                          <a:pt x="51" y="2"/>
                        </a:lnTo>
                        <a:lnTo>
                          <a:pt x="56" y="11"/>
                        </a:lnTo>
                        <a:lnTo>
                          <a:pt x="72" y="29"/>
                        </a:lnTo>
                        <a:lnTo>
                          <a:pt x="17" y="29"/>
                        </a:lnTo>
                        <a:lnTo>
                          <a:pt x="9" y="20"/>
                        </a:lnTo>
                        <a:lnTo>
                          <a:pt x="0" y="6"/>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490" name="Freeform 194"/>
                  <p:cNvSpPr/>
                  <p:nvPr/>
                </p:nvSpPr>
                <p:spPr bwMode="auto">
                  <a:xfrm>
                    <a:off x="914" y="3636"/>
                    <a:ext cx="42" cy="12"/>
                  </a:xfrm>
                  <a:custGeom>
                    <a:avLst/>
                    <a:gdLst>
                      <a:gd name="T0" fmla="*/ 0 w 83"/>
                      <a:gd name="T1" fmla="*/ 36 h 36"/>
                      <a:gd name="T2" fmla="*/ 1 w 83"/>
                      <a:gd name="T3" fmla="*/ 19 h 36"/>
                      <a:gd name="T4" fmla="*/ 7 w 83"/>
                      <a:gd name="T5" fmla="*/ 7 h 36"/>
                      <a:gd name="T6" fmla="*/ 10 w 83"/>
                      <a:gd name="T7" fmla="*/ 0 h 36"/>
                      <a:gd name="T8" fmla="*/ 67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1" y="19"/>
                        </a:lnTo>
                        <a:lnTo>
                          <a:pt x="7" y="7"/>
                        </a:lnTo>
                        <a:lnTo>
                          <a:pt x="10" y="0"/>
                        </a:lnTo>
                        <a:lnTo>
                          <a:pt x="67"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491" name="Group 195"/>
                <p:cNvGrpSpPr/>
                <p:nvPr/>
              </p:nvGrpSpPr>
              <p:grpSpPr bwMode="auto">
                <a:xfrm>
                  <a:off x="919" y="3638"/>
                  <a:ext cx="49" cy="22"/>
                  <a:chOff x="919" y="3638"/>
                  <a:chExt cx="49" cy="22"/>
                </a:xfrm>
              </p:grpSpPr>
              <p:sp>
                <p:nvSpPr>
                  <p:cNvPr id="695492" name="Freeform 196"/>
                  <p:cNvSpPr/>
                  <p:nvPr/>
                </p:nvSpPr>
                <p:spPr bwMode="auto">
                  <a:xfrm>
                    <a:off x="919" y="3638"/>
                    <a:ext cx="13" cy="22"/>
                  </a:xfrm>
                  <a:custGeom>
                    <a:avLst/>
                    <a:gdLst>
                      <a:gd name="T0" fmla="*/ 16 w 25"/>
                      <a:gd name="T1" fmla="*/ 68 h 68"/>
                      <a:gd name="T2" fmla="*/ 0 w 25"/>
                      <a:gd name="T3" fmla="*/ 27 h 68"/>
                      <a:gd name="T4" fmla="*/ 11 w 25"/>
                      <a:gd name="T5" fmla="*/ 0 h 68"/>
                      <a:gd name="T6" fmla="*/ 25 w 25"/>
                      <a:gd name="T7" fmla="*/ 31 h 68"/>
                      <a:gd name="T8" fmla="*/ 16 w 25"/>
                      <a:gd name="T9" fmla="*/ 68 h 68"/>
                    </a:gdLst>
                    <a:ahLst/>
                    <a:cxnLst>
                      <a:cxn ang="0">
                        <a:pos x="T0" y="T1"/>
                      </a:cxn>
                      <a:cxn ang="0">
                        <a:pos x="T2" y="T3"/>
                      </a:cxn>
                      <a:cxn ang="0">
                        <a:pos x="T4" y="T5"/>
                      </a:cxn>
                      <a:cxn ang="0">
                        <a:pos x="T6" y="T7"/>
                      </a:cxn>
                      <a:cxn ang="0">
                        <a:pos x="T8" y="T9"/>
                      </a:cxn>
                    </a:cxnLst>
                    <a:rect l="0" t="0" r="r" b="b"/>
                    <a:pathLst>
                      <a:path w="25" h="68">
                        <a:moveTo>
                          <a:pt x="16" y="68"/>
                        </a:moveTo>
                        <a:lnTo>
                          <a:pt x="0" y="27"/>
                        </a:lnTo>
                        <a:lnTo>
                          <a:pt x="11" y="0"/>
                        </a:lnTo>
                        <a:lnTo>
                          <a:pt x="25" y="31"/>
                        </a:lnTo>
                        <a:lnTo>
                          <a:pt x="16"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493" name="Freeform 197"/>
                  <p:cNvSpPr/>
                  <p:nvPr/>
                </p:nvSpPr>
                <p:spPr bwMode="auto">
                  <a:xfrm>
                    <a:off x="924" y="3638"/>
                    <a:ext cx="37" cy="10"/>
                  </a:xfrm>
                  <a:custGeom>
                    <a:avLst/>
                    <a:gdLst>
                      <a:gd name="T0" fmla="*/ 1 w 73"/>
                      <a:gd name="T1" fmla="*/ 0 h 30"/>
                      <a:gd name="T2" fmla="*/ 48 w 73"/>
                      <a:gd name="T3" fmla="*/ 0 h 30"/>
                      <a:gd name="T4" fmla="*/ 52 w 73"/>
                      <a:gd name="T5" fmla="*/ 3 h 30"/>
                      <a:gd name="T6" fmla="*/ 56 w 73"/>
                      <a:gd name="T7" fmla="*/ 12 h 30"/>
                      <a:gd name="T8" fmla="*/ 73 w 73"/>
                      <a:gd name="T9" fmla="*/ 30 h 30"/>
                      <a:gd name="T10" fmla="*/ 18 w 73"/>
                      <a:gd name="T11" fmla="*/ 30 h 30"/>
                      <a:gd name="T12" fmla="*/ 9 w 73"/>
                      <a:gd name="T13" fmla="*/ 21 h 30"/>
                      <a:gd name="T14" fmla="*/ 0 w 73"/>
                      <a:gd name="T15" fmla="*/ 5 h 30"/>
                      <a:gd name="T16" fmla="*/ 1 w 73"/>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30">
                        <a:moveTo>
                          <a:pt x="1" y="0"/>
                        </a:moveTo>
                        <a:lnTo>
                          <a:pt x="48" y="0"/>
                        </a:lnTo>
                        <a:lnTo>
                          <a:pt x="52" y="3"/>
                        </a:lnTo>
                        <a:lnTo>
                          <a:pt x="56" y="12"/>
                        </a:lnTo>
                        <a:lnTo>
                          <a:pt x="73" y="30"/>
                        </a:lnTo>
                        <a:lnTo>
                          <a:pt x="18" y="30"/>
                        </a:lnTo>
                        <a:lnTo>
                          <a:pt x="9" y="21"/>
                        </a:lnTo>
                        <a:lnTo>
                          <a:pt x="0" y="5"/>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494" name="Freeform 198"/>
                  <p:cNvSpPr/>
                  <p:nvPr/>
                </p:nvSpPr>
                <p:spPr bwMode="auto">
                  <a:xfrm>
                    <a:off x="928" y="3648"/>
                    <a:ext cx="40" cy="12"/>
                  </a:xfrm>
                  <a:custGeom>
                    <a:avLst/>
                    <a:gdLst>
                      <a:gd name="T0" fmla="*/ 0 w 82"/>
                      <a:gd name="T1" fmla="*/ 36 h 36"/>
                      <a:gd name="T2" fmla="*/ 2 w 82"/>
                      <a:gd name="T3" fmla="*/ 19 h 36"/>
                      <a:gd name="T4" fmla="*/ 6 w 82"/>
                      <a:gd name="T5" fmla="*/ 8 h 36"/>
                      <a:gd name="T6" fmla="*/ 11 w 82"/>
                      <a:gd name="T7" fmla="*/ 0 h 36"/>
                      <a:gd name="T8" fmla="*/ 67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2" y="19"/>
                        </a:lnTo>
                        <a:lnTo>
                          <a:pt x="6" y="8"/>
                        </a:lnTo>
                        <a:lnTo>
                          <a:pt x="11" y="0"/>
                        </a:lnTo>
                        <a:lnTo>
                          <a:pt x="67"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495" name="Group 199"/>
                <p:cNvGrpSpPr/>
                <p:nvPr/>
              </p:nvGrpSpPr>
              <p:grpSpPr bwMode="auto">
                <a:xfrm>
                  <a:off x="932" y="3651"/>
                  <a:ext cx="50" cy="22"/>
                  <a:chOff x="932" y="3651"/>
                  <a:chExt cx="50" cy="22"/>
                </a:xfrm>
              </p:grpSpPr>
              <p:sp>
                <p:nvSpPr>
                  <p:cNvPr id="695496" name="Freeform 200"/>
                  <p:cNvSpPr/>
                  <p:nvPr/>
                </p:nvSpPr>
                <p:spPr bwMode="auto">
                  <a:xfrm>
                    <a:off x="932" y="3651"/>
                    <a:ext cx="12" cy="22"/>
                  </a:xfrm>
                  <a:custGeom>
                    <a:avLst/>
                    <a:gdLst>
                      <a:gd name="T0" fmla="*/ 15 w 24"/>
                      <a:gd name="T1" fmla="*/ 67 h 67"/>
                      <a:gd name="T2" fmla="*/ 0 w 24"/>
                      <a:gd name="T3" fmla="*/ 26 h 67"/>
                      <a:gd name="T4" fmla="*/ 11 w 24"/>
                      <a:gd name="T5" fmla="*/ 0 h 67"/>
                      <a:gd name="T6" fmla="*/ 24 w 24"/>
                      <a:gd name="T7" fmla="*/ 30 h 67"/>
                      <a:gd name="T8" fmla="*/ 15 w 24"/>
                      <a:gd name="T9" fmla="*/ 67 h 67"/>
                    </a:gdLst>
                    <a:ahLst/>
                    <a:cxnLst>
                      <a:cxn ang="0">
                        <a:pos x="T0" y="T1"/>
                      </a:cxn>
                      <a:cxn ang="0">
                        <a:pos x="T2" y="T3"/>
                      </a:cxn>
                      <a:cxn ang="0">
                        <a:pos x="T4" y="T5"/>
                      </a:cxn>
                      <a:cxn ang="0">
                        <a:pos x="T6" y="T7"/>
                      </a:cxn>
                      <a:cxn ang="0">
                        <a:pos x="T8" y="T9"/>
                      </a:cxn>
                    </a:cxnLst>
                    <a:rect l="0" t="0" r="r" b="b"/>
                    <a:pathLst>
                      <a:path w="24" h="67">
                        <a:moveTo>
                          <a:pt x="15" y="67"/>
                        </a:moveTo>
                        <a:lnTo>
                          <a:pt x="0" y="26"/>
                        </a:lnTo>
                        <a:lnTo>
                          <a:pt x="11" y="0"/>
                        </a:lnTo>
                        <a:lnTo>
                          <a:pt x="24" y="30"/>
                        </a:lnTo>
                        <a:lnTo>
                          <a:pt x="15" y="67"/>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497" name="Freeform 201"/>
                  <p:cNvSpPr/>
                  <p:nvPr/>
                </p:nvSpPr>
                <p:spPr bwMode="auto">
                  <a:xfrm>
                    <a:off x="937" y="3651"/>
                    <a:ext cx="37" cy="10"/>
                  </a:xfrm>
                  <a:custGeom>
                    <a:avLst/>
                    <a:gdLst>
                      <a:gd name="T0" fmla="*/ 1 w 72"/>
                      <a:gd name="T1" fmla="*/ 0 h 29"/>
                      <a:gd name="T2" fmla="*/ 49 w 72"/>
                      <a:gd name="T3" fmla="*/ 0 h 29"/>
                      <a:gd name="T4" fmla="*/ 50 w 72"/>
                      <a:gd name="T5" fmla="*/ 2 h 29"/>
                      <a:gd name="T6" fmla="*/ 57 w 72"/>
                      <a:gd name="T7" fmla="*/ 11 h 29"/>
                      <a:gd name="T8" fmla="*/ 72 w 72"/>
                      <a:gd name="T9" fmla="*/ 29 h 29"/>
                      <a:gd name="T10" fmla="*/ 18 w 72"/>
                      <a:gd name="T11" fmla="*/ 29 h 29"/>
                      <a:gd name="T12" fmla="*/ 9 w 72"/>
                      <a:gd name="T13" fmla="*/ 20 h 29"/>
                      <a:gd name="T14" fmla="*/ 0 w 72"/>
                      <a:gd name="T15" fmla="*/ 5 h 29"/>
                      <a:gd name="T16" fmla="*/ 1 w 72"/>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29">
                        <a:moveTo>
                          <a:pt x="1" y="0"/>
                        </a:moveTo>
                        <a:lnTo>
                          <a:pt x="49" y="0"/>
                        </a:lnTo>
                        <a:lnTo>
                          <a:pt x="50" y="2"/>
                        </a:lnTo>
                        <a:lnTo>
                          <a:pt x="57" y="11"/>
                        </a:lnTo>
                        <a:lnTo>
                          <a:pt x="72" y="29"/>
                        </a:lnTo>
                        <a:lnTo>
                          <a:pt x="18" y="29"/>
                        </a:lnTo>
                        <a:lnTo>
                          <a:pt x="9" y="20"/>
                        </a:lnTo>
                        <a:lnTo>
                          <a:pt x="0" y="5"/>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498" name="Freeform 202"/>
                  <p:cNvSpPr/>
                  <p:nvPr/>
                </p:nvSpPr>
                <p:spPr bwMode="auto">
                  <a:xfrm>
                    <a:off x="940" y="3662"/>
                    <a:ext cx="42" cy="11"/>
                  </a:xfrm>
                  <a:custGeom>
                    <a:avLst/>
                    <a:gdLst>
                      <a:gd name="T0" fmla="*/ 0 w 83"/>
                      <a:gd name="T1" fmla="*/ 35 h 35"/>
                      <a:gd name="T2" fmla="*/ 3 w 83"/>
                      <a:gd name="T3" fmla="*/ 19 h 35"/>
                      <a:gd name="T4" fmla="*/ 7 w 83"/>
                      <a:gd name="T5" fmla="*/ 7 h 35"/>
                      <a:gd name="T6" fmla="*/ 11 w 83"/>
                      <a:gd name="T7" fmla="*/ 0 h 35"/>
                      <a:gd name="T8" fmla="*/ 67 w 83"/>
                      <a:gd name="T9" fmla="*/ 0 h 35"/>
                      <a:gd name="T10" fmla="*/ 83 w 83"/>
                      <a:gd name="T11" fmla="*/ 35 h 35"/>
                      <a:gd name="T12" fmla="*/ 0 w 83"/>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83" h="35">
                        <a:moveTo>
                          <a:pt x="0" y="35"/>
                        </a:moveTo>
                        <a:lnTo>
                          <a:pt x="3" y="19"/>
                        </a:lnTo>
                        <a:lnTo>
                          <a:pt x="7" y="7"/>
                        </a:lnTo>
                        <a:lnTo>
                          <a:pt x="11" y="0"/>
                        </a:lnTo>
                        <a:lnTo>
                          <a:pt x="67" y="0"/>
                        </a:lnTo>
                        <a:lnTo>
                          <a:pt x="83" y="35"/>
                        </a:lnTo>
                        <a:lnTo>
                          <a:pt x="0" y="35"/>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grpSp>
            <p:nvGrpSpPr>
              <p:cNvPr id="695499" name="Group 203"/>
              <p:cNvGrpSpPr/>
              <p:nvPr/>
            </p:nvGrpSpPr>
            <p:grpSpPr bwMode="auto">
              <a:xfrm>
                <a:off x="944" y="3665"/>
                <a:ext cx="99" cy="74"/>
                <a:chOff x="944" y="3665"/>
                <a:chExt cx="99" cy="74"/>
              </a:xfrm>
            </p:grpSpPr>
            <p:grpSp>
              <p:nvGrpSpPr>
                <p:cNvPr id="695500" name="Group 204"/>
                <p:cNvGrpSpPr/>
                <p:nvPr/>
              </p:nvGrpSpPr>
              <p:grpSpPr bwMode="auto">
                <a:xfrm>
                  <a:off x="944" y="3665"/>
                  <a:ext cx="49" cy="23"/>
                  <a:chOff x="944" y="3665"/>
                  <a:chExt cx="49" cy="23"/>
                </a:xfrm>
              </p:grpSpPr>
              <p:sp>
                <p:nvSpPr>
                  <p:cNvPr id="695501" name="Freeform 205"/>
                  <p:cNvSpPr/>
                  <p:nvPr/>
                </p:nvSpPr>
                <p:spPr bwMode="auto">
                  <a:xfrm>
                    <a:off x="944" y="3665"/>
                    <a:ext cx="13" cy="23"/>
                  </a:xfrm>
                  <a:custGeom>
                    <a:avLst/>
                    <a:gdLst>
                      <a:gd name="T0" fmla="*/ 16 w 25"/>
                      <a:gd name="T1" fmla="*/ 69 h 69"/>
                      <a:gd name="T2" fmla="*/ 0 w 25"/>
                      <a:gd name="T3" fmla="*/ 27 h 69"/>
                      <a:gd name="T4" fmla="*/ 9 w 25"/>
                      <a:gd name="T5" fmla="*/ 0 h 69"/>
                      <a:gd name="T6" fmla="*/ 25 w 25"/>
                      <a:gd name="T7" fmla="*/ 32 h 69"/>
                      <a:gd name="T8" fmla="*/ 16 w 25"/>
                      <a:gd name="T9" fmla="*/ 69 h 69"/>
                    </a:gdLst>
                    <a:ahLst/>
                    <a:cxnLst>
                      <a:cxn ang="0">
                        <a:pos x="T0" y="T1"/>
                      </a:cxn>
                      <a:cxn ang="0">
                        <a:pos x="T2" y="T3"/>
                      </a:cxn>
                      <a:cxn ang="0">
                        <a:pos x="T4" y="T5"/>
                      </a:cxn>
                      <a:cxn ang="0">
                        <a:pos x="T6" y="T7"/>
                      </a:cxn>
                      <a:cxn ang="0">
                        <a:pos x="T8" y="T9"/>
                      </a:cxn>
                    </a:cxnLst>
                    <a:rect l="0" t="0" r="r" b="b"/>
                    <a:pathLst>
                      <a:path w="25" h="69">
                        <a:moveTo>
                          <a:pt x="16" y="69"/>
                        </a:moveTo>
                        <a:lnTo>
                          <a:pt x="0" y="27"/>
                        </a:lnTo>
                        <a:lnTo>
                          <a:pt x="9" y="0"/>
                        </a:lnTo>
                        <a:lnTo>
                          <a:pt x="25" y="32"/>
                        </a:lnTo>
                        <a:lnTo>
                          <a:pt x="16" y="69"/>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502" name="Freeform 206"/>
                  <p:cNvSpPr/>
                  <p:nvPr/>
                </p:nvSpPr>
                <p:spPr bwMode="auto">
                  <a:xfrm>
                    <a:off x="949" y="3666"/>
                    <a:ext cx="37" cy="10"/>
                  </a:xfrm>
                  <a:custGeom>
                    <a:avLst/>
                    <a:gdLst>
                      <a:gd name="T0" fmla="*/ 2 w 75"/>
                      <a:gd name="T1" fmla="*/ 0 h 31"/>
                      <a:gd name="T2" fmla="*/ 50 w 75"/>
                      <a:gd name="T3" fmla="*/ 0 h 31"/>
                      <a:gd name="T4" fmla="*/ 52 w 75"/>
                      <a:gd name="T5" fmla="*/ 4 h 31"/>
                      <a:gd name="T6" fmla="*/ 57 w 75"/>
                      <a:gd name="T7" fmla="*/ 13 h 31"/>
                      <a:gd name="T8" fmla="*/ 75 w 75"/>
                      <a:gd name="T9" fmla="*/ 31 h 31"/>
                      <a:gd name="T10" fmla="*/ 19 w 75"/>
                      <a:gd name="T11" fmla="*/ 31 h 31"/>
                      <a:gd name="T12" fmla="*/ 11 w 75"/>
                      <a:gd name="T13" fmla="*/ 22 h 31"/>
                      <a:gd name="T14" fmla="*/ 0 w 75"/>
                      <a:gd name="T15" fmla="*/ 7 h 31"/>
                      <a:gd name="T16" fmla="*/ 2 w 75"/>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1">
                        <a:moveTo>
                          <a:pt x="2" y="0"/>
                        </a:moveTo>
                        <a:lnTo>
                          <a:pt x="50" y="0"/>
                        </a:lnTo>
                        <a:lnTo>
                          <a:pt x="52" y="4"/>
                        </a:lnTo>
                        <a:lnTo>
                          <a:pt x="57" y="13"/>
                        </a:lnTo>
                        <a:lnTo>
                          <a:pt x="75" y="31"/>
                        </a:lnTo>
                        <a:lnTo>
                          <a:pt x="19" y="31"/>
                        </a:lnTo>
                        <a:lnTo>
                          <a:pt x="11" y="22"/>
                        </a:lnTo>
                        <a:lnTo>
                          <a:pt x="0" y="7"/>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503" name="Freeform 207"/>
                  <p:cNvSpPr/>
                  <p:nvPr/>
                </p:nvSpPr>
                <p:spPr bwMode="auto">
                  <a:xfrm>
                    <a:off x="953" y="3676"/>
                    <a:ext cx="40" cy="12"/>
                  </a:xfrm>
                  <a:custGeom>
                    <a:avLst/>
                    <a:gdLst>
                      <a:gd name="T0" fmla="*/ 0 w 82"/>
                      <a:gd name="T1" fmla="*/ 36 h 36"/>
                      <a:gd name="T2" fmla="*/ 2 w 82"/>
                      <a:gd name="T3" fmla="*/ 20 h 36"/>
                      <a:gd name="T4" fmla="*/ 5 w 82"/>
                      <a:gd name="T5" fmla="*/ 7 h 36"/>
                      <a:gd name="T6" fmla="*/ 11 w 82"/>
                      <a:gd name="T7" fmla="*/ 0 h 36"/>
                      <a:gd name="T8" fmla="*/ 67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2" y="20"/>
                        </a:lnTo>
                        <a:lnTo>
                          <a:pt x="5" y="7"/>
                        </a:lnTo>
                        <a:lnTo>
                          <a:pt x="11" y="0"/>
                        </a:lnTo>
                        <a:lnTo>
                          <a:pt x="67"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504" name="Group 208"/>
                <p:cNvGrpSpPr/>
                <p:nvPr/>
              </p:nvGrpSpPr>
              <p:grpSpPr bwMode="auto">
                <a:xfrm>
                  <a:off x="957" y="3678"/>
                  <a:ext cx="48" cy="23"/>
                  <a:chOff x="957" y="3678"/>
                  <a:chExt cx="48" cy="23"/>
                </a:xfrm>
              </p:grpSpPr>
              <p:sp>
                <p:nvSpPr>
                  <p:cNvPr id="695505" name="Freeform 209"/>
                  <p:cNvSpPr/>
                  <p:nvPr/>
                </p:nvSpPr>
                <p:spPr bwMode="auto">
                  <a:xfrm>
                    <a:off x="957" y="3678"/>
                    <a:ext cx="11" cy="23"/>
                  </a:xfrm>
                  <a:custGeom>
                    <a:avLst/>
                    <a:gdLst>
                      <a:gd name="T0" fmla="*/ 13 w 24"/>
                      <a:gd name="T1" fmla="*/ 70 h 70"/>
                      <a:gd name="T2" fmla="*/ 0 w 24"/>
                      <a:gd name="T3" fmla="*/ 27 h 70"/>
                      <a:gd name="T4" fmla="*/ 9 w 24"/>
                      <a:gd name="T5" fmla="*/ 0 h 70"/>
                      <a:gd name="T6" fmla="*/ 24 w 24"/>
                      <a:gd name="T7" fmla="*/ 31 h 70"/>
                      <a:gd name="T8" fmla="*/ 13 w 24"/>
                      <a:gd name="T9" fmla="*/ 70 h 70"/>
                    </a:gdLst>
                    <a:ahLst/>
                    <a:cxnLst>
                      <a:cxn ang="0">
                        <a:pos x="T0" y="T1"/>
                      </a:cxn>
                      <a:cxn ang="0">
                        <a:pos x="T2" y="T3"/>
                      </a:cxn>
                      <a:cxn ang="0">
                        <a:pos x="T4" y="T5"/>
                      </a:cxn>
                      <a:cxn ang="0">
                        <a:pos x="T6" y="T7"/>
                      </a:cxn>
                      <a:cxn ang="0">
                        <a:pos x="T8" y="T9"/>
                      </a:cxn>
                    </a:cxnLst>
                    <a:rect l="0" t="0" r="r" b="b"/>
                    <a:pathLst>
                      <a:path w="24" h="70">
                        <a:moveTo>
                          <a:pt x="13" y="70"/>
                        </a:moveTo>
                        <a:lnTo>
                          <a:pt x="0" y="27"/>
                        </a:lnTo>
                        <a:lnTo>
                          <a:pt x="9" y="0"/>
                        </a:lnTo>
                        <a:lnTo>
                          <a:pt x="24" y="31"/>
                        </a:lnTo>
                        <a:lnTo>
                          <a:pt x="13" y="70"/>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506" name="Freeform 210"/>
                  <p:cNvSpPr/>
                  <p:nvPr/>
                </p:nvSpPr>
                <p:spPr bwMode="auto">
                  <a:xfrm>
                    <a:off x="961" y="3678"/>
                    <a:ext cx="37" cy="10"/>
                  </a:xfrm>
                  <a:custGeom>
                    <a:avLst/>
                    <a:gdLst>
                      <a:gd name="T0" fmla="*/ 2 w 74"/>
                      <a:gd name="T1" fmla="*/ 0 h 30"/>
                      <a:gd name="T2" fmla="*/ 50 w 74"/>
                      <a:gd name="T3" fmla="*/ 0 h 30"/>
                      <a:gd name="T4" fmla="*/ 52 w 74"/>
                      <a:gd name="T5" fmla="*/ 3 h 30"/>
                      <a:gd name="T6" fmla="*/ 56 w 74"/>
                      <a:gd name="T7" fmla="*/ 12 h 30"/>
                      <a:gd name="T8" fmla="*/ 74 w 74"/>
                      <a:gd name="T9" fmla="*/ 30 h 30"/>
                      <a:gd name="T10" fmla="*/ 19 w 74"/>
                      <a:gd name="T11" fmla="*/ 30 h 30"/>
                      <a:gd name="T12" fmla="*/ 11 w 74"/>
                      <a:gd name="T13" fmla="*/ 20 h 30"/>
                      <a:gd name="T14" fmla="*/ 0 w 74"/>
                      <a:gd name="T15" fmla="*/ 6 h 30"/>
                      <a:gd name="T16" fmla="*/ 2 w 74"/>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30">
                        <a:moveTo>
                          <a:pt x="2" y="0"/>
                        </a:moveTo>
                        <a:lnTo>
                          <a:pt x="50" y="0"/>
                        </a:lnTo>
                        <a:lnTo>
                          <a:pt x="52" y="3"/>
                        </a:lnTo>
                        <a:lnTo>
                          <a:pt x="56" y="12"/>
                        </a:lnTo>
                        <a:lnTo>
                          <a:pt x="74" y="30"/>
                        </a:lnTo>
                        <a:lnTo>
                          <a:pt x="19" y="30"/>
                        </a:lnTo>
                        <a:lnTo>
                          <a:pt x="11" y="20"/>
                        </a:lnTo>
                        <a:lnTo>
                          <a:pt x="0" y="6"/>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507" name="Freeform 211"/>
                  <p:cNvSpPr/>
                  <p:nvPr/>
                </p:nvSpPr>
                <p:spPr bwMode="auto">
                  <a:xfrm>
                    <a:off x="964" y="3688"/>
                    <a:ext cx="41" cy="13"/>
                  </a:xfrm>
                  <a:custGeom>
                    <a:avLst/>
                    <a:gdLst>
                      <a:gd name="T0" fmla="*/ 0 w 82"/>
                      <a:gd name="T1" fmla="*/ 38 h 38"/>
                      <a:gd name="T2" fmla="*/ 2 w 82"/>
                      <a:gd name="T3" fmla="*/ 21 h 38"/>
                      <a:gd name="T4" fmla="*/ 7 w 82"/>
                      <a:gd name="T5" fmla="*/ 8 h 38"/>
                      <a:gd name="T6" fmla="*/ 11 w 82"/>
                      <a:gd name="T7" fmla="*/ 0 h 38"/>
                      <a:gd name="T8" fmla="*/ 68 w 82"/>
                      <a:gd name="T9" fmla="*/ 0 h 38"/>
                      <a:gd name="T10" fmla="*/ 82 w 82"/>
                      <a:gd name="T11" fmla="*/ 38 h 38"/>
                      <a:gd name="T12" fmla="*/ 0 w 82"/>
                      <a:gd name="T13" fmla="*/ 38 h 38"/>
                    </a:gdLst>
                    <a:ahLst/>
                    <a:cxnLst>
                      <a:cxn ang="0">
                        <a:pos x="T0" y="T1"/>
                      </a:cxn>
                      <a:cxn ang="0">
                        <a:pos x="T2" y="T3"/>
                      </a:cxn>
                      <a:cxn ang="0">
                        <a:pos x="T4" y="T5"/>
                      </a:cxn>
                      <a:cxn ang="0">
                        <a:pos x="T6" y="T7"/>
                      </a:cxn>
                      <a:cxn ang="0">
                        <a:pos x="T8" y="T9"/>
                      </a:cxn>
                      <a:cxn ang="0">
                        <a:pos x="T10" y="T11"/>
                      </a:cxn>
                      <a:cxn ang="0">
                        <a:pos x="T12" y="T13"/>
                      </a:cxn>
                    </a:cxnLst>
                    <a:rect l="0" t="0" r="r" b="b"/>
                    <a:pathLst>
                      <a:path w="82" h="38">
                        <a:moveTo>
                          <a:pt x="0" y="38"/>
                        </a:moveTo>
                        <a:lnTo>
                          <a:pt x="2" y="21"/>
                        </a:lnTo>
                        <a:lnTo>
                          <a:pt x="7" y="8"/>
                        </a:lnTo>
                        <a:lnTo>
                          <a:pt x="11" y="0"/>
                        </a:lnTo>
                        <a:lnTo>
                          <a:pt x="68" y="0"/>
                        </a:lnTo>
                        <a:lnTo>
                          <a:pt x="82" y="38"/>
                        </a:lnTo>
                        <a:lnTo>
                          <a:pt x="0" y="38"/>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508" name="Group 212"/>
                <p:cNvGrpSpPr/>
                <p:nvPr/>
              </p:nvGrpSpPr>
              <p:grpSpPr bwMode="auto">
                <a:xfrm>
                  <a:off x="969" y="3690"/>
                  <a:ext cx="49" cy="23"/>
                  <a:chOff x="969" y="3690"/>
                  <a:chExt cx="49" cy="23"/>
                </a:xfrm>
              </p:grpSpPr>
              <p:sp>
                <p:nvSpPr>
                  <p:cNvPr id="695509" name="Freeform 213"/>
                  <p:cNvSpPr/>
                  <p:nvPr/>
                </p:nvSpPr>
                <p:spPr bwMode="auto">
                  <a:xfrm>
                    <a:off x="969" y="3690"/>
                    <a:ext cx="13" cy="23"/>
                  </a:xfrm>
                  <a:custGeom>
                    <a:avLst/>
                    <a:gdLst>
                      <a:gd name="T0" fmla="*/ 15 w 25"/>
                      <a:gd name="T1" fmla="*/ 70 h 70"/>
                      <a:gd name="T2" fmla="*/ 0 w 25"/>
                      <a:gd name="T3" fmla="*/ 29 h 70"/>
                      <a:gd name="T4" fmla="*/ 9 w 25"/>
                      <a:gd name="T5" fmla="*/ 0 h 70"/>
                      <a:gd name="T6" fmla="*/ 25 w 25"/>
                      <a:gd name="T7" fmla="*/ 33 h 70"/>
                      <a:gd name="T8" fmla="*/ 15 w 25"/>
                      <a:gd name="T9" fmla="*/ 70 h 70"/>
                    </a:gdLst>
                    <a:ahLst/>
                    <a:cxnLst>
                      <a:cxn ang="0">
                        <a:pos x="T0" y="T1"/>
                      </a:cxn>
                      <a:cxn ang="0">
                        <a:pos x="T2" y="T3"/>
                      </a:cxn>
                      <a:cxn ang="0">
                        <a:pos x="T4" y="T5"/>
                      </a:cxn>
                      <a:cxn ang="0">
                        <a:pos x="T6" y="T7"/>
                      </a:cxn>
                      <a:cxn ang="0">
                        <a:pos x="T8" y="T9"/>
                      </a:cxn>
                    </a:cxnLst>
                    <a:rect l="0" t="0" r="r" b="b"/>
                    <a:pathLst>
                      <a:path w="25" h="70">
                        <a:moveTo>
                          <a:pt x="15" y="70"/>
                        </a:moveTo>
                        <a:lnTo>
                          <a:pt x="0" y="29"/>
                        </a:lnTo>
                        <a:lnTo>
                          <a:pt x="9" y="0"/>
                        </a:lnTo>
                        <a:lnTo>
                          <a:pt x="25" y="33"/>
                        </a:lnTo>
                        <a:lnTo>
                          <a:pt x="15" y="70"/>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510" name="Freeform 214"/>
                  <p:cNvSpPr/>
                  <p:nvPr/>
                </p:nvSpPr>
                <p:spPr bwMode="auto">
                  <a:xfrm>
                    <a:off x="974" y="3691"/>
                    <a:ext cx="37" cy="10"/>
                  </a:xfrm>
                  <a:custGeom>
                    <a:avLst/>
                    <a:gdLst>
                      <a:gd name="T0" fmla="*/ 2 w 75"/>
                      <a:gd name="T1" fmla="*/ 0 h 31"/>
                      <a:gd name="T2" fmla="*/ 50 w 75"/>
                      <a:gd name="T3" fmla="*/ 0 h 31"/>
                      <a:gd name="T4" fmla="*/ 52 w 75"/>
                      <a:gd name="T5" fmla="*/ 2 h 31"/>
                      <a:gd name="T6" fmla="*/ 57 w 75"/>
                      <a:gd name="T7" fmla="*/ 11 h 31"/>
                      <a:gd name="T8" fmla="*/ 75 w 75"/>
                      <a:gd name="T9" fmla="*/ 31 h 31"/>
                      <a:gd name="T10" fmla="*/ 19 w 75"/>
                      <a:gd name="T11" fmla="*/ 31 h 31"/>
                      <a:gd name="T12" fmla="*/ 9 w 75"/>
                      <a:gd name="T13" fmla="*/ 22 h 31"/>
                      <a:gd name="T14" fmla="*/ 0 w 75"/>
                      <a:gd name="T15" fmla="*/ 6 h 31"/>
                      <a:gd name="T16" fmla="*/ 2 w 75"/>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1">
                        <a:moveTo>
                          <a:pt x="2" y="0"/>
                        </a:moveTo>
                        <a:lnTo>
                          <a:pt x="50" y="0"/>
                        </a:lnTo>
                        <a:lnTo>
                          <a:pt x="52" y="2"/>
                        </a:lnTo>
                        <a:lnTo>
                          <a:pt x="57" y="11"/>
                        </a:lnTo>
                        <a:lnTo>
                          <a:pt x="75" y="31"/>
                        </a:lnTo>
                        <a:lnTo>
                          <a:pt x="19" y="31"/>
                        </a:lnTo>
                        <a:lnTo>
                          <a:pt x="9" y="22"/>
                        </a:lnTo>
                        <a:lnTo>
                          <a:pt x="0" y="6"/>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511" name="Freeform 215"/>
                  <p:cNvSpPr/>
                  <p:nvPr/>
                </p:nvSpPr>
                <p:spPr bwMode="auto">
                  <a:xfrm>
                    <a:off x="977" y="3701"/>
                    <a:ext cx="41" cy="12"/>
                  </a:xfrm>
                  <a:custGeom>
                    <a:avLst/>
                    <a:gdLst>
                      <a:gd name="T0" fmla="*/ 0 w 81"/>
                      <a:gd name="T1" fmla="*/ 36 h 36"/>
                      <a:gd name="T2" fmla="*/ 1 w 81"/>
                      <a:gd name="T3" fmla="*/ 19 h 36"/>
                      <a:gd name="T4" fmla="*/ 6 w 81"/>
                      <a:gd name="T5" fmla="*/ 7 h 36"/>
                      <a:gd name="T6" fmla="*/ 12 w 81"/>
                      <a:gd name="T7" fmla="*/ 0 h 36"/>
                      <a:gd name="T8" fmla="*/ 68 w 81"/>
                      <a:gd name="T9" fmla="*/ 0 h 36"/>
                      <a:gd name="T10" fmla="*/ 81 w 81"/>
                      <a:gd name="T11" fmla="*/ 36 h 36"/>
                      <a:gd name="T12" fmla="*/ 0 w 81"/>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1" h="36">
                        <a:moveTo>
                          <a:pt x="0" y="36"/>
                        </a:moveTo>
                        <a:lnTo>
                          <a:pt x="1" y="19"/>
                        </a:lnTo>
                        <a:lnTo>
                          <a:pt x="6" y="7"/>
                        </a:lnTo>
                        <a:lnTo>
                          <a:pt x="12" y="0"/>
                        </a:lnTo>
                        <a:lnTo>
                          <a:pt x="68" y="0"/>
                        </a:lnTo>
                        <a:lnTo>
                          <a:pt x="81"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512" name="Group 216"/>
                <p:cNvGrpSpPr/>
                <p:nvPr/>
              </p:nvGrpSpPr>
              <p:grpSpPr bwMode="auto">
                <a:xfrm>
                  <a:off x="982" y="3703"/>
                  <a:ext cx="49" cy="23"/>
                  <a:chOff x="982" y="3703"/>
                  <a:chExt cx="49" cy="23"/>
                </a:xfrm>
              </p:grpSpPr>
              <p:sp>
                <p:nvSpPr>
                  <p:cNvPr id="695513" name="Freeform 217"/>
                  <p:cNvSpPr/>
                  <p:nvPr/>
                </p:nvSpPr>
                <p:spPr bwMode="auto">
                  <a:xfrm>
                    <a:off x="982" y="3703"/>
                    <a:ext cx="13" cy="23"/>
                  </a:xfrm>
                  <a:custGeom>
                    <a:avLst/>
                    <a:gdLst>
                      <a:gd name="T0" fmla="*/ 14 w 25"/>
                      <a:gd name="T1" fmla="*/ 68 h 68"/>
                      <a:gd name="T2" fmla="*/ 0 w 25"/>
                      <a:gd name="T3" fmla="*/ 27 h 68"/>
                      <a:gd name="T4" fmla="*/ 10 w 25"/>
                      <a:gd name="T5" fmla="*/ 0 h 68"/>
                      <a:gd name="T6" fmla="*/ 25 w 25"/>
                      <a:gd name="T7" fmla="*/ 31 h 68"/>
                      <a:gd name="T8" fmla="*/ 14 w 25"/>
                      <a:gd name="T9" fmla="*/ 68 h 68"/>
                    </a:gdLst>
                    <a:ahLst/>
                    <a:cxnLst>
                      <a:cxn ang="0">
                        <a:pos x="T0" y="T1"/>
                      </a:cxn>
                      <a:cxn ang="0">
                        <a:pos x="T2" y="T3"/>
                      </a:cxn>
                      <a:cxn ang="0">
                        <a:pos x="T4" y="T5"/>
                      </a:cxn>
                      <a:cxn ang="0">
                        <a:pos x="T6" y="T7"/>
                      </a:cxn>
                      <a:cxn ang="0">
                        <a:pos x="T8" y="T9"/>
                      </a:cxn>
                    </a:cxnLst>
                    <a:rect l="0" t="0" r="r" b="b"/>
                    <a:pathLst>
                      <a:path w="25" h="68">
                        <a:moveTo>
                          <a:pt x="14" y="68"/>
                        </a:moveTo>
                        <a:lnTo>
                          <a:pt x="0" y="27"/>
                        </a:lnTo>
                        <a:lnTo>
                          <a:pt x="10" y="0"/>
                        </a:lnTo>
                        <a:lnTo>
                          <a:pt x="25" y="31"/>
                        </a:lnTo>
                        <a:lnTo>
                          <a:pt x="14"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514" name="Freeform 218"/>
                  <p:cNvSpPr/>
                  <p:nvPr/>
                </p:nvSpPr>
                <p:spPr bwMode="auto">
                  <a:xfrm>
                    <a:off x="987" y="3703"/>
                    <a:ext cx="37" cy="10"/>
                  </a:xfrm>
                  <a:custGeom>
                    <a:avLst/>
                    <a:gdLst>
                      <a:gd name="T0" fmla="*/ 1 w 73"/>
                      <a:gd name="T1" fmla="*/ 0 h 30"/>
                      <a:gd name="T2" fmla="*/ 50 w 73"/>
                      <a:gd name="T3" fmla="*/ 0 h 30"/>
                      <a:gd name="T4" fmla="*/ 51 w 73"/>
                      <a:gd name="T5" fmla="*/ 3 h 30"/>
                      <a:gd name="T6" fmla="*/ 56 w 73"/>
                      <a:gd name="T7" fmla="*/ 12 h 30"/>
                      <a:gd name="T8" fmla="*/ 73 w 73"/>
                      <a:gd name="T9" fmla="*/ 30 h 30"/>
                      <a:gd name="T10" fmla="*/ 18 w 73"/>
                      <a:gd name="T11" fmla="*/ 30 h 30"/>
                      <a:gd name="T12" fmla="*/ 9 w 73"/>
                      <a:gd name="T13" fmla="*/ 21 h 30"/>
                      <a:gd name="T14" fmla="*/ 0 w 73"/>
                      <a:gd name="T15" fmla="*/ 7 h 30"/>
                      <a:gd name="T16" fmla="*/ 1 w 73"/>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30">
                        <a:moveTo>
                          <a:pt x="1" y="0"/>
                        </a:moveTo>
                        <a:lnTo>
                          <a:pt x="50" y="0"/>
                        </a:lnTo>
                        <a:lnTo>
                          <a:pt x="51" y="3"/>
                        </a:lnTo>
                        <a:lnTo>
                          <a:pt x="56" y="12"/>
                        </a:lnTo>
                        <a:lnTo>
                          <a:pt x="73" y="30"/>
                        </a:lnTo>
                        <a:lnTo>
                          <a:pt x="18" y="30"/>
                        </a:lnTo>
                        <a:lnTo>
                          <a:pt x="9" y="21"/>
                        </a:lnTo>
                        <a:lnTo>
                          <a:pt x="0" y="7"/>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515" name="Freeform 219"/>
                  <p:cNvSpPr/>
                  <p:nvPr/>
                </p:nvSpPr>
                <p:spPr bwMode="auto">
                  <a:xfrm>
                    <a:off x="989" y="3714"/>
                    <a:ext cx="42" cy="12"/>
                  </a:xfrm>
                  <a:custGeom>
                    <a:avLst/>
                    <a:gdLst>
                      <a:gd name="T0" fmla="*/ 0 w 83"/>
                      <a:gd name="T1" fmla="*/ 36 h 36"/>
                      <a:gd name="T2" fmla="*/ 1 w 83"/>
                      <a:gd name="T3" fmla="*/ 19 h 36"/>
                      <a:gd name="T4" fmla="*/ 6 w 83"/>
                      <a:gd name="T5" fmla="*/ 8 h 36"/>
                      <a:gd name="T6" fmla="*/ 13 w 83"/>
                      <a:gd name="T7" fmla="*/ 0 h 36"/>
                      <a:gd name="T8" fmla="*/ 68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1" y="19"/>
                        </a:lnTo>
                        <a:lnTo>
                          <a:pt x="6" y="8"/>
                        </a:lnTo>
                        <a:lnTo>
                          <a:pt x="13" y="0"/>
                        </a:lnTo>
                        <a:lnTo>
                          <a:pt x="68"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516" name="Group 220"/>
                <p:cNvGrpSpPr/>
                <p:nvPr/>
              </p:nvGrpSpPr>
              <p:grpSpPr bwMode="auto">
                <a:xfrm>
                  <a:off x="995" y="3716"/>
                  <a:ext cx="48" cy="23"/>
                  <a:chOff x="995" y="3716"/>
                  <a:chExt cx="48" cy="23"/>
                </a:xfrm>
              </p:grpSpPr>
              <p:sp>
                <p:nvSpPr>
                  <p:cNvPr id="695517" name="Freeform 221"/>
                  <p:cNvSpPr/>
                  <p:nvPr/>
                </p:nvSpPr>
                <p:spPr bwMode="auto">
                  <a:xfrm>
                    <a:off x="995" y="3716"/>
                    <a:ext cx="11" cy="23"/>
                  </a:xfrm>
                  <a:custGeom>
                    <a:avLst/>
                    <a:gdLst>
                      <a:gd name="T0" fmla="*/ 15 w 24"/>
                      <a:gd name="T1" fmla="*/ 68 h 68"/>
                      <a:gd name="T2" fmla="*/ 0 w 24"/>
                      <a:gd name="T3" fmla="*/ 27 h 68"/>
                      <a:gd name="T4" fmla="*/ 10 w 24"/>
                      <a:gd name="T5" fmla="*/ 0 h 68"/>
                      <a:gd name="T6" fmla="*/ 24 w 24"/>
                      <a:gd name="T7" fmla="*/ 30 h 68"/>
                      <a:gd name="T8" fmla="*/ 15 w 24"/>
                      <a:gd name="T9" fmla="*/ 68 h 68"/>
                    </a:gdLst>
                    <a:ahLst/>
                    <a:cxnLst>
                      <a:cxn ang="0">
                        <a:pos x="T0" y="T1"/>
                      </a:cxn>
                      <a:cxn ang="0">
                        <a:pos x="T2" y="T3"/>
                      </a:cxn>
                      <a:cxn ang="0">
                        <a:pos x="T4" y="T5"/>
                      </a:cxn>
                      <a:cxn ang="0">
                        <a:pos x="T6" y="T7"/>
                      </a:cxn>
                      <a:cxn ang="0">
                        <a:pos x="T8" y="T9"/>
                      </a:cxn>
                    </a:cxnLst>
                    <a:rect l="0" t="0" r="r" b="b"/>
                    <a:pathLst>
                      <a:path w="24" h="68">
                        <a:moveTo>
                          <a:pt x="15" y="68"/>
                        </a:moveTo>
                        <a:lnTo>
                          <a:pt x="0" y="27"/>
                        </a:lnTo>
                        <a:lnTo>
                          <a:pt x="10" y="0"/>
                        </a:lnTo>
                        <a:lnTo>
                          <a:pt x="24" y="30"/>
                        </a:lnTo>
                        <a:lnTo>
                          <a:pt x="15"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518" name="Freeform 222"/>
                  <p:cNvSpPr/>
                  <p:nvPr/>
                </p:nvSpPr>
                <p:spPr bwMode="auto">
                  <a:xfrm>
                    <a:off x="999" y="3717"/>
                    <a:ext cx="38" cy="9"/>
                  </a:xfrm>
                  <a:custGeom>
                    <a:avLst/>
                    <a:gdLst>
                      <a:gd name="T0" fmla="*/ 1 w 74"/>
                      <a:gd name="T1" fmla="*/ 0 h 29"/>
                      <a:gd name="T2" fmla="*/ 49 w 74"/>
                      <a:gd name="T3" fmla="*/ 0 h 29"/>
                      <a:gd name="T4" fmla="*/ 52 w 74"/>
                      <a:gd name="T5" fmla="*/ 3 h 29"/>
                      <a:gd name="T6" fmla="*/ 56 w 74"/>
                      <a:gd name="T7" fmla="*/ 11 h 29"/>
                      <a:gd name="T8" fmla="*/ 74 w 74"/>
                      <a:gd name="T9" fmla="*/ 29 h 29"/>
                      <a:gd name="T10" fmla="*/ 18 w 74"/>
                      <a:gd name="T11" fmla="*/ 29 h 29"/>
                      <a:gd name="T12" fmla="*/ 9 w 74"/>
                      <a:gd name="T13" fmla="*/ 20 h 29"/>
                      <a:gd name="T14" fmla="*/ 0 w 74"/>
                      <a:gd name="T15" fmla="*/ 6 h 29"/>
                      <a:gd name="T16" fmla="*/ 1 w 74"/>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9">
                        <a:moveTo>
                          <a:pt x="1" y="0"/>
                        </a:moveTo>
                        <a:lnTo>
                          <a:pt x="49" y="0"/>
                        </a:lnTo>
                        <a:lnTo>
                          <a:pt x="52" y="3"/>
                        </a:lnTo>
                        <a:lnTo>
                          <a:pt x="56" y="11"/>
                        </a:lnTo>
                        <a:lnTo>
                          <a:pt x="74" y="29"/>
                        </a:lnTo>
                        <a:lnTo>
                          <a:pt x="18" y="29"/>
                        </a:lnTo>
                        <a:lnTo>
                          <a:pt x="9" y="20"/>
                        </a:lnTo>
                        <a:lnTo>
                          <a:pt x="0" y="6"/>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519" name="Freeform 223"/>
                  <p:cNvSpPr/>
                  <p:nvPr/>
                </p:nvSpPr>
                <p:spPr bwMode="auto">
                  <a:xfrm>
                    <a:off x="1003" y="3727"/>
                    <a:ext cx="40" cy="12"/>
                  </a:xfrm>
                  <a:custGeom>
                    <a:avLst/>
                    <a:gdLst>
                      <a:gd name="T0" fmla="*/ 0 w 82"/>
                      <a:gd name="T1" fmla="*/ 36 h 36"/>
                      <a:gd name="T2" fmla="*/ 1 w 82"/>
                      <a:gd name="T3" fmla="*/ 19 h 36"/>
                      <a:gd name="T4" fmla="*/ 5 w 82"/>
                      <a:gd name="T5" fmla="*/ 7 h 36"/>
                      <a:gd name="T6" fmla="*/ 11 w 82"/>
                      <a:gd name="T7" fmla="*/ 0 h 36"/>
                      <a:gd name="T8" fmla="*/ 68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1" y="19"/>
                        </a:lnTo>
                        <a:lnTo>
                          <a:pt x="5" y="7"/>
                        </a:lnTo>
                        <a:lnTo>
                          <a:pt x="11" y="0"/>
                        </a:lnTo>
                        <a:lnTo>
                          <a:pt x="68"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grpSp>
            <p:nvGrpSpPr>
              <p:cNvPr id="695520" name="Group 224"/>
              <p:cNvGrpSpPr/>
              <p:nvPr/>
            </p:nvGrpSpPr>
            <p:grpSpPr bwMode="auto">
              <a:xfrm>
                <a:off x="1005" y="3727"/>
                <a:ext cx="49" cy="23"/>
                <a:chOff x="1005" y="3727"/>
                <a:chExt cx="49" cy="23"/>
              </a:xfrm>
            </p:grpSpPr>
            <p:sp>
              <p:nvSpPr>
                <p:cNvPr id="695521" name="Freeform 225"/>
                <p:cNvSpPr/>
                <p:nvPr/>
              </p:nvSpPr>
              <p:spPr bwMode="auto">
                <a:xfrm>
                  <a:off x="1005" y="3727"/>
                  <a:ext cx="12" cy="23"/>
                </a:xfrm>
                <a:custGeom>
                  <a:avLst/>
                  <a:gdLst>
                    <a:gd name="T0" fmla="*/ 16 w 25"/>
                    <a:gd name="T1" fmla="*/ 69 h 69"/>
                    <a:gd name="T2" fmla="*/ 0 w 25"/>
                    <a:gd name="T3" fmla="*/ 27 h 69"/>
                    <a:gd name="T4" fmla="*/ 12 w 25"/>
                    <a:gd name="T5" fmla="*/ 0 h 69"/>
                    <a:gd name="T6" fmla="*/ 25 w 25"/>
                    <a:gd name="T7" fmla="*/ 32 h 69"/>
                    <a:gd name="T8" fmla="*/ 16 w 25"/>
                    <a:gd name="T9" fmla="*/ 69 h 69"/>
                  </a:gdLst>
                  <a:ahLst/>
                  <a:cxnLst>
                    <a:cxn ang="0">
                      <a:pos x="T0" y="T1"/>
                    </a:cxn>
                    <a:cxn ang="0">
                      <a:pos x="T2" y="T3"/>
                    </a:cxn>
                    <a:cxn ang="0">
                      <a:pos x="T4" y="T5"/>
                    </a:cxn>
                    <a:cxn ang="0">
                      <a:pos x="T6" y="T7"/>
                    </a:cxn>
                    <a:cxn ang="0">
                      <a:pos x="T8" y="T9"/>
                    </a:cxn>
                  </a:cxnLst>
                  <a:rect l="0" t="0" r="r" b="b"/>
                  <a:pathLst>
                    <a:path w="25" h="69">
                      <a:moveTo>
                        <a:pt x="16" y="69"/>
                      </a:moveTo>
                      <a:lnTo>
                        <a:pt x="0" y="27"/>
                      </a:lnTo>
                      <a:lnTo>
                        <a:pt x="12" y="0"/>
                      </a:lnTo>
                      <a:lnTo>
                        <a:pt x="25" y="32"/>
                      </a:lnTo>
                      <a:lnTo>
                        <a:pt x="16" y="69"/>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522" name="Freeform 226"/>
                <p:cNvSpPr/>
                <p:nvPr/>
              </p:nvSpPr>
              <p:spPr bwMode="auto">
                <a:xfrm>
                  <a:off x="1010" y="3728"/>
                  <a:ext cx="37" cy="10"/>
                </a:xfrm>
                <a:custGeom>
                  <a:avLst/>
                  <a:gdLst>
                    <a:gd name="T0" fmla="*/ 2 w 73"/>
                    <a:gd name="T1" fmla="*/ 0 h 31"/>
                    <a:gd name="T2" fmla="*/ 48 w 73"/>
                    <a:gd name="T3" fmla="*/ 0 h 31"/>
                    <a:gd name="T4" fmla="*/ 51 w 73"/>
                    <a:gd name="T5" fmla="*/ 4 h 31"/>
                    <a:gd name="T6" fmla="*/ 56 w 73"/>
                    <a:gd name="T7" fmla="*/ 13 h 31"/>
                    <a:gd name="T8" fmla="*/ 73 w 73"/>
                    <a:gd name="T9" fmla="*/ 31 h 31"/>
                    <a:gd name="T10" fmla="*/ 18 w 73"/>
                    <a:gd name="T11" fmla="*/ 31 h 31"/>
                    <a:gd name="T12" fmla="*/ 9 w 73"/>
                    <a:gd name="T13" fmla="*/ 22 h 31"/>
                    <a:gd name="T14" fmla="*/ 0 w 73"/>
                    <a:gd name="T15" fmla="*/ 7 h 31"/>
                    <a:gd name="T16" fmla="*/ 2 w 73"/>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31">
                      <a:moveTo>
                        <a:pt x="2" y="0"/>
                      </a:moveTo>
                      <a:lnTo>
                        <a:pt x="48" y="0"/>
                      </a:lnTo>
                      <a:lnTo>
                        <a:pt x="51" y="4"/>
                      </a:lnTo>
                      <a:lnTo>
                        <a:pt x="56" y="13"/>
                      </a:lnTo>
                      <a:lnTo>
                        <a:pt x="73" y="31"/>
                      </a:lnTo>
                      <a:lnTo>
                        <a:pt x="18" y="31"/>
                      </a:lnTo>
                      <a:lnTo>
                        <a:pt x="9" y="22"/>
                      </a:lnTo>
                      <a:lnTo>
                        <a:pt x="0" y="7"/>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523" name="Freeform 227"/>
                <p:cNvSpPr/>
                <p:nvPr/>
              </p:nvSpPr>
              <p:spPr bwMode="auto">
                <a:xfrm>
                  <a:off x="1013" y="3738"/>
                  <a:ext cx="41" cy="12"/>
                </a:xfrm>
                <a:custGeom>
                  <a:avLst/>
                  <a:gdLst>
                    <a:gd name="T0" fmla="*/ 0 w 83"/>
                    <a:gd name="T1" fmla="*/ 36 h 36"/>
                    <a:gd name="T2" fmla="*/ 1 w 83"/>
                    <a:gd name="T3" fmla="*/ 20 h 36"/>
                    <a:gd name="T4" fmla="*/ 7 w 83"/>
                    <a:gd name="T5" fmla="*/ 7 h 36"/>
                    <a:gd name="T6" fmla="*/ 11 w 83"/>
                    <a:gd name="T7" fmla="*/ 0 h 36"/>
                    <a:gd name="T8" fmla="*/ 67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1" y="20"/>
                      </a:lnTo>
                      <a:lnTo>
                        <a:pt x="7" y="7"/>
                      </a:lnTo>
                      <a:lnTo>
                        <a:pt x="11" y="0"/>
                      </a:lnTo>
                      <a:lnTo>
                        <a:pt x="67"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524" name="Group 228"/>
              <p:cNvGrpSpPr/>
              <p:nvPr/>
            </p:nvGrpSpPr>
            <p:grpSpPr bwMode="auto">
              <a:xfrm>
                <a:off x="1018" y="3740"/>
                <a:ext cx="49" cy="22"/>
                <a:chOff x="1018" y="3740"/>
                <a:chExt cx="49" cy="22"/>
              </a:xfrm>
            </p:grpSpPr>
            <p:sp>
              <p:nvSpPr>
                <p:cNvPr id="695525" name="Freeform 229"/>
                <p:cNvSpPr/>
                <p:nvPr/>
              </p:nvSpPr>
              <p:spPr bwMode="auto">
                <a:xfrm>
                  <a:off x="1018" y="3740"/>
                  <a:ext cx="12" cy="22"/>
                </a:xfrm>
                <a:custGeom>
                  <a:avLst/>
                  <a:gdLst>
                    <a:gd name="T0" fmla="*/ 16 w 25"/>
                    <a:gd name="T1" fmla="*/ 68 h 68"/>
                    <a:gd name="T2" fmla="*/ 0 w 25"/>
                    <a:gd name="T3" fmla="*/ 27 h 68"/>
                    <a:gd name="T4" fmla="*/ 11 w 25"/>
                    <a:gd name="T5" fmla="*/ 0 h 68"/>
                    <a:gd name="T6" fmla="*/ 25 w 25"/>
                    <a:gd name="T7" fmla="*/ 31 h 68"/>
                    <a:gd name="T8" fmla="*/ 16 w 25"/>
                    <a:gd name="T9" fmla="*/ 68 h 68"/>
                  </a:gdLst>
                  <a:ahLst/>
                  <a:cxnLst>
                    <a:cxn ang="0">
                      <a:pos x="T0" y="T1"/>
                    </a:cxn>
                    <a:cxn ang="0">
                      <a:pos x="T2" y="T3"/>
                    </a:cxn>
                    <a:cxn ang="0">
                      <a:pos x="T4" y="T5"/>
                    </a:cxn>
                    <a:cxn ang="0">
                      <a:pos x="T6" y="T7"/>
                    </a:cxn>
                    <a:cxn ang="0">
                      <a:pos x="T8" y="T9"/>
                    </a:cxn>
                  </a:cxnLst>
                  <a:rect l="0" t="0" r="r" b="b"/>
                  <a:pathLst>
                    <a:path w="25" h="68">
                      <a:moveTo>
                        <a:pt x="16" y="68"/>
                      </a:moveTo>
                      <a:lnTo>
                        <a:pt x="0" y="27"/>
                      </a:lnTo>
                      <a:lnTo>
                        <a:pt x="11" y="0"/>
                      </a:lnTo>
                      <a:lnTo>
                        <a:pt x="25" y="31"/>
                      </a:lnTo>
                      <a:lnTo>
                        <a:pt x="16"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526" name="Freeform 230"/>
                <p:cNvSpPr/>
                <p:nvPr/>
              </p:nvSpPr>
              <p:spPr bwMode="auto">
                <a:xfrm>
                  <a:off x="1022" y="3740"/>
                  <a:ext cx="38" cy="10"/>
                </a:xfrm>
                <a:custGeom>
                  <a:avLst/>
                  <a:gdLst>
                    <a:gd name="T0" fmla="*/ 2 w 74"/>
                    <a:gd name="T1" fmla="*/ 0 h 31"/>
                    <a:gd name="T2" fmla="*/ 49 w 74"/>
                    <a:gd name="T3" fmla="*/ 0 h 31"/>
                    <a:gd name="T4" fmla="*/ 51 w 74"/>
                    <a:gd name="T5" fmla="*/ 4 h 31"/>
                    <a:gd name="T6" fmla="*/ 57 w 74"/>
                    <a:gd name="T7" fmla="*/ 13 h 31"/>
                    <a:gd name="T8" fmla="*/ 74 w 74"/>
                    <a:gd name="T9" fmla="*/ 31 h 31"/>
                    <a:gd name="T10" fmla="*/ 18 w 74"/>
                    <a:gd name="T11" fmla="*/ 31 h 31"/>
                    <a:gd name="T12" fmla="*/ 10 w 74"/>
                    <a:gd name="T13" fmla="*/ 22 h 31"/>
                    <a:gd name="T14" fmla="*/ 0 w 74"/>
                    <a:gd name="T15" fmla="*/ 7 h 31"/>
                    <a:gd name="T16" fmla="*/ 2 w 74"/>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31">
                      <a:moveTo>
                        <a:pt x="2" y="0"/>
                      </a:moveTo>
                      <a:lnTo>
                        <a:pt x="49" y="0"/>
                      </a:lnTo>
                      <a:lnTo>
                        <a:pt x="51" y="4"/>
                      </a:lnTo>
                      <a:lnTo>
                        <a:pt x="57" y="13"/>
                      </a:lnTo>
                      <a:lnTo>
                        <a:pt x="74" y="31"/>
                      </a:lnTo>
                      <a:lnTo>
                        <a:pt x="18" y="31"/>
                      </a:lnTo>
                      <a:lnTo>
                        <a:pt x="10" y="22"/>
                      </a:lnTo>
                      <a:lnTo>
                        <a:pt x="0" y="7"/>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527" name="Freeform 231"/>
                <p:cNvSpPr/>
                <p:nvPr/>
              </p:nvSpPr>
              <p:spPr bwMode="auto">
                <a:xfrm>
                  <a:off x="1026" y="3750"/>
                  <a:ext cx="41" cy="12"/>
                </a:xfrm>
                <a:custGeom>
                  <a:avLst/>
                  <a:gdLst>
                    <a:gd name="T0" fmla="*/ 0 w 82"/>
                    <a:gd name="T1" fmla="*/ 36 h 36"/>
                    <a:gd name="T2" fmla="*/ 2 w 82"/>
                    <a:gd name="T3" fmla="*/ 21 h 36"/>
                    <a:gd name="T4" fmla="*/ 6 w 82"/>
                    <a:gd name="T5" fmla="*/ 8 h 36"/>
                    <a:gd name="T6" fmla="*/ 11 w 82"/>
                    <a:gd name="T7" fmla="*/ 0 h 36"/>
                    <a:gd name="T8" fmla="*/ 67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2" y="21"/>
                      </a:lnTo>
                      <a:lnTo>
                        <a:pt x="6" y="8"/>
                      </a:lnTo>
                      <a:lnTo>
                        <a:pt x="11" y="0"/>
                      </a:lnTo>
                      <a:lnTo>
                        <a:pt x="67"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528" name="Group 232"/>
              <p:cNvGrpSpPr/>
              <p:nvPr/>
            </p:nvGrpSpPr>
            <p:grpSpPr bwMode="auto">
              <a:xfrm>
                <a:off x="1030" y="3753"/>
                <a:ext cx="49" cy="23"/>
                <a:chOff x="1030" y="3753"/>
                <a:chExt cx="49" cy="23"/>
              </a:xfrm>
            </p:grpSpPr>
            <p:sp>
              <p:nvSpPr>
                <p:cNvPr id="695529" name="Freeform 233"/>
                <p:cNvSpPr/>
                <p:nvPr/>
              </p:nvSpPr>
              <p:spPr bwMode="auto">
                <a:xfrm>
                  <a:off x="1030" y="3753"/>
                  <a:ext cx="13" cy="23"/>
                </a:xfrm>
                <a:custGeom>
                  <a:avLst/>
                  <a:gdLst>
                    <a:gd name="T0" fmla="*/ 16 w 25"/>
                    <a:gd name="T1" fmla="*/ 68 h 68"/>
                    <a:gd name="T2" fmla="*/ 0 w 25"/>
                    <a:gd name="T3" fmla="*/ 27 h 68"/>
                    <a:gd name="T4" fmla="*/ 11 w 25"/>
                    <a:gd name="T5" fmla="*/ 0 h 68"/>
                    <a:gd name="T6" fmla="*/ 25 w 25"/>
                    <a:gd name="T7" fmla="*/ 32 h 68"/>
                    <a:gd name="T8" fmla="*/ 16 w 25"/>
                    <a:gd name="T9" fmla="*/ 68 h 68"/>
                  </a:gdLst>
                  <a:ahLst/>
                  <a:cxnLst>
                    <a:cxn ang="0">
                      <a:pos x="T0" y="T1"/>
                    </a:cxn>
                    <a:cxn ang="0">
                      <a:pos x="T2" y="T3"/>
                    </a:cxn>
                    <a:cxn ang="0">
                      <a:pos x="T4" y="T5"/>
                    </a:cxn>
                    <a:cxn ang="0">
                      <a:pos x="T6" y="T7"/>
                    </a:cxn>
                    <a:cxn ang="0">
                      <a:pos x="T8" y="T9"/>
                    </a:cxn>
                  </a:cxnLst>
                  <a:rect l="0" t="0" r="r" b="b"/>
                  <a:pathLst>
                    <a:path w="25" h="68">
                      <a:moveTo>
                        <a:pt x="16" y="68"/>
                      </a:moveTo>
                      <a:lnTo>
                        <a:pt x="0" y="27"/>
                      </a:lnTo>
                      <a:lnTo>
                        <a:pt x="11" y="0"/>
                      </a:lnTo>
                      <a:lnTo>
                        <a:pt x="25" y="32"/>
                      </a:lnTo>
                      <a:lnTo>
                        <a:pt x="16"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530" name="Freeform 234"/>
                <p:cNvSpPr/>
                <p:nvPr/>
              </p:nvSpPr>
              <p:spPr bwMode="auto">
                <a:xfrm>
                  <a:off x="1035" y="3753"/>
                  <a:ext cx="37" cy="11"/>
                </a:xfrm>
                <a:custGeom>
                  <a:avLst/>
                  <a:gdLst>
                    <a:gd name="T0" fmla="*/ 2 w 74"/>
                    <a:gd name="T1" fmla="*/ 0 h 31"/>
                    <a:gd name="T2" fmla="*/ 51 w 74"/>
                    <a:gd name="T3" fmla="*/ 0 h 31"/>
                    <a:gd name="T4" fmla="*/ 52 w 74"/>
                    <a:gd name="T5" fmla="*/ 4 h 31"/>
                    <a:gd name="T6" fmla="*/ 56 w 74"/>
                    <a:gd name="T7" fmla="*/ 13 h 31"/>
                    <a:gd name="T8" fmla="*/ 74 w 74"/>
                    <a:gd name="T9" fmla="*/ 31 h 31"/>
                    <a:gd name="T10" fmla="*/ 18 w 74"/>
                    <a:gd name="T11" fmla="*/ 31 h 31"/>
                    <a:gd name="T12" fmla="*/ 10 w 74"/>
                    <a:gd name="T13" fmla="*/ 22 h 31"/>
                    <a:gd name="T14" fmla="*/ 0 w 74"/>
                    <a:gd name="T15" fmla="*/ 7 h 31"/>
                    <a:gd name="T16" fmla="*/ 2 w 74"/>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31">
                      <a:moveTo>
                        <a:pt x="2" y="0"/>
                      </a:moveTo>
                      <a:lnTo>
                        <a:pt x="51" y="0"/>
                      </a:lnTo>
                      <a:lnTo>
                        <a:pt x="52" y="4"/>
                      </a:lnTo>
                      <a:lnTo>
                        <a:pt x="56" y="13"/>
                      </a:lnTo>
                      <a:lnTo>
                        <a:pt x="74" y="31"/>
                      </a:lnTo>
                      <a:lnTo>
                        <a:pt x="18" y="31"/>
                      </a:lnTo>
                      <a:lnTo>
                        <a:pt x="10" y="22"/>
                      </a:lnTo>
                      <a:lnTo>
                        <a:pt x="0" y="7"/>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531" name="Freeform 235"/>
                <p:cNvSpPr/>
                <p:nvPr/>
              </p:nvSpPr>
              <p:spPr bwMode="auto">
                <a:xfrm>
                  <a:off x="1039" y="3764"/>
                  <a:ext cx="40" cy="12"/>
                </a:xfrm>
                <a:custGeom>
                  <a:avLst/>
                  <a:gdLst>
                    <a:gd name="T0" fmla="*/ 0 w 82"/>
                    <a:gd name="T1" fmla="*/ 35 h 35"/>
                    <a:gd name="T2" fmla="*/ 2 w 82"/>
                    <a:gd name="T3" fmla="*/ 19 h 35"/>
                    <a:gd name="T4" fmla="*/ 7 w 82"/>
                    <a:gd name="T5" fmla="*/ 7 h 35"/>
                    <a:gd name="T6" fmla="*/ 11 w 82"/>
                    <a:gd name="T7" fmla="*/ 0 h 35"/>
                    <a:gd name="T8" fmla="*/ 67 w 82"/>
                    <a:gd name="T9" fmla="*/ 0 h 35"/>
                    <a:gd name="T10" fmla="*/ 82 w 82"/>
                    <a:gd name="T11" fmla="*/ 35 h 35"/>
                    <a:gd name="T12" fmla="*/ 0 w 82"/>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82" h="35">
                      <a:moveTo>
                        <a:pt x="0" y="35"/>
                      </a:moveTo>
                      <a:lnTo>
                        <a:pt x="2" y="19"/>
                      </a:lnTo>
                      <a:lnTo>
                        <a:pt x="7" y="7"/>
                      </a:lnTo>
                      <a:lnTo>
                        <a:pt x="11" y="0"/>
                      </a:lnTo>
                      <a:lnTo>
                        <a:pt x="67" y="0"/>
                      </a:lnTo>
                      <a:lnTo>
                        <a:pt x="82" y="35"/>
                      </a:lnTo>
                      <a:lnTo>
                        <a:pt x="0" y="35"/>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sp>
            <p:nvSpPr>
              <p:cNvPr id="695532" name="Freeform 236"/>
              <p:cNvSpPr/>
              <p:nvPr/>
            </p:nvSpPr>
            <p:spPr bwMode="auto">
              <a:xfrm>
                <a:off x="778" y="3535"/>
                <a:ext cx="12" cy="23"/>
              </a:xfrm>
              <a:custGeom>
                <a:avLst/>
                <a:gdLst>
                  <a:gd name="T0" fmla="*/ 13 w 24"/>
                  <a:gd name="T1" fmla="*/ 68 h 68"/>
                  <a:gd name="T2" fmla="*/ 0 w 24"/>
                  <a:gd name="T3" fmla="*/ 27 h 68"/>
                  <a:gd name="T4" fmla="*/ 9 w 24"/>
                  <a:gd name="T5" fmla="*/ 0 h 68"/>
                  <a:gd name="T6" fmla="*/ 24 w 24"/>
                  <a:gd name="T7" fmla="*/ 31 h 68"/>
                  <a:gd name="T8" fmla="*/ 13 w 24"/>
                  <a:gd name="T9" fmla="*/ 68 h 68"/>
                </a:gdLst>
                <a:ahLst/>
                <a:cxnLst>
                  <a:cxn ang="0">
                    <a:pos x="T0" y="T1"/>
                  </a:cxn>
                  <a:cxn ang="0">
                    <a:pos x="T2" y="T3"/>
                  </a:cxn>
                  <a:cxn ang="0">
                    <a:pos x="T4" y="T5"/>
                  </a:cxn>
                  <a:cxn ang="0">
                    <a:pos x="T6" y="T7"/>
                  </a:cxn>
                  <a:cxn ang="0">
                    <a:pos x="T8" y="T9"/>
                  </a:cxn>
                </a:cxnLst>
                <a:rect l="0" t="0" r="r" b="b"/>
                <a:pathLst>
                  <a:path w="24" h="68">
                    <a:moveTo>
                      <a:pt x="13" y="68"/>
                    </a:moveTo>
                    <a:lnTo>
                      <a:pt x="0" y="27"/>
                    </a:lnTo>
                    <a:lnTo>
                      <a:pt x="9" y="0"/>
                    </a:lnTo>
                    <a:lnTo>
                      <a:pt x="24" y="31"/>
                    </a:lnTo>
                    <a:lnTo>
                      <a:pt x="13" y="68"/>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533" name="Freeform 237"/>
              <p:cNvSpPr/>
              <p:nvPr/>
            </p:nvSpPr>
            <p:spPr bwMode="auto">
              <a:xfrm>
                <a:off x="783" y="3535"/>
                <a:ext cx="36" cy="11"/>
              </a:xfrm>
              <a:custGeom>
                <a:avLst/>
                <a:gdLst>
                  <a:gd name="T0" fmla="*/ 1 w 72"/>
                  <a:gd name="T1" fmla="*/ 0 h 31"/>
                  <a:gd name="T2" fmla="*/ 50 w 72"/>
                  <a:gd name="T3" fmla="*/ 0 h 31"/>
                  <a:gd name="T4" fmla="*/ 51 w 72"/>
                  <a:gd name="T5" fmla="*/ 4 h 31"/>
                  <a:gd name="T6" fmla="*/ 57 w 72"/>
                  <a:gd name="T7" fmla="*/ 13 h 31"/>
                  <a:gd name="T8" fmla="*/ 72 w 72"/>
                  <a:gd name="T9" fmla="*/ 31 h 31"/>
                  <a:gd name="T10" fmla="*/ 18 w 72"/>
                  <a:gd name="T11" fmla="*/ 31 h 31"/>
                  <a:gd name="T12" fmla="*/ 9 w 72"/>
                  <a:gd name="T13" fmla="*/ 22 h 31"/>
                  <a:gd name="T14" fmla="*/ 0 w 72"/>
                  <a:gd name="T15" fmla="*/ 7 h 31"/>
                  <a:gd name="T16" fmla="*/ 1 w 72"/>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31">
                    <a:moveTo>
                      <a:pt x="1" y="0"/>
                    </a:moveTo>
                    <a:lnTo>
                      <a:pt x="50" y="0"/>
                    </a:lnTo>
                    <a:lnTo>
                      <a:pt x="51" y="4"/>
                    </a:lnTo>
                    <a:lnTo>
                      <a:pt x="57" y="13"/>
                    </a:lnTo>
                    <a:lnTo>
                      <a:pt x="72" y="31"/>
                    </a:lnTo>
                    <a:lnTo>
                      <a:pt x="18" y="31"/>
                    </a:lnTo>
                    <a:lnTo>
                      <a:pt x="9" y="22"/>
                    </a:lnTo>
                    <a:lnTo>
                      <a:pt x="0" y="7"/>
                    </a:lnTo>
                    <a:lnTo>
                      <a:pt x="1" y="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534" name="Freeform 238"/>
              <p:cNvSpPr/>
              <p:nvPr/>
            </p:nvSpPr>
            <p:spPr bwMode="auto">
              <a:xfrm>
                <a:off x="786" y="3546"/>
                <a:ext cx="41" cy="12"/>
              </a:xfrm>
              <a:custGeom>
                <a:avLst/>
                <a:gdLst>
                  <a:gd name="T0" fmla="*/ 0 w 83"/>
                  <a:gd name="T1" fmla="*/ 36 h 36"/>
                  <a:gd name="T2" fmla="*/ 3 w 83"/>
                  <a:gd name="T3" fmla="*/ 21 h 36"/>
                  <a:gd name="T4" fmla="*/ 7 w 83"/>
                  <a:gd name="T5" fmla="*/ 8 h 36"/>
                  <a:gd name="T6" fmla="*/ 12 w 83"/>
                  <a:gd name="T7" fmla="*/ 0 h 36"/>
                  <a:gd name="T8" fmla="*/ 67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3" y="21"/>
                    </a:lnTo>
                    <a:lnTo>
                      <a:pt x="7" y="8"/>
                    </a:lnTo>
                    <a:lnTo>
                      <a:pt x="12" y="0"/>
                    </a:lnTo>
                    <a:lnTo>
                      <a:pt x="67" y="0"/>
                    </a:lnTo>
                    <a:lnTo>
                      <a:pt x="83" y="36"/>
                    </a:lnTo>
                    <a:lnTo>
                      <a:pt x="0" y="36"/>
                    </a:lnTo>
                    <a:close/>
                  </a:path>
                </a:pathLst>
              </a:custGeom>
              <a:solidFill>
                <a:srgbClr val="40404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nvGrpSpPr>
              <p:cNvPr id="695535" name="Group 239"/>
              <p:cNvGrpSpPr/>
              <p:nvPr/>
            </p:nvGrpSpPr>
            <p:grpSpPr bwMode="auto">
              <a:xfrm>
                <a:off x="790" y="3547"/>
                <a:ext cx="49" cy="23"/>
                <a:chOff x="790" y="3547"/>
                <a:chExt cx="49" cy="23"/>
              </a:xfrm>
            </p:grpSpPr>
            <p:sp>
              <p:nvSpPr>
                <p:cNvPr id="695536" name="Freeform 240"/>
                <p:cNvSpPr/>
                <p:nvPr/>
              </p:nvSpPr>
              <p:spPr bwMode="auto">
                <a:xfrm>
                  <a:off x="790" y="3547"/>
                  <a:ext cx="12" cy="23"/>
                </a:xfrm>
                <a:custGeom>
                  <a:avLst/>
                  <a:gdLst>
                    <a:gd name="T0" fmla="*/ 16 w 25"/>
                    <a:gd name="T1" fmla="*/ 68 h 68"/>
                    <a:gd name="T2" fmla="*/ 0 w 25"/>
                    <a:gd name="T3" fmla="*/ 27 h 68"/>
                    <a:gd name="T4" fmla="*/ 11 w 25"/>
                    <a:gd name="T5" fmla="*/ 0 h 68"/>
                    <a:gd name="T6" fmla="*/ 25 w 25"/>
                    <a:gd name="T7" fmla="*/ 31 h 68"/>
                    <a:gd name="T8" fmla="*/ 16 w 25"/>
                    <a:gd name="T9" fmla="*/ 68 h 68"/>
                  </a:gdLst>
                  <a:ahLst/>
                  <a:cxnLst>
                    <a:cxn ang="0">
                      <a:pos x="T0" y="T1"/>
                    </a:cxn>
                    <a:cxn ang="0">
                      <a:pos x="T2" y="T3"/>
                    </a:cxn>
                    <a:cxn ang="0">
                      <a:pos x="T4" y="T5"/>
                    </a:cxn>
                    <a:cxn ang="0">
                      <a:pos x="T6" y="T7"/>
                    </a:cxn>
                    <a:cxn ang="0">
                      <a:pos x="T8" y="T9"/>
                    </a:cxn>
                  </a:cxnLst>
                  <a:rect l="0" t="0" r="r" b="b"/>
                  <a:pathLst>
                    <a:path w="25" h="68">
                      <a:moveTo>
                        <a:pt x="16" y="68"/>
                      </a:moveTo>
                      <a:lnTo>
                        <a:pt x="0" y="27"/>
                      </a:lnTo>
                      <a:lnTo>
                        <a:pt x="11" y="0"/>
                      </a:lnTo>
                      <a:lnTo>
                        <a:pt x="25" y="31"/>
                      </a:lnTo>
                      <a:lnTo>
                        <a:pt x="16"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537" name="Freeform 241"/>
                <p:cNvSpPr/>
                <p:nvPr/>
              </p:nvSpPr>
              <p:spPr bwMode="auto">
                <a:xfrm>
                  <a:off x="795" y="3548"/>
                  <a:ext cx="37" cy="10"/>
                </a:xfrm>
                <a:custGeom>
                  <a:avLst/>
                  <a:gdLst>
                    <a:gd name="T0" fmla="*/ 1 w 73"/>
                    <a:gd name="T1" fmla="*/ 0 h 29"/>
                    <a:gd name="T2" fmla="*/ 48 w 73"/>
                    <a:gd name="T3" fmla="*/ 0 h 29"/>
                    <a:gd name="T4" fmla="*/ 50 w 73"/>
                    <a:gd name="T5" fmla="*/ 2 h 29"/>
                    <a:gd name="T6" fmla="*/ 56 w 73"/>
                    <a:gd name="T7" fmla="*/ 11 h 29"/>
                    <a:gd name="T8" fmla="*/ 73 w 73"/>
                    <a:gd name="T9" fmla="*/ 29 h 29"/>
                    <a:gd name="T10" fmla="*/ 18 w 73"/>
                    <a:gd name="T11" fmla="*/ 29 h 29"/>
                    <a:gd name="T12" fmla="*/ 9 w 73"/>
                    <a:gd name="T13" fmla="*/ 20 h 29"/>
                    <a:gd name="T14" fmla="*/ 0 w 73"/>
                    <a:gd name="T15" fmla="*/ 6 h 29"/>
                    <a:gd name="T16" fmla="*/ 1 w 73"/>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29">
                      <a:moveTo>
                        <a:pt x="1" y="0"/>
                      </a:moveTo>
                      <a:lnTo>
                        <a:pt x="48" y="0"/>
                      </a:lnTo>
                      <a:lnTo>
                        <a:pt x="50" y="2"/>
                      </a:lnTo>
                      <a:lnTo>
                        <a:pt x="56" y="11"/>
                      </a:lnTo>
                      <a:lnTo>
                        <a:pt x="73" y="29"/>
                      </a:lnTo>
                      <a:lnTo>
                        <a:pt x="18" y="29"/>
                      </a:lnTo>
                      <a:lnTo>
                        <a:pt x="9" y="20"/>
                      </a:lnTo>
                      <a:lnTo>
                        <a:pt x="0" y="6"/>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538" name="Freeform 242"/>
                <p:cNvSpPr/>
                <p:nvPr/>
              </p:nvSpPr>
              <p:spPr bwMode="auto">
                <a:xfrm>
                  <a:off x="798" y="3558"/>
                  <a:ext cx="41" cy="12"/>
                </a:xfrm>
                <a:custGeom>
                  <a:avLst/>
                  <a:gdLst>
                    <a:gd name="T0" fmla="*/ 0 w 82"/>
                    <a:gd name="T1" fmla="*/ 36 h 36"/>
                    <a:gd name="T2" fmla="*/ 2 w 82"/>
                    <a:gd name="T3" fmla="*/ 20 h 36"/>
                    <a:gd name="T4" fmla="*/ 7 w 82"/>
                    <a:gd name="T5" fmla="*/ 8 h 36"/>
                    <a:gd name="T6" fmla="*/ 11 w 82"/>
                    <a:gd name="T7" fmla="*/ 0 h 36"/>
                    <a:gd name="T8" fmla="*/ 67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2" y="20"/>
                      </a:lnTo>
                      <a:lnTo>
                        <a:pt x="7" y="8"/>
                      </a:lnTo>
                      <a:lnTo>
                        <a:pt x="11" y="0"/>
                      </a:lnTo>
                      <a:lnTo>
                        <a:pt x="67"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539" name="Group 243"/>
              <p:cNvGrpSpPr/>
              <p:nvPr/>
            </p:nvGrpSpPr>
            <p:grpSpPr bwMode="auto">
              <a:xfrm>
                <a:off x="803" y="3560"/>
                <a:ext cx="49" cy="22"/>
                <a:chOff x="803" y="3560"/>
                <a:chExt cx="49" cy="22"/>
              </a:xfrm>
            </p:grpSpPr>
            <p:sp>
              <p:nvSpPr>
                <p:cNvPr id="695540" name="Freeform 244"/>
                <p:cNvSpPr/>
                <p:nvPr/>
              </p:nvSpPr>
              <p:spPr bwMode="auto">
                <a:xfrm>
                  <a:off x="803" y="3560"/>
                  <a:ext cx="12" cy="22"/>
                </a:xfrm>
                <a:custGeom>
                  <a:avLst/>
                  <a:gdLst>
                    <a:gd name="T0" fmla="*/ 14 w 24"/>
                    <a:gd name="T1" fmla="*/ 68 h 68"/>
                    <a:gd name="T2" fmla="*/ 0 w 24"/>
                    <a:gd name="T3" fmla="*/ 27 h 68"/>
                    <a:gd name="T4" fmla="*/ 10 w 24"/>
                    <a:gd name="T5" fmla="*/ 0 h 68"/>
                    <a:gd name="T6" fmla="*/ 24 w 24"/>
                    <a:gd name="T7" fmla="*/ 31 h 68"/>
                    <a:gd name="T8" fmla="*/ 14 w 24"/>
                    <a:gd name="T9" fmla="*/ 68 h 68"/>
                  </a:gdLst>
                  <a:ahLst/>
                  <a:cxnLst>
                    <a:cxn ang="0">
                      <a:pos x="T0" y="T1"/>
                    </a:cxn>
                    <a:cxn ang="0">
                      <a:pos x="T2" y="T3"/>
                    </a:cxn>
                    <a:cxn ang="0">
                      <a:pos x="T4" y="T5"/>
                    </a:cxn>
                    <a:cxn ang="0">
                      <a:pos x="T6" y="T7"/>
                    </a:cxn>
                    <a:cxn ang="0">
                      <a:pos x="T8" y="T9"/>
                    </a:cxn>
                  </a:cxnLst>
                  <a:rect l="0" t="0" r="r" b="b"/>
                  <a:pathLst>
                    <a:path w="24" h="68">
                      <a:moveTo>
                        <a:pt x="14" y="68"/>
                      </a:moveTo>
                      <a:lnTo>
                        <a:pt x="0" y="27"/>
                      </a:lnTo>
                      <a:lnTo>
                        <a:pt x="10" y="0"/>
                      </a:lnTo>
                      <a:lnTo>
                        <a:pt x="24" y="31"/>
                      </a:lnTo>
                      <a:lnTo>
                        <a:pt x="14"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541" name="Freeform 245"/>
                <p:cNvSpPr/>
                <p:nvPr/>
              </p:nvSpPr>
              <p:spPr bwMode="auto">
                <a:xfrm>
                  <a:off x="808" y="3560"/>
                  <a:ext cx="36" cy="10"/>
                </a:xfrm>
                <a:custGeom>
                  <a:avLst/>
                  <a:gdLst>
                    <a:gd name="T0" fmla="*/ 1 w 72"/>
                    <a:gd name="T1" fmla="*/ 0 h 29"/>
                    <a:gd name="T2" fmla="*/ 49 w 72"/>
                    <a:gd name="T3" fmla="*/ 0 h 29"/>
                    <a:gd name="T4" fmla="*/ 50 w 72"/>
                    <a:gd name="T5" fmla="*/ 2 h 29"/>
                    <a:gd name="T6" fmla="*/ 57 w 72"/>
                    <a:gd name="T7" fmla="*/ 11 h 29"/>
                    <a:gd name="T8" fmla="*/ 72 w 72"/>
                    <a:gd name="T9" fmla="*/ 29 h 29"/>
                    <a:gd name="T10" fmla="*/ 18 w 72"/>
                    <a:gd name="T11" fmla="*/ 29 h 29"/>
                    <a:gd name="T12" fmla="*/ 9 w 72"/>
                    <a:gd name="T13" fmla="*/ 20 h 29"/>
                    <a:gd name="T14" fmla="*/ 0 w 72"/>
                    <a:gd name="T15" fmla="*/ 5 h 29"/>
                    <a:gd name="T16" fmla="*/ 1 w 72"/>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29">
                      <a:moveTo>
                        <a:pt x="1" y="0"/>
                      </a:moveTo>
                      <a:lnTo>
                        <a:pt x="49" y="0"/>
                      </a:lnTo>
                      <a:lnTo>
                        <a:pt x="50" y="2"/>
                      </a:lnTo>
                      <a:lnTo>
                        <a:pt x="57" y="11"/>
                      </a:lnTo>
                      <a:lnTo>
                        <a:pt x="72" y="29"/>
                      </a:lnTo>
                      <a:lnTo>
                        <a:pt x="18" y="29"/>
                      </a:lnTo>
                      <a:lnTo>
                        <a:pt x="9" y="20"/>
                      </a:lnTo>
                      <a:lnTo>
                        <a:pt x="0" y="5"/>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542" name="Freeform 246"/>
                <p:cNvSpPr/>
                <p:nvPr/>
              </p:nvSpPr>
              <p:spPr bwMode="auto">
                <a:xfrm>
                  <a:off x="811" y="3571"/>
                  <a:ext cx="41" cy="11"/>
                </a:xfrm>
                <a:custGeom>
                  <a:avLst/>
                  <a:gdLst>
                    <a:gd name="T0" fmla="*/ 0 w 83"/>
                    <a:gd name="T1" fmla="*/ 35 h 35"/>
                    <a:gd name="T2" fmla="*/ 3 w 83"/>
                    <a:gd name="T3" fmla="*/ 19 h 35"/>
                    <a:gd name="T4" fmla="*/ 7 w 83"/>
                    <a:gd name="T5" fmla="*/ 7 h 35"/>
                    <a:gd name="T6" fmla="*/ 12 w 83"/>
                    <a:gd name="T7" fmla="*/ 0 h 35"/>
                    <a:gd name="T8" fmla="*/ 67 w 83"/>
                    <a:gd name="T9" fmla="*/ 0 h 35"/>
                    <a:gd name="T10" fmla="*/ 83 w 83"/>
                    <a:gd name="T11" fmla="*/ 35 h 35"/>
                    <a:gd name="T12" fmla="*/ 0 w 83"/>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83" h="35">
                      <a:moveTo>
                        <a:pt x="0" y="35"/>
                      </a:moveTo>
                      <a:lnTo>
                        <a:pt x="3" y="19"/>
                      </a:lnTo>
                      <a:lnTo>
                        <a:pt x="7" y="7"/>
                      </a:lnTo>
                      <a:lnTo>
                        <a:pt x="12" y="0"/>
                      </a:lnTo>
                      <a:lnTo>
                        <a:pt x="67" y="0"/>
                      </a:lnTo>
                      <a:lnTo>
                        <a:pt x="83" y="35"/>
                      </a:lnTo>
                      <a:lnTo>
                        <a:pt x="0" y="35"/>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543" name="Group 247"/>
              <p:cNvGrpSpPr/>
              <p:nvPr/>
            </p:nvGrpSpPr>
            <p:grpSpPr bwMode="auto">
              <a:xfrm>
                <a:off x="815" y="3572"/>
                <a:ext cx="50" cy="23"/>
                <a:chOff x="815" y="3572"/>
                <a:chExt cx="50" cy="23"/>
              </a:xfrm>
            </p:grpSpPr>
            <p:sp>
              <p:nvSpPr>
                <p:cNvPr id="695544" name="Freeform 248"/>
                <p:cNvSpPr/>
                <p:nvPr/>
              </p:nvSpPr>
              <p:spPr bwMode="auto">
                <a:xfrm>
                  <a:off x="815" y="3572"/>
                  <a:ext cx="13" cy="23"/>
                </a:xfrm>
                <a:custGeom>
                  <a:avLst/>
                  <a:gdLst>
                    <a:gd name="T0" fmla="*/ 16 w 25"/>
                    <a:gd name="T1" fmla="*/ 68 h 68"/>
                    <a:gd name="T2" fmla="*/ 0 w 25"/>
                    <a:gd name="T3" fmla="*/ 25 h 68"/>
                    <a:gd name="T4" fmla="*/ 10 w 25"/>
                    <a:gd name="T5" fmla="*/ 0 h 68"/>
                    <a:gd name="T6" fmla="*/ 25 w 25"/>
                    <a:gd name="T7" fmla="*/ 30 h 68"/>
                    <a:gd name="T8" fmla="*/ 16 w 25"/>
                    <a:gd name="T9" fmla="*/ 68 h 68"/>
                  </a:gdLst>
                  <a:ahLst/>
                  <a:cxnLst>
                    <a:cxn ang="0">
                      <a:pos x="T0" y="T1"/>
                    </a:cxn>
                    <a:cxn ang="0">
                      <a:pos x="T2" y="T3"/>
                    </a:cxn>
                    <a:cxn ang="0">
                      <a:pos x="T4" y="T5"/>
                    </a:cxn>
                    <a:cxn ang="0">
                      <a:pos x="T6" y="T7"/>
                    </a:cxn>
                    <a:cxn ang="0">
                      <a:pos x="T8" y="T9"/>
                    </a:cxn>
                  </a:cxnLst>
                  <a:rect l="0" t="0" r="r" b="b"/>
                  <a:pathLst>
                    <a:path w="25" h="68">
                      <a:moveTo>
                        <a:pt x="16" y="68"/>
                      </a:moveTo>
                      <a:lnTo>
                        <a:pt x="0" y="25"/>
                      </a:lnTo>
                      <a:lnTo>
                        <a:pt x="10" y="0"/>
                      </a:lnTo>
                      <a:lnTo>
                        <a:pt x="25" y="30"/>
                      </a:lnTo>
                      <a:lnTo>
                        <a:pt x="16"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545" name="Freeform 249"/>
                <p:cNvSpPr/>
                <p:nvPr/>
              </p:nvSpPr>
              <p:spPr bwMode="auto">
                <a:xfrm>
                  <a:off x="820" y="3573"/>
                  <a:ext cx="37" cy="9"/>
                </a:xfrm>
                <a:custGeom>
                  <a:avLst/>
                  <a:gdLst>
                    <a:gd name="T0" fmla="*/ 1 w 75"/>
                    <a:gd name="T1" fmla="*/ 0 h 29"/>
                    <a:gd name="T2" fmla="*/ 50 w 75"/>
                    <a:gd name="T3" fmla="*/ 0 h 29"/>
                    <a:gd name="T4" fmla="*/ 52 w 75"/>
                    <a:gd name="T5" fmla="*/ 2 h 29"/>
                    <a:gd name="T6" fmla="*/ 56 w 75"/>
                    <a:gd name="T7" fmla="*/ 11 h 29"/>
                    <a:gd name="T8" fmla="*/ 75 w 75"/>
                    <a:gd name="T9" fmla="*/ 29 h 29"/>
                    <a:gd name="T10" fmla="*/ 18 w 75"/>
                    <a:gd name="T11" fmla="*/ 29 h 29"/>
                    <a:gd name="T12" fmla="*/ 10 w 75"/>
                    <a:gd name="T13" fmla="*/ 20 h 29"/>
                    <a:gd name="T14" fmla="*/ 0 w 75"/>
                    <a:gd name="T15" fmla="*/ 5 h 29"/>
                    <a:gd name="T16" fmla="*/ 1 w 75"/>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29">
                      <a:moveTo>
                        <a:pt x="1" y="0"/>
                      </a:moveTo>
                      <a:lnTo>
                        <a:pt x="50" y="0"/>
                      </a:lnTo>
                      <a:lnTo>
                        <a:pt x="52" y="2"/>
                      </a:lnTo>
                      <a:lnTo>
                        <a:pt x="56" y="11"/>
                      </a:lnTo>
                      <a:lnTo>
                        <a:pt x="75" y="29"/>
                      </a:lnTo>
                      <a:lnTo>
                        <a:pt x="18" y="29"/>
                      </a:lnTo>
                      <a:lnTo>
                        <a:pt x="10" y="20"/>
                      </a:lnTo>
                      <a:lnTo>
                        <a:pt x="0" y="5"/>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546" name="Freeform 250"/>
                <p:cNvSpPr/>
                <p:nvPr/>
              </p:nvSpPr>
              <p:spPr bwMode="auto">
                <a:xfrm>
                  <a:off x="824" y="3583"/>
                  <a:ext cx="41" cy="12"/>
                </a:xfrm>
                <a:custGeom>
                  <a:avLst/>
                  <a:gdLst>
                    <a:gd name="T0" fmla="*/ 0 w 82"/>
                    <a:gd name="T1" fmla="*/ 36 h 36"/>
                    <a:gd name="T2" fmla="*/ 1 w 82"/>
                    <a:gd name="T3" fmla="*/ 19 h 36"/>
                    <a:gd name="T4" fmla="*/ 6 w 82"/>
                    <a:gd name="T5" fmla="*/ 7 h 36"/>
                    <a:gd name="T6" fmla="*/ 10 w 82"/>
                    <a:gd name="T7" fmla="*/ 0 h 36"/>
                    <a:gd name="T8" fmla="*/ 67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1" y="19"/>
                      </a:lnTo>
                      <a:lnTo>
                        <a:pt x="6" y="7"/>
                      </a:lnTo>
                      <a:lnTo>
                        <a:pt x="10" y="0"/>
                      </a:lnTo>
                      <a:lnTo>
                        <a:pt x="67"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547" name="Group 251"/>
              <p:cNvGrpSpPr/>
              <p:nvPr/>
            </p:nvGrpSpPr>
            <p:grpSpPr bwMode="auto">
              <a:xfrm>
                <a:off x="828" y="3585"/>
                <a:ext cx="49" cy="23"/>
                <a:chOff x="828" y="3585"/>
                <a:chExt cx="49" cy="23"/>
              </a:xfrm>
            </p:grpSpPr>
            <p:sp>
              <p:nvSpPr>
                <p:cNvPr id="695548" name="Freeform 252"/>
                <p:cNvSpPr/>
                <p:nvPr/>
              </p:nvSpPr>
              <p:spPr bwMode="auto">
                <a:xfrm>
                  <a:off x="828" y="3585"/>
                  <a:ext cx="13" cy="23"/>
                </a:xfrm>
                <a:custGeom>
                  <a:avLst/>
                  <a:gdLst>
                    <a:gd name="T0" fmla="*/ 16 w 25"/>
                    <a:gd name="T1" fmla="*/ 68 h 68"/>
                    <a:gd name="T2" fmla="*/ 0 w 25"/>
                    <a:gd name="T3" fmla="*/ 26 h 68"/>
                    <a:gd name="T4" fmla="*/ 9 w 25"/>
                    <a:gd name="T5" fmla="*/ 0 h 68"/>
                    <a:gd name="T6" fmla="*/ 25 w 25"/>
                    <a:gd name="T7" fmla="*/ 31 h 68"/>
                    <a:gd name="T8" fmla="*/ 16 w 25"/>
                    <a:gd name="T9" fmla="*/ 68 h 68"/>
                  </a:gdLst>
                  <a:ahLst/>
                  <a:cxnLst>
                    <a:cxn ang="0">
                      <a:pos x="T0" y="T1"/>
                    </a:cxn>
                    <a:cxn ang="0">
                      <a:pos x="T2" y="T3"/>
                    </a:cxn>
                    <a:cxn ang="0">
                      <a:pos x="T4" y="T5"/>
                    </a:cxn>
                    <a:cxn ang="0">
                      <a:pos x="T6" y="T7"/>
                    </a:cxn>
                    <a:cxn ang="0">
                      <a:pos x="T8" y="T9"/>
                    </a:cxn>
                  </a:cxnLst>
                  <a:rect l="0" t="0" r="r" b="b"/>
                  <a:pathLst>
                    <a:path w="25" h="68">
                      <a:moveTo>
                        <a:pt x="16" y="68"/>
                      </a:moveTo>
                      <a:lnTo>
                        <a:pt x="0" y="26"/>
                      </a:lnTo>
                      <a:lnTo>
                        <a:pt x="9" y="0"/>
                      </a:lnTo>
                      <a:lnTo>
                        <a:pt x="25" y="31"/>
                      </a:lnTo>
                      <a:lnTo>
                        <a:pt x="16"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549" name="Freeform 253"/>
                <p:cNvSpPr/>
                <p:nvPr/>
              </p:nvSpPr>
              <p:spPr bwMode="auto">
                <a:xfrm>
                  <a:off x="833" y="3586"/>
                  <a:ext cx="37" cy="10"/>
                </a:xfrm>
                <a:custGeom>
                  <a:avLst/>
                  <a:gdLst>
                    <a:gd name="T0" fmla="*/ 1 w 75"/>
                    <a:gd name="T1" fmla="*/ 0 h 29"/>
                    <a:gd name="T2" fmla="*/ 50 w 75"/>
                    <a:gd name="T3" fmla="*/ 0 h 29"/>
                    <a:gd name="T4" fmla="*/ 51 w 75"/>
                    <a:gd name="T5" fmla="*/ 2 h 29"/>
                    <a:gd name="T6" fmla="*/ 57 w 75"/>
                    <a:gd name="T7" fmla="*/ 11 h 29"/>
                    <a:gd name="T8" fmla="*/ 75 w 75"/>
                    <a:gd name="T9" fmla="*/ 29 h 29"/>
                    <a:gd name="T10" fmla="*/ 18 w 75"/>
                    <a:gd name="T11" fmla="*/ 29 h 29"/>
                    <a:gd name="T12" fmla="*/ 11 w 75"/>
                    <a:gd name="T13" fmla="*/ 20 h 29"/>
                    <a:gd name="T14" fmla="*/ 0 w 75"/>
                    <a:gd name="T15" fmla="*/ 5 h 29"/>
                    <a:gd name="T16" fmla="*/ 1 w 75"/>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29">
                      <a:moveTo>
                        <a:pt x="1" y="0"/>
                      </a:moveTo>
                      <a:lnTo>
                        <a:pt x="50" y="0"/>
                      </a:lnTo>
                      <a:lnTo>
                        <a:pt x="51" y="2"/>
                      </a:lnTo>
                      <a:lnTo>
                        <a:pt x="57" y="11"/>
                      </a:lnTo>
                      <a:lnTo>
                        <a:pt x="75" y="29"/>
                      </a:lnTo>
                      <a:lnTo>
                        <a:pt x="18" y="29"/>
                      </a:lnTo>
                      <a:lnTo>
                        <a:pt x="11" y="20"/>
                      </a:lnTo>
                      <a:lnTo>
                        <a:pt x="0" y="5"/>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550" name="Freeform 254"/>
                <p:cNvSpPr/>
                <p:nvPr/>
              </p:nvSpPr>
              <p:spPr bwMode="auto">
                <a:xfrm>
                  <a:off x="837" y="3596"/>
                  <a:ext cx="40" cy="12"/>
                </a:xfrm>
                <a:custGeom>
                  <a:avLst/>
                  <a:gdLst>
                    <a:gd name="T0" fmla="*/ 0 w 80"/>
                    <a:gd name="T1" fmla="*/ 36 h 36"/>
                    <a:gd name="T2" fmla="*/ 1 w 80"/>
                    <a:gd name="T3" fmla="*/ 20 h 36"/>
                    <a:gd name="T4" fmla="*/ 5 w 80"/>
                    <a:gd name="T5" fmla="*/ 8 h 36"/>
                    <a:gd name="T6" fmla="*/ 10 w 80"/>
                    <a:gd name="T7" fmla="*/ 0 h 36"/>
                    <a:gd name="T8" fmla="*/ 67 w 80"/>
                    <a:gd name="T9" fmla="*/ 0 h 36"/>
                    <a:gd name="T10" fmla="*/ 80 w 80"/>
                    <a:gd name="T11" fmla="*/ 36 h 36"/>
                    <a:gd name="T12" fmla="*/ 0 w 80"/>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0" h="36">
                      <a:moveTo>
                        <a:pt x="0" y="36"/>
                      </a:moveTo>
                      <a:lnTo>
                        <a:pt x="1" y="20"/>
                      </a:lnTo>
                      <a:lnTo>
                        <a:pt x="5" y="8"/>
                      </a:lnTo>
                      <a:lnTo>
                        <a:pt x="10" y="0"/>
                      </a:lnTo>
                      <a:lnTo>
                        <a:pt x="67" y="0"/>
                      </a:lnTo>
                      <a:lnTo>
                        <a:pt x="80"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551" name="Group 255"/>
              <p:cNvGrpSpPr/>
              <p:nvPr/>
            </p:nvGrpSpPr>
            <p:grpSpPr bwMode="auto">
              <a:xfrm>
                <a:off x="840" y="3600"/>
                <a:ext cx="100" cy="73"/>
                <a:chOff x="840" y="3600"/>
                <a:chExt cx="100" cy="73"/>
              </a:xfrm>
            </p:grpSpPr>
            <p:grpSp>
              <p:nvGrpSpPr>
                <p:cNvPr id="695552" name="Group 256"/>
                <p:cNvGrpSpPr/>
                <p:nvPr/>
              </p:nvGrpSpPr>
              <p:grpSpPr bwMode="auto">
                <a:xfrm>
                  <a:off x="840" y="3600"/>
                  <a:ext cx="49" cy="23"/>
                  <a:chOff x="840" y="3600"/>
                  <a:chExt cx="49" cy="23"/>
                </a:xfrm>
              </p:grpSpPr>
              <p:sp>
                <p:nvSpPr>
                  <p:cNvPr id="695553" name="Freeform 257"/>
                  <p:cNvSpPr/>
                  <p:nvPr/>
                </p:nvSpPr>
                <p:spPr bwMode="auto">
                  <a:xfrm>
                    <a:off x="840" y="3600"/>
                    <a:ext cx="13" cy="23"/>
                  </a:xfrm>
                  <a:custGeom>
                    <a:avLst/>
                    <a:gdLst>
                      <a:gd name="T0" fmla="*/ 15 w 25"/>
                      <a:gd name="T1" fmla="*/ 70 h 70"/>
                      <a:gd name="T2" fmla="*/ 0 w 25"/>
                      <a:gd name="T3" fmla="*/ 27 h 70"/>
                      <a:gd name="T4" fmla="*/ 10 w 25"/>
                      <a:gd name="T5" fmla="*/ 0 h 70"/>
                      <a:gd name="T6" fmla="*/ 25 w 25"/>
                      <a:gd name="T7" fmla="*/ 31 h 70"/>
                      <a:gd name="T8" fmla="*/ 15 w 25"/>
                      <a:gd name="T9" fmla="*/ 70 h 70"/>
                    </a:gdLst>
                    <a:ahLst/>
                    <a:cxnLst>
                      <a:cxn ang="0">
                        <a:pos x="T0" y="T1"/>
                      </a:cxn>
                      <a:cxn ang="0">
                        <a:pos x="T2" y="T3"/>
                      </a:cxn>
                      <a:cxn ang="0">
                        <a:pos x="T4" y="T5"/>
                      </a:cxn>
                      <a:cxn ang="0">
                        <a:pos x="T6" y="T7"/>
                      </a:cxn>
                      <a:cxn ang="0">
                        <a:pos x="T8" y="T9"/>
                      </a:cxn>
                    </a:cxnLst>
                    <a:rect l="0" t="0" r="r" b="b"/>
                    <a:pathLst>
                      <a:path w="25" h="70">
                        <a:moveTo>
                          <a:pt x="15" y="70"/>
                        </a:moveTo>
                        <a:lnTo>
                          <a:pt x="0" y="27"/>
                        </a:lnTo>
                        <a:lnTo>
                          <a:pt x="10" y="0"/>
                        </a:lnTo>
                        <a:lnTo>
                          <a:pt x="25" y="31"/>
                        </a:lnTo>
                        <a:lnTo>
                          <a:pt x="15" y="70"/>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554" name="Freeform 258"/>
                  <p:cNvSpPr/>
                  <p:nvPr/>
                </p:nvSpPr>
                <p:spPr bwMode="auto">
                  <a:xfrm>
                    <a:off x="845" y="3600"/>
                    <a:ext cx="37" cy="11"/>
                  </a:xfrm>
                  <a:custGeom>
                    <a:avLst/>
                    <a:gdLst>
                      <a:gd name="T0" fmla="*/ 1 w 75"/>
                      <a:gd name="T1" fmla="*/ 0 h 31"/>
                      <a:gd name="T2" fmla="*/ 50 w 75"/>
                      <a:gd name="T3" fmla="*/ 0 h 31"/>
                      <a:gd name="T4" fmla="*/ 52 w 75"/>
                      <a:gd name="T5" fmla="*/ 4 h 31"/>
                      <a:gd name="T6" fmla="*/ 56 w 75"/>
                      <a:gd name="T7" fmla="*/ 13 h 31"/>
                      <a:gd name="T8" fmla="*/ 75 w 75"/>
                      <a:gd name="T9" fmla="*/ 31 h 31"/>
                      <a:gd name="T10" fmla="*/ 18 w 75"/>
                      <a:gd name="T11" fmla="*/ 31 h 31"/>
                      <a:gd name="T12" fmla="*/ 9 w 75"/>
                      <a:gd name="T13" fmla="*/ 22 h 31"/>
                      <a:gd name="T14" fmla="*/ 0 w 75"/>
                      <a:gd name="T15" fmla="*/ 7 h 31"/>
                      <a:gd name="T16" fmla="*/ 1 w 75"/>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1">
                        <a:moveTo>
                          <a:pt x="1" y="0"/>
                        </a:moveTo>
                        <a:lnTo>
                          <a:pt x="50" y="0"/>
                        </a:lnTo>
                        <a:lnTo>
                          <a:pt x="52" y="4"/>
                        </a:lnTo>
                        <a:lnTo>
                          <a:pt x="56" y="13"/>
                        </a:lnTo>
                        <a:lnTo>
                          <a:pt x="75" y="31"/>
                        </a:lnTo>
                        <a:lnTo>
                          <a:pt x="18" y="31"/>
                        </a:lnTo>
                        <a:lnTo>
                          <a:pt x="9" y="22"/>
                        </a:lnTo>
                        <a:lnTo>
                          <a:pt x="0" y="7"/>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555" name="Freeform 259"/>
                  <p:cNvSpPr/>
                  <p:nvPr/>
                </p:nvSpPr>
                <p:spPr bwMode="auto">
                  <a:xfrm>
                    <a:off x="848" y="3611"/>
                    <a:ext cx="41" cy="12"/>
                  </a:xfrm>
                  <a:custGeom>
                    <a:avLst/>
                    <a:gdLst>
                      <a:gd name="T0" fmla="*/ 0 w 82"/>
                      <a:gd name="T1" fmla="*/ 38 h 38"/>
                      <a:gd name="T2" fmla="*/ 2 w 82"/>
                      <a:gd name="T3" fmla="*/ 22 h 38"/>
                      <a:gd name="T4" fmla="*/ 8 w 82"/>
                      <a:gd name="T5" fmla="*/ 8 h 38"/>
                      <a:gd name="T6" fmla="*/ 12 w 82"/>
                      <a:gd name="T7" fmla="*/ 0 h 38"/>
                      <a:gd name="T8" fmla="*/ 69 w 82"/>
                      <a:gd name="T9" fmla="*/ 0 h 38"/>
                      <a:gd name="T10" fmla="*/ 82 w 82"/>
                      <a:gd name="T11" fmla="*/ 38 h 38"/>
                      <a:gd name="T12" fmla="*/ 0 w 82"/>
                      <a:gd name="T13" fmla="*/ 38 h 38"/>
                    </a:gdLst>
                    <a:ahLst/>
                    <a:cxnLst>
                      <a:cxn ang="0">
                        <a:pos x="T0" y="T1"/>
                      </a:cxn>
                      <a:cxn ang="0">
                        <a:pos x="T2" y="T3"/>
                      </a:cxn>
                      <a:cxn ang="0">
                        <a:pos x="T4" y="T5"/>
                      </a:cxn>
                      <a:cxn ang="0">
                        <a:pos x="T6" y="T7"/>
                      </a:cxn>
                      <a:cxn ang="0">
                        <a:pos x="T8" y="T9"/>
                      </a:cxn>
                      <a:cxn ang="0">
                        <a:pos x="T10" y="T11"/>
                      </a:cxn>
                      <a:cxn ang="0">
                        <a:pos x="T12" y="T13"/>
                      </a:cxn>
                    </a:cxnLst>
                    <a:rect l="0" t="0" r="r" b="b"/>
                    <a:pathLst>
                      <a:path w="82" h="38">
                        <a:moveTo>
                          <a:pt x="0" y="38"/>
                        </a:moveTo>
                        <a:lnTo>
                          <a:pt x="2" y="22"/>
                        </a:lnTo>
                        <a:lnTo>
                          <a:pt x="8" y="8"/>
                        </a:lnTo>
                        <a:lnTo>
                          <a:pt x="12" y="0"/>
                        </a:lnTo>
                        <a:lnTo>
                          <a:pt x="69" y="0"/>
                        </a:lnTo>
                        <a:lnTo>
                          <a:pt x="82" y="38"/>
                        </a:lnTo>
                        <a:lnTo>
                          <a:pt x="0" y="38"/>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556" name="Group 260"/>
                <p:cNvGrpSpPr/>
                <p:nvPr/>
              </p:nvGrpSpPr>
              <p:grpSpPr bwMode="auto">
                <a:xfrm>
                  <a:off x="853" y="3612"/>
                  <a:ext cx="48" cy="23"/>
                  <a:chOff x="853" y="3612"/>
                  <a:chExt cx="48" cy="23"/>
                </a:xfrm>
              </p:grpSpPr>
              <p:sp>
                <p:nvSpPr>
                  <p:cNvPr id="695557" name="Freeform 261"/>
                  <p:cNvSpPr/>
                  <p:nvPr/>
                </p:nvSpPr>
                <p:spPr bwMode="auto">
                  <a:xfrm>
                    <a:off x="853" y="3612"/>
                    <a:ext cx="12" cy="23"/>
                  </a:xfrm>
                  <a:custGeom>
                    <a:avLst/>
                    <a:gdLst>
                      <a:gd name="T0" fmla="*/ 14 w 25"/>
                      <a:gd name="T1" fmla="*/ 69 h 69"/>
                      <a:gd name="T2" fmla="*/ 0 w 25"/>
                      <a:gd name="T3" fmla="*/ 28 h 69"/>
                      <a:gd name="T4" fmla="*/ 10 w 25"/>
                      <a:gd name="T5" fmla="*/ 0 h 69"/>
                      <a:gd name="T6" fmla="*/ 25 w 25"/>
                      <a:gd name="T7" fmla="*/ 32 h 69"/>
                      <a:gd name="T8" fmla="*/ 14 w 25"/>
                      <a:gd name="T9" fmla="*/ 69 h 69"/>
                    </a:gdLst>
                    <a:ahLst/>
                    <a:cxnLst>
                      <a:cxn ang="0">
                        <a:pos x="T0" y="T1"/>
                      </a:cxn>
                      <a:cxn ang="0">
                        <a:pos x="T2" y="T3"/>
                      </a:cxn>
                      <a:cxn ang="0">
                        <a:pos x="T4" y="T5"/>
                      </a:cxn>
                      <a:cxn ang="0">
                        <a:pos x="T6" y="T7"/>
                      </a:cxn>
                      <a:cxn ang="0">
                        <a:pos x="T8" y="T9"/>
                      </a:cxn>
                    </a:cxnLst>
                    <a:rect l="0" t="0" r="r" b="b"/>
                    <a:pathLst>
                      <a:path w="25" h="69">
                        <a:moveTo>
                          <a:pt x="14" y="69"/>
                        </a:moveTo>
                        <a:lnTo>
                          <a:pt x="0" y="28"/>
                        </a:lnTo>
                        <a:lnTo>
                          <a:pt x="10" y="0"/>
                        </a:lnTo>
                        <a:lnTo>
                          <a:pt x="25" y="32"/>
                        </a:lnTo>
                        <a:lnTo>
                          <a:pt x="14" y="69"/>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558" name="Freeform 262"/>
                  <p:cNvSpPr/>
                  <p:nvPr/>
                </p:nvSpPr>
                <p:spPr bwMode="auto">
                  <a:xfrm>
                    <a:off x="857" y="3613"/>
                    <a:ext cx="37" cy="10"/>
                  </a:xfrm>
                  <a:custGeom>
                    <a:avLst/>
                    <a:gdLst>
                      <a:gd name="T0" fmla="*/ 1 w 73"/>
                      <a:gd name="T1" fmla="*/ 0 h 32"/>
                      <a:gd name="T2" fmla="*/ 50 w 73"/>
                      <a:gd name="T3" fmla="*/ 0 h 32"/>
                      <a:gd name="T4" fmla="*/ 51 w 73"/>
                      <a:gd name="T5" fmla="*/ 3 h 32"/>
                      <a:gd name="T6" fmla="*/ 56 w 73"/>
                      <a:gd name="T7" fmla="*/ 15 h 32"/>
                      <a:gd name="T8" fmla="*/ 73 w 73"/>
                      <a:gd name="T9" fmla="*/ 32 h 32"/>
                      <a:gd name="T10" fmla="*/ 18 w 73"/>
                      <a:gd name="T11" fmla="*/ 32 h 32"/>
                      <a:gd name="T12" fmla="*/ 9 w 73"/>
                      <a:gd name="T13" fmla="*/ 22 h 32"/>
                      <a:gd name="T14" fmla="*/ 0 w 73"/>
                      <a:gd name="T15" fmla="*/ 7 h 32"/>
                      <a:gd name="T16" fmla="*/ 1 w 73"/>
                      <a:gd name="T17"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32">
                        <a:moveTo>
                          <a:pt x="1" y="0"/>
                        </a:moveTo>
                        <a:lnTo>
                          <a:pt x="50" y="0"/>
                        </a:lnTo>
                        <a:lnTo>
                          <a:pt x="51" y="3"/>
                        </a:lnTo>
                        <a:lnTo>
                          <a:pt x="56" y="15"/>
                        </a:lnTo>
                        <a:lnTo>
                          <a:pt x="73" y="32"/>
                        </a:lnTo>
                        <a:lnTo>
                          <a:pt x="18" y="32"/>
                        </a:lnTo>
                        <a:lnTo>
                          <a:pt x="9" y="22"/>
                        </a:lnTo>
                        <a:lnTo>
                          <a:pt x="0" y="7"/>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559" name="Freeform 263"/>
                  <p:cNvSpPr/>
                  <p:nvPr/>
                </p:nvSpPr>
                <p:spPr bwMode="auto">
                  <a:xfrm>
                    <a:off x="860" y="3623"/>
                    <a:ext cx="41" cy="12"/>
                  </a:xfrm>
                  <a:custGeom>
                    <a:avLst/>
                    <a:gdLst>
                      <a:gd name="T0" fmla="*/ 0 w 83"/>
                      <a:gd name="T1" fmla="*/ 36 h 36"/>
                      <a:gd name="T2" fmla="*/ 1 w 83"/>
                      <a:gd name="T3" fmla="*/ 21 h 36"/>
                      <a:gd name="T4" fmla="*/ 6 w 83"/>
                      <a:gd name="T5" fmla="*/ 8 h 36"/>
                      <a:gd name="T6" fmla="*/ 13 w 83"/>
                      <a:gd name="T7" fmla="*/ 0 h 36"/>
                      <a:gd name="T8" fmla="*/ 68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1" y="21"/>
                        </a:lnTo>
                        <a:lnTo>
                          <a:pt x="6" y="8"/>
                        </a:lnTo>
                        <a:lnTo>
                          <a:pt x="13" y="0"/>
                        </a:lnTo>
                        <a:lnTo>
                          <a:pt x="68"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560" name="Group 264"/>
                <p:cNvGrpSpPr/>
                <p:nvPr/>
              </p:nvGrpSpPr>
              <p:grpSpPr bwMode="auto">
                <a:xfrm>
                  <a:off x="865" y="3625"/>
                  <a:ext cx="49" cy="23"/>
                  <a:chOff x="865" y="3625"/>
                  <a:chExt cx="49" cy="23"/>
                </a:xfrm>
              </p:grpSpPr>
              <p:sp>
                <p:nvSpPr>
                  <p:cNvPr id="695561" name="Freeform 265"/>
                  <p:cNvSpPr/>
                  <p:nvPr/>
                </p:nvSpPr>
                <p:spPr bwMode="auto">
                  <a:xfrm>
                    <a:off x="865" y="3625"/>
                    <a:ext cx="12" cy="23"/>
                  </a:xfrm>
                  <a:custGeom>
                    <a:avLst/>
                    <a:gdLst>
                      <a:gd name="T0" fmla="*/ 16 w 25"/>
                      <a:gd name="T1" fmla="*/ 68 h 68"/>
                      <a:gd name="T2" fmla="*/ 0 w 25"/>
                      <a:gd name="T3" fmla="*/ 27 h 68"/>
                      <a:gd name="T4" fmla="*/ 11 w 25"/>
                      <a:gd name="T5" fmla="*/ 0 h 68"/>
                      <a:gd name="T6" fmla="*/ 25 w 25"/>
                      <a:gd name="T7" fmla="*/ 30 h 68"/>
                      <a:gd name="T8" fmla="*/ 16 w 25"/>
                      <a:gd name="T9" fmla="*/ 68 h 68"/>
                    </a:gdLst>
                    <a:ahLst/>
                    <a:cxnLst>
                      <a:cxn ang="0">
                        <a:pos x="T0" y="T1"/>
                      </a:cxn>
                      <a:cxn ang="0">
                        <a:pos x="T2" y="T3"/>
                      </a:cxn>
                      <a:cxn ang="0">
                        <a:pos x="T4" y="T5"/>
                      </a:cxn>
                      <a:cxn ang="0">
                        <a:pos x="T6" y="T7"/>
                      </a:cxn>
                      <a:cxn ang="0">
                        <a:pos x="T8" y="T9"/>
                      </a:cxn>
                    </a:cxnLst>
                    <a:rect l="0" t="0" r="r" b="b"/>
                    <a:pathLst>
                      <a:path w="25" h="68">
                        <a:moveTo>
                          <a:pt x="16" y="68"/>
                        </a:moveTo>
                        <a:lnTo>
                          <a:pt x="0" y="27"/>
                        </a:lnTo>
                        <a:lnTo>
                          <a:pt x="11" y="0"/>
                        </a:lnTo>
                        <a:lnTo>
                          <a:pt x="25" y="30"/>
                        </a:lnTo>
                        <a:lnTo>
                          <a:pt x="16"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562" name="Freeform 266"/>
                  <p:cNvSpPr/>
                  <p:nvPr/>
                </p:nvSpPr>
                <p:spPr bwMode="auto">
                  <a:xfrm>
                    <a:off x="870" y="3626"/>
                    <a:ext cx="37" cy="9"/>
                  </a:xfrm>
                  <a:custGeom>
                    <a:avLst/>
                    <a:gdLst>
                      <a:gd name="T0" fmla="*/ 1 w 73"/>
                      <a:gd name="T1" fmla="*/ 0 h 29"/>
                      <a:gd name="T2" fmla="*/ 50 w 73"/>
                      <a:gd name="T3" fmla="*/ 0 h 29"/>
                      <a:gd name="T4" fmla="*/ 52 w 73"/>
                      <a:gd name="T5" fmla="*/ 2 h 29"/>
                      <a:gd name="T6" fmla="*/ 56 w 73"/>
                      <a:gd name="T7" fmla="*/ 11 h 29"/>
                      <a:gd name="T8" fmla="*/ 73 w 73"/>
                      <a:gd name="T9" fmla="*/ 29 h 29"/>
                      <a:gd name="T10" fmla="*/ 18 w 73"/>
                      <a:gd name="T11" fmla="*/ 29 h 29"/>
                      <a:gd name="T12" fmla="*/ 9 w 73"/>
                      <a:gd name="T13" fmla="*/ 20 h 29"/>
                      <a:gd name="T14" fmla="*/ 0 w 73"/>
                      <a:gd name="T15" fmla="*/ 6 h 29"/>
                      <a:gd name="T16" fmla="*/ 1 w 73"/>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29">
                        <a:moveTo>
                          <a:pt x="1" y="0"/>
                        </a:moveTo>
                        <a:lnTo>
                          <a:pt x="50" y="0"/>
                        </a:lnTo>
                        <a:lnTo>
                          <a:pt x="52" y="2"/>
                        </a:lnTo>
                        <a:lnTo>
                          <a:pt x="56" y="11"/>
                        </a:lnTo>
                        <a:lnTo>
                          <a:pt x="73" y="29"/>
                        </a:lnTo>
                        <a:lnTo>
                          <a:pt x="18" y="29"/>
                        </a:lnTo>
                        <a:lnTo>
                          <a:pt x="9" y="20"/>
                        </a:lnTo>
                        <a:lnTo>
                          <a:pt x="0" y="6"/>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563" name="Freeform 267"/>
                  <p:cNvSpPr/>
                  <p:nvPr/>
                </p:nvSpPr>
                <p:spPr bwMode="auto">
                  <a:xfrm>
                    <a:off x="873" y="3636"/>
                    <a:ext cx="41" cy="12"/>
                  </a:xfrm>
                  <a:custGeom>
                    <a:avLst/>
                    <a:gdLst>
                      <a:gd name="T0" fmla="*/ 0 w 82"/>
                      <a:gd name="T1" fmla="*/ 36 h 36"/>
                      <a:gd name="T2" fmla="*/ 1 w 82"/>
                      <a:gd name="T3" fmla="*/ 19 h 36"/>
                      <a:gd name="T4" fmla="*/ 7 w 82"/>
                      <a:gd name="T5" fmla="*/ 7 h 36"/>
                      <a:gd name="T6" fmla="*/ 11 w 82"/>
                      <a:gd name="T7" fmla="*/ 0 h 36"/>
                      <a:gd name="T8" fmla="*/ 67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1" y="19"/>
                        </a:lnTo>
                        <a:lnTo>
                          <a:pt x="7" y="7"/>
                        </a:lnTo>
                        <a:lnTo>
                          <a:pt x="11" y="0"/>
                        </a:lnTo>
                        <a:lnTo>
                          <a:pt x="67"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564" name="Group 268"/>
                <p:cNvGrpSpPr/>
                <p:nvPr/>
              </p:nvGrpSpPr>
              <p:grpSpPr bwMode="auto">
                <a:xfrm>
                  <a:off x="878" y="3638"/>
                  <a:ext cx="49" cy="22"/>
                  <a:chOff x="878" y="3638"/>
                  <a:chExt cx="49" cy="22"/>
                </a:xfrm>
              </p:grpSpPr>
              <p:sp>
                <p:nvSpPr>
                  <p:cNvPr id="695565" name="Freeform 269"/>
                  <p:cNvSpPr/>
                  <p:nvPr/>
                </p:nvSpPr>
                <p:spPr bwMode="auto">
                  <a:xfrm>
                    <a:off x="878" y="3638"/>
                    <a:ext cx="12" cy="22"/>
                  </a:xfrm>
                  <a:custGeom>
                    <a:avLst/>
                    <a:gdLst>
                      <a:gd name="T0" fmla="*/ 16 w 25"/>
                      <a:gd name="T1" fmla="*/ 68 h 68"/>
                      <a:gd name="T2" fmla="*/ 0 w 25"/>
                      <a:gd name="T3" fmla="*/ 27 h 68"/>
                      <a:gd name="T4" fmla="*/ 11 w 25"/>
                      <a:gd name="T5" fmla="*/ 0 h 68"/>
                      <a:gd name="T6" fmla="*/ 25 w 25"/>
                      <a:gd name="T7" fmla="*/ 31 h 68"/>
                      <a:gd name="T8" fmla="*/ 16 w 25"/>
                      <a:gd name="T9" fmla="*/ 68 h 68"/>
                    </a:gdLst>
                    <a:ahLst/>
                    <a:cxnLst>
                      <a:cxn ang="0">
                        <a:pos x="T0" y="T1"/>
                      </a:cxn>
                      <a:cxn ang="0">
                        <a:pos x="T2" y="T3"/>
                      </a:cxn>
                      <a:cxn ang="0">
                        <a:pos x="T4" y="T5"/>
                      </a:cxn>
                      <a:cxn ang="0">
                        <a:pos x="T6" y="T7"/>
                      </a:cxn>
                      <a:cxn ang="0">
                        <a:pos x="T8" y="T9"/>
                      </a:cxn>
                    </a:cxnLst>
                    <a:rect l="0" t="0" r="r" b="b"/>
                    <a:pathLst>
                      <a:path w="25" h="68">
                        <a:moveTo>
                          <a:pt x="16" y="68"/>
                        </a:moveTo>
                        <a:lnTo>
                          <a:pt x="0" y="27"/>
                        </a:lnTo>
                        <a:lnTo>
                          <a:pt x="11" y="0"/>
                        </a:lnTo>
                        <a:lnTo>
                          <a:pt x="25" y="31"/>
                        </a:lnTo>
                        <a:lnTo>
                          <a:pt x="16"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566" name="Freeform 270"/>
                  <p:cNvSpPr/>
                  <p:nvPr/>
                </p:nvSpPr>
                <p:spPr bwMode="auto">
                  <a:xfrm>
                    <a:off x="883" y="3638"/>
                    <a:ext cx="36" cy="10"/>
                  </a:xfrm>
                  <a:custGeom>
                    <a:avLst/>
                    <a:gdLst>
                      <a:gd name="T0" fmla="*/ 1 w 72"/>
                      <a:gd name="T1" fmla="*/ 0 h 30"/>
                      <a:gd name="T2" fmla="*/ 49 w 72"/>
                      <a:gd name="T3" fmla="*/ 0 h 30"/>
                      <a:gd name="T4" fmla="*/ 51 w 72"/>
                      <a:gd name="T5" fmla="*/ 3 h 30"/>
                      <a:gd name="T6" fmla="*/ 56 w 72"/>
                      <a:gd name="T7" fmla="*/ 12 h 30"/>
                      <a:gd name="T8" fmla="*/ 72 w 72"/>
                      <a:gd name="T9" fmla="*/ 30 h 30"/>
                      <a:gd name="T10" fmla="*/ 18 w 72"/>
                      <a:gd name="T11" fmla="*/ 30 h 30"/>
                      <a:gd name="T12" fmla="*/ 9 w 72"/>
                      <a:gd name="T13" fmla="*/ 21 h 30"/>
                      <a:gd name="T14" fmla="*/ 0 w 72"/>
                      <a:gd name="T15" fmla="*/ 5 h 30"/>
                      <a:gd name="T16" fmla="*/ 1 w 72"/>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30">
                        <a:moveTo>
                          <a:pt x="1" y="0"/>
                        </a:moveTo>
                        <a:lnTo>
                          <a:pt x="49" y="0"/>
                        </a:lnTo>
                        <a:lnTo>
                          <a:pt x="51" y="3"/>
                        </a:lnTo>
                        <a:lnTo>
                          <a:pt x="56" y="12"/>
                        </a:lnTo>
                        <a:lnTo>
                          <a:pt x="72" y="30"/>
                        </a:lnTo>
                        <a:lnTo>
                          <a:pt x="18" y="30"/>
                        </a:lnTo>
                        <a:lnTo>
                          <a:pt x="9" y="21"/>
                        </a:lnTo>
                        <a:lnTo>
                          <a:pt x="0" y="5"/>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567" name="Freeform 271"/>
                  <p:cNvSpPr/>
                  <p:nvPr/>
                </p:nvSpPr>
                <p:spPr bwMode="auto">
                  <a:xfrm>
                    <a:off x="886" y="3648"/>
                    <a:ext cx="41" cy="12"/>
                  </a:xfrm>
                  <a:custGeom>
                    <a:avLst/>
                    <a:gdLst>
                      <a:gd name="T0" fmla="*/ 0 w 82"/>
                      <a:gd name="T1" fmla="*/ 36 h 36"/>
                      <a:gd name="T2" fmla="*/ 2 w 82"/>
                      <a:gd name="T3" fmla="*/ 19 h 36"/>
                      <a:gd name="T4" fmla="*/ 6 w 82"/>
                      <a:gd name="T5" fmla="*/ 8 h 36"/>
                      <a:gd name="T6" fmla="*/ 11 w 82"/>
                      <a:gd name="T7" fmla="*/ 0 h 36"/>
                      <a:gd name="T8" fmla="*/ 66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2" y="19"/>
                        </a:lnTo>
                        <a:lnTo>
                          <a:pt x="6" y="8"/>
                        </a:lnTo>
                        <a:lnTo>
                          <a:pt x="11" y="0"/>
                        </a:lnTo>
                        <a:lnTo>
                          <a:pt x="66"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568" name="Group 272"/>
                <p:cNvGrpSpPr/>
                <p:nvPr/>
              </p:nvGrpSpPr>
              <p:grpSpPr bwMode="auto">
                <a:xfrm>
                  <a:off x="890" y="3651"/>
                  <a:ext cx="50" cy="22"/>
                  <a:chOff x="890" y="3651"/>
                  <a:chExt cx="50" cy="22"/>
                </a:xfrm>
              </p:grpSpPr>
              <p:sp>
                <p:nvSpPr>
                  <p:cNvPr id="695569" name="Freeform 273"/>
                  <p:cNvSpPr/>
                  <p:nvPr/>
                </p:nvSpPr>
                <p:spPr bwMode="auto">
                  <a:xfrm>
                    <a:off x="890" y="3651"/>
                    <a:ext cx="13" cy="22"/>
                  </a:xfrm>
                  <a:custGeom>
                    <a:avLst/>
                    <a:gdLst>
                      <a:gd name="T0" fmla="*/ 16 w 25"/>
                      <a:gd name="T1" fmla="*/ 67 h 67"/>
                      <a:gd name="T2" fmla="*/ 0 w 25"/>
                      <a:gd name="T3" fmla="*/ 26 h 67"/>
                      <a:gd name="T4" fmla="*/ 12 w 25"/>
                      <a:gd name="T5" fmla="*/ 0 h 67"/>
                      <a:gd name="T6" fmla="*/ 25 w 25"/>
                      <a:gd name="T7" fmla="*/ 30 h 67"/>
                      <a:gd name="T8" fmla="*/ 16 w 25"/>
                      <a:gd name="T9" fmla="*/ 67 h 67"/>
                    </a:gdLst>
                    <a:ahLst/>
                    <a:cxnLst>
                      <a:cxn ang="0">
                        <a:pos x="T0" y="T1"/>
                      </a:cxn>
                      <a:cxn ang="0">
                        <a:pos x="T2" y="T3"/>
                      </a:cxn>
                      <a:cxn ang="0">
                        <a:pos x="T4" y="T5"/>
                      </a:cxn>
                      <a:cxn ang="0">
                        <a:pos x="T6" y="T7"/>
                      </a:cxn>
                      <a:cxn ang="0">
                        <a:pos x="T8" y="T9"/>
                      </a:cxn>
                    </a:cxnLst>
                    <a:rect l="0" t="0" r="r" b="b"/>
                    <a:pathLst>
                      <a:path w="25" h="67">
                        <a:moveTo>
                          <a:pt x="16" y="67"/>
                        </a:moveTo>
                        <a:lnTo>
                          <a:pt x="0" y="26"/>
                        </a:lnTo>
                        <a:lnTo>
                          <a:pt x="12" y="0"/>
                        </a:lnTo>
                        <a:lnTo>
                          <a:pt x="25" y="30"/>
                        </a:lnTo>
                        <a:lnTo>
                          <a:pt x="16" y="67"/>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570" name="Freeform 274"/>
                  <p:cNvSpPr/>
                  <p:nvPr/>
                </p:nvSpPr>
                <p:spPr bwMode="auto">
                  <a:xfrm>
                    <a:off x="895" y="3651"/>
                    <a:ext cx="37" cy="10"/>
                  </a:xfrm>
                  <a:custGeom>
                    <a:avLst/>
                    <a:gdLst>
                      <a:gd name="T0" fmla="*/ 2 w 73"/>
                      <a:gd name="T1" fmla="*/ 0 h 29"/>
                      <a:gd name="T2" fmla="*/ 48 w 73"/>
                      <a:gd name="T3" fmla="*/ 0 h 29"/>
                      <a:gd name="T4" fmla="*/ 51 w 73"/>
                      <a:gd name="T5" fmla="*/ 2 h 29"/>
                      <a:gd name="T6" fmla="*/ 56 w 73"/>
                      <a:gd name="T7" fmla="*/ 11 h 29"/>
                      <a:gd name="T8" fmla="*/ 73 w 73"/>
                      <a:gd name="T9" fmla="*/ 29 h 29"/>
                      <a:gd name="T10" fmla="*/ 18 w 73"/>
                      <a:gd name="T11" fmla="*/ 29 h 29"/>
                      <a:gd name="T12" fmla="*/ 9 w 73"/>
                      <a:gd name="T13" fmla="*/ 20 h 29"/>
                      <a:gd name="T14" fmla="*/ 0 w 73"/>
                      <a:gd name="T15" fmla="*/ 5 h 29"/>
                      <a:gd name="T16" fmla="*/ 2 w 73"/>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29">
                        <a:moveTo>
                          <a:pt x="2" y="0"/>
                        </a:moveTo>
                        <a:lnTo>
                          <a:pt x="48" y="0"/>
                        </a:lnTo>
                        <a:lnTo>
                          <a:pt x="51" y="2"/>
                        </a:lnTo>
                        <a:lnTo>
                          <a:pt x="56" y="11"/>
                        </a:lnTo>
                        <a:lnTo>
                          <a:pt x="73" y="29"/>
                        </a:lnTo>
                        <a:lnTo>
                          <a:pt x="18" y="29"/>
                        </a:lnTo>
                        <a:lnTo>
                          <a:pt x="9" y="20"/>
                        </a:lnTo>
                        <a:lnTo>
                          <a:pt x="0" y="5"/>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571" name="Freeform 275"/>
                  <p:cNvSpPr/>
                  <p:nvPr/>
                </p:nvSpPr>
                <p:spPr bwMode="auto">
                  <a:xfrm>
                    <a:off x="899" y="3662"/>
                    <a:ext cx="41" cy="11"/>
                  </a:xfrm>
                  <a:custGeom>
                    <a:avLst/>
                    <a:gdLst>
                      <a:gd name="T0" fmla="*/ 0 w 83"/>
                      <a:gd name="T1" fmla="*/ 35 h 35"/>
                      <a:gd name="T2" fmla="*/ 2 w 83"/>
                      <a:gd name="T3" fmla="*/ 19 h 35"/>
                      <a:gd name="T4" fmla="*/ 7 w 83"/>
                      <a:gd name="T5" fmla="*/ 7 h 35"/>
                      <a:gd name="T6" fmla="*/ 11 w 83"/>
                      <a:gd name="T7" fmla="*/ 0 h 35"/>
                      <a:gd name="T8" fmla="*/ 67 w 83"/>
                      <a:gd name="T9" fmla="*/ 0 h 35"/>
                      <a:gd name="T10" fmla="*/ 83 w 83"/>
                      <a:gd name="T11" fmla="*/ 35 h 35"/>
                      <a:gd name="T12" fmla="*/ 0 w 83"/>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83" h="35">
                        <a:moveTo>
                          <a:pt x="0" y="35"/>
                        </a:moveTo>
                        <a:lnTo>
                          <a:pt x="2" y="19"/>
                        </a:lnTo>
                        <a:lnTo>
                          <a:pt x="7" y="7"/>
                        </a:lnTo>
                        <a:lnTo>
                          <a:pt x="11" y="0"/>
                        </a:lnTo>
                        <a:lnTo>
                          <a:pt x="67" y="0"/>
                        </a:lnTo>
                        <a:lnTo>
                          <a:pt x="83" y="35"/>
                        </a:lnTo>
                        <a:lnTo>
                          <a:pt x="0" y="35"/>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grpSp>
            <p:nvGrpSpPr>
              <p:cNvPr id="695572" name="Group 276"/>
              <p:cNvGrpSpPr/>
              <p:nvPr/>
            </p:nvGrpSpPr>
            <p:grpSpPr bwMode="auto">
              <a:xfrm>
                <a:off x="903" y="3665"/>
                <a:ext cx="99" cy="74"/>
                <a:chOff x="903" y="3665"/>
                <a:chExt cx="99" cy="74"/>
              </a:xfrm>
            </p:grpSpPr>
            <p:grpSp>
              <p:nvGrpSpPr>
                <p:cNvPr id="695573" name="Group 277"/>
                <p:cNvGrpSpPr/>
                <p:nvPr/>
              </p:nvGrpSpPr>
              <p:grpSpPr bwMode="auto">
                <a:xfrm>
                  <a:off x="903" y="3665"/>
                  <a:ext cx="49" cy="23"/>
                  <a:chOff x="903" y="3665"/>
                  <a:chExt cx="49" cy="23"/>
                </a:xfrm>
              </p:grpSpPr>
              <p:sp>
                <p:nvSpPr>
                  <p:cNvPr id="695574" name="Freeform 278"/>
                  <p:cNvSpPr/>
                  <p:nvPr/>
                </p:nvSpPr>
                <p:spPr bwMode="auto">
                  <a:xfrm>
                    <a:off x="903" y="3665"/>
                    <a:ext cx="12" cy="23"/>
                  </a:xfrm>
                  <a:custGeom>
                    <a:avLst/>
                    <a:gdLst>
                      <a:gd name="T0" fmla="*/ 16 w 25"/>
                      <a:gd name="T1" fmla="*/ 69 h 69"/>
                      <a:gd name="T2" fmla="*/ 0 w 25"/>
                      <a:gd name="T3" fmla="*/ 27 h 69"/>
                      <a:gd name="T4" fmla="*/ 10 w 25"/>
                      <a:gd name="T5" fmla="*/ 0 h 69"/>
                      <a:gd name="T6" fmla="*/ 25 w 25"/>
                      <a:gd name="T7" fmla="*/ 32 h 69"/>
                      <a:gd name="T8" fmla="*/ 16 w 25"/>
                      <a:gd name="T9" fmla="*/ 69 h 69"/>
                    </a:gdLst>
                    <a:ahLst/>
                    <a:cxnLst>
                      <a:cxn ang="0">
                        <a:pos x="T0" y="T1"/>
                      </a:cxn>
                      <a:cxn ang="0">
                        <a:pos x="T2" y="T3"/>
                      </a:cxn>
                      <a:cxn ang="0">
                        <a:pos x="T4" y="T5"/>
                      </a:cxn>
                      <a:cxn ang="0">
                        <a:pos x="T6" y="T7"/>
                      </a:cxn>
                      <a:cxn ang="0">
                        <a:pos x="T8" y="T9"/>
                      </a:cxn>
                    </a:cxnLst>
                    <a:rect l="0" t="0" r="r" b="b"/>
                    <a:pathLst>
                      <a:path w="25" h="69">
                        <a:moveTo>
                          <a:pt x="16" y="69"/>
                        </a:moveTo>
                        <a:lnTo>
                          <a:pt x="0" y="27"/>
                        </a:lnTo>
                        <a:lnTo>
                          <a:pt x="10" y="0"/>
                        </a:lnTo>
                        <a:lnTo>
                          <a:pt x="25" y="32"/>
                        </a:lnTo>
                        <a:lnTo>
                          <a:pt x="16" y="69"/>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575" name="Freeform 279"/>
                  <p:cNvSpPr/>
                  <p:nvPr/>
                </p:nvSpPr>
                <p:spPr bwMode="auto">
                  <a:xfrm>
                    <a:off x="907" y="3666"/>
                    <a:ext cx="37" cy="10"/>
                  </a:xfrm>
                  <a:custGeom>
                    <a:avLst/>
                    <a:gdLst>
                      <a:gd name="T0" fmla="*/ 1 w 73"/>
                      <a:gd name="T1" fmla="*/ 0 h 31"/>
                      <a:gd name="T2" fmla="*/ 49 w 73"/>
                      <a:gd name="T3" fmla="*/ 0 h 31"/>
                      <a:gd name="T4" fmla="*/ 51 w 73"/>
                      <a:gd name="T5" fmla="*/ 4 h 31"/>
                      <a:gd name="T6" fmla="*/ 56 w 73"/>
                      <a:gd name="T7" fmla="*/ 13 h 31"/>
                      <a:gd name="T8" fmla="*/ 73 w 73"/>
                      <a:gd name="T9" fmla="*/ 31 h 31"/>
                      <a:gd name="T10" fmla="*/ 18 w 73"/>
                      <a:gd name="T11" fmla="*/ 31 h 31"/>
                      <a:gd name="T12" fmla="*/ 10 w 73"/>
                      <a:gd name="T13" fmla="*/ 22 h 31"/>
                      <a:gd name="T14" fmla="*/ 0 w 73"/>
                      <a:gd name="T15" fmla="*/ 7 h 31"/>
                      <a:gd name="T16" fmla="*/ 1 w 73"/>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31">
                        <a:moveTo>
                          <a:pt x="1" y="0"/>
                        </a:moveTo>
                        <a:lnTo>
                          <a:pt x="49" y="0"/>
                        </a:lnTo>
                        <a:lnTo>
                          <a:pt x="51" y="4"/>
                        </a:lnTo>
                        <a:lnTo>
                          <a:pt x="56" y="13"/>
                        </a:lnTo>
                        <a:lnTo>
                          <a:pt x="73" y="31"/>
                        </a:lnTo>
                        <a:lnTo>
                          <a:pt x="18" y="31"/>
                        </a:lnTo>
                        <a:lnTo>
                          <a:pt x="10" y="22"/>
                        </a:lnTo>
                        <a:lnTo>
                          <a:pt x="0" y="7"/>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576" name="Freeform 280"/>
                  <p:cNvSpPr/>
                  <p:nvPr/>
                </p:nvSpPr>
                <p:spPr bwMode="auto">
                  <a:xfrm>
                    <a:off x="911" y="3676"/>
                    <a:ext cx="41" cy="12"/>
                  </a:xfrm>
                  <a:custGeom>
                    <a:avLst/>
                    <a:gdLst>
                      <a:gd name="T0" fmla="*/ 0 w 82"/>
                      <a:gd name="T1" fmla="*/ 36 h 36"/>
                      <a:gd name="T2" fmla="*/ 2 w 82"/>
                      <a:gd name="T3" fmla="*/ 20 h 36"/>
                      <a:gd name="T4" fmla="*/ 6 w 82"/>
                      <a:gd name="T5" fmla="*/ 7 h 36"/>
                      <a:gd name="T6" fmla="*/ 11 w 82"/>
                      <a:gd name="T7" fmla="*/ 0 h 36"/>
                      <a:gd name="T8" fmla="*/ 66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2" y="20"/>
                        </a:lnTo>
                        <a:lnTo>
                          <a:pt x="6" y="7"/>
                        </a:lnTo>
                        <a:lnTo>
                          <a:pt x="11" y="0"/>
                        </a:lnTo>
                        <a:lnTo>
                          <a:pt x="66"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577" name="Group 281"/>
                <p:cNvGrpSpPr/>
                <p:nvPr/>
              </p:nvGrpSpPr>
              <p:grpSpPr bwMode="auto">
                <a:xfrm>
                  <a:off x="914" y="3678"/>
                  <a:ext cx="49" cy="23"/>
                  <a:chOff x="914" y="3678"/>
                  <a:chExt cx="49" cy="23"/>
                </a:xfrm>
              </p:grpSpPr>
              <p:sp>
                <p:nvSpPr>
                  <p:cNvPr id="695578" name="Freeform 282"/>
                  <p:cNvSpPr/>
                  <p:nvPr/>
                </p:nvSpPr>
                <p:spPr bwMode="auto">
                  <a:xfrm>
                    <a:off x="914" y="3678"/>
                    <a:ext cx="13" cy="23"/>
                  </a:xfrm>
                  <a:custGeom>
                    <a:avLst/>
                    <a:gdLst>
                      <a:gd name="T0" fmla="*/ 14 w 25"/>
                      <a:gd name="T1" fmla="*/ 70 h 70"/>
                      <a:gd name="T2" fmla="*/ 0 w 25"/>
                      <a:gd name="T3" fmla="*/ 27 h 70"/>
                      <a:gd name="T4" fmla="*/ 9 w 25"/>
                      <a:gd name="T5" fmla="*/ 0 h 70"/>
                      <a:gd name="T6" fmla="*/ 25 w 25"/>
                      <a:gd name="T7" fmla="*/ 31 h 70"/>
                      <a:gd name="T8" fmla="*/ 14 w 25"/>
                      <a:gd name="T9" fmla="*/ 70 h 70"/>
                    </a:gdLst>
                    <a:ahLst/>
                    <a:cxnLst>
                      <a:cxn ang="0">
                        <a:pos x="T0" y="T1"/>
                      </a:cxn>
                      <a:cxn ang="0">
                        <a:pos x="T2" y="T3"/>
                      </a:cxn>
                      <a:cxn ang="0">
                        <a:pos x="T4" y="T5"/>
                      </a:cxn>
                      <a:cxn ang="0">
                        <a:pos x="T6" y="T7"/>
                      </a:cxn>
                      <a:cxn ang="0">
                        <a:pos x="T8" y="T9"/>
                      </a:cxn>
                    </a:cxnLst>
                    <a:rect l="0" t="0" r="r" b="b"/>
                    <a:pathLst>
                      <a:path w="25" h="70">
                        <a:moveTo>
                          <a:pt x="14" y="70"/>
                        </a:moveTo>
                        <a:lnTo>
                          <a:pt x="0" y="27"/>
                        </a:lnTo>
                        <a:lnTo>
                          <a:pt x="9" y="0"/>
                        </a:lnTo>
                        <a:lnTo>
                          <a:pt x="25" y="31"/>
                        </a:lnTo>
                        <a:lnTo>
                          <a:pt x="14" y="70"/>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579" name="Freeform 283"/>
                  <p:cNvSpPr/>
                  <p:nvPr/>
                </p:nvSpPr>
                <p:spPr bwMode="auto">
                  <a:xfrm>
                    <a:off x="919" y="3678"/>
                    <a:ext cx="38" cy="10"/>
                  </a:xfrm>
                  <a:custGeom>
                    <a:avLst/>
                    <a:gdLst>
                      <a:gd name="T0" fmla="*/ 1 w 75"/>
                      <a:gd name="T1" fmla="*/ 0 h 30"/>
                      <a:gd name="T2" fmla="*/ 50 w 75"/>
                      <a:gd name="T3" fmla="*/ 0 h 30"/>
                      <a:gd name="T4" fmla="*/ 51 w 75"/>
                      <a:gd name="T5" fmla="*/ 3 h 30"/>
                      <a:gd name="T6" fmla="*/ 57 w 75"/>
                      <a:gd name="T7" fmla="*/ 12 h 30"/>
                      <a:gd name="T8" fmla="*/ 75 w 75"/>
                      <a:gd name="T9" fmla="*/ 30 h 30"/>
                      <a:gd name="T10" fmla="*/ 19 w 75"/>
                      <a:gd name="T11" fmla="*/ 30 h 30"/>
                      <a:gd name="T12" fmla="*/ 11 w 75"/>
                      <a:gd name="T13" fmla="*/ 20 h 30"/>
                      <a:gd name="T14" fmla="*/ 0 w 75"/>
                      <a:gd name="T15" fmla="*/ 6 h 30"/>
                      <a:gd name="T16" fmla="*/ 1 w 75"/>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0">
                        <a:moveTo>
                          <a:pt x="1" y="0"/>
                        </a:moveTo>
                        <a:lnTo>
                          <a:pt x="50" y="0"/>
                        </a:lnTo>
                        <a:lnTo>
                          <a:pt x="51" y="3"/>
                        </a:lnTo>
                        <a:lnTo>
                          <a:pt x="57" y="12"/>
                        </a:lnTo>
                        <a:lnTo>
                          <a:pt x="75" y="30"/>
                        </a:lnTo>
                        <a:lnTo>
                          <a:pt x="19" y="30"/>
                        </a:lnTo>
                        <a:lnTo>
                          <a:pt x="11" y="20"/>
                        </a:lnTo>
                        <a:lnTo>
                          <a:pt x="0" y="6"/>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580" name="Freeform 284"/>
                  <p:cNvSpPr/>
                  <p:nvPr/>
                </p:nvSpPr>
                <p:spPr bwMode="auto">
                  <a:xfrm>
                    <a:off x="922" y="3688"/>
                    <a:ext cx="41" cy="13"/>
                  </a:xfrm>
                  <a:custGeom>
                    <a:avLst/>
                    <a:gdLst>
                      <a:gd name="T0" fmla="*/ 0 w 81"/>
                      <a:gd name="T1" fmla="*/ 38 h 38"/>
                      <a:gd name="T2" fmla="*/ 2 w 81"/>
                      <a:gd name="T3" fmla="*/ 21 h 38"/>
                      <a:gd name="T4" fmla="*/ 8 w 81"/>
                      <a:gd name="T5" fmla="*/ 8 h 38"/>
                      <a:gd name="T6" fmla="*/ 12 w 81"/>
                      <a:gd name="T7" fmla="*/ 0 h 38"/>
                      <a:gd name="T8" fmla="*/ 68 w 81"/>
                      <a:gd name="T9" fmla="*/ 0 h 38"/>
                      <a:gd name="T10" fmla="*/ 81 w 81"/>
                      <a:gd name="T11" fmla="*/ 38 h 38"/>
                      <a:gd name="T12" fmla="*/ 0 w 81"/>
                      <a:gd name="T13" fmla="*/ 38 h 38"/>
                    </a:gdLst>
                    <a:ahLst/>
                    <a:cxnLst>
                      <a:cxn ang="0">
                        <a:pos x="T0" y="T1"/>
                      </a:cxn>
                      <a:cxn ang="0">
                        <a:pos x="T2" y="T3"/>
                      </a:cxn>
                      <a:cxn ang="0">
                        <a:pos x="T4" y="T5"/>
                      </a:cxn>
                      <a:cxn ang="0">
                        <a:pos x="T6" y="T7"/>
                      </a:cxn>
                      <a:cxn ang="0">
                        <a:pos x="T8" y="T9"/>
                      </a:cxn>
                      <a:cxn ang="0">
                        <a:pos x="T10" y="T11"/>
                      </a:cxn>
                      <a:cxn ang="0">
                        <a:pos x="T12" y="T13"/>
                      </a:cxn>
                    </a:cxnLst>
                    <a:rect l="0" t="0" r="r" b="b"/>
                    <a:pathLst>
                      <a:path w="81" h="38">
                        <a:moveTo>
                          <a:pt x="0" y="38"/>
                        </a:moveTo>
                        <a:lnTo>
                          <a:pt x="2" y="21"/>
                        </a:lnTo>
                        <a:lnTo>
                          <a:pt x="8" y="8"/>
                        </a:lnTo>
                        <a:lnTo>
                          <a:pt x="12" y="0"/>
                        </a:lnTo>
                        <a:lnTo>
                          <a:pt x="68" y="0"/>
                        </a:lnTo>
                        <a:lnTo>
                          <a:pt x="81" y="38"/>
                        </a:lnTo>
                        <a:lnTo>
                          <a:pt x="0" y="38"/>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581" name="Group 285"/>
                <p:cNvGrpSpPr/>
                <p:nvPr/>
              </p:nvGrpSpPr>
              <p:grpSpPr bwMode="auto">
                <a:xfrm>
                  <a:off x="928" y="3690"/>
                  <a:ext cx="48" cy="23"/>
                  <a:chOff x="928" y="3690"/>
                  <a:chExt cx="48" cy="23"/>
                </a:xfrm>
              </p:grpSpPr>
              <p:sp>
                <p:nvSpPr>
                  <p:cNvPr id="695582" name="Freeform 286"/>
                  <p:cNvSpPr/>
                  <p:nvPr/>
                </p:nvSpPr>
                <p:spPr bwMode="auto">
                  <a:xfrm>
                    <a:off x="928" y="3690"/>
                    <a:ext cx="12" cy="23"/>
                  </a:xfrm>
                  <a:custGeom>
                    <a:avLst/>
                    <a:gdLst>
                      <a:gd name="T0" fmla="*/ 13 w 25"/>
                      <a:gd name="T1" fmla="*/ 70 h 70"/>
                      <a:gd name="T2" fmla="*/ 0 w 25"/>
                      <a:gd name="T3" fmla="*/ 29 h 70"/>
                      <a:gd name="T4" fmla="*/ 9 w 25"/>
                      <a:gd name="T5" fmla="*/ 0 h 70"/>
                      <a:gd name="T6" fmla="*/ 25 w 25"/>
                      <a:gd name="T7" fmla="*/ 33 h 70"/>
                      <a:gd name="T8" fmla="*/ 13 w 25"/>
                      <a:gd name="T9" fmla="*/ 70 h 70"/>
                    </a:gdLst>
                    <a:ahLst/>
                    <a:cxnLst>
                      <a:cxn ang="0">
                        <a:pos x="T0" y="T1"/>
                      </a:cxn>
                      <a:cxn ang="0">
                        <a:pos x="T2" y="T3"/>
                      </a:cxn>
                      <a:cxn ang="0">
                        <a:pos x="T4" y="T5"/>
                      </a:cxn>
                      <a:cxn ang="0">
                        <a:pos x="T6" y="T7"/>
                      </a:cxn>
                      <a:cxn ang="0">
                        <a:pos x="T8" y="T9"/>
                      </a:cxn>
                    </a:cxnLst>
                    <a:rect l="0" t="0" r="r" b="b"/>
                    <a:pathLst>
                      <a:path w="25" h="70">
                        <a:moveTo>
                          <a:pt x="13" y="70"/>
                        </a:moveTo>
                        <a:lnTo>
                          <a:pt x="0" y="29"/>
                        </a:lnTo>
                        <a:lnTo>
                          <a:pt x="9" y="0"/>
                        </a:lnTo>
                        <a:lnTo>
                          <a:pt x="25" y="33"/>
                        </a:lnTo>
                        <a:lnTo>
                          <a:pt x="13" y="70"/>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583" name="Freeform 287"/>
                  <p:cNvSpPr/>
                  <p:nvPr/>
                </p:nvSpPr>
                <p:spPr bwMode="auto">
                  <a:xfrm>
                    <a:off x="932" y="3691"/>
                    <a:ext cx="38" cy="10"/>
                  </a:xfrm>
                  <a:custGeom>
                    <a:avLst/>
                    <a:gdLst>
                      <a:gd name="T0" fmla="*/ 2 w 75"/>
                      <a:gd name="T1" fmla="*/ 0 h 31"/>
                      <a:gd name="T2" fmla="*/ 50 w 75"/>
                      <a:gd name="T3" fmla="*/ 0 h 31"/>
                      <a:gd name="T4" fmla="*/ 52 w 75"/>
                      <a:gd name="T5" fmla="*/ 2 h 31"/>
                      <a:gd name="T6" fmla="*/ 57 w 75"/>
                      <a:gd name="T7" fmla="*/ 11 h 31"/>
                      <a:gd name="T8" fmla="*/ 75 w 75"/>
                      <a:gd name="T9" fmla="*/ 31 h 31"/>
                      <a:gd name="T10" fmla="*/ 19 w 75"/>
                      <a:gd name="T11" fmla="*/ 31 h 31"/>
                      <a:gd name="T12" fmla="*/ 10 w 75"/>
                      <a:gd name="T13" fmla="*/ 22 h 31"/>
                      <a:gd name="T14" fmla="*/ 0 w 75"/>
                      <a:gd name="T15" fmla="*/ 6 h 31"/>
                      <a:gd name="T16" fmla="*/ 2 w 75"/>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1">
                        <a:moveTo>
                          <a:pt x="2" y="0"/>
                        </a:moveTo>
                        <a:lnTo>
                          <a:pt x="50" y="0"/>
                        </a:lnTo>
                        <a:lnTo>
                          <a:pt x="52" y="2"/>
                        </a:lnTo>
                        <a:lnTo>
                          <a:pt x="57" y="11"/>
                        </a:lnTo>
                        <a:lnTo>
                          <a:pt x="75" y="31"/>
                        </a:lnTo>
                        <a:lnTo>
                          <a:pt x="19" y="31"/>
                        </a:lnTo>
                        <a:lnTo>
                          <a:pt x="10" y="22"/>
                        </a:lnTo>
                        <a:lnTo>
                          <a:pt x="0" y="6"/>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584" name="Freeform 288"/>
                  <p:cNvSpPr/>
                  <p:nvPr/>
                </p:nvSpPr>
                <p:spPr bwMode="auto">
                  <a:xfrm>
                    <a:off x="935" y="3701"/>
                    <a:ext cx="41" cy="12"/>
                  </a:xfrm>
                  <a:custGeom>
                    <a:avLst/>
                    <a:gdLst>
                      <a:gd name="T0" fmla="*/ 0 w 83"/>
                      <a:gd name="T1" fmla="*/ 36 h 36"/>
                      <a:gd name="T2" fmla="*/ 2 w 83"/>
                      <a:gd name="T3" fmla="*/ 19 h 36"/>
                      <a:gd name="T4" fmla="*/ 8 w 83"/>
                      <a:gd name="T5" fmla="*/ 7 h 36"/>
                      <a:gd name="T6" fmla="*/ 13 w 83"/>
                      <a:gd name="T7" fmla="*/ 0 h 36"/>
                      <a:gd name="T8" fmla="*/ 69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2" y="19"/>
                        </a:lnTo>
                        <a:lnTo>
                          <a:pt x="8" y="7"/>
                        </a:lnTo>
                        <a:lnTo>
                          <a:pt x="13" y="0"/>
                        </a:lnTo>
                        <a:lnTo>
                          <a:pt x="69"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585" name="Group 289"/>
                <p:cNvGrpSpPr/>
                <p:nvPr/>
              </p:nvGrpSpPr>
              <p:grpSpPr bwMode="auto">
                <a:xfrm>
                  <a:off x="940" y="3703"/>
                  <a:ext cx="49" cy="23"/>
                  <a:chOff x="940" y="3703"/>
                  <a:chExt cx="49" cy="23"/>
                </a:xfrm>
              </p:grpSpPr>
              <p:sp>
                <p:nvSpPr>
                  <p:cNvPr id="695586" name="Freeform 290"/>
                  <p:cNvSpPr/>
                  <p:nvPr/>
                </p:nvSpPr>
                <p:spPr bwMode="auto">
                  <a:xfrm>
                    <a:off x="940" y="3703"/>
                    <a:ext cx="13" cy="23"/>
                  </a:xfrm>
                  <a:custGeom>
                    <a:avLst/>
                    <a:gdLst>
                      <a:gd name="T0" fmla="*/ 15 w 25"/>
                      <a:gd name="T1" fmla="*/ 68 h 68"/>
                      <a:gd name="T2" fmla="*/ 0 w 25"/>
                      <a:gd name="T3" fmla="*/ 27 h 68"/>
                      <a:gd name="T4" fmla="*/ 9 w 25"/>
                      <a:gd name="T5" fmla="*/ 0 h 68"/>
                      <a:gd name="T6" fmla="*/ 25 w 25"/>
                      <a:gd name="T7" fmla="*/ 31 h 68"/>
                      <a:gd name="T8" fmla="*/ 15 w 25"/>
                      <a:gd name="T9" fmla="*/ 68 h 68"/>
                    </a:gdLst>
                    <a:ahLst/>
                    <a:cxnLst>
                      <a:cxn ang="0">
                        <a:pos x="T0" y="T1"/>
                      </a:cxn>
                      <a:cxn ang="0">
                        <a:pos x="T2" y="T3"/>
                      </a:cxn>
                      <a:cxn ang="0">
                        <a:pos x="T4" y="T5"/>
                      </a:cxn>
                      <a:cxn ang="0">
                        <a:pos x="T6" y="T7"/>
                      </a:cxn>
                      <a:cxn ang="0">
                        <a:pos x="T8" y="T9"/>
                      </a:cxn>
                    </a:cxnLst>
                    <a:rect l="0" t="0" r="r" b="b"/>
                    <a:pathLst>
                      <a:path w="25" h="68">
                        <a:moveTo>
                          <a:pt x="15" y="68"/>
                        </a:moveTo>
                        <a:lnTo>
                          <a:pt x="0" y="27"/>
                        </a:lnTo>
                        <a:lnTo>
                          <a:pt x="9" y="0"/>
                        </a:lnTo>
                        <a:lnTo>
                          <a:pt x="25" y="31"/>
                        </a:lnTo>
                        <a:lnTo>
                          <a:pt x="15"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587" name="Freeform 291"/>
                  <p:cNvSpPr/>
                  <p:nvPr/>
                </p:nvSpPr>
                <p:spPr bwMode="auto">
                  <a:xfrm>
                    <a:off x="945" y="3703"/>
                    <a:ext cx="37" cy="10"/>
                  </a:xfrm>
                  <a:custGeom>
                    <a:avLst/>
                    <a:gdLst>
                      <a:gd name="T0" fmla="*/ 2 w 75"/>
                      <a:gd name="T1" fmla="*/ 0 h 30"/>
                      <a:gd name="T2" fmla="*/ 52 w 75"/>
                      <a:gd name="T3" fmla="*/ 0 h 30"/>
                      <a:gd name="T4" fmla="*/ 53 w 75"/>
                      <a:gd name="T5" fmla="*/ 3 h 30"/>
                      <a:gd name="T6" fmla="*/ 57 w 75"/>
                      <a:gd name="T7" fmla="*/ 12 h 30"/>
                      <a:gd name="T8" fmla="*/ 75 w 75"/>
                      <a:gd name="T9" fmla="*/ 30 h 30"/>
                      <a:gd name="T10" fmla="*/ 19 w 75"/>
                      <a:gd name="T11" fmla="*/ 30 h 30"/>
                      <a:gd name="T12" fmla="*/ 10 w 75"/>
                      <a:gd name="T13" fmla="*/ 21 h 30"/>
                      <a:gd name="T14" fmla="*/ 0 w 75"/>
                      <a:gd name="T15" fmla="*/ 7 h 30"/>
                      <a:gd name="T16" fmla="*/ 2 w 75"/>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0">
                        <a:moveTo>
                          <a:pt x="2" y="0"/>
                        </a:moveTo>
                        <a:lnTo>
                          <a:pt x="52" y="0"/>
                        </a:lnTo>
                        <a:lnTo>
                          <a:pt x="53" y="3"/>
                        </a:lnTo>
                        <a:lnTo>
                          <a:pt x="57" y="12"/>
                        </a:lnTo>
                        <a:lnTo>
                          <a:pt x="75" y="30"/>
                        </a:lnTo>
                        <a:lnTo>
                          <a:pt x="19" y="30"/>
                        </a:lnTo>
                        <a:lnTo>
                          <a:pt x="10" y="21"/>
                        </a:lnTo>
                        <a:lnTo>
                          <a:pt x="0" y="7"/>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588" name="Freeform 292"/>
                  <p:cNvSpPr/>
                  <p:nvPr/>
                </p:nvSpPr>
                <p:spPr bwMode="auto">
                  <a:xfrm>
                    <a:off x="948" y="3714"/>
                    <a:ext cx="41" cy="12"/>
                  </a:xfrm>
                  <a:custGeom>
                    <a:avLst/>
                    <a:gdLst>
                      <a:gd name="T0" fmla="*/ 0 w 82"/>
                      <a:gd name="T1" fmla="*/ 36 h 36"/>
                      <a:gd name="T2" fmla="*/ 1 w 82"/>
                      <a:gd name="T3" fmla="*/ 19 h 36"/>
                      <a:gd name="T4" fmla="*/ 7 w 82"/>
                      <a:gd name="T5" fmla="*/ 8 h 36"/>
                      <a:gd name="T6" fmla="*/ 12 w 82"/>
                      <a:gd name="T7" fmla="*/ 0 h 36"/>
                      <a:gd name="T8" fmla="*/ 68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1" y="19"/>
                        </a:lnTo>
                        <a:lnTo>
                          <a:pt x="7" y="8"/>
                        </a:lnTo>
                        <a:lnTo>
                          <a:pt x="12" y="0"/>
                        </a:lnTo>
                        <a:lnTo>
                          <a:pt x="68"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589" name="Group 293"/>
                <p:cNvGrpSpPr/>
                <p:nvPr/>
              </p:nvGrpSpPr>
              <p:grpSpPr bwMode="auto">
                <a:xfrm>
                  <a:off x="953" y="3716"/>
                  <a:ext cx="49" cy="23"/>
                  <a:chOff x="953" y="3716"/>
                  <a:chExt cx="49" cy="23"/>
                </a:xfrm>
              </p:grpSpPr>
              <p:sp>
                <p:nvSpPr>
                  <p:cNvPr id="695590" name="Freeform 294"/>
                  <p:cNvSpPr/>
                  <p:nvPr/>
                </p:nvSpPr>
                <p:spPr bwMode="auto">
                  <a:xfrm>
                    <a:off x="953" y="3716"/>
                    <a:ext cx="12" cy="23"/>
                  </a:xfrm>
                  <a:custGeom>
                    <a:avLst/>
                    <a:gdLst>
                      <a:gd name="T0" fmla="*/ 14 w 23"/>
                      <a:gd name="T1" fmla="*/ 68 h 68"/>
                      <a:gd name="T2" fmla="*/ 0 w 23"/>
                      <a:gd name="T3" fmla="*/ 27 h 68"/>
                      <a:gd name="T4" fmla="*/ 9 w 23"/>
                      <a:gd name="T5" fmla="*/ 0 h 68"/>
                      <a:gd name="T6" fmla="*/ 23 w 23"/>
                      <a:gd name="T7" fmla="*/ 30 h 68"/>
                      <a:gd name="T8" fmla="*/ 14 w 23"/>
                      <a:gd name="T9" fmla="*/ 68 h 68"/>
                    </a:gdLst>
                    <a:ahLst/>
                    <a:cxnLst>
                      <a:cxn ang="0">
                        <a:pos x="T0" y="T1"/>
                      </a:cxn>
                      <a:cxn ang="0">
                        <a:pos x="T2" y="T3"/>
                      </a:cxn>
                      <a:cxn ang="0">
                        <a:pos x="T4" y="T5"/>
                      </a:cxn>
                      <a:cxn ang="0">
                        <a:pos x="T6" y="T7"/>
                      </a:cxn>
                      <a:cxn ang="0">
                        <a:pos x="T8" y="T9"/>
                      </a:cxn>
                    </a:cxnLst>
                    <a:rect l="0" t="0" r="r" b="b"/>
                    <a:pathLst>
                      <a:path w="23" h="68">
                        <a:moveTo>
                          <a:pt x="14" y="68"/>
                        </a:moveTo>
                        <a:lnTo>
                          <a:pt x="0" y="27"/>
                        </a:lnTo>
                        <a:lnTo>
                          <a:pt x="9" y="0"/>
                        </a:lnTo>
                        <a:lnTo>
                          <a:pt x="23" y="30"/>
                        </a:lnTo>
                        <a:lnTo>
                          <a:pt x="14"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591" name="Freeform 295"/>
                  <p:cNvSpPr/>
                  <p:nvPr/>
                </p:nvSpPr>
                <p:spPr bwMode="auto">
                  <a:xfrm>
                    <a:off x="958" y="3717"/>
                    <a:ext cx="37" cy="9"/>
                  </a:xfrm>
                  <a:custGeom>
                    <a:avLst/>
                    <a:gdLst>
                      <a:gd name="T0" fmla="*/ 1 w 75"/>
                      <a:gd name="T1" fmla="*/ 0 h 29"/>
                      <a:gd name="T2" fmla="*/ 50 w 75"/>
                      <a:gd name="T3" fmla="*/ 0 h 29"/>
                      <a:gd name="T4" fmla="*/ 51 w 75"/>
                      <a:gd name="T5" fmla="*/ 3 h 29"/>
                      <a:gd name="T6" fmla="*/ 56 w 75"/>
                      <a:gd name="T7" fmla="*/ 11 h 29"/>
                      <a:gd name="T8" fmla="*/ 75 w 75"/>
                      <a:gd name="T9" fmla="*/ 29 h 29"/>
                      <a:gd name="T10" fmla="*/ 18 w 75"/>
                      <a:gd name="T11" fmla="*/ 29 h 29"/>
                      <a:gd name="T12" fmla="*/ 9 w 75"/>
                      <a:gd name="T13" fmla="*/ 20 h 29"/>
                      <a:gd name="T14" fmla="*/ 0 w 75"/>
                      <a:gd name="T15" fmla="*/ 6 h 29"/>
                      <a:gd name="T16" fmla="*/ 1 w 75"/>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29">
                        <a:moveTo>
                          <a:pt x="1" y="0"/>
                        </a:moveTo>
                        <a:lnTo>
                          <a:pt x="50" y="0"/>
                        </a:lnTo>
                        <a:lnTo>
                          <a:pt x="51" y="3"/>
                        </a:lnTo>
                        <a:lnTo>
                          <a:pt x="56" y="11"/>
                        </a:lnTo>
                        <a:lnTo>
                          <a:pt x="75" y="29"/>
                        </a:lnTo>
                        <a:lnTo>
                          <a:pt x="18" y="29"/>
                        </a:lnTo>
                        <a:lnTo>
                          <a:pt x="9" y="20"/>
                        </a:lnTo>
                        <a:lnTo>
                          <a:pt x="0" y="6"/>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592" name="Freeform 296"/>
                  <p:cNvSpPr/>
                  <p:nvPr/>
                </p:nvSpPr>
                <p:spPr bwMode="auto">
                  <a:xfrm>
                    <a:off x="961" y="3727"/>
                    <a:ext cx="41" cy="12"/>
                  </a:xfrm>
                  <a:custGeom>
                    <a:avLst/>
                    <a:gdLst>
                      <a:gd name="T0" fmla="*/ 0 w 82"/>
                      <a:gd name="T1" fmla="*/ 36 h 36"/>
                      <a:gd name="T2" fmla="*/ 2 w 82"/>
                      <a:gd name="T3" fmla="*/ 19 h 36"/>
                      <a:gd name="T4" fmla="*/ 6 w 82"/>
                      <a:gd name="T5" fmla="*/ 7 h 36"/>
                      <a:gd name="T6" fmla="*/ 11 w 82"/>
                      <a:gd name="T7" fmla="*/ 0 h 36"/>
                      <a:gd name="T8" fmla="*/ 69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2" y="19"/>
                        </a:lnTo>
                        <a:lnTo>
                          <a:pt x="6" y="7"/>
                        </a:lnTo>
                        <a:lnTo>
                          <a:pt x="11" y="0"/>
                        </a:lnTo>
                        <a:lnTo>
                          <a:pt x="69"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grpSp>
            <p:nvGrpSpPr>
              <p:cNvPr id="695593" name="Group 297"/>
              <p:cNvGrpSpPr/>
              <p:nvPr/>
            </p:nvGrpSpPr>
            <p:grpSpPr bwMode="auto">
              <a:xfrm>
                <a:off x="963" y="3727"/>
                <a:ext cx="49" cy="23"/>
                <a:chOff x="963" y="3727"/>
                <a:chExt cx="49" cy="23"/>
              </a:xfrm>
            </p:grpSpPr>
            <p:sp>
              <p:nvSpPr>
                <p:cNvPr id="695594" name="Freeform 298"/>
                <p:cNvSpPr/>
                <p:nvPr/>
              </p:nvSpPr>
              <p:spPr bwMode="auto">
                <a:xfrm>
                  <a:off x="963" y="3727"/>
                  <a:ext cx="13" cy="23"/>
                </a:xfrm>
                <a:custGeom>
                  <a:avLst/>
                  <a:gdLst>
                    <a:gd name="T0" fmla="*/ 16 w 25"/>
                    <a:gd name="T1" fmla="*/ 69 h 69"/>
                    <a:gd name="T2" fmla="*/ 0 w 25"/>
                    <a:gd name="T3" fmla="*/ 27 h 69"/>
                    <a:gd name="T4" fmla="*/ 11 w 25"/>
                    <a:gd name="T5" fmla="*/ 0 h 69"/>
                    <a:gd name="T6" fmla="*/ 25 w 25"/>
                    <a:gd name="T7" fmla="*/ 32 h 69"/>
                    <a:gd name="T8" fmla="*/ 16 w 25"/>
                    <a:gd name="T9" fmla="*/ 69 h 69"/>
                  </a:gdLst>
                  <a:ahLst/>
                  <a:cxnLst>
                    <a:cxn ang="0">
                      <a:pos x="T0" y="T1"/>
                    </a:cxn>
                    <a:cxn ang="0">
                      <a:pos x="T2" y="T3"/>
                    </a:cxn>
                    <a:cxn ang="0">
                      <a:pos x="T4" y="T5"/>
                    </a:cxn>
                    <a:cxn ang="0">
                      <a:pos x="T6" y="T7"/>
                    </a:cxn>
                    <a:cxn ang="0">
                      <a:pos x="T8" y="T9"/>
                    </a:cxn>
                  </a:cxnLst>
                  <a:rect l="0" t="0" r="r" b="b"/>
                  <a:pathLst>
                    <a:path w="25" h="69">
                      <a:moveTo>
                        <a:pt x="16" y="69"/>
                      </a:moveTo>
                      <a:lnTo>
                        <a:pt x="0" y="27"/>
                      </a:lnTo>
                      <a:lnTo>
                        <a:pt x="11" y="0"/>
                      </a:lnTo>
                      <a:lnTo>
                        <a:pt x="25" y="32"/>
                      </a:lnTo>
                      <a:lnTo>
                        <a:pt x="16" y="69"/>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595" name="Freeform 299"/>
                <p:cNvSpPr/>
                <p:nvPr/>
              </p:nvSpPr>
              <p:spPr bwMode="auto">
                <a:xfrm>
                  <a:off x="968" y="3728"/>
                  <a:ext cx="37" cy="10"/>
                </a:xfrm>
                <a:custGeom>
                  <a:avLst/>
                  <a:gdLst>
                    <a:gd name="T0" fmla="*/ 1 w 73"/>
                    <a:gd name="T1" fmla="*/ 0 h 31"/>
                    <a:gd name="T2" fmla="*/ 48 w 73"/>
                    <a:gd name="T3" fmla="*/ 0 h 31"/>
                    <a:gd name="T4" fmla="*/ 50 w 73"/>
                    <a:gd name="T5" fmla="*/ 4 h 31"/>
                    <a:gd name="T6" fmla="*/ 56 w 73"/>
                    <a:gd name="T7" fmla="*/ 13 h 31"/>
                    <a:gd name="T8" fmla="*/ 73 w 73"/>
                    <a:gd name="T9" fmla="*/ 31 h 31"/>
                    <a:gd name="T10" fmla="*/ 18 w 73"/>
                    <a:gd name="T11" fmla="*/ 31 h 31"/>
                    <a:gd name="T12" fmla="*/ 9 w 73"/>
                    <a:gd name="T13" fmla="*/ 22 h 31"/>
                    <a:gd name="T14" fmla="*/ 0 w 73"/>
                    <a:gd name="T15" fmla="*/ 7 h 31"/>
                    <a:gd name="T16" fmla="*/ 1 w 73"/>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31">
                      <a:moveTo>
                        <a:pt x="1" y="0"/>
                      </a:moveTo>
                      <a:lnTo>
                        <a:pt x="48" y="0"/>
                      </a:lnTo>
                      <a:lnTo>
                        <a:pt x="50" y="4"/>
                      </a:lnTo>
                      <a:lnTo>
                        <a:pt x="56" y="13"/>
                      </a:lnTo>
                      <a:lnTo>
                        <a:pt x="73" y="31"/>
                      </a:lnTo>
                      <a:lnTo>
                        <a:pt x="18" y="31"/>
                      </a:lnTo>
                      <a:lnTo>
                        <a:pt x="9" y="22"/>
                      </a:lnTo>
                      <a:lnTo>
                        <a:pt x="0" y="7"/>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596" name="Freeform 300"/>
                <p:cNvSpPr/>
                <p:nvPr/>
              </p:nvSpPr>
              <p:spPr bwMode="auto">
                <a:xfrm>
                  <a:off x="972" y="3738"/>
                  <a:ext cx="40" cy="12"/>
                </a:xfrm>
                <a:custGeom>
                  <a:avLst/>
                  <a:gdLst>
                    <a:gd name="T0" fmla="*/ 0 w 82"/>
                    <a:gd name="T1" fmla="*/ 36 h 36"/>
                    <a:gd name="T2" fmla="*/ 2 w 82"/>
                    <a:gd name="T3" fmla="*/ 20 h 36"/>
                    <a:gd name="T4" fmla="*/ 6 w 82"/>
                    <a:gd name="T5" fmla="*/ 7 h 36"/>
                    <a:gd name="T6" fmla="*/ 11 w 82"/>
                    <a:gd name="T7" fmla="*/ 0 h 36"/>
                    <a:gd name="T8" fmla="*/ 67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2" y="20"/>
                      </a:lnTo>
                      <a:lnTo>
                        <a:pt x="6" y="7"/>
                      </a:lnTo>
                      <a:lnTo>
                        <a:pt x="11" y="0"/>
                      </a:lnTo>
                      <a:lnTo>
                        <a:pt x="67"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597" name="Group 301"/>
              <p:cNvGrpSpPr/>
              <p:nvPr/>
            </p:nvGrpSpPr>
            <p:grpSpPr bwMode="auto">
              <a:xfrm>
                <a:off x="976" y="3740"/>
                <a:ext cx="50" cy="22"/>
                <a:chOff x="976" y="3740"/>
                <a:chExt cx="50" cy="22"/>
              </a:xfrm>
            </p:grpSpPr>
            <p:sp>
              <p:nvSpPr>
                <p:cNvPr id="695598" name="Freeform 302"/>
                <p:cNvSpPr/>
                <p:nvPr/>
              </p:nvSpPr>
              <p:spPr bwMode="auto">
                <a:xfrm>
                  <a:off x="976" y="3740"/>
                  <a:ext cx="12" cy="22"/>
                </a:xfrm>
                <a:custGeom>
                  <a:avLst/>
                  <a:gdLst>
                    <a:gd name="T0" fmla="*/ 14 w 23"/>
                    <a:gd name="T1" fmla="*/ 68 h 68"/>
                    <a:gd name="T2" fmla="*/ 0 w 23"/>
                    <a:gd name="T3" fmla="*/ 27 h 68"/>
                    <a:gd name="T4" fmla="*/ 10 w 23"/>
                    <a:gd name="T5" fmla="*/ 0 h 68"/>
                    <a:gd name="T6" fmla="*/ 23 w 23"/>
                    <a:gd name="T7" fmla="*/ 31 h 68"/>
                    <a:gd name="T8" fmla="*/ 14 w 23"/>
                    <a:gd name="T9" fmla="*/ 68 h 68"/>
                  </a:gdLst>
                  <a:ahLst/>
                  <a:cxnLst>
                    <a:cxn ang="0">
                      <a:pos x="T0" y="T1"/>
                    </a:cxn>
                    <a:cxn ang="0">
                      <a:pos x="T2" y="T3"/>
                    </a:cxn>
                    <a:cxn ang="0">
                      <a:pos x="T4" y="T5"/>
                    </a:cxn>
                    <a:cxn ang="0">
                      <a:pos x="T6" y="T7"/>
                    </a:cxn>
                    <a:cxn ang="0">
                      <a:pos x="T8" y="T9"/>
                    </a:cxn>
                  </a:cxnLst>
                  <a:rect l="0" t="0" r="r" b="b"/>
                  <a:pathLst>
                    <a:path w="23" h="68">
                      <a:moveTo>
                        <a:pt x="14" y="68"/>
                      </a:moveTo>
                      <a:lnTo>
                        <a:pt x="0" y="27"/>
                      </a:lnTo>
                      <a:lnTo>
                        <a:pt x="10" y="0"/>
                      </a:lnTo>
                      <a:lnTo>
                        <a:pt x="23" y="31"/>
                      </a:lnTo>
                      <a:lnTo>
                        <a:pt x="14"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599" name="Freeform 303"/>
                <p:cNvSpPr/>
                <p:nvPr/>
              </p:nvSpPr>
              <p:spPr bwMode="auto">
                <a:xfrm>
                  <a:off x="980" y="3740"/>
                  <a:ext cx="38" cy="10"/>
                </a:xfrm>
                <a:custGeom>
                  <a:avLst/>
                  <a:gdLst>
                    <a:gd name="T0" fmla="*/ 4 w 75"/>
                    <a:gd name="T1" fmla="*/ 0 h 31"/>
                    <a:gd name="T2" fmla="*/ 52 w 75"/>
                    <a:gd name="T3" fmla="*/ 0 h 31"/>
                    <a:gd name="T4" fmla="*/ 53 w 75"/>
                    <a:gd name="T5" fmla="*/ 4 h 31"/>
                    <a:gd name="T6" fmla="*/ 60 w 75"/>
                    <a:gd name="T7" fmla="*/ 13 h 31"/>
                    <a:gd name="T8" fmla="*/ 75 w 75"/>
                    <a:gd name="T9" fmla="*/ 31 h 31"/>
                    <a:gd name="T10" fmla="*/ 19 w 75"/>
                    <a:gd name="T11" fmla="*/ 31 h 31"/>
                    <a:gd name="T12" fmla="*/ 12 w 75"/>
                    <a:gd name="T13" fmla="*/ 22 h 31"/>
                    <a:gd name="T14" fmla="*/ 0 w 75"/>
                    <a:gd name="T15" fmla="*/ 7 h 31"/>
                    <a:gd name="T16" fmla="*/ 4 w 75"/>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1">
                      <a:moveTo>
                        <a:pt x="4" y="0"/>
                      </a:moveTo>
                      <a:lnTo>
                        <a:pt x="52" y="0"/>
                      </a:lnTo>
                      <a:lnTo>
                        <a:pt x="53" y="4"/>
                      </a:lnTo>
                      <a:lnTo>
                        <a:pt x="60" y="13"/>
                      </a:lnTo>
                      <a:lnTo>
                        <a:pt x="75" y="31"/>
                      </a:lnTo>
                      <a:lnTo>
                        <a:pt x="19" y="31"/>
                      </a:lnTo>
                      <a:lnTo>
                        <a:pt x="12" y="22"/>
                      </a:lnTo>
                      <a:lnTo>
                        <a:pt x="0" y="7"/>
                      </a:lnTo>
                      <a:lnTo>
                        <a:pt x="4"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600" name="Freeform 304"/>
                <p:cNvSpPr/>
                <p:nvPr/>
              </p:nvSpPr>
              <p:spPr bwMode="auto">
                <a:xfrm>
                  <a:off x="984" y="3750"/>
                  <a:ext cx="42" cy="12"/>
                </a:xfrm>
                <a:custGeom>
                  <a:avLst/>
                  <a:gdLst>
                    <a:gd name="T0" fmla="*/ 0 w 83"/>
                    <a:gd name="T1" fmla="*/ 36 h 36"/>
                    <a:gd name="T2" fmla="*/ 2 w 83"/>
                    <a:gd name="T3" fmla="*/ 21 h 36"/>
                    <a:gd name="T4" fmla="*/ 7 w 83"/>
                    <a:gd name="T5" fmla="*/ 8 h 36"/>
                    <a:gd name="T6" fmla="*/ 11 w 83"/>
                    <a:gd name="T7" fmla="*/ 0 h 36"/>
                    <a:gd name="T8" fmla="*/ 67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2" y="21"/>
                      </a:lnTo>
                      <a:lnTo>
                        <a:pt x="7" y="8"/>
                      </a:lnTo>
                      <a:lnTo>
                        <a:pt x="11" y="0"/>
                      </a:lnTo>
                      <a:lnTo>
                        <a:pt x="67"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601" name="Group 305"/>
              <p:cNvGrpSpPr/>
              <p:nvPr/>
            </p:nvGrpSpPr>
            <p:grpSpPr bwMode="auto">
              <a:xfrm>
                <a:off x="761" y="3560"/>
                <a:ext cx="50" cy="22"/>
                <a:chOff x="761" y="3560"/>
                <a:chExt cx="50" cy="22"/>
              </a:xfrm>
            </p:grpSpPr>
            <p:sp>
              <p:nvSpPr>
                <p:cNvPr id="695602" name="Freeform 306"/>
                <p:cNvSpPr/>
                <p:nvPr/>
              </p:nvSpPr>
              <p:spPr bwMode="auto">
                <a:xfrm>
                  <a:off x="761" y="3560"/>
                  <a:ext cx="12" cy="22"/>
                </a:xfrm>
                <a:custGeom>
                  <a:avLst/>
                  <a:gdLst>
                    <a:gd name="T0" fmla="*/ 16 w 25"/>
                    <a:gd name="T1" fmla="*/ 68 h 68"/>
                    <a:gd name="T2" fmla="*/ 0 w 25"/>
                    <a:gd name="T3" fmla="*/ 27 h 68"/>
                    <a:gd name="T4" fmla="*/ 12 w 25"/>
                    <a:gd name="T5" fmla="*/ 0 h 68"/>
                    <a:gd name="T6" fmla="*/ 25 w 25"/>
                    <a:gd name="T7" fmla="*/ 31 h 68"/>
                    <a:gd name="T8" fmla="*/ 16 w 25"/>
                    <a:gd name="T9" fmla="*/ 68 h 68"/>
                  </a:gdLst>
                  <a:ahLst/>
                  <a:cxnLst>
                    <a:cxn ang="0">
                      <a:pos x="T0" y="T1"/>
                    </a:cxn>
                    <a:cxn ang="0">
                      <a:pos x="T2" y="T3"/>
                    </a:cxn>
                    <a:cxn ang="0">
                      <a:pos x="T4" y="T5"/>
                    </a:cxn>
                    <a:cxn ang="0">
                      <a:pos x="T6" y="T7"/>
                    </a:cxn>
                    <a:cxn ang="0">
                      <a:pos x="T8" y="T9"/>
                    </a:cxn>
                  </a:cxnLst>
                  <a:rect l="0" t="0" r="r" b="b"/>
                  <a:pathLst>
                    <a:path w="25" h="68">
                      <a:moveTo>
                        <a:pt x="16" y="68"/>
                      </a:moveTo>
                      <a:lnTo>
                        <a:pt x="0" y="27"/>
                      </a:lnTo>
                      <a:lnTo>
                        <a:pt x="12" y="0"/>
                      </a:lnTo>
                      <a:lnTo>
                        <a:pt x="25" y="31"/>
                      </a:lnTo>
                      <a:lnTo>
                        <a:pt x="16"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603" name="Freeform 307"/>
                <p:cNvSpPr/>
                <p:nvPr/>
              </p:nvSpPr>
              <p:spPr bwMode="auto">
                <a:xfrm>
                  <a:off x="767" y="3560"/>
                  <a:ext cx="36" cy="10"/>
                </a:xfrm>
                <a:custGeom>
                  <a:avLst/>
                  <a:gdLst>
                    <a:gd name="T0" fmla="*/ 2 w 73"/>
                    <a:gd name="T1" fmla="*/ 0 h 29"/>
                    <a:gd name="T2" fmla="*/ 49 w 73"/>
                    <a:gd name="T3" fmla="*/ 0 h 29"/>
                    <a:gd name="T4" fmla="*/ 50 w 73"/>
                    <a:gd name="T5" fmla="*/ 2 h 29"/>
                    <a:gd name="T6" fmla="*/ 55 w 73"/>
                    <a:gd name="T7" fmla="*/ 11 h 29"/>
                    <a:gd name="T8" fmla="*/ 73 w 73"/>
                    <a:gd name="T9" fmla="*/ 29 h 29"/>
                    <a:gd name="T10" fmla="*/ 17 w 73"/>
                    <a:gd name="T11" fmla="*/ 29 h 29"/>
                    <a:gd name="T12" fmla="*/ 8 w 73"/>
                    <a:gd name="T13" fmla="*/ 20 h 29"/>
                    <a:gd name="T14" fmla="*/ 0 w 73"/>
                    <a:gd name="T15" fmla="*/ 5 h 29"/>
                    <a:gd name="T16" fmla="*/ 2 w 73"/>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29">
                      <a:moveTo>
                        <a:pt x="2" y="0"/>
                      </a:moveTo>
                      <a:lnTo>
                        <a:pt x="49" y="0"/>
                      </a:lnTo>
                      <a:lnTo>
                        <a:pt x="50" y="2"/>
                      </a:lnTo>
                      <a:lnTo>
                        <a:pt x="55" y="11"/>
                      </a:lnTo>
                      <a:lnTo>
                        <a:pt x="73" y="29"/>
                      </a:lnTo>
                      <a:lnTo>
                        <a:pt x="17" y="29"/>
                      </a:lnTo>
                      <a:lnTo>
                        <a:pt x="8" y="20"/>
                      </a:lnTo>
                      <a:lnTo>
                        <a:pt x="0" y="5"/>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604" name="Freeform 308"/>
                <p:cNvSpPr/>
                <p:nvPr/>
              </p:nvSpPr>
              <p:spPr bwMode="auto">
                <a:xfrm>
                  <a:off x="769" y="3571"/>
                  <a:ext cx="42" cy="11"/>
                </a:xfrm>
                <a:custGeom>
                  <a:avLst/>
                  <a:gdLst>
                    <a:gd name="T0" fmla="*/ 0 w 83"/>
                    <a:gd name="T1" fmla="*/ 35 h 35"/>
                    <a:gd name="T2" fmla="*/ 2 w 83"/>
                    <a:gd name="T3" fmla="*/ 19 h 35"/>
                    <a:gd name="T4" fmla="*/ 7 w 83"/>
                    <a:gd name="T5" fmla="*/ 7 h 35"/>
                    <a:gd name="T6" fmla="*/ 11 w 83"/>
                    <a:gd name="T7" fmla="*/ 0 h 35"/>
                    <a:gd name="T8" fmla="*/ 68 w 83"/>
                    <a:gd name="T9" fmla="*/ 0 h 35"/>
                    <a:gd name="T10" fmla="*/ 83 w 83"/>
                    <a:gd name="T11" fmla="*/ 35 h 35"/>
                    <a:gd name="T12" fmla="*/ 0 w 83"/>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83" h="35">
                      <a:moveTo>
                        <a:pt x="0" y="35"/>
                      </a:moveTo>
                      <a:lnTo>
                        <a:pt x="2" y="19"/>
                      </a:lnTo>
                      <a:lnTo>
                        <a:pt x="7" y="7"/>
                      </a:lnTo>
                      <a:lnTo>
                        <a:pt x="11" y="0"/>
                      </a:lnTo>
                      <a:lnTo>
                        <a:pt x="68" y="0"/>
                      </a:lnTo>
                      <a:lnTo>
                        <a:pt x="83" y="35"/>
                      </a:lnTo>
                      <a:lnTo>
                        <a:pt x="0" y="35"/>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605" name="Group 309"/>
              <p:cNvGrpSpPr/>
              <p:nvPr/>
            </p:nvGrpSpPr>
            <p:grpSpPr bwMode="auto">
              <a:xfrm>
                <a:off x="774" y="3572"/>
                <a:ext cx="49" cy="23"/>
                <a:chOff x="774" y="3572"/>
                <a:chExt cx="49" cy="23"/>
              </a:xfrm>
            </p:grpSpPr>
            <p:sp>
              <p:nvSpPr>
                <p:cNvPr id="695606" name="Freeform 310"/>
                <p:cNvSpPr/>
                <p:nvPr/>
              </p:nvSpPr>
              <p:spPr bwMode="auto">
                <a:xfrm>
                  <a:off x="774" y="3572"/>
                  <a:ext cx="12" cy="23"/>
                </a:xfrm>
                <a:custGeom>
                  <a:avLst/>
                  <a:gdLst>
                    <a:gd name="T0" fmla="*/ 15 w 25"/>
                    <a:gd name="T1" fmla="*/ 68 h 68"/>
                    <a:gd name="T2" fmla="*/ 0 w 25"/>
                    <a:gd name="T3" fmla="*/ 25 h 68"/>
                    <a:gd name="T4" fmla="*/ 9 w 25"/>
                    <a:gd name="T5" fmla="*/ 0 h 68"/>
                    <a:gd name="T6" fmla="*/ 25 w 25"/>
                    <a:gd name="T7" fmla="*/ 30 h 68"/>
                    <a:gd name="T8" fmla="*/ 15 w 25"/>
                    <a:gd name="T9" fmla="*/ 68 h 68"/>
                  </a:gdLst>
                  <a:ahLst/>
                  <a:cxnLst>
                    <a:cxn ang="0">
                      <a:pos x="T0" y="T1"/>
                    </a:cxn>
                    <a:cxn ang="0">
                      <a:pos x="T2" y="T3"/>
                    </a:cxn>
                    <a:cxn ang="0">
                      <a:pos x="T4" y="T5"/>
                    </a:cxn>
                    <a:cxn ang="0">
                      <a:pos x="T6" y="T7"/>
                    </a:cxn>
                    <a:cxn ang="0">
                      <a:pos x="T8" y="T9"/>
                    </a:cxn>
                  </a:cxnLst>
                  <a:rect l="0" t="0" r="r" b="b"/>
                  <a:pathLst>
                    <a:path w="25" h="68">
                      <a:moveTo>
                        <a:pt x="15" y="68"/>
                      </a:moveTo>
                      <a:lnTo>
                        <a:pt x="0" y="25"/>
                      </a:lnTo>
                      <a:lnTo>
                        <a:pt x="9" y="0"/>
                      </a:lnTo>
                      <a:lnTo>
                        <a:pt x="25" y="30"/>
                      </a:lnTo>
                      <a:lnTo>
                        <a:pt x="15"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607" name="Freeform 311"/>
                <p:cNvSpPr/>
                <p:nvPr/>
              </p:nvSpPr>
              <p:spPr bwMode="auto">
                <a:xfrm>
                  <a:off x="778" y="3573"/>
                  <a:ext cx="38" cy="9"/>
                </a:xfrm>
                <a:custGeom>
                  <a:avLst/>
                  <a:gdLst>
                    <a:gd name="T0" fmla="*/ 1 w 75"/>
                    <a:gd name="T1" fmla="*/ 0 h 29"/>
                    <a:gd name="T2" fmla="*/ 50 w 75"/>
                    <a:gd name="T3" fmla="*/ 0 h 29"/>
                    <a:gd name="T4" fmla="*/ 51 w 75"/>
                    <a:gd name="T5" fmla="*/ 2 h 29"/>
                    <a:gd name="T6" fmla="*/ 56 w 75"/>
                    <a:gd name="T7" fmla="*/ 11 h 29"/>
                    <a:gd name="T8" fmla="*/ 75 w 75"/>
                    <a:gd name="T9" fmla="*/ 29 h 29"/>
                    <a:gd name="T10" fmla="*/ 18 w 75"/>
                    <a:gd name="T11" fmla="*/ 29 h 29"/>
                    <a:gd name="T12" fmla="*/ 10 w 75"/>
                    <a:gd name="T13" fmla="*/ 20 h 29"/>
                    <a:gd name="T14" fmla="*/ 0 w 75"/>
                    <a:gd name="T15" fmla="*/ 5 h 29"/>
                    <a:gd name="T16" fmla="*/ 1 w 75"/>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29">
                      <a:moveTo>
                        <a:pt x="1" y="0"/>
                      </a:moveTo>
                      <a:lnTo>
                        <a:pt x="50" y="0"/>
                      </a:lnTo>
                      <a:lnTo>
                        <a:pt x="51" y="2"/>
                      </a:lnTo>
                      <a:lnTo>
                        <a:pt x="56" y="11"/>
                      </a:lnTo>
                      <a:lnTo>
                        <a:pt x="75" y="29"/>
                      </a:lnTo>
                      <a:lnTo>
                        <a:pt x="18" y="29"/>
                      </a:lnTo>
                      <a:lnTo>
                        <a:pt x="10" y="20"/>
                      </a:lnTo>
                      <a:lnTo>
                        <a:pt x="0" y="5"/>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608" name="Freeform 312"/>
                <p:cNvSpPr/>
                <p:nvPr/>
              </p:nvSpPr>
              <p:spPr bwMode="auto">
                <a:xfrm>
                  <a:off x="782" y="3583"/>
                  <a:ext cx="41" cy="12"/>
                </a:xfrm>
                <a:custGeom>
                  <a:avLst/>
                  <a:gdLst>
                    <a:gd name="T0" fmla="*/ 0 w 81"/>
                    <a:gd name="T1" fmla="*/ 36 h 36"/>
                    <a:gd name="T2" fmla="*/ 1 w 81"/>
                    <a:gd name="T3" fmla="*/ 19 h 36"/>
                    <a:gd name="T4" fmla="*/ 5 w 81"/>
                    <a:gd name="T5" fmla="*/ 7 h 36"/>
                    <a:gd name="T6" fmla="*/ 10 w 81"/>
                    <a:gd name="T7" fmla="*/ 0 h 36"/>
                    <a:gd name="T8" fmla="*/ 67 w 81"/>
                    <a:gd name="T9" fmla="*/ 0 h 36"/>
                    <a:gd name="T10" fmla="*/ 81 w 81"/>
                    <a:gd name="T11" fmla="*/ 36 h 36"/>
                    <a:gd name="T12" fmla="*/ 0 w 81"/>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1" h="36">
                      <a:moveTo>
                        <a:pt x="0" y="36"/>
                      </a:moveTo>
                      <a:lnTo>
                        <a:pt x="1" y="19"/>
                      </a:lnTo>
                      <a:lnTo>
                        <a:pt x="5" y="7"/>
                      </a:lnTo>
                      <a:lnTo>
                        <a:pt x="10" y="0"/>
                      </a:lnTo>
                      <a:lnTo>
                        <a:pt x="67" y="0"/>
                      </a:lnTo>
                      <a:lnTo>
                        <a:pt x="81"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609" name="Group 313"/>
              <p:cNvGrpSpPr/>
              <p:nvPr/>
            </p:nvGrpSpPr>
            <p:grpSpPr bwMode="auto">
              <a:xfrm>
                <a:off x="787" y="3585"/>
                <a:ext cx="49" cy="23"/>
                <a:chOff x="787" y="3585"/>
                <a:chExt cx="49" cy="23"/>
              </a:xfrm>
            </p:grpSpPr>
            <p:sp>
              <p:nvSpPr>
                <p:cNvPr id="695610" name="Freeform 314"/>
                <p:cNvSpPr/>
                <p:nvPr/>
              </p:nvSpPr>
              <p:spPr bwMode="auto">
                <a:xfrm>
                  <a:off x="787" y="3585"/>
                  <a:ext cx="12" cy="23"/>
                </a:xfrm>
                <a:custGeom>
                  <a:avLst/>
                  <a:gdLst>
                    <a:gd name="T0" fmla="*/ 14 w 24"/>
                    <a:gd name="T1" fmla="*/ 68 h 68"/>
                    <a:gd name="T2" fmla="*/ 0 w 24"/>
                    <a:gd name="T3" fmla="*/ 26 h 68"/>
                    <a:gd name="T4" fmla="*/ 9 w 24"/>
                    <a:gd name="T5" fmla="*/ 0 h 68"/>
                    <a:gd name="T6" fmla="*/ 24 w 24"/>
                    <a:gd name="T7" fmla="*/ 31 h 68"/>
                    <a:gd name="T8" fmla="*/ 14 w 24"/>
                    <a:gd name="T9" fmla="*/ 68 h 68"/>
                  </a:gdLst>
                  <a:ahLst/>
                  <a:cxnLst>
                    <a:cxn ang="0">
                      <a:pos x="T0" y="T1"/>
                    </a:cxn>
                    <a:cxn ang="0">
                      <a:pos x="T2" y="T3"/>
                    </a:cxn>
                    <a:cxn ang="0">
                      <a:pos x="T4" y="T5"/>
                    </a:cxn>
                    <a:cxn ang="0">
                      <a:pos x="T6" y="T7"/>
                    </a:cxn>
                    <a:cxn ang="0">
                      <a:pos x="T8" y="T9"/>
                    </a:cxn>
                  </a:cxnLst>
                  <a:rect l="0" t="0" r="r" b="b"/>
                  <a:pathLst>
                    <a:path w="24" h="68">
                      <a:moveTo>
                        <a:pt x="14" y="68"/>
                      </a:moveTo>
                      <a:lnTo>
                        <a:pt x="0" y="26"/>
                      </a:lnTo>
                      <a:lnTo>
                        <a:pt x="9" y="0"/>
                      </a:lnTo>
                      <a:lnTo>
                        <a:pt x="24" y="31"/>
                      </a:lnTo>
                      <a:lnTo>
                        <a:pt x="14"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611" name="Freeform 315"/>
                <p:cNvSpPr/>
                <p:nvPr/>
              </p:nvSpPr>
              <p:spPr bwMode="auto">
                <a:xfrm>
                  <a:off x="792" y="3586"/>
                  <a:ext cx="36" cy="10"/>
                </a:xfrm>
                <a:custGeom>
                  <a:avLst/>
                  <a:gdLst>
                    <a:gd name="T0" fmla="*/ 1 w 74"/>
                    <a:gd name="T1" fmla="*/ 0 h 29"/>
                    <a:gd name="T2" fmla="*/ 50 w 74"/>
                    <a:gd name="T3" fmla="*/ 0 h 29"/>
                    <a:gd name="T4" fmla="*/ 51 w 74"/>
                    <a:gd name="T5" fmla="*/ 2 h 29"/>
                    <a:gd name="T6" fmla="*/ 55 w 74"/>
                    <a:gd name="T7" fmla="*/ 11 h 29"/>
                    <a:gd name="T8" fmla="*/ 74 w 74"/>
                    <a:gd name="T9" fmla="*/ 29 h 29"/>
                    <a:gd name="T10" fmla="*/ 19 w 74"/>
                    <a:gd name="T11" fmla="*/ 29 h 29"/>
                    <a:gd name="T12" fmla="*/ 11 w 74"/>
                    <a:gd name="T13" fmla="*/ 20 h 29"/>
                    <a:gd name="T14" fmla="*/ 0 w 74"/>
                    <a:gd name="T15" fmla="*/ 5 h 29"/>
                    <a:gd name="T16" fmla="*/ 1 w 74"/>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9">
                      <a:moveTo>
                        <a:pt x="1" y="0"/>
                      </a:moveTo>
                      <a:lnTo>
                        <a:pt x="50" y="0"/>
                      </a:lnTo>
                      <a:lnTo>
                        <a:pt x="51" y="2"/>
                      </a:lnTo>
                      <a:lnTo>
                        <a:pt x="55" y="11"/>
                      </a:lnTo>
                      <a:lnTo>
                        <a:pt x="74" y="29"/>
                      </a:lnTo>
                      <a:lnTo>
                        <a:pt x="19" y="29"/>
                      </a:lnTo>
                      <a:lnTo>
                        <a:pt x="11" y="20"/>
                      </a:lnTo>
                      <a:lnTo>
                        <a:pt x="0" y="5"/>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612" name="Freeform 316"/>
                <p:cNvSpPr/>
                <p:nvPr/>
              </p:nvSpPr>
              <p:spPr bwMode="auto">
                <a:xfrm>
                  <a:off x="795" y="3596"/>
                  <a:ext cx="41" cy="12"/>
                </a:xfrm>
                <a:custGeom>
                  <a:avLst/>
                  <a:gdLst>
                    <a:gd name="T0" fmla="*/ 0 w 81"/>
                    <a:gd name="T1" fmla="*/ 36 h 36"/>
                    <a:gd name="T2" fmla="*/ 1 w 81"/>
                    <a:gd name="T3" fmla="*/ 20 h 36"/>
                    <a:gd name="T4" fmla="*/ 6 w 81"/>
                    <a:gd name="T5" fmla="*/ 8 h 36"/>
                    <a:gd name="T6" fmla="*/ 10 w 81"/>
                    <a:gd name="T7" fmla="*/ 0 h 36"/>
                    <a:gd name="T8" fmla="*/ 67 w 81"/>
                    <a:gd name="T9" fmla="*/ 0 h 36"/>
                    <a:gd name="T10" fmla="*/ 81 w 81"/>
                    <a:gd name="T11" fmla="*/ 36 h 36"/>
                    <a:gd name="T12" fmla="*/ 0 w 81"/>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1" h="36">
                      <a:moveTo>
                        <a:pt x="0" y="36"/>
                      </a:moveTo>
                      <a:lnTo>
                        <a:pt x="1" y="20"/>
                      </a:lnTo>
                      <a:lnTo>
                        <a:pt x="6" y="8"/>
                      </a:lnTo>
                      <a:lnTo>
                        <a:pt x="10" y="0"/>
                      </a:lnTo>
                      <a:lnTo>
                        <a:pt x="67" y="0"/>
                      </a:lnTo>
                      <a:lnTo>
                        <a:pt x="81"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613" name="Group 317"/>
              <p:cNvGrpSpPr/>
              <p:nvPr/>
            </p:nvGrpSpPr>
            <p:grpSpPr bwMode="auto">
              <a:xfrm>
                <a:off x="799" y="3600"/>
                <a:ext cx="99" cy="73"/>
                <a:chOff x="799" y="3600"/>
                <a:chExt cx="99" cy="73"/>
              </a:xfrm>
            </p:grpSpPr>
            <p:grpSp>
              <p:nvGrpSpPr>
                <p:cNvPr id="695614" name="Group 318"/>
                <p:cNvGrpSpPr/>
                <p:nvPr/>
              </p:nvGrpSpPr>
              <p:grpSpPr bwMode="auto">
                <a:xfrm>
                  <a:off x="799" y="3600"/>
                  <a:ext cx="48" cy="23"/>
                  <a:chOff x="799" y="3600"/>
                  <a:chExt cx="48" cy="23"/>
                </a:xfrm>
              </p:grpSpPr>
              <p:sp>
                <p:nvSpPr>
                  <p:cNvPr id="695615" name="Freeform 319"/>
                  <p:cNvSpPr/>
                  <p:nvPr/>
                </p:nvSpPr>
                <p:spPr bwMode="auto">
                  <a:xfrm>
                    <a:off x="799" y="3600"/>
                    <a:ext cx="12" cy="23"/>
                  </a:xfrm>
                  <a:custGeom>
                    <a:avLst/>
                    <a:gdLst>
                      <a:gd name="T0" fmla="*/ 14 w 25"/>
                      <a:gd name="T1" fmla="*/ 70 h 70"/>
                      <a:gd name="T2" fmla="*/ 0 w 25"/>
                      <a:gd name="T3" fmla="*/ 27 h 70"/>
                      <a:gd name="T4" fmla="*/ 9 w 25"/>
                      <a:gd name="T5" fmla="*/ 0 h 70"/>
                      <a:gd name="T6" fmla="*/ 25 w 25"/>
                      <a:gd name="T7" fmla="*/ 31 h 70"/>
                      <a:gd name="T8" fmla="*/ 14 w 25"/>
                      <a:gd name="T9" fmla="*/ 70 h 70"/>
                    </a:gdLst>
                    <a:ahLst/>
                    <a:cxnLst>
                      <a:cxn ang="0">
                        <a:pos x="T0" y="T1"/>
                      </a:cxn>
                      <a:cxn ang="0">
                        <a:pos x="T2" y="T3"/>
                      </a:cxn>
                      <a:cxn ang="0">
                        <a:pos x="T4" y="T5"/>
                      </a:cxn>
                      <a:cxn ang="0">
                        <a:pos x="T6" y="T7"/>
                      </a:cxn>
                      <a:cxn ang="0">
                        <a:pos x="T8" y="T9"/>
                      </a:cxn>
                    </a:cxnLst>
                    <a:rect l="0" t="0" r="r" b="b"/>
                    <a:pathLst>
                      <a:path w="25" h="70">
                        <a:moveTo>
                          <a:pt x="14" y="70"/>
                        </a:moveTo>
                        <a:lnTo>
                          <a:pt x="0" y="27"/>
                        </a:lnTo>
                        <a:lnTo>
                          <a:pt x="9" y="0"/>
                        </a:lnTo>
                        <a:lnTo>
                          <a:pt x="25" y="31"/>
                        </a:lnTo>
                        <a:lnTo>
                          <a:pt x="14" y="70"/>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616" name="Freeform 320"/>
                  <p:cNvSpPr/>
                  <p:nvPr/>
                </p:nvSpPr>
                <p:spPr bwMode="auto">
                  <a:xfrm>
                    <a:off x="803" y="3600"/>
                    <a:ext cx="38" cy="11"/>
                  </a:xfrm>
                  <a:custGeom>
                    <a:avLst/>
                    <a:gdLst>
                      <a:gd name="T0" fmla="*/ 1 w 75"/>
                      <a:gd name="T1" fmla="*/ 0 h 31"/>
                      <a:gd name="T2" fmla="*/ 50 w 75"/>
                      <a:gd name="T3" fmla="*/ 0 h 31"/>
                      <a:gd name="T4" fmla="*/ 51 w 75"/>
                      <a:gd name="T5" fmla="*/ 4 h 31"/>
                      <a:gd name="T6" fmla="*/ 56 w 75"/>
                      <a:gd name="T7" fmla="*/ 13 h 31"/>
                      <a:gd name="T8" fmla="*/ 75 w 75"/>
                      <a:gd name="T9" fmla="*/ 31 h 31"/>
                      <a:gd name="T10" fmla="*/ 18 w 75"/>
                      <a:gd name="T11" fmla="*/ 31 h 31"/>
                      <a:gd name="T12" fmla="*/ 9 w 75"/>
                      <a:gd name="T13" fmla="*/ 22 h 31"/>
                      <a:gd name="T14" fmla="*/ 0 w 75"/>
                      <a:gd name="T15" fmla="*/ 7 h 31"/>
                      <a:gd name="T16" fmla="*/ 1 w 75"/>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1">
                        <a:moveTo>
                          <a:pt x="1" y="0"/>
                        </a:moveTo>
                        <a:lnTo>
                          <a:pt x="50" y="0"/>
                        </a:lnTo>
                        <a:lnTo>
                          <a:pt x="51" y="4"/>
                        </a:lnTo>
                        <a:lnTo>
                          <a:pt x="56" y="13"/>
                        </a:lnTo>
                        <a:lnTo>
                          <a:pt x="75" y="31"/>
                        </a:lnTo>
                        <a:lnTo>
                          <a:pt x="18" y="31"/>
                        </a:lnTo>
                        <a:lnTo>
                          <a:pt x="9" y="22"/>
                        </a:lnTo>
                        <a:lnTo>
                          <a:pt x="0" y="7"/>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617" name="Freeform 321"/>
                  <p:cNvSpPr/>
                  <p:nvPr/>
                </p:nvSpPr>
                <p:spPr bwMode="auto">
                  <a:xfrm>
                    <a:off x="807" y="3611"/>
                    <a:ext cx="40" cy="12"/>
                  </a:xfrm>
                  <a:custGeom>
                    <a:avLst/>
                    <a:gdLst>
                      <a:gd name="T0" fmla="*/ 0 w 82"/>
                      <a:gd name="T1" fmla="*/ 38 h 38"/>
                      <a:gd name="T2" fmla="*/ 2 w 82"/>
                      <a:gd name="T3" fmla="*/ 22 h 38"/>
                      <a:gd name="T4" fmla="*/ 7 w 82"/>
                      <a:gd name="T5" fmla="*/ 8 h 38"/>
                      <a:gd name="T6" fmla="*/ 12 w 82"/>
                      <a:gd name="T7" fmla="*/ 0 h 38"/>
                      <a:gd name="T8" fmla="*/ 69 w 82"/>
                      <a:gd name="T9" fmla="*/ 0 h 38"/>
                      <a:gd name="T10" fmla="*/ 82 w 82"/>
                      <a:gd name="T11" fmla="*/ 38 h 38"/>
                      <a:gd name="T12" fmla="*/ 0 w 82"/>
                      <a:gd name="T13" fmla="*/ 38 h 38"/>
                    </a:gdLst>
                    <a:ahLst/>
                    <a:cxnLst>
                      <a:cxn ang="0">
                        <a:pos x="T0" y="T1"/>
                      </a:cxn>
                      <a:cxn ang="0">
                        <a:pos x="T2" y="T3"/>
                      </a:cxn>
                      <a:cxn ang="0">
                        <a:pos x="T4" y="T5"/>
                      </a:cxn>
                      <a:cxn ang="0">
                        <a:pos x="T6" y="T7"/>
                      </a:cxn>
                      <a:cxn ang="0">
                        <a:pos x="T8" y="T9"/>
                      </a:cxn>
                      <a:cxn ang="0">
                        <a:pos x="T10" y="T11"/>
                      </a:cxn>
                      <a:cxn ang="0">
                        <a:pos x="T12" y="T13"/>
                      </a:cxn>
                    </a:cxnLst>
                    <a:rect l="0" t="0" r="r" b="b"/>
                    <a:pathLst>
                      <a:path w="82" h="38">
                        <a:moveTo>
                          <a:pt x="0" y="38"/>
                        </a:moveTo>
                        <a:lnTo>
                          <a:pt x="2" y="22"/>
                        </a:lnTo>
                        <a:lnTo>
                          <a:pt x="7" y="8"/>
                        </a:lnTo>
                        <a:lnTo>
                          <a:pt x="12" y="0"/>
                        </a:lnTo>
                        <a:lnTo>
                          <a:pt x="69" y="0"/>
                        </a:lnTo>
                        <a:lnTo>
                          <a:pt x="82" y="38"/>
                        </a:lnTo>
                        <a:lnTo>
                          <a:pt x="0" y="38"/>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618" name="Group 322"/>
                <p:cNvGrpSpPr/>
                <p:nvPr/>
              </p:nvGrpSpPr>
              <p:grpSpPr bwMode="auto">
                <a:xfrm>
                  <a:off x="811" y="3612"/>
                  <a:ext cx="48" cy="23"/>
                  <a:chOff x="811" y="3612"/>
                  <a:chExt cx="48" cy="23"/>
                </a:xfrm>
              </p:grpSpPr>
              <p:sp>
                <p:nvSpPr>
                  <p:cNvPr id="695619" name="Freeform 323"/>
                  <p:cNvSpPr/>
                  <p:nvPr/>
                </p:nvSpPr>
                <p:spPr bwMode="auto">
                  <a:xfrm>
                    <a:off x="811" y="3612"/>
                    <a:ext cx="12" cy="23"/>
                  </a:xfrm>
                  <a:custGeom>
                    <a:avLst/>
                    <a:gdLst>
                      <a:gd name="T0" fmla="*/ 15 w 25"/>
                      <a:gd name="T1" fmla="*/ 69 h 69"/>
                      <a:gd name="T2" fmla="*/ 0 w 25"/>
                      <a:gd name="T3" fmla="*/ 28 h 69"/>
                      <a:gd name="T4" fmla="*/ 11 w 25"/>
                      <a:gd name="T5" fmla="*/ 0 h 69"/>
                      <a:gd name="T6" fmla="*/ 25 w 25"/>
                      <a:gd name="T7" fmla="*/ 32 h 69"/>
                      <a:gd name="T8" fmla="*/ 15 w 25"/>
                      <a:gd name="T9" fmla="*/ 69 h 69"/>
                    </a:gdLst>
                    <a:ahLst/>
                    <a:cxnLst>
                      <a:cxn ang="0">
                        <a:pos x="T0" y="T1"/>
                      </a:cxn>
                      <a:cxn ang="0">
                        <a:pos x="T2" y="T3"/>
                      </a:cxn>
                      <a:cxn ang="0">
                        <a:pos x="T4" y="T5"/>
                      </a:cxn>
                      <a:cxn ang="0">
                        <a:pos x="T6" y="T7"/>
                      </a:cxn>
                      <a:cxn ang="0">
                        <a:pos x="T8" y="T9"/>
                      </a:cxn>
                    </a:cxnLst>
                    <a:rect l="0" t="0" r="r" b="b"/>
                    <a:pathLst>
                      <a:path w="25" h="69">
                        <a:moveTo>
                          <a:pt x="15" y="69"/>
                        </a:moveTo>
                        <a:lnTo>
                          <a:pt x="0" y="28"/>
                        </a:lnTo>
                        <a:lnTo>
                          <a:pt x="11" y="0"/>
                        </a:lnTo>
                        <a:lnTo>
                          <a:pt x="25" y="32"/>
                        </a:lnTo>
                        <a:lnTo>
                          <a:pt x="15" y="69"/>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620" name="Freeform 324"/>
                  <p:cNvSpPr/>
                  <p:nvPr/>
                </p:nvSpPr>
                <p:spPr bwMode="auto">
                  <a:xfrm>
                    <a:off x="815" y="3613"/>
                    <a:ext cx="38" cy="10"/>
                  </a:xfrm>
                  <a:custGeom>
                    <a:avLst/>
                    <a:gdLst>
                      <a:gd name="T0" fmla="*/ 3 w 75"/>
                      <a:gd name="T1" fmla="*/ 0 h 32"/>
                      <a:gd name="T2" fmla="*/ 52 w 75"/>
                      <a:gd name="T3" fmla="*/ 0 h 32"/>
                      <a:gd name="T4" fmla="*/ 53 w 75"/>
                      <a:gd name="T5" fmla="*/ 3 h 32"/>
                      <a:gd name="T6" fmla="*/ 57 w 75"/>
                      <a:gd name="T7" fmla="*/ 15 h 32"/>
                      <a:gd name="T8" fmla="*/ 75 w 75"/>
                      <a:gd name="T9" fmla="*/ 32 h 32"/>
                      <a:gd name="T10" fmla="*/ 19 w 75"/>
                      <a:gd name="T11" fmla="*/ 32 h 32"/>
                      <a:gd name="T12" fmla="*/ 10 w 75"/>
                      <a:gd name="T13" fmla="*/ 22 h 32"/>
                      <a:gd name="T14" fmla="*/ 0 w 75"/>
                      <a:gd name="T15" fmla="*/ 7 h 32"/>
                      <a:gd name="T16" fmla="*/ 3 w 75"/>
                      <a:gd name="T17"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2">
                        <a:moveTo>
                          <a:pt x="3" y="0"/>
                        </a:moveTo>
                        <a:lnTo>
                          <a:pt x="52" y="0"/>
                        </a:lnTo>
                        <a:lnTo>
                          <a:pt x="53" y="3"/>
                        </a:lnTo>
                        <a:lnTo>
                          <a:pt x="57" y="15"/>
                        </a:lnTo>
                        <a:lnTo>
                          <a:pt x="75" y="32"/>
                        </a:lnTo>
                        <a:lnTo>
                          <a:pt x="19" y="32"/>
                        </a:lnTo>
                        <a:lnTo>
                          <a:pt x="10" y="22"/>
                        </a:lnTo>
                        <a:lnTo>
                          <a:pt x="0" y="7"/>
                        </a:lnTo>
                        <a:lnTo>
                          <a:pt x="3"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621" name="Freeform 325"/>
                  <p:cNvSpPr/>
                  <p:nvPr/>
                </p:nvSpPr>
                <p:spPr bwMode="auto">
                  <a:xfrm>
                    <a:off x="819" y="3623"/>
                    <a:ext cx="40" cy="12"/>
                  </a:xfrm>
                  <a:custGeom>
                    <a:avLst/>
                    <a:gdLst>
                      <a:gd name="T0" fmla="*/ 0 w 82"/>
                      <a:gd name="T1" fmla="*/ 36 h 36"/>
                      <a:gd name="T2" fmla="*/ 1 w 82"/>
                      <a:gd name="T3" fmla="*/ 21 h 36"/>
                      <a:gd name="T4" fmla="*/ 7 w 82"/>
                      <a:gd name="T5" fmla="*/ 8 h 36"/>
                      <a:gd name="T6" fmla="*/ 12 w 82"/>
                      <a:gd name="T7" fmla="*/ 0 h 36"/>
                      <a:gd name="T8" fmla="*/ 68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1" y="21"/>
                        </a:lnTo>
                        <a:lnTo>
                          <a:pt x="7" y="8"/>
                        </a:lnTo>
                        <a:lnTo>
                          <a:pt x="12" y="0"/>
                        </a:lnTo>
                        <a:lnTo>
                          <a:pt x="68"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622" name="Group 326"/>
                <p:cNvGrpSpPr/>
                <p:nvPr/>
              </p:nvGrpSpPr>
              <p:grpSpPr bwMode="auto">
                <a:xfrm>
                  <a:off x="823" y="3625"/>
                  <a:ext cx="49" cy="23"/>
                  <a:chOff x="823" y="3625"/>
                  <a:chExt cx="49" cy="23"/>
                </a:xfrm>
              </p:grpSpPr>
              <p:sp>
                <p:nvSpPr>
                  <p:cNvPr id="695623" name="Freeform 327"/>
                  <p:cNvSpPr/>
                  <p:nvPr/>
                </p:nvSpPr>
                <p:spPr bwMode="auto">
                  <a:xfrm>
                    <a:off x="823" y="3625"/>
                    <a:ext cx="13" cy="23"/>
                  </a:xfrm>
                  <a:custGeom>
                    <a:avLst/>
                    <a:gdLst>
                      <a:gd name="T0" fmla="*/ 16 w 25"/>
                      <a:gd name="T1" fmla="*/ 68 h 68"/>
                      <a:gd name="T2" fmla="*/ 0 w 25"/>
                      <a:gd name="T3" fmla="*/ 27 h 68"/>
                      <a:gd name="T4" fmla="*/ 11 w 25"/>
                      <a:gd name="T5" fmla="*/ 0 h 68"/>
                      <a:gd name="T6" fmla="*/ 25 w 25"/>
                      <a:gd name="T7" fmla="*/ 30 h 68"/>
                      <a:gd name="T8" fmla="*/ 16 w 25"/>
                      <a:gd name="T9" fmla="*/ 68 h 68"/>
                    </a:gdLst>
                    <a:ahLst/>
                    <a:cxnLst>
                      <a:cxn ang="0">
                        <a:pos x="T0" y="T1"/>
                      </a:cxn>
                      <a:cxn ang="0">
                        <a:pos x="T2" y="T3"/>
                      </a:cxn>
                      <a:cxn ang="0">
                        <a:pos x="T4" y="T5"/>
                      </a:cxn>
                      <a:cxn ang="0">
                        <a:pos x="T6" y="T7"/>
                      </a:cxn>
                      <a:cxn ang="0">
                        <a:pos x="T8" y="T9"/>
                      </a:cxn>
                    </a:cxnLst>
                    <a:rect l="0" t="0" r="r" b="b"/>
                    <a:pathLst>
                      <a:path w="25" h="68">
                        <a:moveTo>
                          <a:pt x="16" y="68"/>
                        </a:moveTo>
                        <a:lnTo>
                          <a:pt x="0" y="27"/>
                        </a:lnTo>
                        <a:lnTo>
                          <a:pt x="11" y="0"/>
                        </a:lnTo>
                        <a:lnTo>
                          <a:pt x="25" y="30"/>
                        </a:lnTo>
                        <a:lnTo>
                          <a:pt x="16"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624" name="Freeform 328"/>
                  <p:cNvSpPr/>
                  <p:nvPr/>
                </p:nvSpPr>
                <p:spPr bwMode="auto">
                  <a:xfrm>
                    <a:off x="828" y="3626"/>
                    <a:ext cx="37" cy="9"/>
                  </a:xfrm>
                  <a:custGeom>
                    <a:avLst/>
                    <a:gdLst>
                      <a:gd name="T0" fmla="*/ 1 w 73"/>
                      <a:gd name="T1" fmla="*/ 0 h 29"/>
                      <a:gd name="T2" fmla="*/ 50 w 73"/>
                      <a:gd name="T3" fmla="*/ 0 h 29"/>
                      <a:gd name="T4" fmla="*/ 51 w 73"/>
                      <a:gd name="T5" fmla="*/ 2 h 29"/>
                      <a:gd name="T6" fmla="*/ 56 w 73"/>
                      <a:gd name="T7" fmla="*/ 11 h 29"/>
                      <a:gd name="T8" fmla="*/ 73 w 73"/>
                      <a:gd name="T9" fmla="*/ 29 h 29"/>
                      <a:gd name="T10" fmla="*/ 18 w 73"/>
                      <a:gd name="T11" fmla="*/ 29 h 29"/>
                      <a:gd name="T12" fmla="*/ 9 w 73"/>
                      <a:gd name="T13" fmla="*/ 20 h 29"/>
                      <a:gd name="T14" fmla="*/ 0 w 73"/>
                      <a:gd name="T15" fmla="*/ 6 h 29"/>
                      <a:gd name="T16" fmla="*/ 1 w 73"/>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29">
                        <a:moveTo>
                          <a:pt x="1" y="0"/>
                        </a:moveTo>
                        <a:lnTo>
                          <a:pt x="50" y="0"/>
                        </a:lnTo>
                        <a:lnTo>
                          <a:pt x="51" y="2"/>
                        </a:lnTo>
                        <a:lnTo>
                          <a:pt x="56" y="11"/>
                        </a:lnTo>
                        <a:lnTo>
                          <a:pt x="73" y="29"/>
                        </a:lnTo>
                        <a:lnTo>
                          <a:pt x="18" y="29"/>
                        </a:lnTo>
                        <a:lnTo>
                          <a:pt x="9" y="20"/>
                        </a:lnTo>
                        <a:lnTo>
                          <a:pt x="0" y="6"/>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625" name="Freeform 329"/>
                  <p:cNvSpPr/>
                  <p:nvPr/>
                </p:nvSpPr>
                <p:spPr bwMode="auto">
                  <a:xfrm>
                    <a:off x="832" y="3636"/>
                    <a:ext cx="40" cy="12"/>
                  </a:xfrm>
                  <a:custGeom>
                    <a:avLst/>
                    <a:gdLst>
                      <a:gd name="T0" fmla="*/ 0 w 82"/>
                      <a:gd name="T1" fmla="*/ 36 h 36"/>
                      <a:gd name="T2" fmla="*/ 2 w 82"/>
                      <a:gd name="T3" fmla="*/ 19 h 36"/>
                      <a:gd name="T4" fmla="*/ 6 w 82"/>
                      <a:gd name="T5" fmla="*/ 7 h 36"/>
                      <a:gd name="T6" fmla="*/ 11 w 82"/>
                      <a:gd name="T7" fmla="*/ 0 h 36"/>
                      <a:gd name="T8" fmla="*/ 67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2" y="19"/>
                        </a:lnTo>
                        <a:lnTo>
                          <a:pt x="6" y="7"/>
                        </a:lnTo>
                        <a:lnTo>
                          <a:pt x="11" y="0"/>
                        </a:lnTo>
                        <a:lnTo>
                          <a:pt x="67"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626" name="Group 330"/>
                <p:cNvGrpSpPr/>
                <p:nvPr/>
              </p:nvGrpSpPr>
              <p:grpSpPr bwMode="auto">
                <a:xfrm>
                  <a:off x="836" y="3638"/>
                  <a:ext cx="50" cy="22"/>
                  <a:chOff x="836" y="3638"/>
                  <a:chExt cx="50" cy="22"/>
                </a:xfrm>
              </p:grpSpPr>
              <p:sp>
                <p:nvSpPr>
                  <p:cNvPr id="695627" name="Freeform 331"/>
                  <p:cNvSpPr/>
                  <p:nvPr/>
                </p:nvSpPr>
                <p:spPr bwMode="auto">
                  <a:xfrm>
                    <a:off x="836" y="3638"/>
                    <a:ext cx="12" cy="22"/>
                  </a:xfrm>
                  <a:custGeom>
                    <a:avLst/>
                    <a:gdLst>
                      <a:gd name="T0" fmla="*/ 16 w 25"/>
                      <a:gd name="T1" fmla="*/ 68 h 68"/>
                      <a:gd name="T2" fmla="*/ 0 w 25"/>
                      <a:gd name="T3" fmla="*/ 27 h 68"/>
                      <a:gd name="T4" fmla="*/ 12 w 25"/>
                      <a:gd name="T5" fmla="*/ 0 h 68"/>
                      <a:gd name="T6" fmla="*/ 25 w 25"/>
                      <a:gd name="T7" fmla="*/ 31 h 68"/>
                      <a:gd name="T8" fmla="*/ 16 w 25"/>
                      <a:gd name="T9" fmla="*/ 68 h 68"/>
                    </a:gdLst>
                    <a:ahLst/>
                    <a:cxnLst>
                      <a:cxn ang="0">
                        <a:pos x="T0" y="T1"/>
                      </a:cxn>
                      <a:cxn ang="0">
                        <a:pos x="T2" y="T3"/>
                      </a:cxn>
                      <a:cxn ang="0">
                        <a:pos x="T4" y="T5"/>
                      </a:cxn>
                      <a:cxn ang="0">
                        <a:pos x="T6" y="T7"/>
                      </a:cxn>
                      <a:cxn ang="0">
                        <a:pos x="T8" y="T9"/>
                      </a:cxn>
                    </a:cxnLst>
                    <a:rect l="0" t="0" r="r" b="b"/>
                    <a:pathLst>
                      <a:path w="25" h="68">
                        <a:moveTo>
                          <a:pt x="16" y="68"/>
                        </a:moveTo>
                        <a:lnTo>
                          <a:pt x="0" y="27"/>
                        </a:lnTo>
                        <a:lnTo>
                          <a:pt x="12" y="0"/>
                        </a:lnTo>
                        <a:lnTo>
                          <a:pt x="25" y="31"/>
                        </a:lnTo>
                        <a:lnTo>
                          <a:pt x="16"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628" name="Freeform 332"/>
                  <p:cNvSpPr/>
                  <p:nvPr/>
                </p:nvSpPr>
                <p:spPr bwMode="auto">
                  <a:xfrm>
                    <a:off x="842" y="3638"/>
                    <a:ext cx="36" cy="10"/>
                  </a:xfrm>
                  <a:custGeom>
                    <a:avLst/>
                    <a:gdLst>
                      <a:gd name="T0" fmla="*/ 1 w 72"/>
                      <a:gd name="T1" fmla="*/ 0 h 30"/>
                      <a:gd name="T2" fmla="*/ 49 w 72"/>
                      <a:gd name="T3" fmla="*/ 0 h 30"/>
                      <a:gd name="T4" fmla="*/ 51 w 72"/>
                      <a:gd name="T5" fmla="*/ 3 h 30"/>
                      <a:gd name="T6" fmla="*/ 55 w 72"/>
                      <a:gd name="T7" fmla="*/ 12 h 30"/>
                      <a:gd name="T8" fmla="*/ 72 w 72"/>
                      <a:gd name="T9" fmla="*/ 30 h 30"/>
                      <a:gd name="T10" fmla="*/ 17 w 72"/>
                      <a:gd name="T11" fmla="*/ 30 h 30"/>
                      <a:gd name="T12" fmla="*/ 8 w 72"/>
                      <a:gd name="T13" fmla="*/ 21 h 30"/>
                      <a:gd name="T14" fmla="*/ 0 w 72"/>
                      <a:gd name="T15" fmla="*/ 5 h 30"/>
                      <a:gd name="T16" fmla="*/ 1 w 72"/>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30">
                        <a:moveTo>
                          <a:pt x="1" y="0"/>
                        </a:moveTo>
                        <a:lnTo>
                          <a:pt x="49" y="0"/>
                        </a:lnTo>
                        <a:lnTo>
                          <a:pt x="51" y="3"/>
                        </a:lnTo>
                        <a:lnTo>
                          <a:pt x="55" y="12"/>
                        </a:lnTo>
                        <a:lnTo>
                          <a:pt x="72" y="30"/>
                        </a:lnTo>
                        <a:lnTo>
                          <a:pt x="17" y="30"/>
                        </a:lnTo>
                        <a:lnTo>
                          <a:pt x="8" y="21"/>
                        </a:lnTo>
                        <a:lnTo>
                          <a:pt x="0" y="5"/>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629" name="Freeform 333"/>
                  <p:cNvSpPr/>
                  <p:nvPr/>
                </p:nvSpPr>
                <p:spPr bwMode="auto">
                  <a:xfrm>
                    <a:off x="844" y="3648"/>
                    <a:ext cx="42" cy="12"/>
                  </a:xfrm>
                  <a:custGeom>
                    <a:avLst/>
                    <a:gdLst>
                      <a:gd name="T0" fmla="*/ 0 w 83"/>
                      <a:gd name="T1" fmla="*/ 36 h 36"/>
                      <a:gd name="T2" fmla="*/ 2 w 83"/>
                      <a:gd name="T3" fmla="*/ 19 h 36"/>
                      <a:gd name="T4" fmla="*/ 7 w 83"/>
                      <a:gd name="T5" fmla="*/ 8 h 36"/>
                      <a:gd name="T6" fmla="*/ 11 w 83"/>
                      <a:gd name="T7" fmla="*/ 0 h 36"/>
                      <a:gd name="T8" fmla="*/ 67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2" y="19"/>
                        </a:lnTo>
                        <a:lnTo>
                          <a:pt x="7" y="8"/>
                        </a:lnTo>
                        <a:lnTo>
                          <a:pt x="11" y="0"/>
                        </a:lnTo>
                        <a:lnTo>
                          <a:pt x="67"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630" name="Group 334"/>
                <p:cNvGrpSpPr/>
                <p:nvPr/>
              </p:nvGrpSpPr>
              <p:grpSpPr bwMode="auto">
                <a:xfrm>
                  <a:off x="849" y="3651"/>
                  <a:ext cx="49" cy="22"/>
                  <a:chOff x="849" y="3651"/>
                  <a:chExt cx="49" cy="22"/>
                </a:xfrm>
              </p:grpSpPr>
              <p:sp>
                <p:nvSpPr>
                  <p:cNvPr id="695631" name="Freeform 335"/>
                  <p:cNvSpPr/>
                  <p:nvPr/>
                </p:nvSpPr>
                <p:spPr bwMode="auto">
                  <a:xfrm>
                    <a:off x="849" y="3651"/>
                    <a:ext cx="12" cy="22"/>
                  </a:xfrm>
                  <a:custGeom>
                    <a:avLst/>
                    <a:gdLst>
                      <a:gd name="T0" fmla="*/ 15 w 25"/>
                      <a:gd name="T1" fmla="*/ 67 h 67"/>
                      <a:gd name="T2" fmla="*/ 0 w 25"/>
                      <a:gd name="T3" fmla="*/ 26 h 67"/>
                      <a:gd name="T4" fmla="*/ 10 w 25"/>
                      <a:gd name="T5" fmla="*/ 0 h 67"/>
                      <a:gd name="T6" fmla="*/ 25 w 25"/>
                      <a:gd name="T7" fmla="*/ 30 h 67"/>
                      <a:gd name="T8" fmla="*/ 15 w 25"/>
                      <a:gd name="T9" fmla="*/ 67 h 67"/>
                    </a:gdLst>
                    <a:ahLst/>
                    <a:cxnLst>
                      <a:cxn ang="0">
                        <a:pos x="T0" y="T1"/>
                      </a:cxn>
                      <a:cxn ang="0">
                        <a:pos x="T2" y="T3"/>
                      </a:cxn>
                      <a:cxn ang="0">
                        <a:pos x="T4" y="T5"/>
                      </a:cxn>
                      <a:cxn ang="0">
                        <a:pos x="T6" y="T7"/>
                      </a:cxn>
                      <a:cxn ang="0">
                        <a:pos x="T8" y="T9"/>
                      </a:cxn>
                    </a:cxnLst>
                    <a:rect l="0" t="0" r="r" b="b"/>
                    <a:pathLst>
                      <a:path w="25" h="67">
                        <a:moveTo>
                          <a:pt x="15" y="67"/>
                        </a:moveTo>
                        <a:lnTo>
                          <a:pt x="0" y="26"/>
                        </a:lnTo>
                        <a:lnTo>
                          <a:pt x="10" y="0"/>
                        </a:lnTo>
                        <a:lnTo>
                          <a:pt x="25" y="30"/>
                        </a:lnTo>
                        <a:lnTo>
                          <a:pt x="15" y="67"/>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632" name="Freeform 336"/>
                  <p:cNvSpPr/>
                  <p:nvPr/>
                </p:nvSpPr>
                <p:spPr bwMode="auto">
                  <a:xfrm>
                    <a:off x="854" y="3651"/>
                    <a:ext cx="37" cy="10"/>
                  </a:xfrm>
                  <a:custGeom>
                    <a:avLst/>
                    <a:gdLst>
                      <a:gd name="T0" fmla="*/ 1 w 74"/>
                      <a:gd name="T1" fmla="*/ 0 h 29"/>
                      <a:gd name="T2" fmla="*/ 49 w 74"/>
                      <a:gd name="T3" fmla="*/ 0 h 29"/>
                      <a:gd name="T4" fmla="*/ 50 w 74"/>
                      <a:gd name="T5" fmla="*/ 2 h 29"/>
                      <a:gd name="T6" fmla="*/ 57 w 74"/>
                      <a:gd name="T7" fmla="*/ 11 h 29"/>
                      <a:gd name="T8" fmla="*/ 74 w 74"/>
                      <a:gd name="T9" fmla="*/ 29 h 29"/>
                      <a:gd name="T10" fmla="*/ 18 w 74"/>
                      <a:gd name="T11" fmla="*/ 29 h 29"/>
                      <a:gd name="T12" fmla="*/ 9 w 74"/>
                      <a:gd name="T13" fmla="*/ 20 h 29"/>
                      <a:gd name="T14" fmla="*/ 0 w 74"/>
                      <a:gd name="T15" fmla="*/ 5 h 29"/>
                      <a:gd name="T16" fmla="*/ 1 w 74"/>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9">
                        <a:moveTo>
                          <a:pt x="1" y="0"/>
                        </a:moveTo>
                        <a:lnTo>
                          <a:pt x="49" y="0"/>
                        </a:lnTo>
                        <a:lnTo>
                          <a:pt x="50" y="2"/>
                        </a:lnTo>
                        <a:lnTo>
                          <a:pt x="57" y="11"/>
                        </a:lnTo>
                        <a:lnTo>
                          <a:pt x="74" y="29"/>
                        </a:lnTo>
                        <a:lnTo>
                          <a:pt x="18" y="29"/>
                        </a:lnTo>
                        <a:lnTo>
                          <a:pt x="9" y="20"/>
                        </a:lnTo>
                        <a:lnTo>
                          <a:pt x="0" y="5"/>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633" name="Freeform 337"/>
                  <p:cNvSpPr/>
                  <p:nvPr/>
                </p:nvSpPr>
                <p:spPr bwMode="auto">
                  <a:xfrm>
                    <a:off x="857" y="3662"/>
                    <a:ext cx="41" cy="11"/>
                  </a:xfrm>
                  <a:custGeom>
                    <a:avLst/>
                    <a:gdLst>
                      <a:gd name="T0" fmla="*/ 0 w 81"/>
                      <a:gd name="T1" fmla="*/ 35 h 35"/>
                      <a:gd name="T2" fmla="*/ 1 w 81"/>
                      <a:gd name="T3" fmla="*/ 19 h 35"/>
                      <a:gd name="T4" fmla="*/ 5 w 81"/>
                      <a:gd name="T5" fmla="*/ 7 h 35"/>
                      <a:gd name="T6" fmla="*/ 10 w 81"/>
                      <a:gd name="T7" fmla="*/ 0 h 35"/>
                      <a:gd name="T8" fmla="*/ 67 w 81"/>
                      <a:gd name="T9" fmla="*/ 0 h 35"/>
                      <a:gd name="T10" fmla="*/ 81 w 81"/>
                      <a:gd name="T11" fmla="*/ 35 h 35"/>
                      <a:gd name="T12" fmla="*/ 0 w 81"/>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81" h="35">
                        <a:moveTo>
                          <a:pt x="0" y="35"/>
                        </a:moveTo>
                        <a:lnTo>
                          <a:pt x="1" y="19"/>
                        </a:lnTo>
                        <a:lnTo>
                          <a:pt x="5" y="7"/>
                        </a:lnTo>
                        <a:lnTo>
                          <a:pt x="10" y="0"/>
                        </a:lnTo>
                        <a:lnTo>
                          <a:pt x="67" y="0"/>
                        </a:lnTo>
                        <a:lnTo>
                          <a:pt x="81" y="35"/>
                        </a:lnTo>
                        <a:lnTo>
                          <a:pt x="0" y="35"/>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grpSp>
            <p:nvGrpSpPr>
              <p:cNvPr id="695634" name="Group 338"/>
              <p:cNvGrpSpPr/>
              <p:nvPr/>
            </p:nvGrpSpPr>
            <p:grpSpPr bwMode="auto">
              <a:xfrm>
                <a:off x="861" y="3665"/>
                <a:ext cx="99" cy="74"/>
                <a:chOff x="861" y="3665"/>
                <a:chExt cx="99" cy="74"/>
              </a:xfrm>
            </p:grpSpPr>
            <p:grpSp>
              <p:nvGrpSpPr>
                <p:cNvPr id="695635" name="Group 339"/>
                <p:cNvGrpSpPr/>
                <p:nvPr/>
              </p:nvGrpSpPr>
              <p:grpSpPr bwMode="auto">
                <a:xfrm>
                  <a:off x="861" y="3665"/>
                  <a:ext cx="50" cy="23"/>
                  <a:chOff x="861" y="3665"/>
                  <a:chExt cx="50" cy="23"/>
                </a:xfrm>
              </p:grpSpPr>
              <p:sp>
                <p:nvSpPr>
                  <p:cNvPr id="695636" name="Freeform 340"/>
                  <p:cNvSpPr/>
                  <p:nvPr/>
                </p:nvSpPr>
                <p:spPr bwMode="auto">
                  <a:xfrm>
                    <a:off x="861" y="3665"/>
                    <a:ext cx="12" cy="23"/>
                  </a:xfrm>
                  <a:custGeom>
                    <a:avLst/>
                    <a:gdLst>
                      <a:gd name="T0" fmla="*/ 16 w 25"/>
                      <a:gd name="T1" fmla="*/ 69 h 69"/>
                      <a:gd name="T2" fmla="*/ 0 w 25"/>
                      <a:gd name="T3" fmla="*/ 27 h 69"/>
                      <a:gd name="T4" fmla="*/ 11 w 25"/>
                      <a:gd name="T5" fmla="*/ 0 h 69"/>
                      <a:gd name="T6" fmla="*/ 25 w 25"/>
                      <a:gd name="T7" fmla="*/ 32 h 69"/>
                      <a:gd name="T8" fmla="*/ 16 w 25"/>
                      <a:gd name="T9" fmla="*/ 69 h 69"/>
                    </a:gdLst>
                    <a:ahLst/>
                    <a:cxnLst>
                      <a:cxn ang="0">
                        <a:pos x="T0" y="T1"/>
                      </a:cxn>
                      <a:cxn ang="0">
                        <a:pos x="T2" y="T3"/>
                      </a:cxn>
                      <a:cxn ang="0">
                        <a:pos x="T4" y="T5"/>
                      </a:cxn>
                      <a:cxn ang="0">
                        <a:pos x="T6" y="T7"/>
                      </a:cxn>
                      <a:cxn ang="0">
                        <a:pos x="T8" y="T9"/>
                      </a:cxn>
                    </a:cxnLst>
                    <a:rect l="0" t="0" r="r" b="b"/>
                    <a:pathLst>
                      <a:path w="25" h="69">
                        <a:moveTo>
                          <a:pt x="16" y="69"/>
                        </a:moveTo>
                        <a:lnTo>
                          <a:pt x="0" y="27"/>
                        </a:lnTo>
                        <a:lnTo>
                          <a:pt x="11" y="0"/>
                        </a:lnTo>
                        <a:lnTo>
                          <a:pt x="25" y="32"/>
                        </a:lnTo>
                        <a:lnTo>
                          <a:pt x="16" y="69"/>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637" name="Freeform 341"/>
                  <p:cNvSpPr/>
                  <p:nvPr/>
                </p:nvSpPr>
                <p:spPr bwMode="auto">
                  <a:xfrm>
                    <a:off x="865" y="3666"/>
                    <a:ext cx="38" cy="10"/>
                  </a:xfrm>
                  <a:custGeom>
                    <a:avLst/>
                    <a:gdLst>
                      <a:gd name="T0" fmla="*/ 3 w 75"/>
                      <a:gd name="T1" fmla="*/ 0 h 31"/>
                      <a:gd name="T2" fmla="*/ 52 w 75"/>
                      <a:gd name="T3" fmla="*/ 0 h 31"/>
                      <a:gd name="T4" fmla="*/ 53 w 75"/>
                      <a:gd name="T5" fmla="*/ 4 h 31"/>
                      <a:gd name="T6" fmla="*/ 57 w 75"/>
                      <a:gd name="T7" fmla="*/ 13 h 31"/>
                      <a:gd name="T8" fmla="*/ 75 w 75"/>
                      <a:gd name="T9" fmla="*/ 31 h 31"/>
                      <a:gd name="T10" fmla="*/ 19 w 75"/>
                      <a:gd name="T11" fmla="*/ 31 h 31"/>
                      <a:gd name="T12" fmla="*/ 11 w 75"/>
                      <a:gd name="T13" fmla="*/ 22 h 31"/>
                      <a:gd name="T14" fmla="*/ 0 w 75"/>
                      <a:gd name="T15" fmla="*/ 7 h 31"/>
                      <a:gd name="T16" fmla="*/ 3 w 75"/>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1">
                        <a:moveTo>
                          <a:pt x="3" y="0"/>
                        </a:moveTo>
                        <a:lnTo>
                          <a:pt x="52" y="0"/>
                        </a:lnTo>
                        <a:lnTo>
                          <a:pt x="53" y="4"/>
                        </a:lnTo>
                        <a:lnTo>
                          <a:pt x="57" y="13"/>
                        </a:lnTo>
                        <a:lnTo>
                          <a:pt x="75" y="31"/>
                        </a:lnTo>
                        <a:lnTo>
                          <a:pt x="19" y="31"/>
                        </a:lnTo>
                        <a:lnTo>
                          <a:pt x="11" y="22"/>
                        </a:lnTo>
                        <a:lnTo>
                          <a:pt x="0" y="7"/>
                        </a:lnTo>
                        <a:lnTo>
                          <a:pt x="3"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638" name="Freeform 342"/>
                  <p:cNvSpPr/>
                  <p:nvPr/>
                </p:nvSpPr>
                <p:spPr bwMode="auto">
                  <a:xfrm>
                    <a:off x="869" y="3676"/>
                    <a:ext cx="42" cy="12"/>
                  </a:xfrm>
                  <a:custGeom>
                    <a:avLst/>
                    <a:gdLst>
                      <a:gd name="T0" fmla="*/ 0 w 83"/>
                      <a:gd name="T1" fmla="*/ 36 h 36"/>
                      <a:gd name="T2" fmla="*/ 2 w 83"/>
                      <a:gd name="T3" fmla="*/ 20 h 36"/>
                      <a:gd name="T4" fmla="*/ 7 w 83"/>
                      <a:gd name="T5" fmla="*/ 7 h 36"/>
                      <a:gd name="T6" fmla="*/ 11 w 83"/>
                      <a:gd name="T7" fmla="*/ 0 h 36"/>
                      <a:gd name="T8" fmla="*/ 67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2" y="20"/>
                        </a:lnTo>
                        <a:lnTo>
                          <a:pt x="7" y="7"/>
                        </a:lnTo>
                        <a:lnTo>
                          <a:pt x="11" y="0"/>
                        </a:lnTo>
                        <a:lnTo>
                          <a:pt x="67"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639" name="Group 343"/>
                <p:cNvGrpSpPr/>
                <p:nvPr/>
              </p:nvGrpSpPr>
              <p:grpSpPr bwMode="auto">
                <a:xfrm>
                  <a:off x="873" y="3678"/>
                  <a:ext cx="49" cy="23"/>
                  <a:chOff x="873" y="3678"/>
                  <a:chExt cx="49" cy="23"/>
                </a:xfrm>
              </p:grpSpPr>
              <p:sp>
                <p:nvSpPr>
                  <p:cNvPr id="695640" name="Freeform 344"/>
                  <p:cNvSpPr/>
                  <p:nvPr/>
                </p:nvSpPr>
                <p:spPr bwMode="auto">
                  <a:xfrm>
                    <a:off x="873" y="3678"/>
                    <a:ext cx="13" cy="23"/>
                  </a:xfrm>
                  <a:custGeom>
                    <a:avLst/>
                    <a:gdLst>
                      <a:gd name="T0" fmla="*/ 13 w 25"/>
                      <a:gd name="T1" fmla="*/ 70 h 70"/>
                      <a:gd name="T2" fmla="*/ 0 w 25"/>
                      <a:gd name="T3" fmla="*/ 27 h 70"/>
                      <a:gd name="T4" fmla="*/ 9 w 25"/>
                      <a:gd name="T5" fmla="*/ 0 h 70"/>
                      <a:gd name="T6" fmla="*/ 25 w 25"/>
                      <a:gd name="T7" fmla="*/ 31 h 70"/>
                      <a:gd name="T8" fmla="*/ 13 w 25"/>
                      <a:gd name="T9" fmla="*/ 70 h 70"/>
                    </a:gdLst>
                    <a:ahLst/>
                    <a:cxnLst>
                      <a:cxn ang="0">
                        <a:pos x="T0" y="T1"/>
                      </a:cxn>
                      <a:cxn ang="0">
                        <a:pos x="T2" y="T3"/>
                      </a:cxn>
                      <a:cxn ang="0">
                        <a:pos x="T4" y="T5"/>
                      </a:cxn>
                      <a:cxn ang="0">
                        <a:pos x="T6" y="T7"/>
                      </a:cxn>
                      <a:cxn ang="0">
                        <a:pos x="T8" y="T9"/>
                      </a:cxn>
                    </a:cxnLst>
                    <a:rect l="0" t="0" r="r" b="b"/>
                    <a:pathLst>
                      <a:path w="25" h="70">
                        <a:moveTo>
                          <a:pt x="13" y="70"/>
                        </a:moveTo>
                        <a:lnTo>
                          <a:pt x="0" y="27"/>
                        </a:lnTo>
                        <a:lnTo>
                          <a:pt x="9" y="0"/>
                        </a:lnTo>
                        <a:lnTo>
                          <a:pt x="25" y="31"/>
                        </a:lnTo>
                        <a:lnTo>
                          <a:pt x="13" y="70"/>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641" name="Freeform 345"/>
                  <p:cNvSpPr/>
                  <p:nvPr/>
                </p:nvSpPr>
                <p:spPr bwMode="auto">
                  <a:xfrm>
                    <a:off x="878" y="3678"/>
                    <a:ext cx="37" cy="10"/>
                  </a:xfrm>
                  <a:custGeom>
                    <a:avLst/>
                    <a:gdLst>
                      <a:gd name="T0" fmla="*/ 2 w 75"/>
                      <a:gd name="T1" fmla="*/ 0 h 30"/>
                      <a:gd name="T2" fmla="*/ 50 w 75"/>
                      <a:gd name="T3" fmla="*/ 0 h 30"/>
                      <a:gd name="T4" fmla="*/ 52 w 75"/>
                      <a:gd name="T5" fmla="*/ 3 h 30"/>
                      <a:gd name="T6" fmla="*/ 57 w 75"/>
                      <a:gd name="T7" fmla="*/ 12 h 30"/>
                      <a:gd name="T8" fmla="*/ 75 w 75"/>
                      <a:gd name="T9" fmla="*/ 30 h 30"/>
                      <a:gd name="T10" fmla="*/ 19 w 75"/>
                      <a:gd name="T11" fmla="*/ 30 h 30"/>
                      <a:gd name="T12" fmla="*/ 11 w 75"/>
                      <a:gd name="T13" fmla="*/ 20 h 30"/>
                      <a:gd name="T14" fmla="*/ 0 w 75"/>
                      <a:gd name="T15" fmla="*/ 6 h 30"/>
                      <a:gd name="T16" fmla="*/ 2 w 75"/>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0">
                        <a:moveTo>
                          <a:pt x="2" y="0"/>
                        </a:moveTo>
                        <a:lnTo>
                          <a:pt x="50" y="0"/>
                        </a:lnTo>
                        <a:lnTo>
                          <a:pt x="52" y="3"/>
                        </a:lnTo>
                        <a:lnTo>
                          <a:pt x="57" y="12"/>
                        </a:lnTo>
                        <a:lnTo>
                          <a:pt x="75" y="30"/>
                        </a:lnTo>
                        <a:lnTo>
                          <a:pt x="19" y="30"/>
                        </a:lnTo>
                        <a:lnTo>
                          <a:pt x="11" y="20"/>
                        </a:lnTo>
                        <a:lnTo>
                          <a:pt x="0" y="6"/>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642" name="Freeform 346"/>
                  <p:cNvSpPr/>
                  <p:nvPr/>
                </p:nvSpPr>
                <p:spPr bwMode="auto">
                  <a:xfrm>
                    <a:off x="880" y="3688"/>
                    <a:ext cx="42" cy="13"/>
                  </a:xfrm>
                  <a:custGeom>
                    <a:avLst/>
                    <a:gdLst>
                      <a:gd name="T0" fmla="*/ 0 w 82"/>
                      <a:gd name="T1" fmla="*/ 38 h 38"/>
                      <a:gd name="T2" fmla="*/ 4 w 82"/>
                      <a:gd name="T3" fmla="*/ 21 h 38"/>
                      <a:gd name="T4" fmla="*/ 8 w 82"/>
                      <a:gd name="T5" fmla="*/ 8 h 38"/>
                      <a:gd name="T6" fmla="*/ 13 w 82"/>
                      <a:gd name="T7" fmla="*/ 0 h 38"/>
                      <a:gd name="T8" fmla="*/ 69 w 82"/>
                      <a:gd name="T9" fmla="*/ 0 h 38"/>
                      <a:gd name="T10" fmla="*/ 82 w 82"/>
                      <a:gd name="T11" fmla="*/ 38 h 38"/>
                      <a:gd name="T12" fmla="*/ 0 w 82"/>
                      <a:gd name="T13" fmla="*/ 38 h 38"/>
                    </a:gdLst>
                    <a:ahLst/>
                    <a:cxnLst>
                      <a:cxn ang="0">
                        <a:pos x="T0" y="T1"/>
                      </a:cxn>
                      <a:cxn ang="0">
                        <a:pos x="T2" y="T3"/>
                      </a:cxn>
                      <a:cxn ang="0">
                        <a:pos x="T4" y="T5"/>
                      </a:cxn>
                      <a:cxn ang="0">
                        <a:pos x="T6" y="T7"/>
                      </a:cxn>
                      <a:cxn ang="0">
                        <a:pos x="T8" y="T9"/>
                      </a:cxn>
                      <a:cxn ang="0">
                        <a:pos x="T10" y="T11"/>
                      </a:cxn>
                      <a:cxn ang="0">
                        <a:pos x="T12" y="T13"/>
                      </a:cxn>
                    </a:cxnLst>
                    <a:rect l="0" t="0" r="r" b="b"/>
                    <a:pathLst>
                      <a:path w="82" h="38">
                        <a:moveTo>
                          <a:pt x="0" y="38"/>
                        </a:moveTo>
                        <a:lnTo>
                          <a:pt x="4" y="21"/>
                        </a:lnTo>
                        <a:lnTo>
                          <a:pt x="8" y="8"/>
                        </a:lnTo>
                        <a:lnTo>
                          <a:pt x="13" y="0"/>
                        </a:lnTo>
                        <a:lnTo>
                          <a:pt x="69" y="0"/>
                        </a:lnTo>
                        <a:lnTo>
                          <a:pt x="82" y="38"/>
                        </a:lnTo>
                        <a:lnTo>
                          <a:pt x="0" y="38"/>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643" name="Group 347"/>
                <p:cNvGrpSpPr/>
                <p:nvPr/>
              </p:nvGrpSpPr>
              <p:grpSpPr bwMode="auto">
                <a:xfrm>
                  <a:off x="886" y="3690"/>
                  <a:ext cx="49" cy="23"/>
                  <a:chOff x="886" y="3690"/>
                  <a:chExt cx="49" cy="23"/>
                </a:xfrm>
              </p:grpSpPr>
              <p:sp>
                <p:nvSpPr>
                  <p:cNvPr id="695644" name="Freeform 348"/>
                  <p:cNvSpPr/>
                  <p:nvPr/>
                </p:nvSpPr>
                <p:spPr bwMode="auto">
                  <a:xfrm>
                    <a:off x="886" y="3690"/>
                    <a:ext cx="12" cy="23"/>
                  </a:xfrm>
                  <a:custGeom>
                    <a:avLst/>
                    <a:gdLst>
                      <a:gd name="T0" fmla="*/ 14 w 24"/>
                      <a:gd name="T1" fmla="*/ 70 h 70"/>
                      <a:gd name="T2" fmla="*/ 0 w 24"/>
                      <a:gd name="T3" fmla="*/ 29 h 70"/>
                      <a:gd name="T4" fmla="*/ 10 w 24"/>
                      <a:gd name="T5" fmla="*/ 0 h 70"/>
                      <a:gd name="T6" fmla="*/ 24 w 24"/>
                      <a:gd name="T7" fmla="*/ 33 h 70"/>
                      <a:gd name="T8" fmla="*/ 14 w 24"/>
                      <a:gd name="T9" fmla="*/ 70 h 70"/>
                    </a:gdLst>
                    <a:ahLst/>
                    <a:cxnLst>
                      <a:cxn ang="0">
                        <a:pos x="T0" y="T1"/>
                      </a:cxn>
                      <a:cxn ang="0">
                        <a:pos x="T2" y="T3"/>
                      </a:cxn>
                      <a:cxn ang="0">
                        <a:pos x="T4" y="T5"/>
                      </a:cxn>
                      <a:cxn ang="0">
                        <a:pos x="T6" y="T7"/>
                      </a:cxn>
                      <a:cxn ang="0">
                        <a:pos x="T8" y="T9"/>
                      </a:cxn>
                    </a:cxnLst>
                    <a:rect l="0" t="0" r="r" b="b"/>
                    <a:pathLst>
                      <a:path w="24" h="70">
                        <a:moveTo>
                          <a:pt x="14" y="70"/>
                        </a:moveTo>
                        <a:lnTo>
                          <a:pt x="0" y="29"/>
                        </a:lnTo>
                        <a:lnTo>
                          <a:pt x="10" y="0"/>
                        </a:lnTo>
                        <a:lnTo>
                          <a:pt x="24" y="33"/>
                        </a:lnTo>
                        <a:lnTo>
                          <a:pt x="14" y="70"/>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645" name="Freeform 349"/>
                  <p:cNvSpPr/>
                  <p:nvPr/>
                </p:nvSpPr>
                <p:spPr bwMode="auto">
                  <a:xfrm>
                    <a:off x="890" y="3691"/>
                    <a:ext cx="38" cy="10"/>
                  </a:xfrm>
                  <a:custGeom>
                    <a:avLst/>
                    <a:gdLst>
                      <a:gd name="T0" fmla="*/ 3 w 75"/>
                      <a:gd name="T1" fmla="*/ 0 h 31"/>
                      <a:gd name="T2" fmla="*/ 52 w 75"/>
                      <a:gd name="T3" fmla="*/ 0 h 31"/>
                      <a:gd name="T4" fmla="*/ 53 w 75"/>
                      <a:gd name="T5" fmla="*/ 2 h 31"/>
                      <a:gd name="T6" fmla="*/ 57 w 75"/>
                      <a:gd name="T7" fmla="*/ 11 h 31"/>
                      <a:gd name="T8" fmla="*/ 75 w 75"/>
                      <a:gd name="T9" fmla="*/ 31 h 31"/>
                      <a:gd name="T10" fmla="*/ 19 w 75"/>
                      <a:gd name="T11" fmla="*/ 31 h 31"/>
                      <a:gd name="T12" fmla="*/ 10 w 75"/>
                      <a:gd name="T13" fmla="*/ 22 h 31"/>
                      <a:gd name="T14" fmla="*/ 0 w 75"/>
                      <a:gd name="T15" fmla="*/ 6 h 31"/>
                      <a:gd name="T16" fmla="*/ 3 w 75"/>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1">
                        <a:moveTo>
                          <a:pt x="3" y="0"/>
                        </a:moveTo>
                        <a:lnTo>
                          <a:pt x="52" y="0"/>
                        </a:lnTo>
                        <a:lnTo>
                          <a:pt x="53" y="2"/>
                        </a:lnTo>
                        <a:lnTo>
                          <a:pt x="57" y="11"/>
                        </a:lnTo>
                        <a:lnTo>
                          <a:pt x="75" y="31"/>
                        </a:lnTo>
                        <a:lnTo>
                          <a:pt x="19" y="31"/>
                        </a:lnTo>
                        <a:lnTo>
                          <a:pt x="10" y="22"/>
                        </a:lnTo>
                        <a:lnTo>
                          <a:pt x="0" y="6"/>
                        </a:lnTo>
                        <a:lnTo>
                          <a:pt x="3"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646" name="Freeform 350"/>
                  <p:cNvSpPr/>
                  <p:nvPr/>
                </p:nvSpPr>
                <p:spPr bwMode="auto">
                  <a:xfrm>
                    <a:off x="893" y="3701"/>
                    <a:ext cx="42" cy="12"/>
                  </a:xfrm>
                  <a:custGeom>
                    <a:avLst/>
                    <a:gdLst>
                      <a:gd name="T0" fmla="*/ 0 w 83"/>
                      <a:gd name="T1" fmla="*/ 36 h 36"/>
                      <a:gd name="T2" fmla="*/ 1 w 83"/>
                      <a:gd name="T3" fmla="*/ 19 h 36"/>
                      <a:gd name="T4" fmla="*/ 8 w 83"/>
                      <a:gd name="T5" fmla="*/ 7 h 36"/>
                      <a:gd name="T6" fmla="*/ 12 w 83"/>
                      <a:gd name="T7" fmla="*/ 0 h 36"/>
                      <a:gd name="T8" fmla="*/ 68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1" y="19"/>
                        </a:lnTo>
                        <a:lnTo>
                          <a:pt x="8" y="7"/>
                        </a:lnTo>
                        <a:lnTo>
                          <a:pt x="12" y="0"/>
                        </a:lnTo>
                        <a:lnTo>
                          <a:pt x="68"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647" name="Group 351"/>
                <p:cNvGrpSpPr/>
                <p:nvPr/>
              </p:nvGrpSpPr>
              <p:grpSpPr bwMode="auto">
                <a:xfrm>
                  <a:off x="899" y="3703"/>
                  <a:ext cx="48" cy="23"/>
                  <a:chOff x="899" y="3703"/>
                  <a:chExt cx="48" cy="23"/>
                </a:xfrm>
              </p:grpSpPr>
              <p:sp>
                <p:nvSpPr>
                  <p:cNvPr id="695648" name="Freeform 352"/>
                  <p:cNvSpPr/>
                  <p:nvPr/>
                </p:nvSpPr>
                <p:spPr bwMode="auto">
                  <a:xfrm>
                    <a:off x="899" y="3703"/>
                    <a:ext cx="12" cy="23"/>
                  </a:xfrm>
                  <a:custGeom>
                    <a:avLst/>
                    <a:gdLst>
                      <a:gd name="T0" fmla="*/ 15 w 25"/>
                      <a:gd name="T1" fmla="*/ 68 h 68"/>
                      <a:gd name="T2" fmla="*/ 0 w 25"/>
                      <a:gd name="T3" fmla="*/ 27 h 68"/>
                      <a:gd name="T4" fmla="*/ 10 w 25"/>
                      <a:gd name="T5" fmla="*/ 0 h 68"/>
                      <a:gd name="T6" fmla="*/ 25 w 25"/>
                      <a:gd name="T7" fmla="*/ 31 h 68"/>
                      <a:gd name="T8" fmla="*/ 15 w 25"/>
                      <a:gd name="T9" fmla="*/ 68 h 68"/>
                    </a:gdLst>
                    <a:ahLst/>
                    <a:cxnLst>
                      <a:cxn ang="0">
                        <a:pos x="T0" y="T1"/>
                      </a:cxn>
                      <a:cxn ang="0">
                        <a:pos x="T2" y="T3"/>
                      </a:cxn>
                      <a:cxn ang="0">
                        <a:pos x="T4" y="T5"/>
                      </a:cxn>
                      <a:cxn ang="0">
                        <a:pos x="T6" y="T7"/>
                      </a:cxn>
                      <a:cxn ang="0">
                        <a:pos x="T8" y="T9"/>
                      </a:cxn>
                    </a:cxnLst>
                    <a:rect l="0" t="0" r="r" b="b"/>
                    <a:pathLst>
                      <a:path w="25" h="68">
                        <a:moveTo>
                          <a:pt x="15" y="68"/>
                        </a:moveTo>
                        <a:lnTo>
                          <a:pt x="0" y="27"/>
                        </a:lnTo>
                        <a:lnTo>
                          <a:pt x="10" y="0"/>
                        </a:lnTo>
                        <a:lnTo>
                          <a:pt x="25" y="31"/>
                        </a:lnTo>
                        <a:lnTo>
                          <a:pt x="15"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649" name="Freeform 353"/>
                  <p:cNvSpPr/>
                  <p:nvPr/>
                </p:nvSpPr>
                <p:spPr bwMode="auto">
                  <a:xfrm>
                    <a:off x="903" y="3703"/>
                    <a:ext cx="38" cy="10"/>
                  </a:xfrm>
                  <a:custGeom>
                    <a:avLst/>
                    <a:gdLst>
                      <a:gd name="T0" fmla="*/ 1 w 75"/>
                      <a:gd name="T1" fmla="*/ 0 h 30"/>
                      <a:gd name="T2" fmla="*/ 50 w 75"/>
                      <a:gd name="T3" fmla="*/ 0 h 30"/>
                      <a:gd name="T4" fmla="*/ 51 w 75"/>
                      <a:gd name="T5" fmla="*/ 3 h 30"/>
                      <a:gd name="T6" fmla="*/ 56 w 75"/>
                      <a:gd name="T7" fmla="*/ 12 h 30"/>
                      <a:gd name="T8" fmla="*/ 75 w 75"/>
                      <a:gd name="T9" fmla="*/ 30 h 30"/>
                      <a:gd name="T10" fmla="*/ 18 w 75"/>
                      <a:gd name="T11" fmla="*/ 30 h 30"/>
                      <a:gd name="T12" fmla="*/ 9 w 75"/>
                      <a:gd name="T13" fmla="*/ 21 h 30"/>
                      <a:gd name="T14" fmla="*/ 0 w 75"/>
                      <a:gd name="T15" fmla="*/ 7 h 30"/>
                      <a:gd name="T16" fmla="*/ 1 w 75"/>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0">
                        <a:moveTo>
                          <a:pt x="1" y="0"/>
                        </a:moveTo>
                        <a:lnTo>
                          <a:pt x="50" y="0"/>
                        </a:lnTo>
                        <a:lnTo>
                          <a:pt x="51" y="3"/>
                        </a:lnTo>
                        <a:lnTo>
                          <a:pt x="56" y="12"/>
                        </a:lnTo>
                        <a:lnTo>
                          <a:pt x="75" y="30"/>
                        </a:lnTo>
                        <a:lnTo>
                          <a:pt x="18" y="30"/>
                        </a:lnTo>
                        <a:lnTo>
                          <a:pt x="9" y="21"/>
                        </a:lnTo>
                        <a:lnTo>
                          <a:pt x="0" y="7"/>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650" name="Freeform 354"/>
                  <p:cNvSpPr/>
                  <p:nvPr/>
                </p:nvSpPr>
                <p:spPr bwMode="auto">
                  <a:xfrm>
                    <a:off x="907" y="3714"/>
                    <a:ext cx="40" cy="12"/>
                  </a:xfrm>
                  <a:custGeom>
                    <a:avLst/>
                    <a:gdLst>
                      <a:gd name="T0" fmla="*/ 0 w 82"/>
                      <a:gd name="T1" fmla="*/ 36 h 36"/>
                      <a:gd name="T2" fmla="*/ 2 w 82"/>
                      <a:gd name="T3" fmla="*/ 19 h 36"/>
                      <a:gd name="T4" fmla="*/ 5 w 82"/>
                      <a:gd name="T5" fmla="*/ 8 h 36"/>
                      <a:gd name="T6" fmla="*/ 12 w 82"/>
                      <a:gd name="T7" fmla="*/ 0 h 36"/>
                      <a:gd name="T8" fmla="*/ 69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2" y="19"/>
                        </a:lnTo>
                        <a:lnTo>
                          <a:pt x="5" y="8"/>
                        </a:lnTo>
                        <a:lnTo>
                          <a:pt x="12" y="0"/>
                        </a:lnTo>
                        <a:lnTo>
                          <a:pt x="69"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651" name="Group 355"/>
                <p:cNvGrpSpPr/>
                <p:nvPr/>
              </p:nvGrpSpPr>
              <p:grpSpPr bwMode="auto">
                <a:xfrm>
                  <a:off x="912" y="3716"/>
                  <a:ext cx="48" cy="23"/>
                  <a:chOff x="912" y="3716"/>
                  <a:chExt cx="48" cy="23"/>
                </a:xfrm>
              </p:grpSpPr>
              <p:sp>
                <p:nvSpPr>
                  <p:cNvPr id="695652" name="Freeform 356"/>
                  <p:cNvSpPr/>
                  <p:nvPr/>
                </p:nvSpPr>
                <p:spPr bwMode="auto">
                  <a:xfrm>
                    <a:off x="912" y="3716"/>
                    <a:ext cx="11" cy="23"/>
                  </a:xfrm>
                  <a:custGeom>
                    <a:avLst/>
                    <a:gdLst>
                      <a:gd name="T0" fmla="*/ 13 w 22"/>
                      <a:gd name="T1" fmla="*/ 68 h 68"/>
                      <a:gd name="T2" fmla="*/ 0 w 22"/>
                      <a:gd name="T3" fmla="*/ 27 h 68"/>
                      <a:gd name="T4" fmla="*/ 9 w 22"/>
                      <a:gd name="T5" fmla="*/ 0 h 68"/>
                      <a:gd name="T6" fmla="*/ 22 w 22"/>
                      <a:gd name="T7" fmla="*/ 30 h 68"/>
                      <a:gd name="T8" fmla="*/ 13 w 22"/>
                      <a:gd name="T9" fmla="*/ 68 h 68"/>
                    </a:gdLst>
                    <a:ahLst/>
                    <a:cxnLst>
                      <a:cxn ang="0">
                        <a:pos x="T0" y="T1"/>
                      </a:cxn>
                      <a:cxn ang="0">
                        <a:pos x="T2" y="T3"/>
                      </a:cxn>
                      <a:cxn ang="0">
                        <a:pos x="T4" y="T5"/>
                      </a:cxn>
                      <a:cxn ang="0">
                        <a:pos x="T6" y="T7"/>
                      </a:cxn>
                      <a:cxn ang="0">
                        <a:pos x="T8" y="T9"/>
                      </a:cxn>
                    </a:cxnLst>
                    <a:rect l="0" t="0" r="r" b="b"/>
                    <a:pathLst>
                      <a:path w="22" h="68">
                        <a:moveTo>
                          <a:pt x="13" y="68"/>
                        </a:moveTo>
                        <a:lnTo>
                          <a:pt x="0" y="27"/>
                        </a:lnTo>
                        <a:lnTo>
                          <a:pt x="9" y="0"/>
                        </a:lnTo>
                        <a:lnTo>
                          <a:pt x="22" y="30"/>
                        </a:lnTo>
                        <a:lnTo>
                          <a:pt x="13"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653" name="Freeform 357"/>
                  <p:cNvSpPr/>
                  <p:nvPr/>
                </p:nvSpPr>
                <p:spPr bwMode="auto">
                  <a:xfrm>
                    <a:off x="916" y="3717"/>
                    <a:ext cx="37" cy="9"/>
                  </a:xfrm>
                  <a:custGeom>
                    <a:avLst/>
                    <a:gdLst>
                      <a:gd name="T0" fmla="*/ 1 w 74"/>
                      <a:gd name="T1" fmla="*/ 0 h 29"/>
                      <a:gd name="T2" fmla="*/ 50 w 74"/>
                      <a:gd name="T3" fmla="*/ 0 h 29"/>
                      <a:gd name="T4" fmla="*/ 51 w 74"/>
                      <a:gd name="T5" fmla="*/ 3 h 29"/>
                      <a:gd name="T6" fmla="*/ 55 w 74"/>
                      <a:gd name="T7" fmla="*/ 11 h 29"/>
                      <a:gd name="T8" fmla="*/ 74 w 74"/>
                      <a:gd name="T9" fmla="*/ 29 h 29"/>
                      <a:gd name="T10" fmla="*/ 18 w 74"/>
                      <a:gd name="T11" fmla="*/ 29 h 29"/>
                      <a:gd name="T12" fmla="*/ 8 w 74"/>
                      <a:gd name="T13" fmla="*/ 20 h 29"/>
                      <a:gd name="T14" fmla="*/ 0 w 74"/>
                      <a:gd name="T15" fmla="*/ 6 h 29"/>
                      <a:gd name="T16" fmla="*/ 1 w 74"/>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9">
                        <a:moveTo>
                          <a:pt x="1" y="0"/>
                        </a:moveTo>
                        <a:lnTo>
                          <a:pt x="50" y="0"/>
                        </a:lnTo>
                        <a:lnTo>
                          <a:pt x="51" y="3"/>
                        </a:lnTo>
                        <a:lnTo>
                          <a:pt x="55" y="11"/>
                        </a:lnTo>
                        <a:lnTo>
                          <a:pt x="74" y="29"/>
                        </a:lnTo>
                        <a:lnTo>
                          <a:pt x="18" y="29"/>
                        </a:lnTo>
                        <a:lnTo>
                          <a:pt x="8" y="20"/>
                        </a:lnTo>
                        <a:lnTo>
                          <a:pt x="0" y="6"/>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654" name="Freeform 358"/>
                  <p:cNvSpPr/>
                  <p:nvPr/>
                </p:nvSpPr>
                <p:spPr bwMode="auto">
                  <a:xfrm>
                    <a:off x="919" y="3727"/>
                    <a:ext cx="41" cy="12"/>
                  </a:xfrm>
                  <a:custGeom>
                    <a:avLst/>
                    <a:gdLst>
                      <a:gd name="T0" fmla="*/ 0 w 83"/>
                      <a:gd name="T1" fmla="*/ 36 h 36"/>
                      <a:gd name="T2" fmla="*/ 1 w 83"/>
                      <a:gd name="T3" fmla="*/ 19 h 36"/>
                      <a:gd name="T4" fmla="*/ 7 w 83"/>
                      <a:gd name="T5" fmla="*/ 7 h 36"/>
                      <a:gd name="T6" fmla="*/ 11 w 83"/>
                      <a:gd name="T7" fmla="*/ 0 h 36"/>
                      <a:gd name="T8" fmla="*/ 69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1" y="19"/>
                        </a:lnTo>
                        <a:lnTo>
                          <a:pt x="7" y="7"/>
                        </a:lnTo>
                        <a:lnTo>
                          <a:pt x="11" y="0"/>
                        </a:lnTo>
                        <a:lnTo>
                          <a:pt x="69"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grpSp>
            <p:nvGrpSpPr>
              <p:cNvPr id="695655" name="Group 359"/>
              <p:cNvGrpSpPr/>
              <p:nvPr/>
            </p:nvGrpSpPr>
            <p:grpSpPr bwMode="auto">
              <a:xfrm>
                <a:off x="922" y="3727"/>
                <a:ext cx="49" cy="23"/>
                <a:chOff x="922" y="3727"/>
                <a:chExt cx="49" cy="23"/>
              </a:xfrm>
            </p:grpSpPr>
            <p:sp>
              <p:nvSpPr>
                <p:cNvPr id="695656" name="Freeform 360"/>
                <p:cNvSpPr/>
                <p:nvPr/>
              </p:nvSpPr>
              <p:spPr bwMode="auto">
                <a:xfrm>
                  <a:off x="922" y="3727"/>
                  <a:ext cx="12" cy="23"/>
                </a:xfrm>
                <a:custGeom>
                  <a:avLst/>
                  <a:gdLst>
                    <a:gd name="T0" fmla="*/ 15 w 24"/>
                    <a:gd name="T1" fmla="*/ 69 h 69"/>
                    <a:gd name="T2" fmla="*/ 0 w 24"/>
                    <a:gd name="T3" fmla="*/ 27 h 69"/>
                    <a:gd name="T4" fmla="*/ 11 w 24"/>
                    <a:gd name="T5" fmla="*/ 0 h 69"/>
                    <a:gd name="T6" fmla="*/ 24 w 24"/>
                    <a:gd name="T7" fmla="*/ 32 h 69"/>
                    <a:gd name="T8" fmla="*/ 15 w 24"/>
                    <a:gd name="T9" fmla="*/ 69 h 69"/>
                  </a:gdLst>
                  <a:ahLst/>
                  <a:cxnLst>
                    <a:cxn ang="0">
                      <a:pos x="T0" y="T1"/>
                    </a:cxn>
                    <a:cxn ang="0">
                      <a:pos x="T2" y="T3"/>
                    </a:cxn>
                    <a:cxn ang="0">
                      <a:pos x="T4" y="T5"/>
                    </a:cxn>
                    <a:cxn ang="0">
                      <a:pos x="T6" y="T7"/>
                    </a:cxn>
                    <a:cxn ang="0">
                      <a:pos x="T8" y="T9"/>
                    </a:cxn>
                  </a:cxnLst>
                  <a:rect l="0" t="0" r="r" b="b"/>
                  <a:pathLst>
                    <a:path w="24" h="69">
                      <a:moveTo>
                        <a:pt x="15" y="69"/>
                      </a:moveTo>
                      <a:lnTo>
                        <a:pt x="0" y="27"/>
                      </a:lnTo>
                      <a:lnTo>
                        <a:pt x="11" y="0"/>
                      </a:lnTo>
                      <a:lnTo>
                        <a:pt x="24" y="32"/>
                      </a:lnTo>
                      <a:lnTo>
                        <a:pt x="15" y="69"/>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657" name="Freeform 361"/>
                <p:cNvSpPr/>
                <p:nvPr/>
              </p:nvSpPr>
              <p:spPr bwMode="auto">
                <a:xfrm>
                  <a:off x="927" y="3728"/>
                  <a:ext cx="36" cy="10"/>
                </a:xfrm>
                <a:custGeom>
                  <a:avLst/>
                  <a:gdLst>
                    <a:gd name="T0" fmla="*/ 1 w 72"/>
                    <a:gd name="T1" fmla="*/ 0 h 31"/>
                    <a:gd name="T2" fmla="*/ 49 w 72"/>
                    <a:gd name="T3" fmla="*/ 0 h 31"/>
                    <a:gd name="T4" fmla="*/ 50 w 72"/>
                    <a:gd name="T5" fmla="*/ 4 h 31"/>
                    <a:gd name="T6" fmla="*/ 56 w 72"/>
                    <a:gd name="T7" fmla="*/ 13 h 31"/>
                    <a:gd name="T8" fmla="*/ 72 w 72"/>
                    <a:gd name="T9" fmla="*/ 31 h 31"/>
                    <a:gd name="T10" fmla="*/ 18 w 72"/>
                    <a:gd name="T11" fmla="*/ 31 h 31"/>
                    <a:gd name="T12" fmla="*/ 9 w 72"/>
                    <a:gd name="T13" fmla="*/ 22 h 31"/>
                    <a:gd name="T14" fmla="*/ 0 w 72"/>
                    <a:gd name="T15" fmla="*/ 7 h 31"/>
                    <a:gd name="T16" fmla="*/ 1 w 72"/>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31">
                      <a:moveTo>
                        <a:pt x="1" y="0"/>
                      </a:moveTo>
                      <a:lnTo>
                        <a:pt x="49" y="0"/>
                      </a:lnTo>
                      <a:lnTo>
                        <a:pt x="50" y="4"/>
                      </a:lnTo>
                      <a:lnTo>
                        <a:pt x="56" y="13"/>
                      </a:lnTo>
                      <a:lnTo>
                        <a:pt x="72" y="31"/>
                      </a:lnTo>
                      <a:lnTo>
                        <a:pt x="18" y="31"/>
                      </a:lnTo>
                      <a:lnTo>
                        <a:pt x="9" y="22"/>
                      </a:lnTo>
                      <a:lnTo>
                        <a:pt x="0" y="7"/>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658" name="Freeform 362"/>
                <p:cNvSpPr/>
                <p:nvPr/>
              </p:nvSpPr>
              <p:spPr bwMode="auto">
                <a:xfrm>
                  <a:off x="930" y="3738"/>
                  <a:ext cx="41" cy="12"/>
                </a:xfrm>
                <a:custGeom>
                  <a:avLst/>
                  <a:gdLst>
                    <a:gd name="T0" fmla="*/ 0 w 83"/>
                    <a:gd name="T1" fmla="*/ 36 h 36"/>
                    <a:gd name="T2" fmla="*/ 2 w 83"/>
                    <a:gd name="T3" fmla="*/ 20 h 36"/>
                    <a:gd name="T4" fmla="*/ 7 w 83"/>
                    <a:gd name="T5" fmla="*/ 7 h 36"/>
                    <a:gd name="T6" fmla="*/ 11 w 83"/>
                    <a:gd name="T7" fmla="*/ 0 h 36"/>
                    <a:gd name="T8" fmla="*/ 67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2" y="20"/>
                      </a:lnTo>
                      <a:lnTo>
                        <a:pt x="7" y="7"/>
                      </a:lnTo>
                      <a:lnTo>
                        <a:pt x="11" y="0"/>
                      </a:lnTo>
                      <a:lnTo>
                        <a:pt x="67"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659" name="Group 363"/>
              <p:cNvGrpSpPr/>
              <p:nvPr/>
            </p:nvGrpSpPr>
            <p:grpSpPr bwMode="auto">
              <a:xfrm>
                <a:off x="895" y="3526"/>
                <a:ext cx="44" cy="23"/>
                <a:chOff x="895" y="3526"/>
                <a:chExt cx="44" cy="23"/>
              </a:xfrm>
            </p:grpSpPr>
            <p:sp>
              <p:nvSpPr>
                <p:cNvPr id="695660" name="Freeform 364"/>
                <p:cNvSpPr/>
                <p:nvPr/>
              </p:nvSpPr>
              <p:spPr bwMode="auto">
                <a:xfrm>
                  <a:off x="895" y="3526"/>
                  <a:ext cx="19" cy="23"/>
                </a:xfrm>
                <a:custGeom>
                  <a:avLst/>
                  <a:gdLst>
                    <a:gd name="T0" fmla="*/ 22 w 38"/>
                    <a:gd name="T1" fmla="*/ 69 h 69"/>
                    <a:gd name="T2" fmla="*/ 0 w 38"/>
                    <a:gd name="T3" fmla="*/ 34 h 69"/>
                    <a:gd name="T4" fmla="*/ 11 w 38"/>
                    <a:gd name="T5" fmla="*/ 0 h 69"/>
                    <a:gd name="T6" fmla="*/ 38 w 38"/>
                    <a:gd name="T7" fmla="*/ 34 h 69"/>
                    <a:gd name="T8" fmla="*/ 22 w 38"/>
                    <a:gd name="T9" fmla="*/ 69 h 69"/>
                  </a:gdLst>
                  <a:ahLst/>
                  <a:cxnLst>
                    <a:cxn ang="0">
                      <a:pos x="T0" y="T1"/>
                    </a:cxn>
                    <a:cxn ang="0">
                      <a:pos x="T2" y="T3"/>
                    </a:cxn>
                    <a:cxn ang="0">
                      <a:pos x="T4" y="T5"/>
                    </a:cxn>
                    <a:cxn ang="0">
                      <a:pos x="T6" y="T7"/>
                    </a:cxn>
                    <a:cxn ang="0">
                      <a:pos x="T8" y="T9"/>
                    </a:cxn>
                  </a:cxnLst>
                  <a:rect l="0" t="0" r="r" b="b"/>
                  <a:pathLst>
                    <a:path w="38" h="69">
                      <a:moveTo>
                        <a:pt x="22" y="69"/>
                      </a:moveTo>
                      <a:lnTo>
                        <a:pt x="0" y="34"/>
                      </a:lnTo>
                      <a:lnTo>
                        <a:pt x="11" y="0"/>
                      </a:lnTo>
                      <a:lnTo>
                        <a:pt x="38" y="34"/>
                      </a:lnTo>
                      <a:lnTo>
                        <a:pt x="22" y="69"/>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661" name="Freeform 365"/>
                <p:cNvSpPr/>
                <p:nvPr/>
              </p:nvSpPr>
              <p:spPr bwMode="auto">
                <a:xfrm>
                  <a:off x="901" y="3526"/>
                  <a:ext cx="33" cy="12"/>
                </a:xfrm>
                <a:custGeom>
                  <a:avLst/>
                  <a:gdLst>
                    <a:gd name="T0" fmla="*/ 0 w 64"/>
                    <a:gd name="T1" fmla="*/ 0 h 35"/>
                    <a:gd name="T2" fmla="*/ 40 w 64"/>
                    <a:gd name="T3" fmla="*/ 0 h 35"/>
                    <a:gd name="T4" fmla="*/ 64 w 64"/>
                    <a:gd name="T5" fmla="*/ 35 h 35"/>
                    <a:gd name="T6" fmla="*/ 23 w 64"/>
                    <a:gd name="T7" fmla="*/ 35 h 35"/>
                    <a:gd name="T8" fmla="*/ 0 w 64"/>
                    <a:gd name="T9" fmla="*/ 0 h 35"/>
                  </a:gdLst>
                  <a:ahLst/>
                  <a:cxnLst>
                    <a:cxn ang="0">
                      <a:pos x="T0" y="T1"/>
                    </a:cxn>
                    <a:cxn ang="0">
                      <a:pos x="T2" y="T3"/>
                    </a:cxn>
                    <a:cxn ang="0">
                      <a:pos x="T4" y="T5"/>
                    </a:cxn>
                    <a:cxn ang="0">
                      <a:pos x="T6" y="T7"/>
                    </a:cxn>
                    <a:cxn ang="0">
                      <a:pos x="T8" y="T9"/>
                    </a:cxn>
                  </a:cxnLst>
                  <a:rect l="0" t="0" r="r" b="b"/>
                  <a:pathLst>
                    <a:path w="64" h="35">
                      <a:moveTo>
                        <a:pt x="0" y="0"/>
                      </a:moveTo>
                      <a:lnTo>
                        <a:pt x="40" y="0"/>
                      </a:lnTo>
                      <a:lnTo>
                        <a:pt x="64" y="35"/>
                      </a:lnTo>
                      <a:lnTo>
                        <a:pt x="23" y="35"/>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662" name="Freeform 366"/>
                <p:cNvSpPr/>
                <p:nvPr/>
              </p:nvSpPr>
              <p:spPr bwMode="auto">
                <a:xfrm>
                  <a:off x="907" y="3538"/>
                  <a:ext cx="32" cy="11"/>
                </a:xfrm>
                <a:custGeom>
                  <a:avLst/>
                  <a:gdLst>
                    <a:gd name="T0" fmla="*/ 0 w 65"/>
                    <a:gd name="T1" fmla="*/ 31 h 31"/>
                    <a:gd name="T2" fmla="*/ 13 w 65"/>
                    <a:gd name="T3" fmla="*/ 0 h 31"/>
                    <a:gd name="T4" fmla="*/ 54 w 65"/>
                    <a:gd name="T5" fmla="*/ 0 h 31"/>
                    <a:gd name="T6" fmla="*/ 65 w 65"/>
                    <a:gd name="T7" fmla="*/ 31 h 31"/>
                    <a:gd name="T8" fmla="*/ 0 w 65"/>
                    <a:gd name="T9" fmla="*/ 31 h 31"/>
                  </a:gdLst>
                  <a:ahLst/>
                  <a:cxnLst>
                    <a:cxn ang="0">
                      <a:pos x="T0" y="T1"/>
                    </a:cxn>
                    <a:cxn ang="0">
                      <a:pos x="T2" y="T3"/>
                    </a:cxn>
                    <a:cxn ang="0">
                      <a:pos x="T4" y="T5"/>
                    </a:cxn>
                    <a:cxn ang="0">
                      <a:pos x="T6" y="T7"/>
                    </a:cxn>
                    <a:cxn ang="0">
                      <a:pos x="T8" y="T9"/>
                    </a:cxn>
                  </a:cxnLst>
                  <a:rect l="0" t="0" r="r" b="b"/>
                  <a:pathLst>
                    <a:path w="65" h="31">
                      <a:moveTo>
                        <a:pt x="0" y="31"/>
                      </a:moveTo>
                      <a:lnTo>
                        <a:pt x="13" y="0"/>
                      </a:lnTo>
                      <a:lnTo>
                        <a:pt x="54" y="0"/>
                      </a:lnTo>
                      <a:lnTo>
                        <a:pt x="65" y="31"/>
                      </a:lnTo>
                      <a:lnTo>
                        <a:pt x="0" y="31"/>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663" name="Group 367"/>
              <p:cNvGrpSpPr/>
              <p:nvPr/>
            </p:nvGrpSpPr>
            <p:grpSpPr bwMode="auto">
              <a:xfrm>
                <a:off x="907" y="3540"/>
                <a:ext cx="45" cy="22"/>
                <a:chOff x="907" y="3540"/>
                <a:chExt cx="45" cy="22"/>
              </a:xfrm>
            </p:grpSpPr>
            <p:sp>
              <p:nvSpPr>
                <p:cNvPr id="695664" name="Freeform 368"/>
                <p:cNvSpPr/>
                <p:nvPr/>
              </p:nvSpPr>
              <p:spPr bwMode="auto">
                <a:xfrm>
                  <a:off x="907" y="3540"/>
                  <a:ext cx="20" cy="22"/>
                </a:xfrm>
                <a:custGeom>
                  <a:avLst/>
                  <a:gdLst>
                    <a:gd name="T0" fmla="*/ 22 w 39"/>
                    <a:gd name="T1" fmla="*/ 68 h 68"/>
                    <a:gd name="T2" fmla="*/ 0 w 39"/>
                    <a:gd name="T3" fmla="*/ 34 h 68"/>
                    <a:gd name="T4" fmla="*/ 11 w 39"/>
                    <a:gd name="T5" fmla="*/ 0 h 68"/>
                    <a:gd name="T6" fmla="*/ 39 w 39"/>
                    <a:gd name="T7" fmla="*/ 34 h 68"/>
                    <a:gd name="T8" fmla="*/ 22 w 39"/>
                    <a:gd name="T9" fmla="*/ 68 h 68"/>
                  </a:gdLst>
                  <a:ahLst/>
                  <a:cxnLst>
                    <a:cxn ang="0">
                      <a:pos x="T0" y="T1"/>
                    </a:cxn>
                    <a:cxn ang="0">
                      <a:pos x="T2" y="T3"/>
                    </a:cxn>
                    <a:cxn ang="0">
                      <a:pos x="T4" y="T5"/>
                    </a:cxn>
                    <a:cxn ang="0">
                      <a:pos x="T6" y="T7"/>
                    </a:cxn>
                    <a:cxn ang="0">
                      <a:pos x="T8" y="T9"/>
                    </a:cxn>
                  </a:cxnLst>
                  <a:rect l="0" t="0" r="r" b="b"/>
                  <a:pathLst>
                    <a:path w="39" h="68">
                      <a:moveTo>
                        <a:pt x="22" y="68"/>
                      </a:moveTo>
                      <a:lnTo>
                        <a:pt x="0" y="34"/>
                      </a:lnTo>
                      <a:lnTo>
                        <a:pt x="11" y="0"/>
                      </a:lnTo>
                      <a:lnTo>
                        <a:pt x="39" y="34"/>
                      </a:lnTo>
                      <a:lnTo>
                        <a:pt x="22" y="68"/>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665" name="Freeform 369"/>
                <p:cNvSpPr/>
                <p:nvPr/>
              </p:nvSpPr>
              <p:spPr bwMode="auto">
                <a:xfrm>
                  <a:off x="914" y="3540"/>
                  <a:ext cx="32" cy="11"/>
                </a:xfrm>
                <a:custGeom>
                  <a:avLst/>
                  <a:gdLst>
                    <a:gd name="T0" fmla="*/ 0 w 64"/>
                    <a:gd name="T1" fmla="*/ 0 h 34"/>
                    <a:gd name="T2" fmla="*/ 40 w 64"/>
                    <a:gd name="T3" fmla="*/ 0 h 34"/>
                    <a:gd name="T4" fmla="*/ 64 w 64"/>
                    <a:gd name="T5" fmla="*/ 34 h 34"/>
                    <a:gd name="T6" fmla="*/ 25 w 64"/>
                    <a:gd name="T7" fmla="*/ 34 h 34"/>
                    <a:gd name="T8" fmla="*/ 0 w 64"/>
                    <a:gd name="T9" fmla="*/ 0 h 34"/>
                  </a:gdLst>
                  <a:ahLst/>
                  <a:cxnLst>
                    <a:cxn ang="0">
                      <a:pos x="T0" y="T1"/>
                    </a:cxn>
                    <a:cxn ang="0">
                      <a:pos x="T2" y="T3"/>
                    </a:cxn>
                    <a:cxn ang="0">
                      <a:pos x="T4" y="T5"/>
                    </a:cxn>
                    <a:cxn ang="0">
                      <a:pos x="T6" y="T7"/>
                    </a:cxn>
                    <a:cxn ang="0">
                      <a:pos x="T8" y="T9"/>
                    </a:cxn>
                  </a:cxnLst>
                  <a:rect l="0" t="0" r="r" b="b"/>
                  <a:pathLst>
                    <a:path w="64" h="34">
                      <a:moveTo>
                        <a:pt x="0" y="0"/>
                      </a:moveTo>
                      <a:lnTo>
                        <a:pt x="40" y="0"/>
                      </a:lnTo>
                      <a:lnTo>
                        <a:pt x="64" y="34"/>
                      </a:lnTo>
                      <a:lnTo>
                        <a:pt x="25" y="34"/>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666" name="Freeform 370"/>
                <p:cNvSpPr/>
                <p:nvPr/>
              </p:nvSpPr>
              <p:spPr bwMode="auto">
                <a:xfrm>
                  <a:off x="919" y="3552"/>
                  <a:ext cx="33" cy="10"/>
                </a:xfrm>
                <a:custGeom>
                  <a:avLst/>
                  <a:gdLst>
                    <a:gd name="T0" fmla="*/ 0 w 66"/>
                    <a:gd name="T1" fmla="*/ 30 h 30"/>
                    <a:gd name="T2" fmla="*/ 12 w 66"/>
                    <a:gd name="T3" fmla="*/ 0 h 30"/>
                    <a:gd name="T4" fmla="*/ 54 w 66"/>
                    <a:gd name="T5" fmla="*/ 0 h 30"/>
                    <a:gd name="T6" fmla="*/ 66 w 66"/>
                    <a:gd name="T7" fmla="*/ 30 h 30"/>
                    <a:gd name="T8" fmla="*/ 0 w 66"/>
                    <a:gd name="T9" fmla="*/ 30 h 30"/>
                  </a:gdLst>
                  <a:ahLst/>
                  <a:cxnLst>
                    <a:cxn ang="0">
                      <a:pos x="T0" y="T1"/>
                    </a:cxn>
                    <a:cxn ang="0">
                      <a:pos x="T2" y="T3"/>
                    </a:cxn>
                    <a:cxn ang="0">
                      <a:pos x="T4" y="T5"/>
                    </a:cxn>
                    <a:cxn ang="0">
                      <a:pos x="T6" y="T7"/>
                    </a:cxn>
                    <a:cxn ang="0">
                      <a:pos x="T8" y="T9"/>
                    </a:cxn>
                  </a:cxnLst>
                  <a:rect l="0" t="0" r="r" b="b"/>
                  <a:pathLst>
                    <a:path w="66" h="30">
                      <a:moveTo>
                        <a:pt x="0" y="30"/>
                      </a:moveTo>
                      <a:lnTo>
                        <a:pt x="12" y="0"/>
                      </a:lnTo>
                      <a:lnTo>
                        <a:pt x="54" y="0"/>
                      </a:lnTo>
                      <a:lnTo>
                        <a:pt x="66" y="30"/>
                      </a:lnTo>
                      <a:lnTo>
                        <a:pt x="0" y="3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667" name="Group 371"/>
              <p:cNvGrpSpPr/>
              <p:nvPr/>
            </p:nvGrpSpPr>
            <p:grpSpPr bwMode="auto">
              <a:xfrm>
                <a:off x="920" y="3553"/>
                <a:ext cx="45" cy="23"/>
                <a:chOff x="920" y="3553"/>
                <a:chExt cx="45" cy="23"/>
              </a:xfrm>
            </p:grpSpPr>
            <p:sp>
              <p:nvSpPr>
                <p:cNvPr id="695668" name="Freeform 372"/>
                <p:cNvSpPr/>
                <p:nvPr/>
              </p:nvSpPr>
              <p:spPr bwMode="auto">
                <a:xfrm>
                  <a:off x="920" y="3553"/>
                  <a:ext cx="20" cy="23"/>
                </a:xfrm>
                <a:custGeom>
                  <a:avLst/>
                  <a:gdLst>
                    <a:gd name="T0" fmla="*/ 24 w 41"/>
                    <a:gd name="T1" fmla="*/ 68 h 68"/>
                    <a:gd name="T2" fmla="*/ 0 w 41"/>
                    <a:gd name="T3" fmla="*/ 32 h 68"/>
                    <a:gd name="T4" fmla="*/ 14 w 41"/>
                    <a:gd name="T5" fmla="*/ 0 h 68"/>
                    <a:gd name="T6" fmla="*/ 41 w 41"/>
                    <a:gd name="T7" fmla="*/ 32 h 68"/>
                    <a:gd name="T8" fmla="*/ 24 w 41"/>
                    <a:gd name="T9" fmla="*/ 68 h 68"/>
                  </a:gdLst>
                  <a:ahLst/>
                  <a:cxnLst>
                    <a:cxn ang="0">
                      <a:pos x="T0" y="T1"/>
                    </a:cxn>
                    <a:cxn ang="0">
                      <a:pos x="T2" y="T3"/>
                    </a:cxn>
                    <a:cxn ang="0">
                      <a:pos x="T4" y="T5"/>
                    </a:cxn>
                    <a:cxn ang="0">
                      <a:pos x="T6" y="T7"/>
                    </a:cxn>
                    <a:cxn ang="0">
                      <a:pos x="T8" y="T9"/>
                    </a:cxn>
                  </a:cxnLst>
                  <a:rect l="0" t="0" r="r" b="b"/>
                  <a:pathLst>
                    <a:path w="41" h="68">
                      <a:moveTo>
                        <a:pt x="24" y="68"/>
                      </a:moveTo>
                      <a:lnTo>
                        <a:pt x="0" y="32"/>
                      </a:lnTo>
                      <a:lnTo>
                        <a:pt x="14" y="0"/>
                      </a:lnTo>
                      <a:lnTo>
                        <a:pt x="41" y="32"/>
                      </a:lnTo>
                      <a:lnTo>
                        <a:pt x="24" y="68"/>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669" name="Freeform 373"/>
                <p:cNvSpPr/>
                <p:nvPr/>
              </p:nvSpPr>
              <p:spPr bwMode="auto">
                <a:xfrm>
                  <a:off x="927" y="3554"/>
                  <a:ext cx="32" cy="11"/>
                </a:xfrm>
                <a:custGeom>
                  <a:avLst/>
                  <a:gdLst>
                    <a:gd name="T0" fmla="*/ 0 w 63"/>
                    <a:gd name="T1" fmla="*/ 0 h 33"/>
                    <a:gd name="T2" fmla="*/ 39 w 63"/>
                    <a:gd name="T3" fmla="*/ 0 h 33"/>
                    <a:gd name="T4" fmla="*/ 63 w 63"/>
                    <a:gd name="T5" fmla="*/ 33 h 33"/>
                    <a:gd name="T6" fmla="*/ 24 w 63"/>
                    <a:gd name="T7" fmla="*/ 33 h 33"/>
                    <a:gd name="T8" fmla="*/ 0 w 63"/>
                    <a:gd name="T9" fmla="*/ 0 h 33"/>
                  </a:gdLst>
                  <a:ahLst/>
                  <a:cxnLst>
                    <a:cxn ang="0">
                      <a:pos x="T0" y="T1"/>
                    </a:cxn>
                    <a:cxn ang="0">
                      <a:pos x="T2" y="T3"/>
                    </a:cxn>
                    <a:cxn ang="0">
                      <a:pos x="T4" y="T5"/>
                    </a:cxn>
                    <a:cxn ang="0">
                      <a:pos x="T6" y="T7"/>
                    </a:cxn>
                    <a:cxn ang="0">
                      <a:pos x="T8" y="T9"/>
                    </a:cxn>
                  </a:cxnLst>
                  <a:rect l="0" t="0" r="r" b="b"/>
                  <a:pathLst>
                    <a:path w="63" h="33">
                      <a:moveTo>
                        <a:pt x="0" y="0"/>
                      </a:moveTo>
                      <a:lnTo>
                        <a:pt x="39" y="0"/>
                      </a:lnTo>
                      <a:lnTo>
                        <a:pt x="63" y="33"/>
                      </a:lnTo>
                      <a:lnTo>
                        <a:pt x="24" y="33"/>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670" name="Freeform 374"/>
                <p:cNvSpPr/>
                <p:nvPr/>
              </p:nvSpPr>
              <p:spPr bwMode="auto">
                <a:xfrm>
                  <a:off x="932" y="3566"/>
                  <a:ext cx="33" cy="10"/>
                </a:xfrm>
                <a:custGeom>
                  <a:avLst/>
                  <a:gdLst>
                    <a:gd name="T0" fmla="*/ 0 w 66"/>
                    <a:gd name="T1" fmla="*/ 30 h 30"/>
                    <a:gd name="T2" fmla="*/ 12 w 66"/>
                    <a:gd name="T3" fmla="*/ 0 h 30"/>
                    <a:gd name="T4" fmla="*/ 53 w 66"/>
                    <a:gd name="T5" fmla="*/ 0 h 30"/>
                    <a:gd name="T6" fmla="*/ 66 w 66"/>
                    <a:gd name="T7" fmla="*/ 30 h 30"/>
                    <a:gd name="T8" fmla="*/ 0 w 66"/>
                    <a:gd name="T9" fmla="*/ 30 h 30"/>
                  </a:gdLst>
                  <a:ahLst/>
                  <a:cxnLst>
                    <a:cxn ang="0">
                      <a:pos x="T0" y="T1"/>
                    </a:cxn>
                    <a:cxn ang="0">
                      <a:pos x="T2" y="T3"/>
                    </a:cxn>
                    <a:cxn ang="0">
                      <a:pos x="T4" y="T5"/>
                    </a:cxn>
                    <a:cxn ang="0">
                      <a:pos x="T6" y="T7"/>
                    </a:cxn>
                    <a:cxn ang="0">
                      <a:pos x="T8" y="T9"/>
                    </a:cxn>
                  </a:cxnLst>
                  <a:rect l="0" t="0" r="r" b="b"/>
                  <a:pathLst>
                    <a:path w="66" h="30">
                      <a:moveTo>
                        <a:pt x="0" y="30"/>
                      </a:moveTo>
                      <a:lnTo>
                        <a:pt x="12" y="0"/>
                      </a:lnTo>
                      <a:lnTo>
                        <a:pt x="53" y="0"/>
                      </a:lnTo>
                      <a:lnTo>
                        <a:pt x="66" y="30"/>
                      </a:lnTo>
                      <a:lnTo>
                        <a:pt x="0" y="3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671" name="Group 375"/>
              <p:cNvGrpSpPr/>
              <p:nvPr/>
            </p:nvGrpSpPr>
            <p:grpSpPr bwMode="auto">
              <a:xfrm>
                <a:off x="934" y="3566"/>
                <a:ext cx="44" cy="23"/>
                <a:chOff x="934" y="3566"/>
                <a:chExt cx="44" cy="23"/>
              </a:xfrm>
            </p:grpSpPr>
            <p:sp>
              <p:nvSpPr>
                <p:cNvPr id="695672" name="Freeform 376"/>
                <p:cNvSpPr/>
                <p:nvPr/>
              </p:nvSpPr>
              <p:spPr bwMode="auto">
                <a:xfrm>
                  <a:off x="934" y="3566"/>
                  <a:ext cx="19" cy="23"/>
                </a:xfrm>
                <a:custGeom>
                  <a:avLst/>
                  <a:gdLst>
                    <a:gd name="T0" fmla="*/ 22 w 40"/>
                    <a:gd name="T1" fmla="*/ 68 h 68"/>
                    <a:gd name="T2" fmla="*/ 0 w 40"/>
                    <a:gd name="T3" fmla="*/ 33 h 68"/>
                    <a:gd name="T4" fmla="*/ 12 w 40"/>
                    <a:gd name="T5" fmla="*/ 0 h 68"/>
                    <a:gd name="T6" fmla="*/ 40 w 40"/>
                    <a:gd name="T7" fmla="*/ 33 h 68"/>
                    <a:gd name="T8" fmla="*/ 22 w 40"/>
                    <a:gd name="T9" fmla="*/ 68 h 68"/>
                  </a:gdLst>
                  <a:ahLst/>
                  <a:cxnLst>
                    <a:cxn ang="0">
                      <a:pos x="T0" y="T1"/>
                    </a:cxn>
                    <a:cxn ang="0">
                      <a:pos x="T2" y="T3"/>
                    </a:cxn>
                    <a:cxn ang="0">
                      <a:pos x="T4" y="T5"/>
                    </a:cxn>
                    <a:cxn ang="0">
                      <a:pos x="T6" y="T7"/>
                    </a:cxn>
                    <a:cxn ang="0">
                      <a:pos x="T8" y="T9"/>
                    </a:cxn>
                  </a:cxnLst>
                  <a:rect l="0" t="0" r="r" b="b"/>
                  <a:pathLst>
                    <a:path w="40" h="68">
                      <a:moveTo>
                        <a:pt x="22" y="68"/>
                      </a:moveTo>
                      <a:lnTo>
                        <a:pt x="0" y="33"/>
                      </a:lnTo>
                      <a:lnTo>
                        <a:pt x="12" y="0"/>
                      </a:lnTo>
                      <a:lnTo>
                        <a:pt x="40" y="33"/>
                      </a:lnTo>
                      <a:lnTo>
                        <a:pt x="22" y="68"/>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673" name="Freeform 377"/>
                <p:cNvSpPr/>
                <p:nvPr/>
              </p:nvSpPr>
              <p:spPr bwMode="auto">
                <a:xfrm>
                  <a:off x="940" y="3567"/>
                  <a:ext cx="32" cy="11"/>
                </a:xfrm>
                <a:custGeom>
                  <a:avLst/>
                  <a:gdLst>
                    <a:gd name="T0" fmla="*/ 0 w 65"/>
                    <a:gd name="T1" fmla="*/ 0 h 35"/>
                    <a:gd name="T2" fmla="*/ 41 w 65"/>
                    <a:gd name="T3" fmla="*/ 0 h 35"/>
                    <a:gd name="T4" fmla="*/ 65 w 65"/>
                    <a:gd name="T5" fmla="*/ 35 h 35"/>
                    <a:gd name="T6" fmla="*/ 25 w 65"/>
                    <a:gd name="T7" fmla="*/ 35 h 35"/>
                    <a:gd name="T8" fmla="*/ 0 w 65"/>
                    <a:gd name="T9" fmla="*/ 0 h 35"/>
                  </a:gdLst>
                  <a:ahLst/>
                  <a:cxnLst>
                    <a:cxn ang="0">
                      <a:pos x="T0" y="T1"/>
                    </a:cxn>
                    <a:cxn ang="0">
                      <a:pos x="T2" y="T3"/>
                    </a:cxn>
                    <a:cxn ang="0">
                      <a:pos x="T4" y="T5"/>
                    </a:cxn>
                    <a:cxn ang="0">
                      <a:pos x="T6" y="T7"/>
                    </a:cxn>
                    <a:cxn ang="0">
                      <a:pos x="T8" y="T9"/>
                    </a:cxn>
                  </a:cxnLst>
                  <a:rect l="0" t="0" r="r" b="b"/>
                  <a:pathLst>
                    <a:path w="65" h="35">
                      <a:moveTo>
                        <a:pt x="0" y="0"/>
                      </a:moveTo>
                      <a:lnTo>
                        <a:pt x="41" y="0"/>
                      </a:lnTo>
                      <a:lnTo>
                        <a:pt x="65" y="35"/>
                      </a:lnTo>
                      <a:lnTo>
                        <a:pt x="25" y="35"/>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674" name="Freeform 378"/>
                <p:cNvSpPr/>
                <p:nvPr/>
              </p:nvSpPr>
              <p:spPr bwMode="auto">
                <a:xfrm>
                  <a:off x="945" y="3579"/>
                  <a:ext cx="33" cy="9"/>
                </a:xfrm>
                <a:custGeom>
                  <a:avLst/>
                  <a:gdLst>
                    <a:gd name="T0" fmla="*/ 0 w 65"/>
                    <a:gd name="T1" fmla="*/ 28 h 28"/>
                    <a:gd name="T2" fmla="*/ 13 w 65"/>
                    <a:gd name="T3" fmla="*/ 0 h 28"/>
                    <a:gd name="T4" fmla="*/ 54 w 65"/>
                    <a:gd name="T5" fmla="*/ 0 h 28"/>
                    <a:gd name="T6" fmla="*/ 65 w 65"/>
                    <a:gd name="T7" fmla="*/ 28 h 28"/>
                    <a:gd name="T8" fmla="*/ 0 w 65"/>
                    <a:gd name="T9" fmla="*/ 28 h 28"/>
                  </a:gdLst>
                  <a:ahLst/>
                  <a:cxnLst>
                    <a:cxn ang="0">
                      <a:pos x="T0" y="T1"/>
                    </a:cxn>
                    <a:cxn ang="0">
                      <a:pos x="T2" y="T3"/>
                    </a:cxn>
                    <a:cxn ang="0">
                      <a:pos x="T4" y="T5"/>
                    </a:cxn>
                    <a:cxn ang="0">
                      <a:pos x="T6" y="T7"/>
                    </a:cxn>
                    <a:cxn ang="0">
                      <a:pos x="T8" y="T9"/>
                    </a:cxn>
                  </a:cxnLst>
                  <a:rect l="0" t="0" r="r" b="b"/>
                  <a:pathLst>
                    <a:path w="65" h="28">
                      <a:moveTo>
                        <a:pt x="0" y="28"/>
                      </a:moveTo>
                      <a:lnTo>
                        <a:pt x="13" y="0"/>
                      </a:lnTo>
                      <a:lnTo>
                        <a:pt x="54" y="0"/>
                      </a:lnTo>
                      <a:lnTo>
                        <a:pt x="65" y="28"/>
                      </a:lnTo>
                      <a:lnTo>
                        <a:pt x="0" y="28"/>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675" name="Group 379"/>
              <p:cNvGrpSpPr/>
              <p:nvPr/>
            </p:nvGrpSpPr>
            <p:grpSpPr bwMode="auto">
              <a:xfrm>
                <a:off x="949" y="3579"/>
                <a:ext cx="83" cy="63"/>
                <a:chOff x="949" y="3579"/>
                <a:chExt cx="83" cy="63"/>
              </a:xfrm>
            </p:grpSpPr>
            <p:grpSp>
              <p:nvGrpSpPr>
                <p:cNvPr id="695676" name="Group 380"/>
                <p:cNvGrpSpPr/>
                <p:nvPr/>
              </p:nvGrpSpPr>
              <p:grpSpPr bwMode="auto">
                <a:xfrm>
                  <a:off x="949" y="3579"/>
                  <a:ext cx="44" cy="23"/>
                  <a:chOff x="949" y="3579"/>
                  <a:chExt cx="44" cy="23"/>
                </a:xfrm>
              </p:grpSpPr>
              <p:sp>
                <p:nvSpPr>
                  <p:cNvPr id="695677" name="Freeform 381"/>
                  <p:cNvSpPr/>
                  <p:nvPr/>
                </p:nvSpPr>
                <p:spPr bwMode="auto">
                  <a:xfrm>
                    <a:off x="949" y="3579"/>
                    <a:ext cx="19" cy="23"/>
                  </a:xfrm>
                  <a:custGeom>
                    <a:avLst/>
                    <a:gdLst>
                      <a:gd name="T0" fmla="*/ 21 w 38"/>
                      <a:gd name="T1" fmla="*/ 68 h 68"/>
                      <a:gd name="T2" fmla="*/ 0 w 38"/>
                      <a:gd name="T3" fmla="*/ 32 h 68"/>
                      <a:gd name="T4" fmla="*/ 11 w 38"/>
                      <a:gd name="T5" fmla="*/ 0 h 68"/>
                      <a:gd name="T6" fmla="*/ 38 w 38"/>
                      <a:gd name="T7" fmla="*/ 32 h 68"/>
                      <a:gd name="T8" fmla="*/ 21 w 38"/>
                      <a:gd name="T9" fmla="*/ 68 h 68"/>
                    </a:gdLst>
                    <a:ahLst/>
                    <a:cxnLst>
                      <a:cxn ang="0">
                        <a:pos x="T0" y="T1"/>
                      </a:cxn>
                      <a:cxn ang="0">
                        <a:pos x="T2" y="T3"/>
                      </a:cxn>
                      <a:cxn ang="0">
                        <a:pos x="T4" y="T5"/>
                      </a:cxn>
                      <a:cxn ang="0">
                        <a:pos x="T6" y="T7"/>
                      </a:cxn>
                      <a:cxn ang="0">
                        <a:pos x="T8" y="T9"/>
                      </a:cxn>
                    </a:cxnLst>
                    <a:rect l="0" t="0" r="r" b="b"/>
                    <a:pathLst>
                      <a:path w="38" h="68">
                        <a:moveTo>
                          <a:pt x="21" y="68"/>
                        </a:moveTo>
                        <a:lnTo>
                          <a:pt x="0" y="32"/>
                        </a:lnTo>
                        <a:lnTo>
                          <a:pt x="11" y="0"/>
                        </a:lnTo>
                        <a:lnTo>
                          <a:pt x="38" y="32"/>
                        </a:lnTo>
                        <a:lnTo>
                          <a:pt x="21" y="68"/>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678" name="Freeform 382"/>
                  <p:cNvSpPr/>
                  <p:nvPr/>
                </p:nvSpPr>
                <p:spPr bwMode="auto">
                  <a:xfrm>
                    <a:off x="955" y="3579"/>
                    <a:ext cx="32" cy="11"/>
                  </a:xfrm>
                  <a:custGeom>
                    <a:avLst/>
                    <a:gdLst>
                      <a:gd name="T0" fmla="*/ 0 w 66"/>
                      <a:gd name="T1" fmla="*/ 0 h 32"/>
                      <a:gd name="T2" fmla="*/ 42 w 66"/>
                      <a:gd name="T3" fmla="*/ 0 h 32"/>
                      <a:gd name="T4" fmla="*/ 66 w 66"/>
                      <a:gd name="T5" fmla="*/ 32 h 32"/>
                      <a:gd name="T6" fmla="*/ 25 w 66"/>
                      <a:gd name="T7" fmla="*/ 32 h 32"/>
                      <a:gd name="T8" fmla="*/ 0 w 66"/>
                      <a:gd name="T9" fmla="*/ 0 h 32"/>
                    </a:gdLst>
                    <a:ahLst/>
                    <a:cxnLst>
                      <a:cxn ang="0">
                        <a:pos x="T0" y="T1"/>
                      </a:cxn>
                      <a:cxn ang="0">
                        <a:pos x="T2" y="T3"/>
                      </a:cxn>
                      <a:cxn ang="0">
                        <a:pos x="T4" y="T5"/>
                      </a:cxn>
                      <a:cxn ang="0">
                        <a:pos x="T6" y="T7"/>
                      </a:cxn>
                      <a:cxn ang="0">
                        <a:pos x="T8" y="T9"/>
                      </a:cxn>
                    </a:cxnLst>
                    <a:rect l="0" t="0" r="r" b="b"/>
                    <a:pathLst>
                      <a:path w="66" h="32">
                        <a:moveTo>
                          <a:pt x="0" y="0"/>
                        </a:moveTo>
                        <a:lnTo>
                          <a:pt x="42" y="0"/>
                        </a:lnTo>
                        <a:lnTo>
                          <a:pt x="66" y="32"/>
                        </a:lnTo>
                        <a:lnTo>
                          <a:pt x="25" y="32"/>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679" name="Freeform 383"/>
                  <p:cNvSpPr/>
                  <p:nvPr/>
                </p:nvSpPr>
                <p:spPr bwMode="auto">
                  <a:xfrm>
                    <a:off x="960" y="3591"/>
                    <a:ext cx="33" cy="10"/>
                  </a:xfrm>
                  <a:custGeom>
                    <a:avLst/>
                    <a:gdLst>
                      <a:gd name="T0" fmla="*/ 0 w 65"/>
                      <a:gd name="T1" fmla="*/ 31 h 31"/>
                      <a:gd name="T2" fmla="*/ 14 w 65"/>
                      <a:gd name="T3" fmla="*/ 0 h 31"/>
                      <a:gd name="T4" fmla="*/ 55 w 65"/>
                      <a:gd name="T5" fmla="*/ 0 h 31"/>
                      <a:gd name="T6" fmla="*/ 65 w 65"/>
                      <a:gd name="T7" fmla="*/ 31 h 31"/>
                      <a:gd name="T8" fmla="*/ 0 w 65"/>
                      <a:gd name="T9" fmla="*/ 31 h 31"/>
                    </a:gdLst>
                    <a:ahLst/>
                    <a:cxnLst>
                      <a:cxn ang="0">
                        <a:pos x="T0" y="T1"/>
                      </a:cxn>
                      <a:cxn ang="0">
                        <a:pos x="T2" y="T3"/>
                      </a:cxn>
                      <a:cxn ang="0">
                        <a:pos x="T4" y="T5"/>
                      </a:cxn>
                      <a:cxn ang="0">
                        <a:pos x="T6" y="T7"/>
                      </a:cxn>
                      <a:cxn ang="0">
                        <a:pos x="T8" y="T9"/>
                      </a:cxn>
                    </a:cxnLst>
                    <a:rect l="0" t="0" r="r" b="b"/>
                    <a:pathLst>
                      <a:path w="65" h="31">
                        <a:moveTo>
                          <a:pt x="0" y="31"/>
                        </a:moveTo>
                        <a:lnTo>
                          <a:pt x="14" y="0"/>
                        </a:lnTo>
                        <a:lnTo>
                          <a:pt x="55" y="0"/>
                        </a:lnTo>
                        <a:lnTo>
                          <a:pt x="65" y="31"/>
                        </a:lnTo>
                        <a:lnTo>
                          <a:pt x="0" y="31"/>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680" name="Group 384"/>
                <p:cNvGrpSpPr/>
                <p:nvPr/>
              </p:nvGrpSpPr>
              <p:grpSpPr bwMode="auto">
                <a:xfrm>
                  <a:off x="961" y="3592"/>
                  <a:ext cx="45" cy="23"/>
                  <a:chOff x="961" y="3592"/>
                  <a:chExt cx="45" cy="23"/>
                </a:xfrm>
              </p:grpSpPr>
              <p:sp>
                <p:nvSpPr>
                  <p:cNvPr id="695681" name="Freeform 385"/>
                  <p:cNvSpPr/>
                  <p:nvPr/>
                </p:nvSpPr>
                <p:spPr bwMode="auto">
                  <a:xfrm>
                    <a:off x="961" y="3592"/>
                    <a:ext cx="20" cy="23"/>
                  </a:xfrm>
                  <a:custGeom>
                    <a:avLst/>
                    <a:gdLst>
                      <a:gd name="T0" fmla="*/ 23 w 40"/>
                      <a:gd name="T1" fmla="*/ 69 h 69"/>
                      <a:gd name="T2" fmla="*/ 0 w 40"/>
                      <a:gd name="T3" fmla="*/ 33 h 69"/>
                      <a:gd name="T4" fmla="*/ 12 w 40"/>
                      <a:gd name="T5" fmla="*/ 0 h 69"/>
                      <a:gd name="T6" fmla="*/ 40 w 40"/>
                      <a:gd name="T7" fmla="*/ 33 h 69"/>
                      <a:gd name="T8" fmla="*/ 23 w 40"/>
                      <a:gd name="T9" fmla="*/ 69 h 69"/>
                    </a:gdLst>
                    <a:ahLst/>
                    <a:cxnLst>
                      <a:cxn ang="0">
                        <a:pos x="T0" y="T1"/>
                      </a:cxn>
                      <a:cxn ang="0">
                        <a:pos x="T2" y="T3"/>
                      </a:cxn>
                      <a:cxn ang="0">
                        <a:pos x="T4" y="T5"/>
                      </a:cxn>
                      <a:cxn ang="0">
                        <a:pos x="T6" y="T7"/>
                      </a:cxn>
                      <a:cxn ang="0">
                        <a:pos x="T8" y="T9"/>
                      </a:cxn>
                    </a:cxnLst>
                    <a:rect l="0" t="0" r="r" b="b"/>
                    <a:pathLst>
                      <a:path w="40" h="69">
                        <a:moveTo>
                          <a:pt x="23" y="69"/>
                        </a:moveTo>
                        <a:lnTo>
                          <a:pt x="0" y="33"/>
                        </a:lnTo>
                        <a:lnTo>
                          <a:pt x="12" y="0"/>
                        </a:lnTo>
                        <a:lnTo>
                          <a:pt x="40" y="33"/>
                        </a:lnTo>
                        <a:lnTo>
                          <a:pt x="23" y="69"/>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682" name="Freeform 386"/>
                  <p:cNvSpPr/>
                  <p:nvPr/>
                </p:nvSpPr>
                <p:spPr bwMode="auto">
                  <a:xfrm>
                    <a:off x="968" y="3593"/>
                    <a:ext cx="33" cy="11"/>
                  </a:xfrm>
                  <a:custGeom>
                    <a:avLst/>
                    <a:gdLst>
                      <a:gd name="T0" fmla="*/ 0 w 66"/>
                      <a:gd name="T1" fmla="*/ 0 h 35"/>
                      <a:gd name="T2" fmla="*/ 41 w 66"/>
                      <a:gd name="T3" fmla="*/ 0 h 35"/>
                      <a:gd name="T4" fmla="*/ 66 w 66"/>
                      <a:gd name="T5" fmla="*/ 35 h 35"/>
                      <a:gd name="T6" fmla="*/ 24 w 66"/>
                      <a:gd name="T7" fmla="*/ 35 h 35"/>
                      <a:gd name="T8" fmla="*/ 0 w 66"/>
                      <a:gd name="T9" fmla="*/ 0 h 35"/>
                    </a:gdLst>
                    <a:ahLst/>
                    <a:cxnLst>
                      <a:cxn ang="0">
                        <a:pos x="T0" y="T1"/>
                      </a:cxn>
                      <a:cxn ang="0">
                        <a:pos x="T2" y="T3"/>
                      </a:cxn>
                      <a:cxn ang="0">
                        <a:pos x="T4" y="T5"/>
                      </a:cxn>
                      <a:cxn ang="0">
                        <a:pos x="T6" y="T7"/>
                      </a:cxn>
                      <a:cxn ang="0">
                        <a:pos x="T8" y="T9"/>
                      </a:cxn>
                    </a:cxnLst>
                    <a:rect l="0" t="0" r="r" b="b"/>
                    <a:pathLst>
                      <a:path w="66" h="35">
                        <a:moveTo>
                          <a:pt x="0" y="0"/>
                        </a:moveTo>
                        <a:lnTo>
                          <a:pt x="41" y="0"/>
                        </a:lnTo>
                        <a:lnTo>
                          <a:pt x="66" y="35"/>
                        </a:lnTo>
                        <a:lnTo>
                          <a:pt x="24" y="35"/>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683" name="Freeform 387"/>
                  <p:cNvSpPr/>
                  <p:nvPr/>
                </p:nvSpPr>
                <p:spPr bwMode="auto">
                  <a:xfrm>
                    <a:off x="973" y="3605"/>
                    <a:ext cx="33" cy="10"/>
                  </a:xfrm>
                  <a:custGeom>
                    <a:avLst/>
                    <a:gdLst>
                      <a:gd name="T0" fmla="*/ 0 w 66"/>
                      <a:gd name="T1" fmla="*/ 30 h 30"/>
                      <a:gd name="T2" fmla="*/ 13 w 66"/>
                      <a:gd name="T3" fmla="*/ 0 h 30"/>
                      <a:gd name="T4" fmla="*/ 55 w 66"/>
                      <a:gd name="T5" fmla="*/ 0 h 30"/>
                      <a:gd name="T6" fmla="*/ 66 w 66"/>
                      <a:gd name="T7" fmla="*/ 30 h 30"/>
                      <a:gd name="T8" fmla="*/ 0 w 66"/>
                      <a:gd name="T9" fmla="*/ 30 h 30"/>
                    </a:gdLst>
                    <a:ahLst/>
                    <a:cxnLst>
                      <a:cxn ang="0">
                        <a:pos x="T0" y="T1"/>
                      </a:cxn>
                      <a:cxn ang="0">
                        <a:pos x="T2" y="T3"/>
                      </a:cxn>
                      <a:cxn ang="0">
                        <a:pos x="T4" y="T5"/>
                      </a:cxn>
                      <a:cxn ang="0">
                        <a:pos x="T6" y="T7"/>
                      </a:cxn>
                      <a:cxn ang="0">
                        <a:pos x="T8" y="T9"/>
                      </a:cxn>
                    </a:cxnLst>
                    <a:rect l="0" t="0" r="r" b="b"/>
                    <a:pathLst>
                      <a:path w="66" h="30">
                        <a:moveTo>
                          <a:pt x="0" y="30"/>
                        </a:moveTo>
                        <a:lnTo>
                          <a:pt x="13" y="0"/>
                        </a:lnTo>
                        <a:lnTo>
                          <a:pt x="55" y="0"/>
                        </a:lnTo>
                        <a:lnTo>
                          <a:pt x="66" y="30"/>
                        </a:lnTo>
                        <a:lnTo>
                          <a:pt x="0" y="3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684" name="Group 388"/>
                <p:cNvGrpSpPr/>
                <p:nvPr/>
              </p:nvGrpSpPr>
              <p:grpSpPr bwMode="auto">
                <a:xfrm>
                  <a:off x="974" y="3606"/>
                  <a:ext cx="44" cy="23"/>
                  <a:chOff x="974" y="3606"/>
                  <a:chExt cx="44" cy="23"/>
                </a:xfrm>
              </p:grpSpPr>
              <p:sp>
                <p:nvSpPr>
                  <p:cNvPr id="695685" name="Freeform 389"/>
                  <p:cNvSpPr/>
                  <p:nvPr/>
                </p:nvSpPr>
                <p:spPr bwMode="auto">
                  <a:xfrm>
                    <a:off x="974" y="3606"/>
                    <a:ext cx="19" cy="23"/>
                  </a:xfrm>
                  <a:custGeom>
                    <a:avLst/>
                    <a:gdLst>
                      <a:gd name="T0" fmla="*/ 24 w 40"/>
                      <a:gd name="T1" fmla="*/ 68 h 68"/>
                      <a:gd name="T2" fmla="*/ 0 w 40"/>
                      <a:gd name="T3" fmla="*/ 35 h 68"/>
                      <a:gd name="T4" fmla="*/ 12 w 40"/>
                      <a:gd name="T5" fmla="*/ 0 h 68"/>
                      <a:gd name="T6" fmla="*/ 40 w 40"/>
                      <a:gd name="T7" fmla="*/ 35 h 68"/>
                      <a:gd name="T8" fmla="*/ 24 w 40"/>
                      <a:gd name="T9" fmla="*/ 68 h 68"/>
                    </a:gdLst>
                    <a:ahLst/>
                    <a:cxnLst>
                      <a:cxn ang="0">
                        <a:pos x="T0" y="T1"/>
                      </a:cxn>
                      <a:cxn ang="0">
                        <a:pos x="T2" y="T3"/>
                      </a:cxn>
                      <a:cxn ang="0">
                        <a:pos x="T4" y="T5"/>
                      </a:cxn>
                      <a:cxn ang="0">
                        <a:pos x="T6" y="T7"/>
                      </a:cxn>
                      <a:cxn ang="0">
                        <a:pos x="T8" y="T9"/>
                      </a:cxn>
                    </a:cxnLst>
                    <a:rect l="0" t="0" r="r" b="b"/>
                    <a:pathLst>
                      <a:path w="40" h="68">
                        <a:moveTo>
                          <a:pt x="24" y="68"/>
                        </a:moveTo>
                        <a:lnTo>
                          <a:pt x="0" y="35"/>
                        </a:lnTo>
                        <a:lnTo>
                          <a:pt x="12" y="0"/>
                        </a:lnTo>
                        <a:lnTo>
                          <a:pt x="40" y="35"/>
                        </a:lnTo>
                        <a:lnTo>
                          <a:pt x="24" y="68"/>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686" name="Freeform 390"/>
                  <p:cNvSpPr/>
                  <p:nvPr/>
                </p:nvSpPr>
                <p:spPr bwMode="auto">
                  <a:xfrm>
                    <a:off x="980" y="3606"/>
                    <a:ext cx="32" cy="12"/>
                  </a:xfrm>
                  <a:custGeom>
                    <a:avLst/>
                    <a:gdLst>
                      <a:gd name="T0" fmla="*/ 0 w 65"/>
                      <a:gd name="T1" fmla="*/ 0 h 35"/>
                      <a:gd name="T2" fmla="*/ 42 w 65"/>
                      <a:gd name="T3" fmla="*/ 0 h 35"/>
                      <a:gd name="T4" fmla="*/ 65 w 65"/>
                      <a:gd name="T5" fmla="*/ 35 h 35"/>
                      <a:gd name="T6" fmla="*/ 25 w 65"/>
                      <a:gd name="T7" fmla="*/ 35 h 35"/>
                      <a:gd name="T8" fmla="*/ 0 w 65"/>
                      <a:gd name="T9" fmla="*/ 0 h 35"/>
                    </a:gdLst>
                    <a:ahLst/>
                    <a:cxnLst>
                      <a:cxn ang="0">
                        <a:pos x="T0" y="T1"/>
                      </a:cxn>
                      <a:cxn ang="0">
                        <a:pos x="T2" y="T3"/>
                      </a:cxn>
                      <a:cxn ang="0">
                        <a:pos x="T4" y="T5"/>
                      </a:cxn>
                      <a:cxn ang="0">
                        <a:pos x="T6" y="T7"/>
                      </a:cxn>
                      <a:cxn ang="0">
                        <a:pos x="T8" y="T9"/>
                      </a:cxn>
                    </a:cxnLst>
                    <a:rect l="0" t="0" r="r" b="b"/>
                    <a:pathLst>
                      <a:path w="65" h="35">
                        <a:moveTo>
                          <a:pt x="0" y="0"/>
                        </a:moveTo>
                        <a:lnTo>
                          <a:pt x="42" y="0"/>
                        </a:lnTo>
                        <a:lnTo>
                          <a:pt x="65" y="35"/>
                        </a:lnTo>
                        <a:lnTo>
                          <a:pt x="25" y="35"/>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687" name="Freeform 391"/>
                  <p:cNvSpPr/>
                  <p:nvPr/>
                </p:nvSpPr>
                <p:spPr bwMode="auto">
                  <a:xfrm>
                    <a:off x="986" y="3619"/>
                    <a:ext cx="32" cy="9"/>
                  </a:xfrm>
                  <a:custGeom>
                    <a:avLst/>
                    <a:gdLst>
                      <a:gd name="T0" fmla="*/ 0 w 65"/>
                      <a:gd name="T1" fmla="*/ 29 h 29"/>
                      <a:gd name="T2" fmla="*/ 12 w 65"/>
                      <a:gd name="T3" fmla="*/ 0 h 29"/>
                      <a:gd name="T4" fmla="*/ 53 w 65"/>
                      <a:gd name="T5" fmla="*/ 0 h 29"/>
                      <a:gd name="T6" fmla="*/ 65 w 65"/>
                      <a:gd name="T7" fmla="*/ 29 h 29"/>
                      <a:gd name="T8" fmla="*/ 0 w 65"/>
                      <a:gd name="T9" fmla="*/ 29 h 29"/>
                    </a:gdLst>
                    <a:ahLst/>
                    <a:cxnLst>
                      <a:cxn ang="0">
                        <a:pos x="T0" y="T1"/>
                      </a:cxn>
                      <a:cxn ang="0">
                        <a:pos x="T2" y="T3"/>
                      </a:cxn>
                      <a:cxn ang="0">
                        <a:pos x="T4" y="T5"/>
                      </a:cxn>
                      <a:cxn ang="0">
                        <a:pos x="T6" y="T7"/>
                      </a:cxn>
                      <a:cxn ang="0">
                        <a:pos x="T8" y="T9"/>
                      </a:cxn>
                    </a:cxnLst>
                    <a:rect l="0" t="0" r="r" b="b"/>
                    <a:pathLst>
                      <a:path w="65" h="29">
                        <a:moveTo>
                          <a:pt x="0" y="29"/>
                        </a:moveTo>
                        <a:lnTo>
                          <a:pt x="12" y="0"/>
                        </a:lnTo>
                        <a:lnTo>
                          <a:pt x="53" y="0"/>
                        </a:lnTo>
                        <a:lnTo>
                          <a:pt x="65" y="29"/>
                        </a:lnTo>
                        <a:lnTo>
                          <a:pt x="0" y="29"/>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688" name="Group 392"/>
                <p:cNvGrpSpPr/>
                <p:nvPr/>
              </p:nvGrpSpPr>
              <p:grpSpPr bwMode="auto">
                <a:xfrm>
                  <a:off x="987" y="3619"/>
                  <a:ext cx="45" cy="23"/>
                  <a:chOff x="987" y="3619"/>
                  <a:chExt cx="45" cy="23"/>
                </a:xfrm>
              </p:grpSpPr>
              <p:sp>
                <p:nvSpPr>
                  <p:cNvPr id="695689" name="Freeform 393"/>
                  <p:cNvSpPr/>
                  <p:nvPr/>
                </p:nvSpPr>
                <p:spPr bwMode="auto">
                  <a:xfrm>
                    <a:off x="987" y="3619"/>
                    <a:ext cx="20" cy="23"/>
                  </a:xfrm>
                  <a:custGeom>
                    <a:avLst/>
                    <a:gdLst>
                      <a:gd name="T0" fmla="*/ 22 w 39"/>
                      <a:gd name="T1" fmla="*/ 68 h 68"/>
                      <a:gd name="T2" fmla="*/ 0 w 39"/>
                      <a:gd name="T3" fmla="*/ 33 h 68"/>
                      <a:gd name="T4" fmla="*/ 12 w 39"/>
                      <a:gd name="T5" fmla="*/ 0 h 68"/>
                      <a:gd name="T6" fmla="*/ 39 w 39"/>
                      <a:gd name="T7" fmla="*/ 33 h 68"/>
                      <a:gd name="T8" fmla="*/ 22 w 39"/>
                      <a:gd name="T9" fmla="*/ 68 h 68"/>
                    </a:gdLst>
                    <a:ahLst/>
                    <a:cxnLst>
                      <a:cxn ang="0">
                        <a:pos x="T0" y="T1"/>
                      </a:cxn>
                      <a:cxn ang="0">
                        <a:pos x="T2" y="T3"/>
                      </a:cxn>
                      <a:cxn ang="0">
                        <a:pos x="T4" y="T5"/>
                      </a:cxn>
                      <a:cxn ang="0">
                        <a:pos x="T6" y="T7"/>
                      </a:cxn>
                      <a:cxn ang="0">
                        <a:pos x="T8" y="T9"/>
                      </a:cxn>
                    </a:cxnLst>
                    <a:rect l="0" t="0" r="r" b="b"/>
                    <a:pathLst>
                      <a:path w="39" h="68">
                        <a:moveTo>
                          <a:pt x="22" y="68"/>
                        </a:moveTo>
                        <a:lnTo>
                          <a:pt x="0" y="33"/>
                        </a:lnTo>
                        <a:lnTo>
                          <a:pt x="12" y="0"/>
                        </a:lnTo>
                        <a:lnTo>
                          <a:pt x="39" y="33"/>
                        </a:lnTo>
                        <a:lnTo>
                          <a:pt x="22" y="68"/>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690" name="Freeform 394"/>
                  <p:cNvSpPr/>
                  <p:nvPr/>
                </p:nvSpPr>
                <p:spPr bwMode="auto">
                  <a:xfrm>
                    <a:off x="994" y="3620"/>
                    <a:ext cx="32" cy="11"/>
                  </a:xfrm>
                  <a:custGeom>
                    <a:avLst/>
                    <a:gdLst>
                      <a:gd name="T0" fmla="*/ 0 w 64"/>
                      <a:gd name="T1" fmla="*/ 0 h 33"/>
                      <a:gd name="T2" fmla="*/ 41 w 64"/>
                      <a:gd name="T3" fmla="*/ 0 h 33"/>
                      <a:gd name="T4" fmla="*/ 64 w 64"/>
                      <a:gd name="T5" fmla="*/ 33 h 33"/>
                      <a:gd name="T6" fmla="*/ 25 w 64"/>
                      <a:gd name="T7" fmla="*/ 33 h 33"/>
                      <a:gd name="T8" fmla="*/ 0 w 64"/>
                      <a:gd name="T9" fmla="*/ 0 h 33"/>
                    </a:gdLst>
                    <a:ahLst/>
                    <a:cxnLst>
                      <a:cxn ang="0">
                        <a:pos x="T0" y="T1"/>
                      </a:cxn>
                      <a:cxn ang="0">
                        <a:pos x="T2" y="T3"/>
                      </a:cxn>
                      <a:cxn ang="0">
                        <a:pos x="T4" y="T5"/>
                      </a:cxn>
                      <a:cxn ang="0">
                        <a:pos x="T6" y="T7"/>
                      </a:cxn>
                      <a:cxn ang="0">
                        <a:pos x="T8" y="T9"/>
                      </a:cxn>
                    </a:cxnLst>
                    <a:rect l="0" t="0" r="r" b="b"/>
                    <a:pathLst>
                      <a:path w="64" h="33">
                        <a:moveTo>
                          <a:pt x="0" y="0"/>
                        </a:moveTo>
                        <a:lnTo>
                          <a:pt x="41" y="0"/>
                        </a:lnTo>
                        <a:lnTo>
                          <a:pt x="64" y="33"/>
                        </a:lnTo>
                        <a:lnTo>
                          <a:pt x="25" y="33"/>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691" name="Freeform 395"/>
                  <p:cNvSpPr/>
                  <p:nvPr/>
                </p:nvSpPr>
                <p:spPr bwMode="auto">
                  <a:xfrm>
                    <a:off x="999" y="3632"/>
                    <a:ext cx="33" cy="9"/>
                  </a:xfrm>
                  <a:custGeom>
                    <a:avLst/>
                    <a:gdLst>
                      <a:gd name="T0" fmla="*/ 0 w 65"/>
                      <a:gd name="T1" fmla="*/ 29 h 29"/>
                      <a:gd name="T2" fmla="*/ 14 w 65"/>
                      <a:gd name="T3" fmla="*/ 0 h 29"/>
                      <a:gd name="T4" fmla="*/ 53 w 65"/>
                      <a:gd name="T5" fmla="*/ 0 h 29"/>
                      <a:gd name="T6" fmla="*/ 65 w 65"/>
                      <a:gd name="T7" fmla="*/ 29 h 29"/>
                      <a:gd name="T8" fmla="*/ 0 w 65"/>
                      <a:gd name="T9" fmla="*/ 29 h 29"/>
                    </a:gdLst>
                    <a:ahLst/>
                    <a:cxnLst>
                      <a:cxn ang="0">
                        <a:pos x="T0" y="T1"/>
                      </a:cxn>
                      <a:cxn ang="0">
                        <a:pos x="T2" y="T3"/>
                      </a:cxn>
                      <a:cxn ang="0">
                        <a:pos x="T4" y="T5"/>
                      </a:cxn>
                      <a:cxn ang="0">
                        <a:pos x="T6" y="T7"/>
                      </a:cxn>
                      <a:cxn ang="0">
                        <a:pos x="T8" y="T9"/>
                      </a:cxn>
                    </a:cxnLst>
                    <a:rect l="0" t="0" r="r" b="b"/>
                    <a:pathLst>
                      <a:path w="65" h="29">
                        <a:moveTo>
                          <a:pt x="0" y="29"/>
                        </a:moveTo>
                        <a:lnTo>
                          <a:pt x="14" y="0"/>
                        </a:lnTo>
                        <a:lnTo>
                          <a:pt x="53" y="0"/>
                        </a:lnTo>
                        <a:lnTo>
                          <a:pt x="65" y="29"/>
                        </a:lnTo>
                        <a:lnTo>
                          <a:pt x="0" y="29"/>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grpSp>
            <p:nvGrpSpPr>
              <p:cNvPr id="695692" name="Group 396"/>
              <p:cNvGrpSpPr/>
              <p:nvPr/>
            </p:nvGrpSpPr>
            <p:grpSpPr bwMode="auto">
              <a:xfrm>
                <a:off x="1002" y="3632"/>
                <a:ext cx="83" cy="63"/>
                <a:chOff x="1002" y="3632"/>
                <a:chExt cx="83" cy="63"/>
              </a:xfrm>
            </p:grpSpPr>
            <p:grpSp>
              <p:nvGrpSpPr>
                <p:cNvPr id="695693" name="Group 397"/>
                <p:cNvGrpSpPr/>
                <p:nvPr/>
              </p:nvGrpSpPr>
              <p:grpSpPr bwMode="auto">
                <a:xfrm>
                  <a:off x="1002" y="3632"/>
                  <a:ext cx="44" cy="22"/>
                  <a:chOff x="1002" y="3632"/>
                  <a:chExt cx="44" cy="22"/>
                </a:xfrm>
              </p:grpSpPr>
              <p:sp>
                <p:nvSpPr>
                  <p:cNvPr id="695694" name="Freeform 398"/>
                  <p:cNvSpPr/>
                  <p:nvPr/>
                </p:nvSpPr>
                <p:spPr bwMode="auto">
                  <a:xfrm>
                    <a:off x="1002" y="3632"/>
                    <a:ext cx="19" cy="22"/>
                  </a:xfrm>
                  <a:custGeom>
                    <a:avLst/>
                    <a:gdLst>
                      <a:gd name="T0" fmla="*/ 21 w 38"/>
                      <a:gd name="T1" fmla="*/ 68 h 68"/>
                      <a:gd name="T2" fmla="*/ 0 w 38"/>
                      <a:gd name="T3" fmla="*/ 33 h 68"/>
                      <a:gd name="T4" fmla="*/ 10 w 38"/>
                      <a:gd name="T5" fmla="*/ 0 h 68"/>
                      <a:gd name="T6" fmla="*/ 38 w 38"/>
                      <a:gd name="T7" fmla="*/ 33 h 68"/>
                      <a:gd name="T8" fmla="*/ 21 w 38"/>
                      <a:gd name="T9" fmla="*/ 68 h 68"/>
                    </a:gdLst>
                    <a:ahLst/>
                    <a:cxnLst>
                      <a:cxn ang="0">
                        <a:pos x="T0" y="T1"/>
                      </a:cxn>
                      <a:cxn ang="0">
                        <a:pos x="T2" y="T3"/>
                      </a:cxn>
                      <a:cxn ang="0">
                        <a:pos x="T4" y="T5"/>
                      </a:cxn>
                      <a:cxn ang="0">
                        <a:pos x="T6" y="T7"/>
                      </a:cxn>
                      <a:cxn ang="0">
                        <a:pos x="T8" y="T9"/>
                      </a:cxn>
                    </a:cxnLst>
                    <a:rect l="0" t="0" r="r" b="b"/>
                    <a:pathLst>
                      <a:path w="38" h="68">
                        <a:moveTo>
                          <a:pt x="21" y="68"/>
                        </a:moveTo>
                        <a:lnTo>
                          <a:pt x="0" y="33"/>
                        </a:lnTo>
                        <a:lnTo>
                          <a:pt x="10" y="0"/>
                        </a:lnTo>
                        <a:lnTo>
                          <a:pt x="38" y="33"/>
                        </a:lnTo>
                        <a:lnTo>
                          <a:pt x="21" y="68"/>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695" name="Freeform 399"/>
                  <p:cNvSpPr/>
                  <p:nvPr/>
                </p:nvSpPr>
                <p:spPr bwMode="auto">
                  <a:xfrm>
                    <a:off x="1008" y="3632"/>
                    <a:ext cx="33" cy="12"/>
                  </a:xfrm>
                  <a:custGeom>
                    <a:avLst/>
                    <a:gdLst>
                      <a:gd name="T0" fmla="*/ 0 w 65"/>
                      <a:gd name="T1" fmla="*/ 0 h 35"/>
                      <a:gd name="T2" fmla="*/ 40 w 65"/>
                      <a:gd name="T3" fmla="*/ 0 h 35"/>
                      <a:gd name="T4" fmla="*/ 65 w 65"/>
                      <a:gd name="T5" fmla="*/ 35 h 35"/>
                      <a:gd name="T6" fmla="*/ 25 w 65"/>
                      <a:gd name="T7" fmla="*/ 35 h 35"/>
                      <a:gd name="T8" fmla="*/ 0 w 65"/>
                      <a:gd name="T9" fmla="*/ 0 h 35"/>
                    </a:gdLst>
                    <a:ahLst/>
                    <a:cxnLst>
                      <a:cxn ang="0">
                        <a:pos x="T0" y="T1"/>
                      </a:cxn>
                      <a:cxn ang="0">
                        <a:pos x="T2" y="T3"/>
                      </a:cxn>
                      <a:cxn ang="0">
                        <a:pos x="T4" y="T5"/>
                      </a:cxn>
                      <a:cxn ang="0">
                        <a:pos x="T6" y="T7"/>
                      </a:cxn>
                      <a:cxn ang="0">
                        <a:pos x="T8" y="T9"/>
                      </a:cxn>
                    </a:cxnLst>
                    <a:rect l="0" t="0" r="r" b="b"/>
                    <a:pathLst>
                      <a:path w="65" h="35">
                        <a:moveTo>
                          <a:pt x="0" y="0"/>
                        </a:moveTo>
                        <a:lnTo>
                          <a:pt x="40" y="0"/>
                        </a:lnTo>
                        <a:lnTo>
                          <a:pt x="65" y="35"/>
                        </a:lnTo>
                        <a:lnTo>
                          <a:pt x="25" y="35"/>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696" name="Freeform 400"/>
                  <p:cNvSpPr/>
                  <p:nvPr/>
                </p:nvSpPr>
                <p:spPr bwMode="auto">
                  <a:xfrm>
                    <a:off x="1013" y="3644"/>
                    <a:ext cx="33" cy="10"/>
                  </a:xfrm>
                  <a:custGeom>
                    <a:avLst/>
                    <a:gdLst>
                      <a:gd name="T0" fmla="*/ 0 w 66"/>
                      <a:gd name="T1" fmla="*/ 28 h 28"/>
                      <a:gd name="T2" fmla="*/ 13 w 66"/>
                      <a:gd name="T3" fmla="*/ 0 h 28"/>
                      <a:gd name="T4" fmla="*/ 55 w 66"/>
                      <a:gd name="T5" fmla="*/ 0 h 28"/>
                      <a:gd name="T6" fmla="*/ 66 w 66"/>
                      <a:gd name="T7" fmla="*/ 28 h 28"/>
                      <a:gd name="T8" fmla="*/ 0 w 66"/>
                      <a:gd name="T9" fmla="*/ 28 h 28"/>
                    </a:gdLst>
                    <a:ahLst/>
                    <a:cxnLst>
                      <a:cxn ang="0">
                        <a:pos x="T0" y="T1"/>
                      </a:cxn>
                      <a:cxn ang="0">
                        <a:pos x="T2" y="T3"/>
                      </a:cxn>
                      <a:cxn ang="0">
                        <a:pos x="T4" y="T5"/>
                      </a:cxn>
                      <a:cxn ang="0">
                        <a:pos x="T6" y="T7"/>
                      </a:cxn>
                      <a:cxn ang="0">
                        <a:pos x="T8" y="T9"/>
                      </a:cxn>
                    </a:cxnLst>
                    <a:rect l="0" t="0" r="r" b="b"/>
                    <a:pathLst>
                      <a:path w="66" h="28">
                        <a:moveTo>
                          <a:pt x="0" y="28"/>
                        </a:moveTo>
                        <a:lnTo>
                          <a:pt x="13" y="0"/>
                        </a:lnTo>
                        <a:lnTo>
                          <a:pt x="55" y="0"/>
                        </a:lnTo>
                        <a:lnTo>
                          <a:pt x="66" y="28"/>
                        </a:lnTo>
                        <a:lnTo>
                          <a:pt x="0" y="28"/>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697" name="Group 401"/>
                <p:cNvGrpSpPr/>
                <p:nvPr/>
              </p:nvGrpSpPr>
              <p:grpSpPr bwMode="auto">
                <a:xfrm>
                  <a:off x="1014" y="3645"/>
                  <a:ext cx="44" cy="23"/>
                  <a:chOff x="1014" y="3645"/>
                  <a:chExt cx="44" cy="23"/>
                </a:xfrm>
              </p:grpSpPr>
              <p:sp>
                <p:nvSpPr>
                  <p:cNvPr id="695698" name="Freeform 402"/>
                  <p:cNvSpPr/>
                  <p:nvPr/>
                </p:nvSpPr>
                <p:spPr bwMode="auto">
                  <a:xfrm>
                    <a:off x="1014" y="3645"/>
                    <a:ext cx="19" cy="23"/>
                  </a:xfrm>
                  <a:custGeom>
                    <a:avLst/>
                    <a:gdLst>
                      <a:gd name="T0" fmla="*/ 24 w 40"/>
                      <a:gd name="T1" fmla="*/ 68 h 68"/>
                      <a:gd name="T2" fmla="*/ 0 w 40"/>
                      <a:gd name="T3" fmla="*/ 33 h 68"/>
                      <a:gd name="T4" fmla="*/ 14 w 40"/>
                      <a:gd name="T5" fmla="*/ 0 h 68"/>
                      <a:gd name="T6" fmla="*/ 40 w 40"/>
                      <a:gd name="T7" fmla="*/ 33 h 68"/>
                      <a:gd name="T8" fmla="*/ 24 w 40"/>
                      <a:gd name="T9" fmla="*/ 68 h 68"/>
                    </a:gdLst>
                    <a:ahLst/>
                    <a:cxnLst>
                      <a:cxn ang="0">
                        <a:pos x="T0" y="T1"/>
                      </a:cxn>
                      <a:cxn ang="0">
                        <a:pos x="T2" y="T3"/>
                      </a:cxn>
                      <a:cxn ang="0">
                        <a:pos x="T4" y="T5"/>
                      </a:cxn>
                      <a:cxn ang="0">
                        <a:pos x="T6" y="T7"/>
                      </a:cxn>
                      <a:cxn ang="0">
                        <a:pos x="T8" y="T9"/>
                      </a:cxn>
                    </a:cxnLst>
                    <a:rect l="0" t="0" r="r" b="b"/>
                    <a:pathLst>
                      <a:path w="40" h="68">
                        <a:moveTo>
                          <a:pt x="24" y="68"/>
                        </a:moveTo>
                        <a:lnTo>
                          <a:pt x="0" y="33"/>
                        </a:lnTo>
                        <a:lnTo>
                          <a:pt x="14" y="0"/>
                        </a:lnTo>
                        <a:lnTo>
                          <a:pt x="40" y="33"/>
                        </a:lnTo>
                        <a:lnTo>
                          <a:pt x="24" y="68"/>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699" name="Freeform 403"/>
                  <p:cNvSpPr/>
                  <p:nvPr/>
                </p:nvSpPr>
                <p:spPr bwMode="auto">
                  <a:xfrm>
                    <a:off x="1021" y="3646"/>
                    <a:ext cx="32" cy="11"/>
                  </a:xfrm>
                  <a:custGeom>
                    <a:avLst/>
                    <a:gdLst>
                      <a:gd name="T0" fmla="*/ 0 w 63"/>
                      <a:gd name="T1" fmla="*/ 0 h 33"/>
                      <a:gd name="T2" fmla="*/ 41 w 63"/>
                      <a:gd name="T3" fmla="*/ 0 h 33"/>
                      <a:gd name="T4" fmla="*/ 63 w 63"/>
                      <a:gd name="T5" fmla="*/ 33 h 33"/>
                      <a:gd name="T6" fmla="*/ 24 w 63"/>
                      <a:gd name="T7" fmla="*/ 33 h 33"/>
                      <a:gd name="T8" fmla="*/ 0 w 63"/>
                      <a:gd name="T9" fmla="*/ 0 h 33"/>
                    </a:gdLst>
                    <a:ahLst/>
                    <a:cxnLst>
                      <a:cxn ang="0">
                        <a:pos x="T0" y="T1"/>
                      </a:cxn>
                      <a:cxn ang="0">
                        <a:pos x="T2" y="T3"/>
                      </a:cxn>
                      <a:cxn ang="0">
                        <a:pos x="T4" y="T5"/>
                      </a:cxn>
                      <a:cxn ang="0">
                        <a:pos x="T6" y="T7"/>
                      </a:cxn>
                      <a:cxn ang="0">
                        <a:pos x="T8" y="T9"/>
                      </a:cxn>
                    </a:cxnLst>
                    <a:rect l="0" t="0" r="r" b="b"/>
                    <a:pathLst>
                      <a:path w="63" h="33">
                        <a:moveTo>
                          <a:pt x="0" y="0"/>
                        </a:moveTo>
                        <a:lnTo>
                          <a:pt x="41" y="0"/>
                        </a:lnTo>
                        <a:lnTo>
                          <a:pt x="63" y="33"/>
                        </a:lnTo>
                        <a:lnTo>
                          <a:pt x="24" y="33"/>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00" name="Freeform 404"/>
                  <p:cNvSpPr/>
                  <p:nvPr/>
                </p:nvSpPr>
                <p:spPr bwMode="auto">
                  <a:xfrm>
                    <a:off x="1026" y="3658"/>
                    <a:ext cx="32" cy="10"/>
                  </a:xfrm>
                  <a:custGeom>
                    <a:avLst/>
                    <a:gdLst>
                      <a:gd name="T0" fmla="*/ 0 w 65"/>
                      <a:gd name="T1" fmla="*/ 30 h 30"/>
                      <a:gd name="T2" fmla="*/ 12 w 65"/>
                      <a:gd name="T3" fmla="*/ 0 h 30"/>
                      <a:gd name="T4" fmla="*/ 53 w 65"/>
                      <a:gd name="T5" fmla="*/ 0 h 30"/>
                      <a:gd name="T6" fmla="*/ 65 w 65"/>
                      <a:gd name="T7" fmla="*/ 30 h 30"/>
                      <a:gd name="T8" fmla="*/ 0 w 65"/>
                      <a:gd name="T9" fmla="*/ 30 h 30"/>
                    </a:gdLst>
                    <a:ahLst/>
                    <a:cxnLst>
                      <a:cxn ang="0">
                        <a:pos x="T0" y="T1"/>
                      </a:cxn>
                      <a:cxn ang="0">
                        <a:pos x="T2" y="T3"/>
                      </a:cxn>
                      <a:cxn ang="0">
                        <a:pos x="T4" y="T5"/>
                      </a:cxn>
                      <a:cxn ang="0">
                        <a:pos x="T6" y="T7"/>
                      </a:cxn>
                      <a:cxn ang="0">
                        <a:pos x="T8" y="T9"/>
                      </a:cxn>
                    </a:cxnLst>
                    <a:rect l="0" t="0" r="r" b="b"/>
                    <a:pathLst>
                      <a:path w="65" h="30">
                        <a:moveTo>
                          <a:pt x="0" y="30"/>
                        </a:moveTo>
                        <a:lnTo>
                          <a:pt x="12" y="0"/>
                        </a:lnTo>
                        <a:lnTo>
                          <a:pt x="53" y="0"/>
                        </a:lnTo>
                        <a:lnTo>
                          <a:pt x="65" y="30"/>
                        </a:lnTo>
                        <a:lnTo>
                          <a:pt x="0" y="3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701" name="Group 405"/>
                <p:cNvGrpSpPr/>
                <p:nvPr/>
              </p:nvGrpSpPr>
              <p:grpSpPr bwMode="auto">
                <a:xfrm>
                  <a:off x="1027" y="3659"/>
                  <a:ext cx="45" cy="23"/>
                  <a:chOff x="1027" y="3659"/>
                  <a:chExt cx="45" cy="23"/>
                </a:xfrm>
              </p:grpSpPr>
              <p:sp>
                <p:nvSpPr>
                  <p:cNvPr id="695702" name="Freeform 406"/>
                  <p:cNvSpPr/>
                  <p:nvPr/>
                </p:nvSpPr>
                <p:spPr bwMode="auto">
                  <a:xfrm>
                    <a:off x="1027" y="3659"/>
                    <a:ext cx="20" cy="23"/>
                  </a:xfrm>
                  <a:custGeom>
                    <a:avLst/>
                    <a:gdLst>
                      <a:gd name="T0" fmla="*/ 22 w 39"/>
                      <a:gd name="T1" fmla="*/ 70 h 70"/>
                      <a:gd name="T2" fmla="*/ 0 w 39"/>
                      <a:gd name="T3" fmla="*/ 34 h 70"/>
                      <a:gd name="T4" fmla="*/ 12 w 39"/>
                      <a:gd name="T5" fmla="*/ 0 h 70"/>
                      <a:gd name="T6" fmla="*/ 39 w 39"/>
                      <a:gd name="T7" fmla="*/ 34 h 70"/>
                      <a:gd name="T8" fmla="*/ 22 w 39"/>
                      <a:gd name="T9" fmla="*/ 70 h 70"/>
                    </a:gdLst>
                    <a:ahLst/>
                    <a:cxnLst>
                      <a:cxn ang="0">
                        <a:pos x="T0" y="T1"/>
                      </a:cxn>
                      <a:cxn ang="0">
                        <a:pos x="T2" y="T3"/>
                      </a:cxn>
                      <a:cxn ang="0">
                        <a:pos x="T4" y="T5"/>
                      </a:cxn>
                      <a:cxn ang="0">
                        <a:pos x="T6" y="T7"/>
                      </a:cxn>
                      <a:cxn ang="0">
                        <a:pos x="T8" y="T9"/>
                      </a:cxn>
                    </a:cxnLst>
                    <a:rect l="0" t="0" r="r" b="b"/>
                    <a:pathLst>
                      <a:path w="39" h="70">
                        <a:moveTo>
                          <a:pt x="22" y="70"/>
                        </a:moveTo>
                        <a:lnTo>
                          <a:pt x="0" y="34"/>
                        </a:lnTo>
                        <a:lnTo>
                          <a:pt x="12" y="0"/>
                        </a:lnTo>
                        <a:lnTo>
                          <a:pt x="39" y="34"/>
                        </a:lnTo>
                        <a:lnTo>
                          <a:pt x="22" y="70"/>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03" name="Freeform 407"/>
                  <p:cNvSpPr/>
                  <p:nvPr/>
                </p:nvSpPr>
                <p:spPr bwMode="auto">
                  <a:xfrm>
                    <a:off x="1033" y="3659"/>
                    <a:ext cx="33" cy="11"/>
                  </a:xfrm>
                  <a:custGeom>
                    <a:avLst/>
                    <a:gdLst>
                      <a:gd name="T0" fmla="*/ 0 w 64"/>
                      <a:gd name="T1" fmla="*/ 0 h 34"/>
                      <a:gd name="T2" fmla="*/ 39 w 64"/>
                      <a:gd name="T3" fmla="*/ 0 h 34"/>
                      <a:gd name="T4" fmla="*/ 64 w 64"/>
                      <a:gd name="T5" fmla="*/ 34 h 34"/>
                      <a:gd name="T6" fmla="*/ 25 w 64"/>
                      <a:gd name="T7" fmla="*/ 34 h 34"/>
                      <a:gd name="T8" fmla="*/ 0 w 64"/>
                      <a:gd name="T9" fmla="*/ 0 h 34"/>
                    </a:gdLst>
                    <a:ahLst/>
                    <a:cxnLst>
                      <a:cxn ang="0">
                        <a:pos x="T0" y="T1"/>
                      </a:cxn>
                      <a:cxn ang="0">
                        <a:pos x="T2" y="T3"/>
                      </a:cxn>
                      <a:cxn ang="0">
                        <a:pos x="T4" y="T5"/>
                      </a:cxn>
                      <a:cxn ang="0">
                        <a:pos x="T6" y="T7"/>
                      </a:cxn>
                      <a:cxn ang="0">
                        <a:pos x="T8" y="T9"/>
                      </a:cxn>
                    </a:cxnLst>
                    <a:rect l="0" t="0" r="r" b="b"/>
                    <a:pathLst>
                      <a:path w="64" h="34">
                        <a:moveTo>
                          <a:pt x="0" y="0"/>
                        </a:moveTo>
                        <a:lnTo>
                          <a:pt x="39" y="0"/>
                        </a:lnTo>
                        <a:lnTo>
                          <a:pt x="64" y="34"/>
                        </a:lnTo>
                        <a:lnTo>
                          <a:pt x="25" y="34"/>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04" name="Freeform 408"/>
                  <p:cNvSpPr/>
                  <p:nvPr/>
                </p:nvSpPr>
                <p:spPr bwMode="auto">
                  <a:xfrm>
                    <a:off x="1039" y="3671"/>
                    <a:ext cx="33" cy="10"/>
                  </a:xfrm>
                  <a:custGeom>
                    <a:avLst/>
                    <a:gdLst>
                      <a:gd name="T0" fmla="*/ 0 w 66"/>
                      <a:gd name="T1" fmla="*/ 30 h 30"/>
                      <a:gd name="T2" fmla="*/ 12 w 66"/>
                      <a:gd name="T3" fmla="*/ 0 h 30"/>
                      <a:gd name="T4" fmla="*/ 54 w 66"/>
                      <a:gd name="T5" fmla="*/ 0 h 30"/>
                      <a:gd name="T6" fmla="*/ 66 w 66"/>
                      <a:gd name="T7" fmla="*/ 30 h 30"/>
                      <a:gd name="T8" fmla="*/ 0 w 66"/>
                      <a:gd name="T9" fmla="*/ 30 h 30"/>
                    </a:gdLst>
                    <a:ahLst/>
                    <a:cxnLst>
                      <a:cxn ang="0">
                        <a:pos x="T0" y="T1"/>
                      </a:cxn>
                      <a:cxn ang="0">
                        <a:pos x="T2" y="T3"/>
                      </a:cxn>
                      <a:cxn ang="0">
                        <a:pos x="T4" y="T5"/>
                      </a:cxn>
                      <a:cxn ang="0">
                        <a:pos x="T6" y="T7"/>
                      </a:cxn>
                      <a:cxn ang="0">
                        <a:pos x="T8" y="T9"/>
                      </a:cxn>
                    </a:cxnLst>
                    <a:rect l="0" t="0" r="r" b="b"/>
                    <a:pathLst>
                      <a:path w="66" h="30">
                        <a:moveTo>
                          <a:pt x="0" y="30"/>
                        </a:moveTo>
                        <a:lnTo>
                          <a:pt x="12" y="0"/>
                        </a:lnTo>
                        <a:lnTo>
                          <a:pt x="54" y="0"/>
                        </a:lnTo>
                        <a:lnTo>
                          <a:pt x="66" y="30"/>
                        </a:lnTo>
                        <a:lnTo>
                          <a:pt x="0" y="3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705" name="Group 409"/>
                <p:cNvGrpSpPr/>
                <p:nvPr/>
              </p:nvGrpSpPr>
              <p:grpSpPr bwMode="auto">
                <a:xfrm>
                  <a:off x="1040" y="3672"/>
                  <a:ext cx="45" cy="23"/>
                  <a:chOff x="1040" y="3672"/>
                  <a:chExt cx="45" cy="23"/>
                </a:xfrm>
              </p:grpSpPr>
              <p:sp>
                <p:nvSpPr>
                  <p:cNvPr id="695706" name="Freeform 410"/>
                  <p:cNvSpPr/>
                  <p:nvPr/>
                </p:nvSpPr>
                <p:spPr bwMode="auto">
                  <a:xfrm>
                    <a:off x="1040" y="3672"/>
                    <a:ext cx="20" cy="23"/>
                  </a:xfrm>
                  <a:custGeom>
                    <a:avLst/>
                    <a:gdLst>
                      <a:gd name="T0" fmla="*/ 24 w 41"/>
                      <a:gd name="T1" fmla="*/ 70 h 70"/>
                      <a:gd name="T2" fmla="*/ 0 w 41"/>
                      <a:gd name="T3" fmla="*/ 35 h 70"/>
                      <a:gd name="T4" fmla="*/ 13 w 41"/>
                      <a:gd name="T5" fmla="*/ 0 h 70"/>
                      <a:gd name="T6" fmla="*/ 41 w 41"/>
                      <a:gd name="T7" fmla="*/ 35 h 70"/>
                      <a:gd name="T8" fmla="*/ 24 w 41"/>
                      <a:gd name="T9" fmla="*/ 70 h 70"/>
                    </a:gdLst>
                    <a:ahLst/>
                    <a:cxnLst>
                      <a:cxn ang="0">
                        <a:pos x="T0" y="T1"/>
                      </a:cxn>
                      <a:cxn ang="0">
                        <a:pos x="T2" y="T3"/>
                      </a:cxn>
                      <a:cxn ang="0">
                        <a:pos x="T4" y="T5"/>
                      </a:cxn>
                      <a:cxn ang="0">
                        <a:pos x="T6" y="T7"/>
                      </a:cxn>
                      <a:cxn ang="0">
                        <a:pos x="T8" y="T9"/>
                      </a:cxn>
                    </a:cxnLst>
                    <a:rect l="0" t="0" r="r" b="b"/>
                    <a:pathLst>
                      <a:path w="41" h="70">
                        <a:moveTo>
                          <a:pt x="24" y="70"/>
                        </a:moveTo>
                        <a:lnTo>
                          <a:pt x="0" y="35"/>
                        </a:lnTo>
                        <a:lnTo>
                          <a:pt x="13" y="0"/>
                        </a:lnTo>
                        <a:lnTo>
                          <a:pt x="41" y="35"/>
                        </a:lnTo>
                        <a:lnTo>
                          <a:pt x="24" y="70"/>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07" name="Freeform 411"/>
                  <p:cNvSpPr/>
                  <p:nvPr/>
                </p:nvSpPr>
                <p:spPr bwMode="auto">
                  <a:xfrm>
                    <a:off x="1047" y="3672"/>
                    <a:ext cx="32" cy="12"/>
                  </a:xfrm>
                  <a:custGeom>
                    <a:avLst/>
                    <a:gdLst>
                      <a:gd name="T0" fmla="*/ 0 w 65"/>
                      <a:gd name="T1" fmla="*/ 0 h 34"/>
                      <a:gd name="T2" fmla="*/ 41 w 65"/>
                      <a:gd name="T3" fmla="*/ 0 h 34"/>
                      <a:gd name="T4" fmla="*/ 65 w 65"/>
                      <a:gd name="T5" fmla="*/ 34 h 34"/>
                      <a:gd name="T6" fmla="*/ 24 w 65"/>
                      <a:gd name="T7" fmla="*/ 34 h 34"/>
                      <a:gd name="T8" fmla="*/ 0 w 65"/>
                      <a:gd name="T9" fmla="*/ 0 h 34"/>
                    </a:gdLst>
                    <a:ahLst/>
                    <a:cxnLst>
                      <a:cxn ang="0">
                        <a:pos x="T0" y="T1"/>
                      </a:cxn>
                      <a:cxn ang="0">
                        <a:pos x="T2" y="T3"/>
                      </a:cxn>
                      <a:cxn ang="0">
                        <a:pos x="T4" y="T5"/>
                      </a:cxn>
                      <a:cxn ang="0">
                        <a:pos x="T6" y="T7"/>
                      </a:cxn>
                      <a:cxn ang="0">
                        <a:pos x="T8" y="T9"/>
                      </a:cxn>
                    </a:cxnLst>
                    <a:rect l="0" t="0" r="r" b="b"/>
                    <a:pathLst>
                      <a:path w="65" h="34">
                        <a:moveTo>
                          <a:pt x="0" y="0"/>
                        </a:moveTo>
                        <a:lnTo>
                          <a:pt x="41" y="0"/>
                        </a:lnTo>
                        <a:lnTo>
                          <a:pt x="65" y="34"/>
                        </a:lnTo>
                        <a:lnTo>
                          <a:pt x="24" y="34"/>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08" name="Freeform 412"/>
                  <p:cNvSpPr/>
                  <p:nvPr/>
                </p:nvSpPr>
                <p:spPr bwMode="auto">
                  <a:xfrm>
                    <a:off x="1053" y="3685"/>
                    <a:ext cx="32" cy="9"/>
                  </a:xfrm>
                  <a:custGeom>
                    <a:avLst/>
                    <a:gdLst>
                      <a:gd name="T0" fmla="*/ 0 w 66"/>
                      <a:gd name="T1" fmla="*/ 28 h 28"/>
                      <a:gd name="T2" fmla="*/ 12 w 66"/>
                      <a:gd name="T3" fmla="*/ 0 h 28"/>
                      <a:gd name="T4" fmla="*/ 54 w 66"/>
                      <a:gd name="T5" fmla="*/ 0 h 28"/>
                      <a:gd name="T6" fmla="*/ 66 w 66"/>
                      <a:gd name="T7" fmla="*/ 28 h 28"/>
                      <a:gd name="T8" fmla="*/ 0 w 66"/>
                      <a:gd name="T9" fmla="*/ 28 h 28"/>
                    </a:gdLst>
                    <a:ahLst/>
                    <a:cxnLst>
                      <a:cxn ang="0">
                        <a:pos x="T0" y="T1"/>
                      </a:cxn>
                      <a:cxn ang="0">
                        <a:pos x="T2" y="T3"/>
                      </a:cxn>
                      <a:cxn ang="0">
                        <a:pos x="T4" y="T5"/>
                      </a:cxn>
                      <a:cxn ang="0">
                        <a:pos x="T6" y="T7"/>
                      </a:cxn>
                      <a:cxn ang="0">
                        <a:pos x="T8" y="T9"/>
                      </a:cxn>
                    </a:cxnLst>
                    <a:rect l="0" t="0" r="r" b="b"/>
                    <a:pathLst>
                      <a:path w="66" h="28">
                        <a:moveTo>
                          <a:pt x="0" y="28"/>
                        </a:moveTo>
                        <a:lnTo>
                          <a:pt x="12" y="0"/>
                        </a:lnTo>
                        <a:lnTo>
                          <a:pt x="54" y="0"/>
                        </a:lnTo>
                        <a:lnTo>
                          <a:pt x="66" y="28"/>
                        </a:lnTo>
                        <a:lnTo>
                          <a:pt x="0" y="28"/>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grpSp>
            <p:nvGrpSpPr>
              <p:cNvPr id="695709" name="Group 413"/>
              <p:cNvGrpSpPr/>
              <p:nvPr/>
            </p:nvGrpSpPr>
            <p:grpSpPr bwMode="auto">
              <a:xfrm>
                <a:off x="1054" y="3685"/>
                <a:ext cx="45" cy="23"/>
                <a:chOff x="1054" y="3685"/>
                <a:chExt cx="45" cy="23"/>
              </a:xfrm>
            </p:grpSpPr>
            <p:sp>
              <p:nvSpPr>
                <p:cNvPr id="695710" name="Freeform 414"/>
                <p:cNvSpPr/>
                <p:nvPr/>
              </p:nvSpPr>
              <p:spPr bwMode="auto">
                <a:xfrm>
                  <a:off x="1054" y="3685"/>
                  <a:ext cx="20" cy="23"/>
                </a:xfrm>
                <a:custGeom>
                  <a:avLst/>
                  <a:gdLst>
                    <a:gd name="T0" fmla="*/ 23 w 39"/>
                    <a:gd name="T1" fmla="*/ 70 h 70"/>
                    <a:gd name="T2" fmla="*/ 0 w 39"/>
                    <a:gd name="T3" fmla="*/ 34 h 70"/>
                    <a:gd name="T4" fmla="*/ 13 w 39"/>
                    <a:gd name="T5" fmla="*/ 0 h 70"/>
                    <a:gd name="T6" fmla="*/ 39 w 39"/>
                    <a:gd name="T7" fmla="*/ 34 h 70"/>
                    <a:gd name="T8" fmla="*/ 23 w 39"/>
                    <a:gd name="T9" fmla="*/ 70 h 70"/>
                  </a:gdLst>
                  <a:ahLst/>
                  <a:cxnLst>
                    <a:cxn ang="0">
                      <a:pos x="T0" y="T1"/>
                    </a:cxn>
                    <a:cxn ang="0">
                      <a:pos x="T2" y="T3"/>
                    </a:cxn>
                    <a:cxn ang="0">
                      <a:pos x="T4" y="T5"/>
                    </a:cxn>
                    <a:cxn ang="0">
                      <a:pos x="T6" y="T7"/>
                    </a:cxn>
                    <a:cxn ang="0">
                      <a:pos x="T8" y="T9"/>
                    </a:cxn>
                  </a:cxnLst>
                  <a:rect l="0" t="0" r="r" b="b"/>
                  <a:pathLst>
                    <a:path w="39" h="70">
                      <a:moveTo>
                        <a:pt x="23" y="70"/>
                      </a:moveTo>
                      <a:lnTo>
                        <a:pt x="0" y="34"/>
                      </a:lnTo>
                      <a:lnTo>
                        <a:pt x="13" y="0"/>
                      </a:lnTo>
                      <a:lnTo>
                        <a:pt x="39" y="34"/>
                      </a:lnTo>
                      <a:lnTo>
                        <a:pt x="23" y="70"/>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11" name="Freeform 415"/>
                <p:cNvSpPr/>
                <p:nvPr/>
              </p:nvSpPr>
              <p:spPr bwMode="auto">
                <a:xfrm>
                  <a:off x="1061" y="3685"/>
                  <a:ext cx="32" cy="12"/>
                </a:xfrm>
                <a:custGeom>
                  <a:avLst/>
                  <a:gdLst>
                    <a:gd name="T0" fmla="*/ 0 w 63"/>
                    <a:gd name="T1" fmla="*/ 0 h 35"/>
                    <a:gd name="T2" fmla="*/ 41 w 63"/>
                    <a:gd name="T3" fmla="*/ 0 h 35"/>
                    <a:gd name="T4" fmla="*/ 63 w 63"/>
                    <a:gd name="T5" fmla="*/ 35 h 35"/>
                    <a:gd name="T6" fmla="*/ 24 w 63"/>
                    <a:gd name="T7" fmla="*/ 35 h 35"/>
                    <a:gd name="T8" fmla="*/ 0 w 63"/>
                    <a:gd name="T9" fmla="*/ 0 h 35"/>
                  </a:gdLst>
                  <a:ahLst/>
                  <a:cxnLst>
                    <a:cxn ang="0">
                      <a:pos x="T0" y="T1"/>
                    </a:cxn>
                    <a:cxn ang="0">
                      <a:pos x="T2" y="T3"/>
                    </a:cxn>
                    <a:cxn ang="0">
                      <a:pos x="T4" y="T5"/>
                    </a:cxn>
                    <a:cxn ang="0">
                      <a:pos x="T6" y="T7"/>
                    </a:cxn>
                    <a:cxn ang="0">
                      <a:pos x="T8" y="T9"/>
                    </a:cxn>
                  </a:cxnLst>
                  <a:rect l="0" t="0" r="r" b="b"/>
                  <a:pathLst>
                    <a:path w="63" h="35">
                      <a:moveTo>
                        <a:pt x="0" y="0"/>
                      </a:moveTo>
                      <a:lnTo>
                        <a:pt x="41" y="0"/>
                      </a:lnTo>
                      <a:lnTo>
                        <a:pt x="63" y="35"/>
                      </a:lnTo>
                      <a:lnTo>
                        <a:pt x="24" y="35"/>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12" name="Freeform 416"/>
                <p:cNvSpPr/>
                <p:nvPr/>
              </p:nvSpPr>
              <p:spPr bwMode="auto">
                <a:xfrm>
                  <a:off x="1066" y="3697"/>
                  <a:ext cx="33" cy="10"/>
                </a:xfrm>
                <a:custGeom>
                  <a:avLst/>
                  <a:gdLst>
                    <a:gd name="T0" fmla="*/ 0 w 64"/>
                    <a:gd name="T1" fmla="*/ 30 h 30"/>
                    <a:gd name="T2" fmla="*/ 13 w 64"/>
                    <a:gd name="T3" fmla="*/ 0 h 30"/>
                    <a:gd name="T4" fmla="*/ 52 w 64"/>
                    <a:gd name="T5" fmla="*/ 0 h 30"/>
                    <a:gd name="T6" fmla="*/ 64 w 64"/>
                    <a:gd name="T7" fmla="*/ 30 h 30"/>
                    <a:gd name="T8" fmla="*/ 0 w 64"/>
                    <a:gd name="T9" fmla="*/ 30 h 30"/>
                  </a:gdLst>
                  <a:ahLst/>
                  <a:cxnLst>
                    <a:cxn ang="0">
                      <a:pos x="T0" y="T1"/>
                    </a:cxn>
                    <a:cxn ang="0">
                      <a:pos x="T2" y="T3"/>
                    </a:cxn>
                    <a:cxn ang="0">
                      <a:pos x="T4" y="T5"/>
                    </a:cxn>
                    <a:cxn ang="0">
                      <a:pos x="T6" y="T7"/>
                    </a:cxn>
                    <a:cxn ang="0">
                      <a:pos x="T8" y="T9"/>
                    </a:cxn>
                  </a:cxnLst>
                  <a:rect l="0" t="0" r="r" b="b"/>
                  <a:pathLst>
                    <a:path w="64" h="30">
                      <a:moveTo>
                        <a:pt x="0" y="30"/>
                      </a:moveTo>
                      <a:lnTo>
                        <a:pt x="13" y="0"/>
                      </a:lnTo>
                      <a:lnTo>
                        <a:pt x="52" y="0"/>
                      </a:lnTo>
                      <a:lnTo>
                        <a:pt x="64" y="30"/>
                      </a:lnTo>
                      <a:lnTo>
                        <a:pt x="0" y="3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713" name="Group 417"/>
              <p:cNvGrpSpPr/>
              <p:nvPr/>
            </p:nvGrpSpPr>
            <p:grpSpPr bwMode="auto">
              <a:xfrm>
                <a:off x="1067" y="3698"/>
                <a:ext cx="45" cy="23"/>
                <a:chOff x="1067" y="3698"/>
                <a:chExt cx="45" cy="23"/>
              </a:xfrm>
            </p:grpSpPr>
            <p:sp>
              <p:nvSpPr>
                <p:cNvPr id="695714" name="Freeform 418"/>
                <p:cNvSpPr/>
                <p:nvPr/>
              </p:nvSpPr>
              <p:spPr bwMode="auto">
                <a:xfrm>
                  <a:off x="1067" y="3698"/>
                  <a:ext cx="20" cy="23"/>
                </a:xfrm>
                <a:custGeom>
                  <a:avLst/>
                  <a:gdLst>
                    <a:gd name="T0" fmla="*/ 22 w 39"/>
                    <a:gd name="T1" fmla="*/ 69 h 69"/>
                    <a:gd name="T2" fmla="*/ 0 w 39"/>
                    <a:gd name="T3" fmla="*/ 34 h 69"/>
                    <a:gd name="T4" fmla="*/ 12 w 39"/>
                    <a:gd name="T5" fmla="*/ 0 h 69"/>
                    <a:gd name="T6" fmla="*/ 39 w 39"/>
                    <a:gd name="T7" fmla="*/ 34 h 69"/>
                    <a:gd name="T8" fmla="*/ 22 w 39"/>
                    <a:gd name="T9" fmla="*/ 69 h 69"/>
                  </a:gdLst>
                  <a:ahLst/>
                  <a:cxnLst>
                    <a:cxn ang="0">
                      <a:pos x="T0" y="T1"/>
                    </a:cxn>
                    <a:cxn ang="0">
                      <a:pos x="T2" y="T3"/>
                    </a:cxn>
                    <a:cxn ang="0">
                      <a:pos x="T4" y="T5"/>
                    </a:cxn>
                    <a:cxn ang="0">
                      <a:pos x="T6" y="T7"/>
                    </a:cxn>
                    <a:cxn ang="0">
                      <a:pos x="T8" y="T9"/>
                    </a:cxn>
                  </a:cxnLst>
                  <a:rect l="0" t="0" r="r" b="b"/>
                  <a:pathLst>
                    <a:path w="39" h="69">
                      <a:moveTo>
                        <a:pt x="22" y="69"/>
                      </a:moveTo>
                      <a:lnTo>
                        <a:pt x="0" y="34"/>
                      </a:lnTo>
                      <a:lnTo>
                        <a:pt x="12" y="0"/>
                      </a:lnTo>
                      <a:lnTo>
                        <a:pt x="39" y="34"/>
                      </a:lnTo>
                      <a:lnTo>
                        <a:pt x="22" y="69"/>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15" name="Freeform 419"/>
                <p:cNvSpPr/>
                <p:nvPr/>
              </p:nvSpPr>
              <p:spPr bwMode="auto">
                <a:xfrm>
                  <a:off x="1074" y="3699"/>
                  <a:ext cx="32" cy="11"/>
                </a:xfrm>
                <a:custGeom>
                  <a:avLst/>
                  <a:gdLst>
                    <a:gd name="T0" fmla="*/ 0 w 64"/>
                    <a:gd name="T1" fmla="*/ 0 h 34"/>
                    <a:gd name="T2" fmla="*/ 39 w 64"/>
                    <a:gd name="T3" fmla="*/ 0 h 34"/>
                    <a:gd name="T4" fmla="*/ 64 w 64"/>
                    <a:gd name="T5" fmla="*/ 34 h 34"/>
                    <a:gd name="T6" fmla="*/ 25 w 64"/>
                    <a:gd name="T7" fmla="*/ 34 h 34"/>
                    <a:gd name="T8" fmla="*/ 0 w 64"/>
                    <a:gd name="T9" fmla="*/ 0 h 34"/>
                  </a:gdLst>
                  <a:ahLst/>
                  <a:cxnLst>
                    <a:cxn ang="0">
                      <a:pos x="T0" y="T1"/>
                    </a:cxn>
                    <a:cxn ang="0">
                      <a:pos x="T2" y="T3"/>
                    </a:cxn>
                    <a:cxn ang="0">
                      <a:pos x="T4" y="T5"/>
                    </a:cxn>
                    <a:cxn ang="0">
                      <a:pos x="T6" y="T7"/>
                    </a:cxn>
                    <a:cxn ang="0">
                      <a:pos x="T8" y="T9"/>
                    </a:cxn>
                  </a:cxnLst>
                  <a:rect l="0" t="0" r="r" b="b"/>
                  <a:pathLst>
                    <a:path w="64" h="34">
                      <a:moveTo>
                        <a:pt x="0" y="0"/>
                      </a:moveTo>
                      <a:lnTo>
                        <a:pt x="39" y="0"/>
                      </a:lnTo>
                      <a:lnTo>
                        <a:pt x="64" y="34"/>
                      </a:lnTo>
                      <a:lnTo>
                        <a:pt x="25" y="34"/>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16" name="Freeform 420"/>
                <p:cNvSpPr/>
                <p:nvPr/>
              </p:nvSpPr>
              <p:spPr bwMode="auto">
                <a:xfrm>
                  <a:off x="1079" y="3711"/>
                  <a:ext cx="33" cy="10"/>
                </a:xfrm>
                <a:custGeom>
                  <a:avLst/>
                  <a:gdLst>
                    <a:gd name="T0" fmla="*/ 0 w 65"/>
                    <a:gd name="T1" fmla="*/ 30 h 30"/>
                    <a:gd name="T2" fmla="*/ 11 w 65"/>
                    <a:gd name="T3" fmla="*/ 0 h 30"/>
                    <a:gd name="T4" fmla="*/ 53 w 65"/>
                    <a:gd name="T5" fmla="*/ 0 h 30"/>
                    <a:gd name="T6" fmla="*/ 65 w 65"/>
                    <a:gd name="T7" fmla="*/ 30 h 30"/>
                    <a:gd name="T8" fmla="*/ 0 w 65"/>
                    <a:gd name="T9" fmla="*/ 30 h 30"/>
                  </a:gdLst>
                  <a:ahLst/>
                  <a:cxnLst>
                    <a:cxn ang="0">
                      <a:pos x="T0" y="T1"/>
                    </a:cxn>
                    <a:cxn ang="0">
                      <a:pos x="T2" y="T3"/>
                    </a:cxn>
                    <a:cxn ang="0">
                      <a:pos x="T4" y="T5"/>
                    </a:cxn>
                    <a:cxn ang="0">
                      <a:pos x="T6" y="T7"/>
                    </a:cxn>
                    <a:cxn ang="0">
                      <a:pos x="T8" y="T9"/>
                    </a:cxn>
                  </a:cxnLst>
                  <a:rect l="0" t="0" r="r" b="b"/>
                  <a:pathLst>
                    <a:path w="65" h="30">
                      <a:moveTo>
                        <a:pt x="0" y="30"/>
                      </a:moveTo>
                      <a:lnTo>
                        <a:pt x="11" y="0"/>
                      </a:lnTo>
                      <a:lnTo>
                        <a:pt x="53" y="0"/>
                      </a:lnTo>
                      <a:lnTo>
                        <a:pt x="65" y="30"/>
                      </a:lnTo>
                      <a:lnTo>
                        <a:pt x="0" y="3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717" name="Group 421"/>
              <p:cNvGrpSpPr/>
              <p:nvPr/>
            </p:nvGrpSpPr>
            <p:grpSpPr bwMode="auto">
              <a:xfrm>
                <a:off x="1079" y="3712"/>
                <a:ext cx="44" cy="23"/>
                <a:chOff x="1079" y="3712"/>
                <a:chExt cx="44" cy="23"/>
              </a:xfrm>
            </p:grpSpPr>
            <p:sp>
              <p:nvSpPr>
                <p:cNvPr id="695718" name="Freeform 422"/>
                <p:cNvSpPr/>
                <p:nvPr/>
              </p:nvSpPr>
              <p:spPr bwMode="auto">
                <a:xfrm>
                  <a:off x="1079" y="3712"/>
                  <a:ext cx="21" cy="23"/>
                </a:xfrm>
                <a:custGeom>
                  <a:avLst/>
                  <a:gdLst>
                    <a:gd name="T0" fmla="*/ 24 w 41"/>
                    <a:gd name="T1" fmla="*/ 68 h 68"/>
                    <a:gd name="T2" fmla="*/ 0 w 41"/>
                    <a:gd name="T3" fmla="*/ 32 h 68"/>
                    <a:gd name="T4" fmla="*/ 13 w 41"/>
                    <a:gd name="T5" fmla="*/ 0 h 68"/>
                    <a:gd name="T6" fmla="*/ 41 w 41"/>
                    <a:gd name="T7" fmla="*/ 32 h 68"/>
                    <a:gd name="T8" fmla="*/ 24 w 41"/>
                    <a:gd name="T9" fmla="*/ 68 h 68"/>
                  </a:gdLst>
                  <a:ahLst/>
                  <a:cxnLst>
                    <a:cxn ang="0">
                      <a:pos x="T0" y="T1"/>
                    </a:cxn>
                    <a:cxn ang="0">
                      <a:pos x="T2" y="T3"/>
                    </a:cxn>
                    <a:cxn ang="0">
                      <a:pos x="T4" y="T5"/>
                    </a:cxn>
                    <a:cxn ang="0">
                      <a:pos x="T6" y="T7"/>
                    </a:cxn>
                    <a:cxn ang="0">
                      <a:pos x="T8" y="T9"/>
                    </a:cxn>
                  </a:cxnLst>
                  <a:rect l="0" t="0" r="r" b="b"/>
                  <a:pathLst>
                    <a:path w="41" h="68">
                      <a:moveTo>
                        <a:pt x="24" y="68"/>
                      </a:moveTo>
                      <a:lnTo>
                        <a:pt x="0" y="32"/>
                      </a:lnTo>
                      <a:lnTo>
                        <a:pt x="13" y="0"/>
                      </a:lnTo>
                      <a:lnTo>
                        <a:pt x="41" y="32"/>
                      </a:lnTo>
                      <a:lnTo>
                        <a:pt x="24" y="68"/>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19" name="Freeform 423"/>
                <p:cNvSpPr/>
                <p:nvPr/>
              </p:nvSpPr>
              <p:spPr bwMode="auto">
                <a:xfrm>
                  <a:off x="1087" y="3713"/>
                  <a:ext cx="31" cy="10"/>
                </a:xfrm>
                <a:custGeom>
                  <a:avLst/>
                  <a:gdLst>
                    <a:gd name="T0" fmla="*/ 0 w 63"/>
                    <a:gd name="T1" fmla="*/ 0 h 32"/>
                    <a:gd name="T2" fmla="*/ 40 w 63"/>
                    <a:gd name="T3" fmla="*/ 0 h 32"/>
                    <a:gd name="T4" fmla="*/ 63 w 63"/>
                    <a:gd name="T5" fmla="*/ 32 h 32"/>
                    <a:gd name="T6" fmla="*/ 23 w 63"/>
                    <a:gd name="T7" fmla="*/ 32 h 32"/>
                    <a:gd name="T8" fmla="*/ 0 w 63"/>
                    <a:gd name="T9" fmla="*/ 0 h 32"/>
                  </a:gdLst>
                  <a:ahLst/>
                  <a:cxnLst>
                    <a:cxn ang="0">
                      <a:pos x="T0" y="T1"/>
                    </a:cxn>
                    <a:cxn ang="0">
                      <a:pos x="T2" y="T3"/>
                    </a:cxn>
                    <a:cxn ang="0">
                      <a:pos x="T4" y="T5"/>
                    </a:cxn>
                    <a:cxn ang="0">
                      <a:pos x="T6" y="T7"/>
                    </a:cxn>
                    <a:cxn ang="0">
                      <a:pos x="T8" y="T9"/>
                    </a:cxn>
                  </a:cxnLst>
                  <a:rect l="0" t="0" r="r" b="b"/>
                  <a:pathLst>
                    <a:path w="63" h="32">
                      <a:moveTo>
                        <a:pt x="0" y="0"/>
                      </a:moveTo>
                      <a:lnTo>
                        <a:pt x="40" y="0"/>
                      </a:lnTo>
                      <a:lnTo>
                        <a:pt x="63" y="32"/>
                      </a:lnTo>
                      <a:lnTo>
                        <a:pt x="23" y="32"/>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20" name="Freeform 424"/>
                <p:cNvSpPr/>
                <p:nvPr/>
              </p:nvSpPr>
              <p:spPr bwMode="auto">
                <a:xfrm>
                  <a:off x="1092" y="3724"/>
                  <a:ext cx="31" cy="11"/>
                </a:xfrm>
                <a:custGeom>
                  <a:avLst/>
                  <a:gdLst>
                    <a:gd name="T0" fmla="*/ 0 w 63"/>
                    <a:gd name="T1" fmla="*/ 31 h 31"/>
                    <a:gd name="T2" fmla="*/ 12 w 63"/>
                    <a:gd name="T3" fmla="*/ 0 h 31"/>
                    <a:gd name="T4" fmla="*/ 52 w 63"/>
                    <a:gd name="T5" fmla="*/ 0 h 31"/>
                    <a:gd name="T6" fmla="*/ 63 w 63"/>
                    <a:gd name="T7" fmla="*/ 31 h 31"/>
                    <a:gd name="T8" fmla="*/ 0 w 63"/>
                    <a:gd name="T9" fmla="*/ 31 h 31"/>
                  </a:gdLst>
                  <a:ahLst/>
                  <a:cxnLst>
                    <a:cxn ang="0">
                      <a:pos x="T0" y="T1"/>
                    </a:cxn>
                    <a:cxn ang="0">
                      <a:pos x="T2" y="T3"/>
                    </a:cxn>
                    <a:cxn ang="0">
                      <a:pos x="T4" y="T5"/>
                    </a:cxn>
                    <a:cxn ang="0">
                      <a:pos x="T6" y="T7"/>
                    </a:cxn>
                    <a:cxn ang="0">
                      <a:pos x="T8" y="T9"/>
                    </a:cxn>
                  </a:cxnLst>
                  <a:rect l="0" t="0" r="r" b="b"/>
                  <a:pathLst>
                    <a:path w="63" h="31">
                      <a:moveTo>
                        <a:pt x="0" y="31"/>
                      </a:moveTo>
                      <a:lnTo>
                        <a:pt x="12" y="0"/>
                      </a:lnTo>
                      <a:lnTo>
                        <a:pt x="52" y="0"/>
                      </a:lnTo>
                      <a:lnTo>
                        <a:pt x="63" y="31"/>
                      </a:lnTo>
                      <a:lnTo>
                        <a:pt x="0" y="31"/>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721" name="Group 425"/>
              <p:cNvGrpSpPr/>
              <p:nvPr/>
            </p:nvGrpSpPr>
            <p:grpSpPr bwMode="auto">
              <a:xfrm>
                <a:off x="1093" y="3725"/>
                <a:ext cx="45" cy="23"/>
                <a:chOff x="1093" y="3725"/>
                <a:chExt cx="45" cy="23"/>
              </a:xfrm>
            </p:grpSpPr>
            <p:sp>
              <p:nvSpPr>
                <p:cNvPr id="695722" name="Freeform 426"/>
                <p:cNvSpPr/>
                <p:nvPr/>
              </p:nvSpPr>
              <p:spPr bwMode="auto">
                <a:xfrm>
                  <a:off x="1093" y="3725"/>
                  <a:ext cx="20" cy="23"/>
                </a:xfrm>
                <a:custGeom>
                  <a:avLst/>
                  <a:gdLst>
                    <a:gd name="T0" fmla="*/ 24 w 40"/>
                    <a:gd name="T1" fmla="*/ 68 h 68"/>
                    <a:gd name="T2" fmla="*/ 0 w 40"/>
                    <a:gd name="T3" fmla="*/ 33 h 68"/>
                    <a:gd name="T4" fmla="*/ 12 w 40"/>
                    <a:gd name="T5" fmla="*/ 0 h 68"/>
                    <a:gd name="T6" fmla="*/ 40 w 40"/>
                    <a:gd name="T7" fmla="*/ 33 h 68"/>
                    <a:gd name="T8" fmla="*/ 24 w 40"/>
                    <a:gd name="T9" fmla="*/ 68 h 68"/>
                  </a:gdLst>
                  <a:ahLst/>
                  <a:cxnLst>
                    <a:cxn ang="0">
                      <a:pos x="T0" y="T1"/>
                    </a:cxn>
                    <a:cxn ang="0">
                      <a:pos x="T2" y="T3"/>
                    </a:cxn>
                    <a:cxn ang="0">
                      <a:pos x="T4" y="T5"/>
                    </a:cxn>
                    <a:cxn ang="0">
                      <a:pos x="T6" y="T7"/>
                    </a:cxn>
                    <a:cxn ang="0">
                      <a:pos x="T8" y="T9"/>
                    </a:cxn>
                  </a:cxnLst>
                  <a:rect l="0" t="0" r="r" b="b"/>
                  <a:pathLst>
                    <a:path w="40" h="68">
                      <a:moveTo>
                        <a:pt x="24" y="68"/>
                      </a:moveTo>
                      <a:lnTo>
                        <a:pt x="0" y="33"/>
                      </a:lnTo>
                      <a:lnTo>
                        <a:pt x="12" y="0"/>
                      </a:lnTo>
                      <a:lnTo>
                        <a:pt x="40" y="33"/>
                      </a:lnTo>
                      <a:lnTo>
                        <a:pt x="24" y="68"/>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23" name="Freeform 427"/>
                <p:cNvSpPr/>
                <p:nvPr/>
              </p:nvSpPr>
              <p:spPr bwMode="auto">
                <a:xfrm>
                  <a:off x="1100" y="3726"/>
                  <a:ext cx="32" cy="11"/>
                </a:xfrm>
                <a:custGeom>
                  <a:avLst/>
                  <a:gdLst>
                    <a:gd name="T0" fmla="*/ 0 w 64"/>
                    <a:gd name="T1" fmla="*/ 0 h 34"/>
                    <a:gd name="T2" fmla="*/ 40 w 64"/>
                    <a:gd name="T3" fmla="*/ 0 h 34"/>
                    <a:gd name="T4" fmla="*/ 64 w 64"/>
                    <a:gd name="T5" fmla="*/ 34 h 34"/>
                    <a:gd name="T6" fmla="*/ 25 w 64"/>
                    <a:gd name="T7" fmla="*/ 34 h 34"/>
                    <a:gd name="T8" fmla="*/ 0 w 64"/>
                    <a:gd name="T9" fmla="*/ 0 h 34"/>
                  </a:gdLst>
                  <a:ahLst/>
                  <a:cxnLst>
                    <a:cxn ang="0">
                      <a:pos x="T0" y="T1"/>
                    </a:cxn>
                    <a:cxn ang="0">
                      <a:pos x="T2" y="T3"/>
                    </a:cxn>
                    <a:cxn ang="0">
                      <a:pos x="T4" y="T5"/>
                    </a:cxn>
                    <a:cxn ang="0">
                      <a:pos x="T6" y="T7"/>
                    </a:cxn>
                    <a:cxn ang="0">
                      <a:pos x="T8" y="T9"/>
                    </a:cxn>
                  </a:cxnLst>
                  <a:rect l="0" t="0" r="r" b="b"/>
                  <a:pathLst>
                    <a:path w="64" h="34">
                      <a:moveTo>
                        <a:pt x="0" y="0"/>
                      </a:moveTo>
                      <a:lnTo>
                        <a:pt x="40" y="0"/>
                      </a:lnTo>
                      <a:lnTo>
                        <a:pt x="64" y="34"/>
                      </a:lnTo>
                      <a:lnTo>
                        <a:pt x="25" y="34"/>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24" name="Freeform 428"/>
                <p:cNvSpPr/>
                <p:nvPr/>
              </p:nvSpPr>
              <p:spPr bwMode="auto">
                <a:xfrm>
                  <a:off x="1106" y="3738"/>
                  <a:ext cx="32" cy="9"/>
                </a:xfrm>
                <a:custGeom>
                  <a:avLst/>
                  <a:gdLst>
                    <a:gd name="T0" fmla="*/ 0 w 65"/>
                    <a:gd name="T1" fmla="*/ 28 h 28"/>
                    <a:gd name="T2" fmla="*/ 12 w 65"/>
                    <a:gd name="T3" fmla="*/ 0 h 28"/>
                    <a:gd name="T4" fmla="*/ 53 w 65"/>
                    <a:gd name="T5" fmla="*/ 0 h 28"/>
                    <a:gd name="T6" fmla="*/ 65 w 65"/>
                    <a:gd name="T7" fmla="*/ 28 h 28"/>
                    <a:gd name="T8" fmla="*/ 0 w 65"/>
                    <a:gd name="T9" fmla="*/ 28 h 28"/>
                  </a:gdLst>
                  <a:ahLst/>
                  <a:cxnLst>
                    <a:cxn ang="0">
                      <a:pos x="T0" y="T1"/>
                    </a:cxn>
                    <a:cxn ang="0">
                      <a:pos x="T2" y="T3"/>
                    </a:cxn>
                    <a:cxn ang="0">
                      <a:pos x="T4" y="T5"/>
                    </a:cxn>
                    <a:cxn ang="0">
                      <a:pos x="T6" y="T7"/>
                    </a:cxn>
                    <a:cxn ang="0">
                      <a:pos x="T8" y="T9"/>
                    </a:cxn>
                  </a:cxnLst>
                  <a:rect l="0" t="0" r="r" b="b"/>
                  <a:pathLst>
                    <a:path w="65" h="28">
                      <a:moveTo>
                        <a:pt x="0" y="28"/>
                      </a:moveTo>
                      <a:lnTo>
                        <a:pt x="12" y="0"/>
                      </a:lnTo>
                      <a:lnTo>
                        <a:pt x="53" y="0"/>
                      </a:lnTo>
                      <a:lnTo>
                        <a:pt x="65" y="28"/>
                      </a:lnTo>
                      <a:lnTo>
                        <a:pt x="0" y="28"/>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725" name="Group 429"/>
              <p:cNvGrpSpPr/>
              <p:nvPr/>
            </p:nvGrpSpPr>
            <p:grpSpPr bwMode="auto">
              <a:xfrm>
                <a:off x="1108" y="3739"/>
                <a:ext cx="44" cy="23"/>
                <a:chOff x="1108" y="3739"/>
                <a:chExt cx="44" cy="23"/>
              </a:xfrm>
            </p:grpSpPr>
            <p:sp>
              <p:nvSpPr>
                <p:cNvPr id="695726" name="Freeform 430"/>
                <p:cNvSpPr/>
                <p:nvPr/>
              </p:nvSpPr>
              <p:spPr bwMode="auto">
                <a:xfrm>
                  <a:off x="1108" y="3739"/>
                  <a:ext cx="19" cy="23"/>
                </a:xfrm>
                <a:custGeom>
                  <a:avLst/>
                  <a:gdLst>
                    <a:gd name="T0" fmla="*/ 23 w 40"/>
                    <a:gd name="T1" fmla="*/ 69 h 69"/>
                    <a:gd name="T2" fmla="*/ 0 w 40"/>
                    <a:gd name="T3" fmla="*/ 34 h 69"/>
                    <a:gd name="T4" fmla="*/ 12 w 40"/>
                    <a:gd name="T5" fmla="*/ 0 h 69"/>
                    <a:gd name="T6" fmla="*/ 40 w 40"/>
                    <a:gd name="T7" fmla="*/ 34 h 69"/>
                    <a:gd name="T8" fmla="*/ 23 w 40"/>
                    <a:gd name="T9" fmla="*/ 69 h 69"/>
                  </a:gdLst>
                  <a:ahLst/>
                  <a:cxnLst>
                    <a:cxn ang="0">
                      <a:pos x="T0" y="T1"/>
                    </a:cxn>
                    <a:cxn ang="0">
                      <a:pos x="T2" y="T3"/>
                    </a:cxn>
                    <a:cxn ang="0">
                      <a:pos x="T4" y="T5"/>
                    </a:cxn>
                    <a:cxn ang="0">
                      <a:pos x="T6" y="T7"/>
                    </a:cxn>
                    <a:cxn ang="0">
                      <a:pos x="T8" y="T9"/>
                    </a:cxn>
                  </a:cxnLst>
                  <a:rect l="0" t="0" r="r" b="b"/>
                  <a:pathLst>
                    <a:path w="40" h="69">
                      <a:moveTo>
                        <a:pt x="23" y="69"/>
                      </a:moveTo>
                      <a:lnTo>
                        <a:pt x="0" y="34"/>
                      </a:lnTo>
                      <a:lnTo>
                        <a:pt x="12" y="0"/>
                      </a:lnTo>
                      <a:lnTo>
                        <a:pt x="40" y="34"/>
                      </a:lnTo>
                      <a:lnTo>
                        <a:pt x="23" y="69"/>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27" name="Freeform 431"/>
                <p:cNvSpPr/>
                <p:nvPr/>
              </p:nvSpPr>
              <p:spPr bwMode="auto">
                <a:xfrm>
                  <a:off x="1114" y="3740"/>
                  <a:ext cx="32" cy="11"/>
                </a:xfrm>
                <a:custGeom>
                  <a:avLst/>
                  <a:gdLst>
                    <a:gd name="T0" fmla="*/ 0 w 64"/>
                    <a:gd name="T1" fmla="*/ 0 h 35"/>
                    <a:gd name="T2" fmla="*/ 42 w 64"/>
                    <a:gd name="T3" fmla="*/ 0 h 35"/>
                    <a:gd name="T4" fmla="*/ 64 w 64"/>
                    <a:gd name="T5" fmla="*/ 35 h 35"/>
                    <a:gd name="T6" fmla="*/ 25 w 64"/>
                    <a:gd name="T7" fmla="*/ 35 h 35"/>
                    <a:gd name="T8" fmla="*/ 0 w 64"/>
                    <a:gd name="T9" fmla="*/ 0 h 35"/>
                  </a:gdLst>
                  <a:ahLst/>
                  <a:cxnLst>
                    <a:cxn ang="0">
                      <a:pos x="T0" y="T1"/>
                    </a:cxn>
                    <a:cxn ang="0">
                      <a:pos x="T2" y="T3"/>
                    </a:cxn>
                    <a:cxn ang="0">
                      <a:pos x="T4" y="T5"/>
                    </a:cxn>
                    <a:cxn ang="0">
                      <a:pos x="T6" y="T7"/>
                    </a:cxn>
                    <a:cxn ang="0">
                      <a:pos x="T8" y="T9"/>
                    </a:cxn>
                  </a:cxnLst>
                  <a:rect l="0" t="0" r="r" b="b"/>
                  <a:pathLst>
                    <a:path w="64" h="35">
                      <a:moveTo>
                        <a:pt x="0" y="0"/>
                      </a:moveTo>
                      <a:lnTo>
                        <a:pt x="42" y="0"/>
                      </a:lnTo>
                      <a:lnTo>
                        <a:pt x="64" y="35"/>
                      </a:lnTo>
                      <a:lnTo>
                        <a:pt x="25" y="35"/>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28" name="Freeform 432"/>
                <p:cNvSpPr/>
                <p:nvPr/>
              </p:nvSpPr>
              <p:spPr bwMode="auto">
                <a:xfrm>
                  <a:off x="1120" y="3752"/>
                  <a:ext cx="32" cy="10"/>
                </a:xfrm>
                <a:custGeom>
                  <a:avLst/>
                  <a:gdLst>
                    <a:gd name="T0" fmla="*/ 0 w 66"/>
                    <a:gd name="T1" fmla="*/ 30 h 30"/>
                    <a:gd name="T2" fmla="*/ 15 w 66"/>
                    <a:gd name="T3" fmla="*/ 0 h 30"/>
                    <a:gd name="T4" fmla="*/ 54 w 66"/>
                    <a:gd name="T5" fmla="*/ 0 h 30"/>
                    <a:gd name="T6" fmla="*/ 66 w 66"/>
                    <a:gd name="T7" fmla="*/ 30 h 30"/>
                    <a:gd name="T8" fmla="*/ 0 w 66"/>
                    <a:gd name="T9" fmla="*/ 30 h 30"/>
                  </a:gdLst>
                  <a:ahLst/>
                  <a:cxnLst>
                    <a:cxn ang="0">
                      <a:pos x="T0" y="T1"/>
                    </a:cxn>
                    <a:cxn ang="0">
                      <a:pos x="T2" y="T3"/>
                    </a:cxn>
                    <a:cxn ang="0">
                      <a:pos x="T4" y="T5"/>
                    </a:cxn>
                    <a:cxn ang="0">
                      <a:pos x="T6" y="T7"/>
                    </a:cxn>
                    <a:cxn ang="0">
                      <a:pos x="T8" y="T9"/>
                    </a:cxn>
                  </a:cxnLst>
                  <a:rect l="0" t="0" r="r" b="b"/>
                  <a:pathLst>
                    <a:path w="66" h="30">
                      <a:moveTo>
                        <a:pt x="0" y="30"/>
                      </a:moveTo>
                      <a:lnTo>
                        <a:pt x="15" y="0"/>
                      </a:lnTo>
                      <a:lnTo>
                        <a:pt x="54" y="0"/>
                      </a:lnTo>
                      <a:lnTo>
                        <a:pt x="66" y="30"/>
                      </a:lnTo>
                      <a:lnTo>
                        <a:pt x="0" y="3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729" name="Group 433"/>
              <p:cNvGrpSpPr/>
              <p:nvPr/>
            </p:nvGrpSpPr>
            <p:grpSpPr bwMode="auto">
              <a:xfrm>
                <a:off x="1121" y="3753"/>
                <a:ext cx="45" cy="23"/>
                <a:chOff x="1121" y="3753"/>
                <a:chExt cx="45" cy="23"/>
              </a:xfrm>
            </p:grpSpPr>
            <p:sp>
              <p:nvSpPr>
                <p:cNvPr id="695730" name="Freeform 434"/>
                <p:cNvSpPr/>
                <p:nvPr/>
              </p:nvSpPr>
              <p:spPr bwMode="auto">
                <a:xfrm>
                  <a:off x="1121" y="3753"/>
                  <a:ext cx="20" cy="23"/>
                </a:xfrm>
                <a:custGeom>
                  <a:avLst/>
                  <a:gdLst>
                    <a:gd name="T0" fmla="*/ 22 w 39"/>
                    <a:gd name="T1" fmla="*/ 68 h 68"/>
                    <a:gd name="T2" fmla="*/ 0 w 39"/>
                    <a:gd name="T3" fmla="*/ 35 h 68"/>
                    <a:gd name="T4" fmla="*/ 12 w 39"/>
                    <a:gd name="T5" fmla="*/ 0 h 68"/>
                    <a:gd name="T6" fmla="*/ 39 w 39"/>
                    <a:gd name="T7" fmla="*/ 35 h 68"/>
                    <a:gd name="T8" fmla="*/ 22 w 39"/>
                    <a:gd name="T9" fmla="*/ 68 h 68"/>
                  </a:gdLst>
                  <a:ahLst/>
                  <a:cxnLst>
                    <a:cxn ang="0">
                      <a:pos x="T0" y="T1"/>
                    </a:cxn>
                    <a:cxn ang="0">
                      <a:pos x="T2" y="T3"/>
                    </a:cxn>
                    <a:cxn ang="0">
                      <a:pos x="T4" y="T5"/>
                    </a:cxn>
                    <a:cxn ang="0">
                      <a:pos x="T6" y="T7"/>
                    </a:cxn>
                    <a:cxn ang="0">
                      <a:pos x="T8" y="T9"/>
                    </a:cxn>
                  </a:cxnLst>
                  <a:rect l="0" t="0" r="r" b="b"/>
                  <a:pathLst>
                    <a:path w="39" h="68">
                      <a:moveTo>
                        <a:pt x="22" y="68"/>
                      </a:moveTo>
                      <a:lnTo>
                        <a:pt x="0" y="35"/>
                      </a:lnTo>
                      <a:lnTo>
                        <a:pt x="12" y="0"/>
                      </a:lnTo>
                      <a:lnTo>
                        <a:pt x="39" y="35"/>
                      </a:lnTo>
                      <a:lnTo>
                        <a:pt x="22" y="68"/>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31" name="Freeform 435"/>
                <p:cNvSpPr/>
                <p:nvPr/>
              </p:nvSpPr>
              <p:spPr bwMode="auto">
                <a:xfrm>
                  <a:off x="1127" y="3753"/>
                  <a:ext cx="33" cy="12"/>
                </a:xfrm>
                <a:custGeom>
                  <a:avLst/>
                  <a:gdLst>
                    <a:gd name="T0" fmla="*/ 0 w 64"/>
                    <a:gd name="T1" fmla="*/ 0 h 35"/>
                    <a:gd name="T2" fmla="*/ 39 w 64"/>
                    <a:gd name="T3" fmla="*/ 0 h 35"/>
                    <a:gd name="T4" fmla="*/ 64 w 64"/>
                    <a:gd name="T5" fmla="*/ 35 h 35"/>
                    <a:gd name="T6" fmla="*/ 24 w 64"/>
                    <a:gd name="T7" fmla="*/ 35 h 35"/>
                    <a:gd name="T8" fmla="*/ 0 w 64"/>
                    <a:gd name="T9" fmla="*/ 0 h 35"/>
                  </a:gdLst>
                  <a:ahLst/>
                  <a:cxnLst>
                    <a:cxn ang="0">
                      <a:pos x="T0" y="T1"/>
                    </a:cxn>
                    <a:cxn ang="0">
                      <a:pos x="T2" y="T3"/>
                    </a:cxn>
                    <a:cxn ang="0">
                      <a:pos x="T4" y="T5"/>
                    </a:cxn>
                    <a:cxn ang="0">
                      <a:pos x="T6" y="T7"/>
                    </a:cxn>
                    <a:cxn ang="0">
                      <a:pos x="T8" y="T9"/>
                    </a:cxn>
                  </a:cxnLst>
                  <a:rect l="0" t="0" r="r" b="b"/>
                  <a:pathLst>
                    <a:path w="64" h="35">
                      <a:moveTo>
                        <a:pt x="0" y="0"/>
                      </a:moveTo>
                      <a:lnTo>
                        <a:pt x="39" y="0"/>
                      </a:lnTo>
                      <a:lnTo>
                        <a:pt x="64" y="35"/>
                      </a:lnTo>
                      <a:lnTo>
                        <a:pt x="24" y="35"/>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32" name="Freeform 436"/>
                <p:cNvSpPr/>
                <p:nvPr/>
              </p:nvSpPr>
              <p:spPr bwMode="auto">
                <a:xfrm>
                  <a:off x="1133" y="3766"/>
                  <a:ext cx="33" cy="9"/>
                </a:xfrm>
                <a:custGeom>
                  <a:avLst/>
                  <a:gdLst>
                    <a:gd name="T0" fmla="*/ 0 w 66"/>
                    <a:gd name="T1" fmla="*/ 29 h 29"/>
                    <a:gd name="T2" fmla="*/ 12 w 66"/>
                    <a:gd name="T3" fmla="*/ 0 h 29"/>
                    <a:gd name="T4" fmla="*/ 54 w 66"/>
                    <a:gd name="T5" fmla="*/ 0 h 29"/>
                    <a:gd name="T6" fmla="*/ 66 w 66"/>
                    <a:gd name="T7" fmla="*/ 29 h 29"/>
                    <a:gd name="T8" fmla="*/ 0 w 66"/>
                    <a:gd name="T9" fmla="*/ 29 h 29"/>
                  </a:gdLst>
                  <a:ahLst/>
                  <a:cxnLst>
                    <a:cxn ang="0">
                      <a:pos x="T0" y="T1"/>
                    </a:cxn>
                    <a:cxn ang="0">
                      <a:pos x="T2" y="T3"/>
                    </a:cxn>
                    <a:cxn ang="0">
                      <a:pos x="T4" y="T5"/>
                    </a:cxn>
                    <a:cxn ang="0">
                      <a:pos x="T6" y="T7"/>
                    </a:cxn>
                    <a:cxn ang="0">
                      <a:pos x="T8" y="T9"/>
                    </a:cxn>
                  </a:cxnLst>
                  <a:rect l="0" t="0" r="r" b="b"/>
                  <a:pathLst>
                    <a:path w="66" h="29">
                      <a:moveTo>
                        <a:pt x="0" y="29"/>
                      </a:moveTo>
                      <a:lnTo>
                        <a:pt x="12" y="0"/>
                      </a:lnTo>
                      <a:lnTo>
                        <a:pt x="54" y="0"/>
                      </a:lnTo>
                      <a:lnTo>
                        <a:pt x="66" y="29"/>
                      </a:lnTo>
                      <a:lnTo>
                        <a:pt x="0" y="29"/>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733" name="Group 437"/>
              <p:cNvGrpSpPr/>
              <p:nvPr/>
            </p:nvGrpSpPr>
            <p:grpSpPr bwMode="auto">
              <a:xfrm>
                <a:off x="1133" y="3767"/>
                <a:ext cx="44" cy="23"/>
                <a:chOff x="1133" y="3767"/>
                <a:chExt cx="44" cy="23"/>
              </a:xfrm>
            </p:grpSpPr>
            <p:sp>
              <p:nvSpPr>
                <p:cNvPr id="695734" name="Freeform 438"/>
                <p:cNvSpPr/>
                <p:nvPr/>
              </p:nvSpPr>
              <p:spPr bwMode="auto">
                <a:xfrm>
                  <a:off x="1133" y="3767"/>
                  <a:ext cx="20" cy="23"/>
                </a:xfrm>
                <a:custGeom>
                  <a:avLst/>
                  <a:gdLst>
                    <a:gd name="T0" fmla="*/ 23 w 39"/>
                    <a:gd name="T1" fmla="*/ 69 h 69"/>
                    <a:gd name="T2" fmla="*/ 0 w 39"/>
                    <a:gd name="T3" fmla="*/ 33 h 69"/>
                    <a:gd name="T4" fmla="*/ 12 w 39"/>
                    <a:gd name="T5" fmla="*/ 0 h 69"/>
                    <a:gd name="T6" fmla="*/ 39 w 39"/>
                    <a:gd name="T7" fmla="*/ 33 h 69"/>
                    <a:gd name="T8" fmla="*/ 23 w 39"/>
                    <a:gd name="T9" fmla="*/ 69 h 69"/>
                  </a:gdLst>
                  <a:ahLst/>
                  <a:cxnLst>
                    <a:cxn ang="0">
                      <a:pos x="T0" y="T1"/>
                    </a:cxn>
                    <a:cxn ang="0">
                      <a:pos x="T2" y="T3"/>
                    </a:cxn>
                    <a:cxn ang="0">
                      <a:pos x="T4" y="T5"/>
                    </a:cxn>
                    <a:cxn ang="0">
                      <a:pos x="T6" y="T7"/>
                    </a:cxn>
                    <a:cxn ang="0">
                      <a:pos x="T8" y="T9"/>
                    </a:cxn>
                  </a:cxnLst>
                  <a:rect l="0" t="0" r="r" b="b"/>
                  <a:pathLst>
                    <a:path w="39" h="69">
                      <a:moveTo>
                        <a:pt x="23" y="69"/>
                      </a:moveTo>
                      <a:lnTo>
                        <a:pt x="0" y="33"/>
                      </a:lnTo>
                      <a:lnTo>
                        <a:pt x="12" y="0"/>
                      </a:lnTo>
                      <a:lnTo>
                        <a:pt x="39" y="33"/>
                      </a:lnTo>
                      <a:lnTo>
                        <a:pt x="23" y="69"/>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35" name="Freeform 439"/>
                <p:cNvSpPr/>
                <p:nvPr/>
              </p:nvSpPr>
              <p:spPr bwMode="auto">
                <a:xfrm>
                  <a:off x="1140" y="3767"/>
                  <a:ext cx="32" cy="11"/>
                </a:xfrm>
                <a:custGeom>
                  <a:avLst/>
                  <a:gdLst>
                    <a:gd name="T0" fmla="*/ 0 w 64"/>
                    <a:gd name="T1" fmla="*/ 0 h 33"/>
                    <a:gd name="T2" fmla="*/ 41 w 64"/>
                    <a:gd name="T3" fmla="*/ 0 h 33"/>
                    <a:gd name="T4" fmla="*/ 64 w 64"/>
                    <a:gd name="T5" fmla="*/ 33 h 33"/>
                    <a:gd name="T6" fmla="*/ 23 w 64"/>
                    <a:gd name="T7" fmla="*/ 33 h 33"/>
                    <a:gd name="T8" fmla="*/ 0 w 64"/>
                    <a:gd name="T9" fmla="*/ 0 h 33"/>
                  </a:gdLst>
                  <a:ahLst/>
                  <a:cxnLst>
                    <a:cxn ang="0">
                      <a:pos x="T0" y="T1"/>
                    </a:cxn>
                    <a:cxn ang="0">
                      <a:pos x="T2" y="T3"/>
                    </a:cxn>
                    <a:cxn ang="0">
                      <a:pos x="T4" y="T5"/>
                    </a:cxn>
                    <a:cxn ang="0">
                      <a:pos x="T6" y="T7"/>
                    </a:cxn>
                    <a:cxn ang="0">
                      <a:pos x="T8" y="T9"/>
                    </a:cxn>
                  </a:cxnLst>
                  <a:rect l="0" t="0" r="r" b="b"/>
                  <a:pathLst>
                    <a:path w="64" h="33">
                      <a:moveTo>
                        <a:pt x="0" y="0"/>
                      </a:moveTo>
                      <a:lnTo>
                        <a:pt x="41" y="0"/>
                      </a:lnTo>
                      <a:lnTo>
                        <a:pt x="64" y="33"/>
                      </a:lnTo>
                      <a:lnTo>
                        <a:pt x="23" y="33"/>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36" name="Freeform 440"/>
                <p:cNvSpPr/>
                <p:nvPr/>
              </p:nvSpPr>
              <p:spPr bwMode="auto">
                <a:xfrm>
                  <a:off x="1146" y="3779"/>
                  <a:ext cx="31" cy="10"/>
                </a:xfrm>
                <a:custGeom>
                  <a:avLst/>
                  <a:gdLst>
                    <a:gd name="T0" fmla="*/ 0 w 63"/>
                    <a:gd name="T1" fmla="*/ 31 h 31"/>
                    <a:gd name="T2" fmla="*/ 11 w 63"/>
                    <a:gd name="T3" fmla="*/ 0 h 31"/>
                    <a:gd name="T4" fmla="*/ 52 w 63"/>
                    <a:gd name="T5" fmla="*/ 0 h 31"/>
                    <a:gd name="T6" fmla="*/ 63 w 63"/>
                    <a:gd name="T7" fmla="*/ 31 h 31"/>
                    <a:gd name="T8" fmla="*/ 0 w 63"/>
                    <a:gd name="T9" fmla="*/ 31 h 31"/>
                  </a:gdLst>
                  <a:ahLst/>
                  <a:cxnLst>
                    <a:cxn ang="0">
                      <a:pos x="T0" y="T1"/>
                    </a:cxn>
                    <a:cxn ang="0">
                      <a:pos x="T2" y="T3"/>
                    </a:cxn>
                    <a:cxn ang="0">
                      <a:pos x="T4" y="T5"/>
                    </a:cxn>
                    <a:cxn ang="0">
                      <a:pos x="T6" y="T7"/>
                    </a:cxn>
                    <a:cxn ang="0">
                      <a:pos x="T8" y="T9"/>
                    </a:cxn>
                  </a:cxnLst>
                  <a:rect l="0" t="0" r="r" b="b"/>
                  <a:pathLst>
                    <a:path w="63" h="31">
                      <a:moveTo>
                        <a:pt x="0" y="31"/>
                      </a:moveTo>
                      <a:lnTo>
                        <a:pt x="11" y="0"/>
                      </a:lnTo>
                      <a:lnTo>
                        <a:pt x="52" y="0"/>
                      </a:lnTo>
                      <a:lnTo>
                        <a:pt x="63" y="31"/>
                      </a:lnTo>
                      <a:lnTo>
                        <a:pt x="0" y="31"/>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sp>
            <p:nvSpPr>
              <p:cNvPr id="695737" name="Freeform 441"/>
              <p:cNvSpPr/>
              <p:nvPr/>
            </p:nvSpPr>
            <p:spPr bwMode="auto">
              <a:xfrm>
                <a:off x="972" y="3556"/>
                <a:ext cx="40" cy="12"/>
              </a:xfrm>
              <a:custGeom>
                <a:avLst/>
                <a:gdLst>
                  <a:gd name="T0" fmla="*/ 0 w 79"/>
                  <a:gd name="T1" fmla="*/ 0 h 36"/>
                  <a:gd name="T2" fmla="*/ 27 w 79"/>
                  <a:gd name="T3" fmla="*/ 36 h 36"/>
                  <a:gd name="T4" fmla="*/ 79 w 79"/>
                  <a:gd name="T5" fmla="*/ 36 h 36"/>
                  <a:gd name="T6" fmla="*/ 50 w 79"/>
                  <a:gd name="T7" fmla="*/ 0 h 36"/>
                  <a:gd name="T8" fmla="*/ 0 w 79"/>
                  <a:gd name="T9" fmla="*/ 0 h 36"/>
                </a:gdLst>
                <a:ahLst/>
                <a:cxnLst>
                  <a:cxn ang="0">
                    <a:pos x="T0" y="T1"/>
                  </a:cxn>
                  <a:cxn ang="0">
                    <a:pos x="T2" y="T3"/>
                  </a:cxn>
                  <a:cxn ang="0">
                    <a:pos x="T4" y="T5"/>
                  </a:cxn>
                  <a:cxn ang="0">
                    <a:pos x="T6" y="T7"/>
                  </a:cxn>
                  <a:cxn ang="0">
                    <a:pos x="T8" y="T9"/>
                  </a:cxn>
                </a:cxnLst>
                <a:rect l="0" t="0" r="r" b="b"/>
                <a:pathLst>
                  <a:path w="79" h="36">
                    <a:moveTo>
                      <a:pt x="0" y="0"/>
                    </a:moveTo>
                    <a:lnTo>
                      <a:pt x="27" y="36"/>
                    </a:lnTo>
                    <a:lnTo>
                      <a:pt x="79" y="36"/>
                    </a:lnTo>
                    <a:lnTo>
                      <a:pt x="50"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38" name="Freeform 442"/>
              <p:cNvSpPr/>
              <p:nvPr/>
            </p:nvSpPr>
            <p:spPr bwMode="auto">
              <a:xfrm>
                <a:off x="993" y="3576"/>
                <a:ext cx="39" cy="12"/>
              </a:xfrm>
              <a:custGeom>
                <a:avLst/>
                <a:gdLst>
                  <a:gd name="T0" fmla="*/ 0 w 79"/>
                  <a:gd name="T1" fmla="*/ 0 h 36"/>
                  <a:gd name="T2" fmla="*/ 28 w 79"/>
                  <a:gd name="T3" fmla="*/ 36 h 36"/>
                  <a:gd name="T4" fmla="*/ 79 w 79"/>
                  <a:gd name="T5" fmla="*/ 36 h 36"/>
                  <a:gd name="T6" fmla="*/ 50 w 79"/>
                  <a:gd name="T7" fmla="*/ 0 h 36"/>
                  <a:gd name="T8" fmla="*/ 0 w 79"/>
                  <a:gd name="T9" fmla="*/ 0 h 36"/>
                </a:gdLst>
                <a:ahLst/>
                <a:cxnLst>
                  <a:cxn ang="0">
                    <a:pos x="T0" y="T1"/>
                  </a:cxn>
                  <a:cxn ang="0">
                    <a:pos x="T2" y="T3"/>
                  </a:cxn>
                  <a:cxn ang="0">
                    <a:pos x="T4" y="T5"/>
                  </a:cxn>
                  <a:cxn ang="0">
                    <a:pos x="T6" y="T7"/>
                  </a:cxn>
                  <a:cxn ang="0">
                    <a:pos x="T8" y="T9"/>
                  </a:cxn>
                </a:cxnLst>
                <a:rect l="0" t="0" r="r" b="b"/>
                <a:pathLst>
                  <a:path w="79" h="36">
                    <a:moveTo>
                      <a:pt x="0" y="0"/>
                    </a:moveTo>
                    <a:lnTo>
                      <a:pt x="28" y="36"/>
                    </a:lnTo>
                    <a:lnTo>
                      <a:pt x="79" y="36"/>
                    </a:lnTo>
                    <a:lnTo>
                      <a:pt x="50"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39" name="Freeform 443"/>
              <p:cNvSpPr/>
              <p:nvPr/>
            </p:nvSpPr>
            <p:spPr bwMode="auto">
              <a:xfrm>
                <a:off x="1012" y="3594"/>
                <a:ext cx="39" cy="12"/>
              </a:xfrm>
              <a:custGeom>
                <a:avLst/>
                <a:gdLst>
                  <a:gd name="T0" fmla="*/ 0 w 78"/>
                  <a:gd name="T1" fmla="*/ 0 h 36"/>
                  <a:gd name="T2" fmla="*/ 27 w 78"/>
                  <a:gd name="T3" fmla="*/ 36 h 36"/>
                  <a:gd name="T4" fmla="*/ 78 w 78"/>
                  <a:gd name="T5" fmla="*/ 36 h 36"/>
                  <a:gd name="T6" fmla="*/ 49 w 78"/>
                  <a:gd name="T7" fmla="*/ 0 h 36"/>
                  <a:gd name="T8" fmla="*/ 0 w 78"/>
                  <a:gd name="T9" fmla="*/ 0 h 36"/>
                </a:gdLst>
                <a:ahLst/>
                <a:cxnLst>
                  <a:cxn ang="0">
                    <a:pos x="T0" y="T1"/>
                  </a:cxn>
                  <a:cxn ang="0">
                    <a:pos x="T2" y="T3"/>
                  </a:cxn>
                  <a:cxn ang="0">
                    <a:pos x="T4" y="T5"/>
                  </a:cxn>
                  <a:cxn ang="0">
                    <a:pos x="T6" y="T7"/>
                  </a:cxn>
                  <a:cxn ang="0">
                    <a:pos x="T8" y="T9"/>
                  </a:cxn>
                </a:cxnLst>
                <a:rect l="0" t="0" r="r" b="b"/>
                <a:pathLst>
                  <a:path w="78" h="36">
                    <a:moveTo>
                      <a:pt x="0" y="0"/>
                    </a:moveTo>
                    <a:lnTo>
                      <a:pt x="27" y="36"/>
                    </a:lnTo>
                    <a:lnTo>
                      <a:pt x="78" y="36"/>
                    </a:lnTo>
                    <a:lnTo>
                      <a:pt x="4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40" name="Freeform 444"/>
              <p:cNvSpPr/>
              <p:nvPr/>
            </p:nvSpPr>
            <p:spPr bwMode="auto">
              <a:xfrm>
                <a:off x="1032" y="3613"/>
                <a:ext cx="40" cy="12"/>
              </a:xfrm>
              <a:custGeom>
                <a:avLst/>
                <a:gdLst>
                  <a:gd name="T0" fmla="*/ 0 w 79"/>
                  <a:gd name="T1" fmla="*/ 0 h 36"/>
                  <a:gd name="T2" fmla="*/ 28 w 79"/>
                  <a:gd name="T3" fmla="*/ 36 h 36"/>
                  <a:gd name="T4" fmla="*/ 79 w 79"/>
                  <a:gd name="T5" fmla="*/ 36 h 36"/>
                  <a:gd name="T6" fmla="*/ 50 w 79"/>
                  <a:gd name="T7" fmla="*/ 0 h 36"/>
                  <a:gd name="T8" fmla="*/ 0 w 79"/>
                  <a:gd name="T9" fmla="*/ 0 h 36"/>
                </a:gdLst>
                <a:ahLst/>
                <a:cxnLst>
                  <a:cxn ang="0">
                    <a:pos x="T0" y="T1"/>
                  </a:cxn>
                  <a:cxn ang="0">
                    <a:pos x="T2" y="T3"/>
                  </a:cxn>
                  <a:cxn ang="0">
                    <a:pos x="T4" y="T5"/>
                  </a:cxn>
                  <a:cxn ang="0">
                    <a:pos x="T6" y="T7"/>
                  </a:cxn>
                  <a:cxn ang="0">
                    <a:pos x="T8" y="T9"/>
                  </a:cxn>
                </a:cxnLst>
                <a:rect l="0" t="0" r="r" b="b"/>
                <a:pathLst>
                  <a:path w="79" h="36">
                    <a:moveTo>
                      <a:pt x="0" y="0"/>
                    </a:moveTo>
                    <a:lnTo>
                      <a:pt x="28" y="36"/>
                    </a:lnTo>
                    <a:lnTo>
                      <a:pt x="79" y="36"/>
                    </a:lnTo>
                    <a:lnTo>
                      <a:pt x="50"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41" name="Freeform 445"/>
              <p:cNvSpPr/>
              <p:nvPr/>
            </p:nvSpPr>
            <p:spPr bwMode="auto">
              <a:xfrm>
                <a:off x="1053" y="3632"/>
                <a:ext cx="39" cy="12"/>
              </a:xfrm>
              <a:custGeom>
                <a:avLst/>
                <a:gdLst>
                  <a:gd name="T0" fmla="*/ 0 w 79"/>
                  <a:gd name="T1" fmla="*/ 0 h 36"/>
                  <a:gd name="T2" fmla="*/ 28 w 79"/>
                  <a:gd name="T3" fmla="*/ 36 h 36"/>
                  <a:gd name="T4" fmla="*/ 79 w 79"/>
                  <a:gd name="T5" fmla="*/ 36 h 36"/>
                  <a:gd name="T6" fmla="*/ 50 w 79"/>
                  <a:gd name="T7" fmla="*/ 0 h 36"/>
                  <a:gd name="T8" fmla="*/ 0 w 79"/>
                  <a:gd name="T9" fmla="*/ 0 h 36"/>
                </a:gdLst>
                <a:ahLst/>
                <a:cxnLst>
                  <a:cxn ang="0">
                    <a:pos x="T0" y="T1"/>
                  </a:cxn>
                  <a:cxn ang="0">
                    <a:pos x="T2" y="T3"/>
                  </a:cxn>
                  <a:cxn ang="0">
                    <a:pos x="T4" y="T5"/>
                  </a:cxn>
                  <a:cxn ang="0">
                    <a:pos x="T6" y="T7"/>
                  </a:cxn>
                  <a:cxn ang="0">
                    <a:pos x="T8" y="T9"/>
                  </a:cxn>
                </a:cxnLst>
                <a:rect l="0" t="0" r="r" b="b"/>
                <a:pathLst>
                  <a:path w="79" h="36">
                    <a:moveTo>
                      <a:pt x="0" y="0"/>
                    </a:moveTo>
                    <a:lnTo>
                      <a:pt x="28" y="36"/>
                    </a:lnTo>
                    <a:lnTo>
                      <a:pt x="79" y="36"/>
                    </a:lnTo>
                    <a:lnTo>
                      <a:pt x="50"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42" name="Freeform 446"/>
              <p:cNvSpPr/>
              <p:nvPr/>
            </p:nvSpPr>
            <p:spPr bwMode="auto">
              <a:xfrm>
                <a:off x="1074" y="3651"/>
                <a:ext cx="40" cy="12"/>
              </a:xfrm>
              <a:custGeom>
                <a:avLst/>
                <a:gdLst>
                  <a:gd name="T0" fmla="*/ 0 w 79"/>
                  <a:gd name="T1" fmla="*/ 0 h 35"/>
                  <a:gd name="T2" fmla="*/ 28 w 79"/>
                  <a:gd name="T3" fmla="*/ 35 h 35"/>
                  <a:gd name="T4" fmla="*/ 79 w 79"/>
                  <a:gd name="T5" fmla="*/ 35 h 35"/>
                  <a:gd name="T6" fmla="*/ 50 w 79"/>
                  <a:gd name="T7" fmla="*/ 0 h 35"/>
                  <a:gd name="T8" fmla="*/ 0 w 79"/>
                  <a:gd name="T9" fmla="*/ 0 h 35"/>
                </a:gdLst>
                <a:ahLst/>
                <a:cxnLst>
                  <a:cxn ang="0">
                    <a:pos x="T0" y="T1"/>
                  </a:cxn>
                  <a:cxn ang="0">
                    <a:pos x="T2" y="T3"/>
                  </a:cxn>
                  <a:cxn ang="0">
                    <a:pos x="T4" y="T5"/>
                  </a:cxn>
                  <a:cxn ang="0">
                    <a:pos x="T6" y="T7"/>
                  </a:cxn>
                  <a:cxn ang="0">
                    <a:pos x="T8" y="T9"/>
                  </a:cxn>
                </a:cxnLst>
                <a:rect l="0" t="0" r="r" b="b"/>
                <a:pathLst>
                  <a:path w="79" h="35">
                    <a:moveTo>
                      <a:pt x="0" y="0"/>
                    </a:moveTo>
                    <a:lnTo>
                      <a:pt x="28" y="35"/>
                    </a:lnTo>
                    <a:lnTo>
                      <a:pt x="79" y="35"/>
                    </a:lnTo>
                    <a:lnTo>
                      <a:pt x="50"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43" name="Freeform 447"/>
              <p:cNvSpPr/>
              <p:nvPr/>
            </p:nvSpPr>
            <p:spPr bwMode="auto">
              <a:xfrm>
                <a:off x="1095" y="3669"/>
                <a:ext cx="40" cy="12"/>
              </a:xfrm>
              <a:custGeom>
                <a:avLst/>
                <a:gdLst>
                  <a:gd name="T0" fmla="*/ 0 w 80"/>
                  <a:gd name="T1" fmla="*/ 0 h 36"/>
                  <a:gd name="T2" fmla="*/ 28 w 80"/>
                  <a:gd name="T3" fmla="*/ 36 h 36"/>
                  <a:gd name="T4" fmla="*/ 80 w 80"/>
                  <a:gd name="T5" fmla="*/ 36 h 36"/>
                  <a:gd name="T6" fmla="*/ 51 w 80"/>
                  <a:gd name="T7" fmla="*/ 0 h 36"/>
                  <a:gd name="T8" fmla="*/ 0 w 80"/>
                  <a:gd name="T9" fmla="*/ 0 h 36"/>
                </a:gdLst>
                <a:ahLst/>
                <a:cxnLst>
                  <a:cxn ang="0">
                    <a:pos x="T0" y="T1"/>
                  </a:cxn>
                  <a:cxn ang="0">
                    <a:pos x="T2" y="T3"/>
                  </a:cxn>
                  <a:cxn ang="0">
                    <a:pos x="T4" y="T5"/>
                  </a:cxn>
                  <a:cxn ang="0">
                    <a:pos x="T6" y="T7"/>
                  </a:cxn>
                  <a:cxn ang="0">
                    <a:pos x="T8" y="T9"/>
                  </a:cxn>
                </a:cxnLst>
                <a:rect l="0" t="0" r="r" b="b"/>
                <a:pathLst>
                  <a:path w="80" h="36">
                    <a:moveTo>
                      <a:pt x="0" y="0"/>
                    </a:moveTo>
                    <a:lnTo>
                      <a:pt x="28" y="36"/>
                    </a:lnTo>
                    <a:lnTo>
                      <a:pt x="80" y="36"/>
                    </a:lnTo>
                    <a:lnTo>
                      <a:pt x="51"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44" name="Freeform 448"/>
              <p:cNvSpPr/>
              <p:nvPr/>
            </p:nvSpPr>
            <p:spPr bwMode="auto">
              <a:xfrm>
                <a:off x="1115" y="3688"/>
                <a:ext cx="40" cy="12"/>
              </a:xfrm>
              <a:custGeom>
                <a:avLst/>
                <a:gdLst>
                  <a:gd name="T0" fmla="*/ 0 w 80"/>
                  <a:gd name="T1" fmla="*/ 0 h 36"/>
                  <a:gd name="T2" fmla="*/ 27 w 80"/>
                  <a:gd name="T3" fmla="*/ 36 h 36"/>
                  <a:gd name="T4" fmla="*/ 80 w 80"/>
                  <a:gd name="T5" fmla="*/ 36 h 36"/>
                  <a:gd name="T6" fmla="*/ 51 w 80"/>
                  <a:gd name="T7" fmla="*/ 0 h 36"/>
                  <a:gd name="T8" fmla="*/ 0 w 80"/>
                  <a:gd name="T9" fmla="*/ 0 h 36"/>
                </a:gdLst>
                <a:ahLst/>
                <a:cxnLst>
                  <a:cxn ang="0">
                    <a:pos x="T0" y="T1"/>
                  </a:cxn>
                  <a:cxn ang="0">
                    <a:pos x="T2" y="T3"/>
                  </a:cxn>
                  <a:cxn ang="0">
                    <a:pos x="T4" y="T5"/>
                  </a:cxn>
                  <a:cxn ang="0">
                    <a:pos x="T6" y="T7"/>
                  </a:cxn>
                  <a:cxn ang="0">
                    <a:pos x="T8" y="T9"/>
                  </a:cxn>
                </a:cxnLst>
                <a:rect l="0" t="0" r="r" b="b"/>
                <a:pathLst>
                  <a:path w="80" h="36">
                    <a:moveTo>
                      <a:pt x="0" y="0"/>
                    </a:moveTo>
                    <a:lnTo>
                      <a:pt x="27" y="36"/>
                    </a:lnTo>
                    <a:lnTo>
                      <a:pt x="80" y="36"/>
                    </a:lnTo>
                    <a:lnTo>
                      <a:pt x="51"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45" name="Freeform 449"/>
              <p:cNvSpPr/>
              <p:nvPr/>
            </p:nvSpPr>
            <p:spPr bwMode="auto">
              <a:xfrm>
                <a:off x="1134" y="3707"/>
                <a:ext cx="39" cy="12"/>
              </a:xfrm>
              <a:custGeom>
                <a:avLst/>
                <a:gdLst>
                  <a:gd name="T0" fmla="*/ 0 w 79"/>
                  <a:gd name="T1" fmla="*/ 0 h 36"/>
                  <a:gd name="T2" fmla="*/ 28 w 79"/>
                  <a:gd name="T3" fmla="*/ 36 h 36"/>
                  <a:gd name="T4" fmla="*/ 79 w 79"/>
                  <a:gd name="T5" fmla="*/ 36 h 36"/>
                  <a:gd name="T6" fmla="*/ 50 w 79"/>
                  <a:gd name="T7" fmla="*/ 0 h 36"/>
                  <a:gd name="T8" fmla="*/ 0 w 79"/>
                  <a:gd name="T9" fmla="*/ 0 h 36"/>
                </a:gdLst>
                <a:ahLst/>
                <a:cxnLst>
                  <a:cxn ang="0">
                    <a:pos x="T0" y="T1"/>
                  </a:cxn>
                  <a:cxn ang="0">
                    <a:pos x="T2" y="T3"/>
                  </a:cxn>
                  <a:cxn ang="0">
                    <a:pos x="T4" y="T5"/>
                  </a:cxn>
                  <a:cxn ang="0">
                    <a:pos x="T6" y="T7"/>
                  </a:cxn>
                  <a:cxn ang="0">
                    <a:pos x="T8" y="T9"/>
                  </a:cxn>
                </a:cxnLst>
                <a:rect l="0" t="0" r="r" b="b"/>
                <a:pathLst>
                  <a:path w="79" h="36">
                    <a:moveTo>
                      <a:pt x="0" y="0"/>
                    </a:moveTo>
                    <a:lnTo>
                      <a:pt x="28" y="36"/>
                    </a:lnTo>
                    <a:lnTo>
                      <a:pt x="79" y="36"/>
                    </a:lnTo>
                    <a:lnTo>
                      <a:pt x="50"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46" name="Freeform 450"/>
              <p:cNvSpPr/>
              <p:nvPr/>
            </p:nvSpPr>
            <p:spPr bwMode="auto">
              <a:xfrm>
                <a:off x="1154" y="3726"/>
                <a:ext cx="40" cy="12"/>
              </a:xfrm>
              <a:custGeom>
                <a:avLst/>
                <a:gdLst>
                  <a:gd name="T0" fmla="*/ 0 w 80"/>
                  <a:gd name="T1" fmla="*/ 0 h 36"/>
                  <a:gd name="T2" fmla="*/ 27 w 80"/>
                  <a:gd name="T3" fmla="*/ 36 h 36"/>
                  <a:gd name="T4" fmla="*/ 80 w 80"/>
                  <a:gd name="T5" fmla="*/ 36 h 36"/>
                  <a:gd name="T6" fmla="*/ 51 w 80"/>
                  <a:gd name="T7" fmla="*/ 0 h 36"/>
                  <a:gd name="T8" fmla="*/ 0 w 80"/>
                  <a:gd name="T9" fmla="*/ 0 h 36"/>
                </a:gdLst>
                <a:ahLst/>
                <a:cxnLst>
                  <a:cxn ang="0">
                    <a:pos x="T0" y="T1"/>
                  </a:cxn>
                  <a:cxn ang="0">
                    <a:pos x="T2" y="T3"/>
                  </a:cxn>
                  <a:cxn ang="0">
                    <a:pos x="T4" y="T5"/>
                  </a:cxn>
                  <a:cxn ang="0">
                    <a:pos x="T6" y="T7"/>
                  </a:cxn>
                  <a:cxn ang="0">
                    <a:pos x="T8" y="T9"/>
                  </a:cxn>
                </a:cxnLst>
                <a:rect l="0" t="0" r="r" b="b"/>
                <a:pathLst>
                  <a:path w="80" h="36">
                    <a:moveTo>
                      <a:pt x="0" y="0"/>
                    </a:moveTo>
                    <a:lnTo>
                      <a:pt x="27" y="36"/>
                    </a:lnTo>
                    <a:lnTo>
                      <a:pt x="80" y="36"/>
                    </a:lnTo>
                    <a:lnTo>
                      <a:pt x="51"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47" name="Freeform 451"/>
              <p:cNvSpPr/>
              <p:nvPr/>
            </p:nvSpPr>
            <p:spPr bwMode="auto">
              <a:xfrm>
                <a:off x="1175" y="3745"/>
                <a:ext cx="40" cy="12"/>
              </a:xfrm>
              <a:custGeom>
                <a:avLst/>
                <a:gdLst>
                  <a:gd name="T0" fmla="*/ 0 w 81"/>
                  <a:gd name="T1" fmla="*/ 0 h 36"/>
                  <a:gd name="T2" fmla="*/ 28 w 81"/>
                  <a:gd name="T3" fmla="*/ 36 h 36"/>
                  <a:gd name="T4" fmla="*/ 81 w 81"/>
                  <a:gd name="T5" fmla="*/ 36 h 36"/>
                  <a:gd name="T6" fmla="*/ 52 w 81"/>
                  <a:gd name="T7" fmla="*/ 0 h 36"/>
                  <a:gd name="T8" fmla="*/ 0 w 81"/>
                  <a:gd name="T9" fmla="*/ 0 h 36"/>
                </a:gdLst>
                <a:ahLst/>
                <a:cxnLst>
                  <a:cxn ang="0">
                    <a:pos x="T0" y="T1"/>
                  </a:cxn>
                  <a:cxn ang="0">
                    <a:pos x="T2" y="T3"/>
                  </a:cxn>
                  <a:cxn ang="0">
                    <a:pos x="T4" y="T5"/>
                  </a:cxn>
                  <a:cxn ang="0">
                    <a:pos x="T6" y="T7"/>
                  </a:cxn>
                  <a:cxn ang="0">
                    <a:pos x="T8" y="T9"/>
                  </a:cxn>
                </a:cxnLst>
                <a:rect l="0" t="0" r="r" b="b"/>
                <a:pathLst>
                  <a:path w="81" h="36">
                    <a:moveTo>
                      <a:pt x="0" y="0"/>
                    </a:moveTo>
                    <a:lnTo>
                      <a:pt x="28" y="36"/>
                    </a:lnTo>
                    <a:lnTo>
                      <a:pt x="81" y="36"/>
                    </a:lnTo>
                    <a:lnTo>
                      <a:pt x="52"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nvGrpSpPr>
              <p:cNvPr id="695748" name="Group 452"/>
              <p:cNvGrpSpPr/>
              <p:nvPr/>
            </p:nvGrpSpPr>
            <p:grpSpPr bwMode="auto">
              <a:xfrm>
                <a:off x="700" y="3535"/>
                <a:ext cx="49" cy="24"/>
                <a:chOff x="700" y="3535"/>
                <a:chExt cx="49" cy="24"/>
              </a:xfrm>
            </p:grpSpPr>
            <p:sp>
              <p:nvSpPr>
                <p:cNvPr id="695749" name="Freeform 453"/>
                <p:cNvSpPr/>
                <p:nvPr/>
              </p:nvSpPr>
              <p:spPr bwMode="auto">
                <a:xfrm>
                  <a:off x="700" y="3535"/>
                  <a:ext cx="12" cy="24"/>
                </a:xfrm>
                <a:custGeom>
                  <a:avLst/>
                  <a:gdLst>
                    <a:gd name="T0" fmla="*/ 15 w 24"/>
                    <a:gd name="T1" fmla="*/ 70 h 70"/>
                    <a:gd name="T2" fmla="*/ 0 w 24"/>
                    <a:gd name="T3" fmla="*/ 27 h 70"/>
                    <a:gd name="T4" fmla="*/ 10 w 24"/>
                    <a:gd name="T5" fmla="*/ 0 h 70"/>
                    <a:gd name="T6" fmla="*/ 24 w 24"/>
                    <a:gd name="T7" fmla="*/ 32 h 70"/>
                    <a:gd name="T8" fmla="*/ 15 w 24"/>
                    <a:gd name="T9" fmla="*/ 70 h 70"/>
                  </a:gdLst>
                  <a:ahLst/>
                  <a:cxnLst>
                    <a:cxn ang="0">
                      <a:pos x="T0" y="T1"/>
                    </a:cxn>
                    <a:cxn ang="0">
                      <a:pos x="T2" y="T3"/>
                    </a:cxn>
                    <a:cxn ang="0">
                      <a:pos x="T4" y="T5"/>
                    </a:cxn>
                    <a:cxn ang="0">
                      <a:pos x="T6" y="T7"/>
                    </a:cxn>
                    <a:cxn ang="0">
                      <a:pos x="T8" y="T9"/>
                    </a:cxn>
                  </a:cxnLst>
                  <a:rect l="0" t="0" r="r" b="b"/>
                  <a:pathLst>
                    <a:path w="24" h="70">
                      <a:moveTo>
                        <a:pt x="15" y="70"/>
                      </a:moveTo>
                      <a:lnTo>
                        <a:pt x="0" y="27"/>
                      </a:lnTo>
                      <a:lnTo>
                        <a:pt x="10" y="0"/>
                      </a:lnTo>
                      <a:lnTo>
                        <a:pt x="24" y="32"/>
                      </a:lnTo>
                      <a:lnTo>
                        <a:pt x="15" y="7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50" name="Freeform 454"/>
                <p:cNvSpPr/>
                <p:nvPr/>
              </p:nvSpPr>
              <p:spPr bwMode="auto">
                <a:xfrm>
                  <a:off x="705" y="3536"/>
                  <a:ext cx="37" cy="10"/>
                </a:xfrm>
                <a:custGeom>
                  <a:avLst/>
                  <a:gdLst>
                    <a:gd name="T0" fmla="*/ 1 w 73"/>
                    <a:gd name="T1" fmla="*/ 0 h 30"/>
                    <a:gd name="T2" fmla="*/ 50 w 73"/>
                    <a:gd name="T3" fmla="*/ 0 h 30"/>
                    <a:gd name="T4" fmla="*/ 52 w 73"/>
                    <a:gd name="T5" fmla="*/ 4 h 30"/>
                    <a:gd name="T6" fmla="*/ 56 w 73"/>
                    <a:gd name="T7" fmla="*/ 12 h 30"/>
                    <a:gd name="T8" fmla="*/ 73 w 73"/>
                    <a:gd name="T9" fmla="*/ 30 h 30"/>
                    <a:gd name="T10" fmla="*/ 18 w 73"/>
                    <a:gd name="T11" fmla="*/ 30 h 30"/>
                    <a:gd name="T12" fmla="*/ 9 w 73"/>
                    <a:gd name="T13" fmla="*/ 21 h 30"/>
                    <a:gd name="T14" fmla="*/ 0 w 73"/>
                    <a:gd name="T15" fmla="*/ 6 h 30"/>
                    <a:gd name="T16" fmla="*/ 1 w 73"/>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30">
                      <a:moveTo>
                        <a:pt x="1" y="0"/>
                      </a:moveTo>
                      <a:lnTo>
                        <a:pt x="50" y="0"/>
                      </a:lnTo>
                      <a:lnTo>
                        <a:pt x="52" y="4"/>
                      </a:lnTo>
                      <a:lnTo>
                        <a:pt x="56" y="12"/>
                      </a:lnTo>
                      <a:lnTo>
                        <a:pt x="73" y="30"/>
                      </a:lnTo>
                      <a:lnTo>
                        <a:pt x="18" y="30"/>
                      </a:lnTo>
                      <a:lnTo>
                        <a:pt x="9" y="21"/>
                      </a:lnTo>
                      <a:lnTo>
                        <a:pt x="0" y="6"/>
                      </a:lnTo>
                      <a:lnTo>
                        <a:pt x="1" y="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51" name="Freeform 455"/>
                <p:cNvSpPr/>
                <p:nvPr/>
              </p:nvSpPr>
              <p:spPr bwMode="auto">
                <a:xfrm>
                  <a:off x="708" y="3547"/>
                  <a:ext cx="41" cy="12"/>
                </a:xfrm>
                <a:custGeom>
                  <a:avLst/>
                  <a:gdLst>
                    <a:gd name="T0" fmla="*/ 0 w 82"/>
                    <a:gd name="T1" fmla="*/ 36 h 36"/>
                    <a:gd name="T2" fmla="*/ 2 w 82"/>
                    <a:gd name="T3" fmla="*/ 19 h 36"/>
                    <a:gd name="T4" fmla="*/ 6 w 82"/>
                    <a:gd name="T5" fmla="*/ 6 h 36"/>
                    <a:gd name="T6" fmla="*/ 11 w 82"/>
                    <a:gd name="T7" fmla="*/ 0 h 36"/>
                    <a:gd name="T8" fmla="*/ 67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2" y="19"/>
                      </a:lnTo>
                      <a:lnTo>
                        <a:pt x="6" y="6"/>
                      </a:lnTo>
                      <a:lnTo>
                        <a:pt x="11" y="0"/>
                      </a:lnTo>
                      <a:lnTo>
                        <a:pt x="67" y="0"/>
                      </a:lnTo>
                      <a:lnTo>
                        <a:pt x="82" y="36"/>
                      </a:lnTo>
                      <a:lnTo>
                        <a:pt x="0" y="36"/>
                      </a:lnTo>
                      <a:close/>
                    </a:path>
                  </a:pathLst>
                </a:custGeom>
                <a:solidFill>
                  <a:srgbClr val="40404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752" name="Group 456"/>
              <p:cNvGrpSpPr/>
              <p:nvPr/>
            </p:nvGrpSpPr>
            <p:grpSpPr bwMode="auto">
              <a:xfrm>
                <a:off x="714" y="3551"/>
                <a:ext cx="49" cy="22"/>
                <a:chOff x="714" y="3551"/>
                <a:chExt cx="49" cy="22"/>
              </a:xfrm>
            </p:grpSpPr>
            <p:sp>
              <p:nvSpPr>
                <p:cNvPr id="695753" name="Freeform 457"/>
                <p:cNvSpPr/>
                <p:nvPr/>
              </p:nvSpPr>
              <p:spPr bwMode="auto">
                <a:xfrm>
                  <a:off x="714" y="3551"/>
                  <a:ext cx="12" cy="22"/>
                </a:xfrm>
                <a:custGeom>
                  <a:avLst/>
                  <a:gdLst>
                    <a:gd name="T0" fmla="*/ 15 w 24"/>
                    <a:gd name="T1" fmla="*/ 67 h 67"/>
                    <a:gd name="T2" fmla="*/ 0 w 24"/>
                    <a:gd name="T3" fmla="*/ 26 h 67"/>
                    <a:gd name="T4" fmla="*/ 9 w 24"/>
                    <a:gd name="T5" fmla="*/ 0 h 67"/>
                    <a:gd name="T6" fmla="*/ 24 w 24"/>
                    <a:gd name="T7" fmla="*/ 30 h 67"/>
                    <a:gd name="T8" fmla="*/ 15 w 24"/>
                    <a:gd name="T9" fmla="*/ 67 h 67"/>
                  </a:gdLst>
                  <a:ahLst/>
                  <a:cxnLst>
                    <a:cxn ang="0">
                      <a:pos x="T0" y="T1"/>
                    </a:cxn>
                    <a:cxn ang="0">
                      <a:pos x="T2" y="T3"/>
                    </a:cxn>
                    <a:cxn ang="0">
                      <a:pos x="T4" y="T5"/>
                    </a:cxn>
                    <a:cxn ang="0">
                      <a:pos x="T6" y="T7"/>
                    </a:cxn>
                    <a:cxn ang="0">
                      <a:pos x="T8" y="T9"/>
                    </a:cxn>
                  </a:cxnLst>
                  <a:rect l="0" t="0" r="r" b="b"/>
                  <a:pathLst>
                    <a:path w="24" h="67">
                      <a:moveTo>
                        <a:pt x="15" y="67"/>
                      </a:moveTo>
                      <a:lnTo>
                        <a:pt x="0" y="26"/>
                      </a:lnTo>
                      <a:lnTo>
                        <a:pt x="9" y="0"/>
                      </a:lnTo>
                      <a:lnTo>
                        <a:pt x="24" y="30"/>
                      </a:lnTo>
                      <a:lnTo>
                        <a:pt x="15" y="67"/>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54" name="Freeform 458"/>
                <p:cNvSpPr/>
                <p:nvPr/>
              </p:nvSpPr>
              <p:spPr bwMode="auto">
                <a:xfrm>
                  <a:off x="719" y="3551"/>
                  <a:ext cx="36" cy="10"/>
                </a:xfrm>
                <a:custGeom>
                  <a:avLst/>
                  <a:gdLst>
                    <a:gd name="T0" fmla="*/ 2 w 74"/>
                    <a:gd name="T1" fmla="*/ 0 h 29"/>
                    <a:gd name="T2" fmla="*/ 50 w 74"/>
                    <a:gd name="T3" fmla="*/ 0 h 29"/>
                    <a:gd name="T4" fmla="*/ 52 w 74"/>
                    <a:gd name="T5" fmla="*/ 2 h 29"/>
                    <a:gd name="T6" fmla="*/ 57 w 74"/>
                    <a:gd name="T7" fmla="*/ 13 h 29"/>
                    <a:gd name="T8" fmla="*/ 74 w 74"/>
                    <a:gd name="T9" fmla="*/ 29 h 29"/>
                    <a:gd name="T10" fmla="*/ 19 w 74"/>
                    <a:gd name="T11" fmla="*/ 29 h 29"/>
                    <a:gd name="T12" fmla="*/ 9 w 74"/>
                    <a:gd name="T13" fmla="*/ 20 h 29"/>
                    <a:gd name="T14" fmla="*/ 0 w 74"/>
                    <a:gd name="T15" fmla="*/ 6 h 29"/>
                    <a:gd name="T16" fmla="*/ 2 w 74"/>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9">
                      <a:moveTo>
                        <a:pt x="2" y="0"/>
                      </a:moveTo>
                      <a:lnTo>
                        <a:pt x="50" y="0"/>
                      </a:lnTo>
                      <a:lnTo>
                        <a:pt x="52" y="2"/>
                      </a:lnTo>
                      <a:lnTo>
                        <a:pt x="57" y="13"/>
                      </a:lnTo>
                      <a:lnTo>
                        <a:pt x="74" y="29"/>
                      </a:lnTo>
                      <a:lnTo>
                        <a:pt x="19" y="29"/>
                      </a:lnTo>
                      <a:lnTo>
                        <a:pt x="9" y="20"/>
                      </a:lnTo>
                      <a:lnTo>
                        <a:pt x="0" y="6"/>
                      </a:lnTo>
                      <a:lnTo>
                        <a:pt x="2" y="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55" name="Freeform 459"/>
                <p:cNvSpPr/>
                <p:nvPr/>
              </p:nvSpPr>
              <p:spPr bwMode="auto">
                <a:xfrm>
                  <a:off x="722" y="3562"/>
                  <a:ext cx="41" cy="11"/>
                </a:xfrm>
                <a:custGeom>
                  <a:avLst/>
                  <a:gdLst>
                    <a:gd name="T0" fmla="*/ 0 w 81"/>
                    <a:gd name="T1" fmla="*/ 35 h 35"/>
                    <a:gd name="T2" fmla="*/ 1 w 81"/>
                    <a:gd name="T3" fmla="*/ 19 h 35"/>
                    <a:gd name="T4" fmla="*/ 5 w 81"/>
                    <a:gd name="T5" fmla="*/ 7 h 35"/>
                    <a:gd name="T6" fmla="*/ 10 w 81"/>
                    <a:gd name="T7" fmla="*/ 0 h 35"/>
                    <a:gd name="T8" fmla="*/ 67 w 81"/>
                    <a:gd name="T9" fmla="*/ 0 h 35"/>
                    <a:gd name="T10" fmla="*/ 81 w 81"/>
                    <a:gd name="T11" fmla="*/ 35 h 35"/>
                    <a:gd name="T12" fmla="*/ 0 w 81"/>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81" h="35">
                      <a:moveTo>
                        <a:pt x="0" y="35"/>
                      </a:moveTo>
                      <a:lnTo>
                        <a:pt x="1" y="19"/>
                      </a:lnTo>
                      <a:lnTo>
                        <a:pt x="5" y="7"/>
                      </a:lnTo>
                      <a:lnTo>
                        <a:pt x="10" y="0"/>
                      </a:lnTo>
                      <a:lnTo>
                        <a:pt x="67" y="0"/>
                      </a:lnTo>
                      <a:lnTo>
                        <a:pt x="81" y="35"/>
                      </a:lnTo>
                      <a:lnTo>
                        <a:pt x="0" y="35"/>
                      </a:lnTo>
                      <a:close/>
                    </a:path>
                  </a:pathLst>
                </a:custGeom>
                <a:solidFill>
                  <a:srgbClr val="40404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756" name="Group 460"/>
              <p:cNvGrpSpPr/>
              <p:nvPr/>
            </p:nvGrpSpPr>
            <p:grpSpPr bwMode="auto">
              <a:xfrm>
                <a:off x="728" y="3564"/>
                <a:ext cx="48" cy="23"/>
                <a:chOff x="728" y="3564"/>
                <a:chExt cx="48" cy="23"/>
              </a:xfrm>
            </p:grpSpPr>
            <p:sp>
              <p:nvSpPr>
                <p:cNvPr id="695757" name="Freeform 461"/>
                <p:cNvSpPr/>
                <p:nvPr/>
              </p:nvSpPr>
              <p:spPr bwMode="auto">
                <a:xfrm>
                  <a:off x="728" y="3564"/>
                  <a:ext cx="11" cy="23"/>
                </a:xfrm>
                <a:custGeom>
                  <a:avLst/>
                  <a:gdLst>
                    <a:gd name="T0" fmla="*/ 13 w 22"/>
                    <a:gd name="T1" fmla="*/ 68 h 68"/>
                    <a:gd name="T2" fmla="*/ 0 w 22"/>
                    <a:gd name="T3" fmla="*/ 27 h 68"/>
                    <a:gd name="T4" fmla="*/ 9 w 22"/>
                    <a:gd name="T5" fmla="*/ 0 h 68"/>
                    <a:gd name="T6" fmla="*/ 22 w 22"/>
                    <a:gd name="T7" fmla="*/ 31 h 68"/>
                    <a:gd name="T8" fmla="*/ 13 w 22"/>
                    <a:gd name="T9" fmla="*/ 68 h 68"/>
                  </a:gdLst>
                  <a:ahLst/>
                  <a:cxnLst>
                    <a:cxn ang="0">
                      <a:pos x="T0" y="T1"/>
                    </a:cxn>
                    <a:cxn ang="0">
                      <a:pos x="T2" y="T3"/>
                    </a:cxn>
                    <a:cxn ang="0">
                      <a:pos x="T4" y="T5"/>
                    </a:cxn>
                    <a:cxn ang="0">
                      <a:pos x="T6" y="T7"/>
                    </a:cxn>
                    <a:cxn ang="0">
                      <a:pos x="T8" y="T9"/>
                    </a:cxn>
                  </a:cxnLst>
                  <a:rect l="0" t="0" r="r" b="b"/>
                  <a:pathLst>
                    <a:path w="22" h="68">
                      <a:moveTo>
                        <a:pt x="13" y="68"/>
                      </a:moveTo>
                      <a:lnTo>
                        <a:pt x="0" y="27"/>
                      </a:lnTo>
                      <a:lnTo>
                        <a:pt x="9" y="0"/>
                      </a:lnTo>
                      <a:lnTo>
                        <a:pt x="22" y="31"/>
                      </a:lnTo>
                      <a:lnTo>
                        <a:pt x="13" y="68"/>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58" name="Freeform 462"/>
                <p:cNvSpPr/>
                <p:nvPr/>
              </p:nvSpPr>
              <p:spPr bwMode="auto">
                <a:xfrm>
                  <a:off x="732" y="3565"/>
                  <a:ext cx="37" cy="10"/>
                </a:xfrm>
                <a:custGeom>
                  <a:avLst/>
                  <a:gdLst>
                    <a:gd name="T0" fmla="*/ 1 w 72"/>
                    <a:gd name="T1" fmla="*/ 0 h 30"/>
                    <a:gd name="T2" fmla="*/ 50 w 72"/>
                    <a:gd name="T3" fmla="*/ 0 h 30"/>
                    <a:gd name="T4" fmla="*/ 51 w 72"/>
                    <a:gd name="T5" fmla="*/ 3 h 30"/>
                    <a:gd name="T6" fmla="*/ 56 w 72"/>
                    <a:gd name="T7" fmla="*/ 12 h 30"/>
                    <a:gd name="T8" fmla="*/ 72 w 72"/>
                    <a:gd name="T9" fmla="*/ 30 h 30"/>
                    <a:gd name="T10" fmla="*/ 18 w 72"/>
                    <a:gd name="T11" fmla="*/ 30 h 30"/>
                    <a:gd name="T12" fmla="*/ 9 w 72"/>
                    <a:gd name="T13" fmla="*/ 21 h 30"/>
                    <a:gd name="T14" fmla="*/ 0 w 72"/>
                    <a:gd name="T15" fmla="*/ 6 h 30"/>
                    <a:gd name="T16" fmla="*/ 1 w 72"/>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30">
                      <a:moveTo>
                        <a:pt x="1" y="0"/>
                      </a:moveTo>
                      <a:lnTo>
                        <a:pt x="50" y="0"/>
                      </a:lnTo>
                      <a:lnTo>
                        <a:pt x="51" y="3"/>
                      </a:lnTo>
                      <a:lnTo>
                        <a:pt x="56" y="12"/>
                      </a:lnTo>
                      <a:lnTo>
                        <a:pt x="72" y="30"/>
                      </a:lnTo>
                      <a:lnTo>
                        <a:pt x="18" y="30"/>
                      </a:lnTo>
                      <a:lnTo>
                        <a:pt x="9" y="21"/>
                      </a:lnTo>
                      <a:lnTo>
                        <a:pt x="0" y="6"/>
                      </a:lnTo>
                      <a:lnTo>
                        <a:pt x="1" y="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59" name="Freeform 463"/>
                <p:cNvSpPr/>
                <p:nvPr/>
              </p:nvSpPr>
              <p:spPr bwMode="auto">
                <a:xfrm>
                  <a:off x="735" y="3575"/>
                  <a:ext cx="41" cy="12"/>
                </a:xfrm>
                <a:custGeom>
                  <a:avLst/>
                  <a:gdLst>
                    <a:gd name="T0" fmla="*/ 0 w 83"/>
                    <a:gd name="T1" fmla="*/ 36 h 36"/>
                    <a:gd name="T2" fmla="*/ 1 w 83"/>
                    <a:gd name="T3" fmla="*/ 21 h 36"/>
                    <a:gd name="T4" fmla="*/ 7 w 83"/>
                    <a:gd name="T5" fmla="*/ 8 h 36"/>
                    <a:gd name="T6" fmla="*/ 11 w 83"/>
                    <a:gd name="T7" fmla="*/ 0 h 36"/>
                    <a:gd name="T8" fmla="*/ 67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1" y="21"/>
                      </a:lnTo>
                      <a:lnTo>
                        <a:pt x="7" y="8"/>
                      </a:lnTo>
                      <a:lnTo>
                        <a:pt x="11" y="0"/>
                      </a:lnTo>
                      <a:lnTo>
                        <a:pt x="67" y="0"/>
                      </a:lnTo>
                      <a:lnTo>
                        <a:pt x="83" y="36"/>
                      </a:lnTo>
                      <a:lnTo>
                        <a:pt x="0" y="36"/>
                      </a:lnTo>
                      <a:close/>
                    </a:path>
                  </a:pathLst>
                </a:custGeom>
                <a:solidFill>
                  <a:srgbClr val="40404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760" name="Group 464"/>
              <p:cNvGrpSpPr/>
              <p:nvPr/>
            </p:nvGrpSpPr>
            <p:grpSpPr bwMode="auto">
              <a:xfrm>
                <a:off x="742" y="3582"/>
                <a:ext cx="49" cy="23"/>
                <a:chOff x="742" y="3582"/>
                <a:chExt cx="49" cy="23"/>
              </a:xfrm>
            </p:grpSpPr>
            <p:sp>
              <p:nvSpPr>
                <p:cNvPr id="695761" name="Freeform 465"/>
                <p:cNvSpPr/>
                <p:nvPr/>
              </p:nvSpPr>
              <p:spPr bwMode="auto">
                <a:xfrm>
                  <a:off x="742" y="3582"/>
                  <a:ext cx="11" cy="23"/>
                </a:xfrm>
                <a:custGeom>
                  <a:avLst/>
                  <a:gdLst>
                    <a:gd name="T0" fmla="*/ 15 w 24"/>
                    <a:gd name="T1" fmla="*/ 68 h 68"/>
                    <a:gd name="T2" fmla="*/ 0 w 24"/>
                    <a:gd name="T3" fmla="*/ 26 h 68"/>
                    <a:gd name="T4" fmla="*/ 11 w 24"/>
                    <a:gd name="T5" fmla="*/ 0 h 68"/>
                    <a:gd name="T6" fmla="*/ 24 w 24"/>
                    <a:gd name="T7" fmla="*/ 31 h 68"/>
                    <a:gd name="T8" fmla="*/ 15 w 24"/>
                    <a:gd name="T9" fmla="*/ 68 h 68"/>
                  </a:gdLst>
                  <a:ahLst/>
                  <a:cxnLst>
                    <a:cxn ang="0">
                      <a:pos x="T0" y="T1"/>
                    </a:cxn>
                    <a:cxn ang="0">
                      <a:pos x="T2" y="T3"/>
                    </a:cxn>
                    <a:cxn ang="0">
                      <a:pos x="T4" y="T5"/>
                    </a:cxn>
                    <a:cxn ang="0">
                      <a:pos x="T6" y="T7"/>
                    </a:cxn>
                    <a:cxn ang="0">
                      <a:pos x="T8" y="T9"/>
                    </a:cxn>
                  </a:cxnLst>
                  <a:rect l="0" t="0" r="r" b="b"/>
                  <a:pathLst>
                    <a:path w="24" h="68">
                      <a:moveTo>
                        <a:pt x="15" y="68"/>
                      </a:moveTo>
                      <a:lnTo>
                        <a:pt x="0" y="26"/>
                      </a:lnTo>
                      <a:lnTo>
                        <a:pt x="11" y="0"/>
                      </a:lnTo>
                      <a:lnTo>
                        <a:pt x="24" y="31"/>
                      </a:lnTo>
                      <a:lnTo>
                        <a:pt x="15"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62" name="Freeform 466"/>
                <p:cNvSpPr/>
                <p:nvPr/>
              </p:nvSpPr>
              <p:spPr bwMode="auto">
                <a:xfrm>
                  <a:off x="747" y="3582"/>
                  <a:ext cx="36" cy="10"/>
                </a:xfrm>
                <a:custGeom>
                  <a:avLst/>
                  <a:gdLst>
                    <a:gd name="T0" fmla="*/ 1 w 72"/>
                    <a:gd name="T1" fmla="*/ 0 h 30"/>
                    <a:gd name="T2" fmla="*/ 48 w 72"/>
                    <a:gd name="T3" fmla="*/ 0 h 30"/>
                    <a:gd name="T4" fmla="*/ 50 w 72"/>
                    <a:gd name="T5" fmla="*/ 3 h 30"/>
                    <a:gd name="T6" fmla="*/ 56 w 72"/>
                    <a:gd name="T7" fmla="*/ 12 h 30"/>
                    <a:gd name="T8" fmla="*/ 72 w 72"/>
                    <a:gd name="T9" fmla="*/ 30 h 30"/>
                    <a:gd name="T10" fmla="*/ 17 w 72"/>
                    <a:gd name="T11" fmla="*/ 30 h 30"/>
                    <a:gd name="T12" fmla="*/ 8 w 72"/>
                    <a:gd name="T13" fmla="*/ 21 h 30"/>
                    <a:gd name="T14" fmla="*/ 0 w 72"/>
                    <a:gd name="T15" fmla="*/ 6 h 30"/>
                    <a:gd name="T16" fmla="*/ 1 w 72"/>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30">
                      <a:moveTo>
                        <a:pt x="1" y="0"/>
                      </a:moveTo>
                      <a:lnTo>
                        <a:pt x="48" y="0"/>
                      </a:lnTo>
                      <a:lnTo>
                        <a:pt x="50" y="3"/>
                      </a:lnTo>
                      <a:lnTo>
                        <a:pt x="56" y="12"/>
                      </a:lnTo>
                      <a:lnTo>
                        <a:pt x="72" y="30"/>
                      </a:lnTo>
                      <a:lnTo>
                        <a:pt x="17" y="30"/>
                      </a:lnTo>
                      <a:lnTo>
                        <a:pt x="8" y="21"/>
                      </a:lnTo>
                      <a:lnTo>
                        <a:pt x="0" y="6"/>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63" name="Freeform 467"/>
                <p:cNvSpPr/>
                <p:nvPr/>
              </p:nvSpPr>
              <p:spPr bwMode="auto">
                <a:xfrm>
                  <a:off x="750" y="3593"/>
                  <a:ext cx="41" cy="12"/>
                </a:xfrm>
                <a:custGeom>
                  <a:avLst/>
                  <a:gdLst>
                    <a:gd name="T0" fmla="*/ 0 w 83"/>
                    <a:gd name="T1" fmla="*/ 36 h 36"/>
                    <a:gd name="T2" fmla="*/ 1 w 83"/>
                    <a:gd name="T3" fmla="*/ 19 h 36"/>
                    <a:gd name="T4" fmla="*/ 7 w 83"/>
                    <a:gd name="T5" fmla="*/ 8 h 36"/>
                    <a:gd name="T6" fmla="*/ 11 w 83"/>
                    <a:gd name="T7" fmla="*/ 0 h 36"/>
                    <a:gd name="T8" fmla="*/ 67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1" y="19"/>
                      </a:lnTo>
                      <a:lnTo>
                        <a:pt x="7" y="8"/>
                      </a:lnTo>
                      <a:lnTo>
                        <a:pt x="11" y="0"/>
                      </a:lnTo>
                      <a:lnTo>
                        <a:pt x="67"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764" name="Group 468"/>
              <p:cNvGrpSpPr/>
              <p:nvPr/>
            </p:nvGrpSpPr>
            <p:grpSpPr bwMode="auto">
              <a:xfrm>
                <a:off x="752" y="3597"/>
                <a:ext cx="133" cy="106"/>
                <a:chOff x="752" y="3597"/>
                <a:chExt cx="133" cy="106"/>
              </a:xfrm>
            </p:grpSpPr>
            <p:sp>
              <p:nvSpPr>
                <p:cNvPr id="695765" name="Freeform 469"/>
                <p:cNvSpPr/>
                <p:nvPr/>
              </p:nvSpPr>
              <p:spPr bwMode="auto">
                <a:xfrm>
                  <a:off x="752" y="3598"/>
                  <a:ext cx="91" cy="105"/>
                </a:xfrm>
                <a:custGeom>
                  <a:avLst/>
                  <a:gdLst>
                    <a:gd name="T0" fmla="*/ 171 w 182"/>
                    <a:gd name="T1" fmla="*/ 314 h 314"/>
                    <a:gd name="T2" fmla="*/ 0 w 182"/>
                    <a:gd name="T3" fmla="*/ 27 h 314"/>
                    <a:gd name="T4" fmla="*/ 13 w 182"/>
                    <a:gd name="T5" fmla="*/ 0 h 314"/>
                    <a:gd name="T6" fmla="*/ 182 w 182"/>
                    <a:gd name="T7" fmla="*/ 278 h 314"/>
                    <a:gd name="T8" fmla="*/ 171 w 182"/>
                    <a:gd name="T9" fmla="*/ 314 h 314"/>
                  </a:gdLst>
                  <a:ahLst/>
                  <a:cxnLst>
                    <a:cxn ang="0">
                      <a:pos x="T0" y="T1"/>
                    </a:cxn>
                    <a:cxn ang="0">
                      <a:pos x="T2" y="T3"/>
                    </a:cxn>
                    <a:cxn ang="0">
                      <a:pos x="T4" y="T5"/>
                    </a:cxn>
                    <a:cxn ang="0">
                      <a:pos x="T6" y="T7"/>
                    </a:cxn>
                    <a:cxn ang="0">
                      <a:pos x="T8" y="T9"/>
                    </a:cxn>
                  </a:cxnLst>
                  <a:rect l="0" t="0" r="r" b="b"/>
                  <a:pathLst>
                    <a:path w="182" h="314">
                      <a:moveTo>
                        <a:pt x="171" y="314"/>
                      </a:moveTo>
                      <a:lnTo>
                        <a:pt x="0" y="27"/>
                      </a:lnTo>
                      <a:lnTo>
                        <a:pt x="13" y="0"/>
                      </a:lnTo>
                      <a:lnTo>
                        <a:pt x="182" y="278"/>
                      </a:lnTo>
                      <a:lnTo>
                        <a:pt x="171" y="314"/>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66" name="Freeform 470"/>
                <p:cNvSpPr/>
                <p:nvPr/>
              </p:nvSpPr>
              <p:spPr bwMode="auto">
                <a:xfrm>
                  <a:off x="759" y="3597"/>
                  <a:ext cx="118" cy="94"/>
                </a:xfrm>
                <a:custGeom>
                  <a:avLst/>
                  <a:gdLst>
                    <a:gd name="T0" fmla="*/ 1 w 235"/>
                    <a:gd name="T1" fmla="*/ 0 h 281"/>
                    <a:gd name="T2" fmla="*/ 56 w 235"/>
                    <a:gd name="T3" fmla="*/ 0 h 281"/>
                    <a:gd name="T4" fmla="*/ 58 w 235"/>
                    <a:gd name="T5" fmla="*/ 0 h 281"/>
                    <a:gd name="T6" fmla="*/ 65 w 235"/>
                    <a:gd name="T7" fmla="*/ 10 h 281"/>
                    <a:gd name="T8" fmla="*/ 235 w 235"/>
                    <a:gd name="T9" fmla="*/ 281 h 281"/>
                    <a:gd name="T10" fmla="*/ 165 w 235"/>
                    <a:gd name="T11" fmla="*/ 277 h 281"/>
                    <a:gd name="T12" fmla="*/ 9 w 235"/>
                    <a:gd name="T13" fmla="*/ 19 h 281"/>
                    <a:gd name="T14" fmla="*/ 0 w 235"/>
                    <a:gd name="T15" fmla="*/ 4 h 281"/>
                    <a:gd name="T16" fmla="*/ 1 w 235"/>
                    <a:gd name="T17" fmla="*/ 0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5" h="281">
                      <a:moveTo>
                        <a:pt x="1" y="0"/>
                      </a:moveTo>
                      <a:lnTo>
                        <a:pt x="56" y="0"/>
                      </a:lnTo>
                      <a:lnTo>
                        <a:pt x="58" y="0"/>
                      </a:lnTo>
                      <a:lnTo>
                        <a:pt x="65" y="10"/>
                      </a:lnTo>
                      <a:lnTo>
                        <a:pt x="235" y="281"/>
                      </a:lnTo>
                      <a:lnTo>
                        <a:pt x="165" y="277"/>
                      </a:lnTo>
                      <a:lnTo>
                        <a:pt x="9" y="19"/>
                      </a:lnTo>
                      <a:lnTo>
                        <a:pt x="0" y="4"/>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67" name="Freeform 471"/>
                <p:cNvSpPr/>
                <p:nvPr/>
              </p:nvSpPr>
              <p:spPr bwMode="auto">
                <a:xfrm>
                  <a:off x="838" y="3691"/>
                  <a:ext cx="47" cy="12"/>
                </a:xfrm>
                <a:custGeom>
                  <a:avLst/>
                  <a:gdLst>
                    <a:gd name="T0" fmla="*/ 0 w 95"/>
                    <a:gd name="T1" fmla="*/ 36 h 36"/>
                    <a:gd name="T2" fmla="*/ 2 w 95"/>
                    <a:gd name="T3" fmla="*/ 19 h 36"/>
                    <a:gd name="T4" fmla="*/ 8 w 95"/>
                    <a:gd name="T5" fmla="*/ 7 h 36"/>
                    <a:gd name="T6" fmla="*/ 12 w 95"/>
                    <a:gd name="T7" fmla="*/ 0 h 36"/>
                    <a:gd name="T8" fmla="*/ 76 w 95"/>
                    <a:gd name="T9" fmla="*/ 0 h 36"/>
                    <a:gd name="T10" fmla="*/ 95 w 95"/>
                    <a:gd name="T11" fmla="*/ 36 h 36"/>
                    <a:gd name="T12" fmla="*/ 0 w 95"/>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95" h="36">
                      <a:moveTo>
                        <a:pt x="0" y="36"/>
                      </a:moveTo>
                      <a:lnTo>
                        <a:pt x="2" y="19"/>
                      </a:lnTo>
                      <a:lnTo>
                        <a:pt x="8" y="7"/>
                      </a:lnTo>
                      <a:lnTo>
                        <a:pt x="12" y="0"/>
                      </a:lnTo>
                      <a:lnTo>
                        <a:pt x="76" y="0"/>
                      </a:lnTo>
                      <a:lnTo>
                        <a:pt x="95"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768" name="Group 472"/>
              <p:cNvGrpSpPr/>
              <p:nvPr/>
            </p:nvGrpSpPr>
            <p:grpSpPr bwMode="auto">
              <a:xfrm>
                <a:off x="844" y="3694"/>
                <a:ext cx="48" cy="23"/>
                <a:chOff x="844" y="3694"/>
                <a:chExt cx="48" cy="23"/>
              </a:xfrm>
            </p:grpSpPr>
            <p:sp>
              <p:nvSpPr>
                <p:cNvPr id="695769" name="Freeform 473"/>
                <p:cNvSpPr/>
                <p:nvPr/>
              </p:nvSpPr>
              <p:spPr bwMode="auto">
                <a:xfrm>
                  <a:off x="844" y="3694"/>
                  <a:ext cx="11" cy="23"/>
                </a:xfrm>
                <a:custGeom>
                  <a:avLst/>
                  <a:gdLst>
                    <a:gd name="T0" fmla="*/ 14 w 24"/>
                    <a:gd name="T1" fmla="*/ 68 h 68"/>
                    <a:gd name="T2" fmla="*/ 0 w 24"/>
                    <a:gd name="T3" fmla="*/ 27 h 68"/>
                    <a:gd name="T4" fmla="*/ 9 w 24"/>
                    <a:gd name="T5" fmla="*/ 0 h 68"/>
                    <a:gd name="T6" fmla="*/ 24 w 24"/>
                    <a:gd name="T7" fmla="*/ 32 h 68"/>
                    <a:gd name="T8" fmla="*/ 14 w 24"/>
                    <a:gd name="T9" fmla="*/ 68 h 68"/>
                  </a:gdLst>
                  <a:ahLst/>
                  <a:cxnLst>
                    <a:cxn ang="0">
                      <a:pos x="T0" y="T1"/>
                    </a:cxn>
                    <a:cxn ang="0">
                      <a:pos x="T2" y="T3"/>
                    </a:cxn>
                    <a:cxn ang="0">
                      <a:pos x="T4" y="T5"/>
                    </a:cxn>
                    <a:cxn ang="0">
                      <a:pos x="T6" y="T7"/>
                    </a:cxn>
                    <a:cxn ang="0">
                      <a:pos x="T8" y="T9"/>
                    </a:cxn>
                  </a:cxnLst>
                  <a:rect l="0" t="0" r="r" b="b"/>
                  <a:pathLst>
                    <a:path w="24" h="68">
                      <a:moveTo>
                        <a:pt x="14" y="68"/>
                      </a:moveTo>
                      <a:lnTo>
                        <a:pt x="0" y="27"/>
                      </a:lnTo>
                      <a:lnTo>
                        <a:pt x="9" y="0"/>
                      </a:lnTo>
                      <a:lnTo>
                        <a:pt x="24" y="32"/>
                      </a:lnTo>
                      <a:lnTo>
                        <a:pt x="14" y="68"/>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70" name="Freeform 474"/>
                <p:cNvSpPr/>
                <p:nvPr/>
              </p:nvSpPr>
              <p:spPr bwMode="auto">
                <a:xfrm>
                  <a:off x="848" y="3695"/>
                  <a:ext cx="37" cy="10"/>
                </a:xfrm>
                <a:custGeom>
                  <a:avLst/>
                  <a:gdLst>
                    <a:gd name="T0" fmla="*/ 2 w 74"/>
                    <a:gd name="T1" fmla="*/ 0 h 30"/>
                    <a:gd name="T2" fmla="*/ 50 w 74"/>
                    <a:gd name="T3" fmla="*/ 0 h 30"/>
                    <a:gd name="T4" fmla="*/ 51 w 74"/>
                    <a:gd name="T5" fmla="*/ 3 h 30"/>
                    <a:gd name="T6" fmla="*/ 57 w 74"/>
                    <a:gd name="T7" fmla="*/ 12 h 30"/>
                    <a:gd name="T8" fmla="*/ 74 w 74"/>
                    <a:gd name="T9" fmla="*/ 30 h 30"/>
                    <a:gd name="T10" fmla="*/ 19 w 74"/>
                    <a:gd name="T11" fmla="*/ 30 h 30"/>
                    <a:gd name="T12" fmla="*/ 9 w 74"/>
                    <a:gd name="T13" fmla="*/ 21 h 30"/>
                    <a:gd name="T14" fmla="*/ 0 w 74"/>
                    <a:gd name="T15" fmla="*/ 6 h 30"/>
                    <a:gd name="T16" fmla="*/ 2 w 74"/>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30">
                      <a:moveTo>
                        <a:pt x="2" y="0"/>
                      </a:moveTo>
                      <a:lnTo>
                        <a:pt x="50" y="0"/>
                      </a:lnTo>
                      <a:lnTo>
                        <a:pt x="51" y="3"/>
                      </a:lnTo>
                      <a:lnTo>
                        <a:pt x="57" y="12"/>
                      </a:lnTo>
                      <a:lnTo>
                        <a:pt x="74" y="30"/>
                      </a:lnTo>
                      <a:lnTo>
                        <a:pt x="19" y="30"/>
                      </a:lnTo>
                      <a:lnTo>
                        <a:pt x="9" y="21"/>
                      </a:lnTo>
                      <a:lnTo>
                        <a:pt x="0" y="6"/>
                      </a:lnTo>
                      <a:lnTo>
                        <a:pt x="2" y="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71" name="Freeform 475"/>
                <p:cNvSpPr/>
                <p:nvPr/>
              </p:nvSpPr>
              <p:spPr bwMode="auto">
                <a:xfrm>
                  <a:off x="851" y="3706"/>
                  <a:ext cx="41" cy="11"/>
                </a:xfrm>
                <a:custGeom>
                  <a:avLst/>
                  <a:gdLst>
                    <a:gd name="T0" fmla="*/ 0 w 81"/>
                    <a:gd name="T1" fmla="*/ 34 h 34"/>
                    <a:gd name="T2" fmla="*/ 1 w 81"/>
                    <a:gd name="T3" fmla="*/ 19 h 34"/>
                    <a:gd name="T4" fmla="*/ 5 w 81"/>
                    <a:gd name="T5" fmla="*/ 6 h 34"/>
                    <a:gd name="T6" fmla="*/ 10 w 81"/>
                    <a:gd name="T7" fmla="*/ 0 h 34"/>
                    <a:gd name="T8" fmla="*/ 67 w 81"/>
                    <a:gd name="T9" fmla="*/ 0 h 34"/>
                    <a:gd name="T10" fmla="*/ 81 w 81"/>
                    <a:gd name="T11" fmla="*/ 34 h 34"/>
                    <a:gd name="T12" fmla="*/ 0 w 81"/>
                    <a:gd name="T13" fmla="*/ 34 h 34"/>
                  </a:gdLst>
                  <a:ahLst/>
                  <a:cxnLst>
                    <a:cxn ang="0">
                      <a:pos x="T0" y="T1"/>
                    </a:cxn>
                    <a:cxn ang="0">
                      <a:pos x="T2" y="T3"/>
                    </a:cxn>
                    <a:cxn ang="0">
                      <a:pos x="T4" y="T5"/>
                    </a:cxn>
                    <a:cxn ang="0">
                      <a:pos x="T6" y="T7"/>
                    </a:cxn>
                    <a:cxn ang="0">
                      <a:pos x="T8" y="T9"/>
                    </a:cxn>
                    <a:cxn ang="0">
                      <a:pos x="T10" y="T11"/>
                    </a:cxn>
                    <a:cxn ang="0">
                      <a:pos x="T12" y="T13"/>
                    </a:cxn>
                  </a:cxnLst>
                  <a:rect l="0" t="0" r="r" b="b"/>
                  <a:pathLst>
                    <a:path w="81" h="34">
                      <a:moveTo>
                        <a:pt x="0" y="34"/>
                      </a:moveTo>
                      <a:lnTo>
                        <a:pt x="1" y="19"/>
                      </a:lnTo>
                      <a:lnTo>
                        <a:pt x="5" y="6"/>
                      </a:lnTo>
                      <a:lnTo>
                        <a:pt x="10" y="0"/>
                      </a:lnTo>
                      <a:lnTo>
                        <a:pt x="67" y="0"/>
                      </a:lnTo>
                      <a:lnTo>
                        <a:pt x="81" y="34"/>
                      </a:lnTo>
                      <a:lnTo>
                        <a:pt x="0" y="34"/>
                      </a:lnTo>
                      <a:close/>
                    </a:path>
                  </a:pathLst>
                </a:custGeom>
                <a:solidFill>
                  <a:srgbClr val="40404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772" name="Group 476"/>
              <p:cNvGrpSpPr/>
              <p:nvPr/>
            </p:nvGrpSpPr>
            <p:grpSpPr bwMode="auto">
              <a:xfrm>
                <a:off x="857" y="3710"/>
                <a:ext cx="49" cy="22"/>
                <a:chOff x="857" y="3710"/>
                <a:chExt cx="49" cy="22"/>
              </a:xfrm>
            </p:grpSpPr>
            <p:sp>
              <p:nvSpPr>
                <p:cNvPr id="695773" name="Freeform 477"/>
                <p:cNvSpPr/>
                <p:nvPr/>
              </p:nvSpPr>
              <p:spPr bwMode="auto">
                <a:xfrm>
                  <a:off x="857" y="3710"/>
                  <a:ext cx="11" cy="22"/>
                </a:xfrm>
                <a:custGeom>
                  <a:avLst/>
                  <a:gdLst>
                    <a:gd name="T0" fmla="*/ 13 w 22"/>
                    <a:gd name="T1" fmla="*/ 68 h 68"/>
                    <a:gd name="T2" fmla="*/ 0 w 22"/>
                    <a:gd name="T3" fmla="*/ 27 h 68"/>
                    <a:gd name="T4" fmla="*/ 9 w 22"/>
                    <a:gd name="T5" fmla="*/ 0 h 68"/>
                    <a:gd name="T6" fmla="*/ 22 w 22"/>
                    <a:gd name="T7" fmla="*/ 31 h 68"/>
                    <a:gd name="T8" fmla="*/ 13 w 22"/>
                    <a:gd name="T9" fmla="*/ 68 h 68"/>
                  </a:gdLst>
                  <a:ahLst/>
                  <a:cxnLst>
                    <a:cxn ang="0">
                      <a:pos x="T0" y="T1"/>
                    </a:cxn>
                    <a:cxn ang="0">
                      <a:pos x="T2" y="T3"/>
                    </a:cxn>
                    <a:cxn ang="0">
                      <a:pos x="T4" y="T5"/>
                    </a:cxn>
                    <a:cxn ang="0">
                      <a:pos x="T6" y="T7"/>
                    </a:cxn>
                    <a:cxn ang="0">
                      <a:pos x="T8" y="T9"/>
                    </a:cxn>
                  </a:cxnLst>
                  <a:rect l="0" t="0" r="r" b="b"/>
                  <a:pathLst>
                    <a:path w="22" h="68">
                      <a:moveTo>
                        <a:pt x="13" y="68"/>
                      </a:moveTo>
                      <a:lnTo>
                        <a:pt x="0" y="27"/>
                      </a:lnTo>
                      <a:lnTo>
                        <a:pt x="9" y="0"/>
                      </a:lnTo>
                      <a:lnTo>
                        <a:pt x="22" y="31"/>
                      </a:lnTo>
                      <a:lnTo>
                        <a:pt x="13" y="68"/>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74" name="Freeform 478"/>
                <p:cNvSpPr/>
                <p:nvPr/>
              </p:nvSpPr>
              <p:spPr bwMode="auto">
                <a:xfrm>
                  <a:off x="862" y="3710"/>
                  <a:ext cx="36" cy="10"/>
                </a:xfrm>
                <a:custGeom>
                  <a:avLst/>
                  <a:gdLst>
                    <a:gd name="T0" fmla="*/ 1 w 72"/>
                    <a:gd name="T1" fmla="*/ 0 h 29"/>
                    <a:gd name="T2" fmla="*/ 50 w 72"/>
                    <a:gd name="T3" fmla="*/ 0 h 29"/>
                    <a:gd name="T4" fmla="*/ 51 w 72"/>
                    <a:gd name="T5" fmla="*/ 2 h 29"/>
                    <a:gd name="T6" fmla="*/ 56 w 72"/>
                    <a:gd name="T7" fmla="*/ 11 h 29"/>
                    <a:gd name="T8" fmla="*/ 72 w 72"/>
                    <a:gd name="T9" fmla="*/ 29 h 29"/>
                    <a:gd name="T10" fmla="*/ 17 w 72"/>
                    <a:gd name="T11" fmla="*/ 29 h 29"/>
                    <a:gd name="T12" fmla="*/ 9 w 72"/>
                    <a:gd name="T13" fmla="*/ 20 h 29"/>
                    <a:gd name="T14" fmla="*/ 0 w 72"/>
                    <a:gd name="T15" fmla="*/ 6 h 29"/>
                    <a:gd name="T16" fmla="*/ 1 w 72"/>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29">
                      <a:moveTo>
                        <a:pt x="1" y="0"/>
                      </a:moveTo>
                      <a:lnTo>
                        <a:pt x="50" y="0"/>
                      </a:lnTo>
                      <a:lnTo>
                        <a:pt x="51" y="2"/>
                      </a:lnTo>
                      <a:lnTo>
                        <a:pt x="56" y="11"/>
                      </a:lnTo>
                      <a:lnTo>
                        <a:pt x="72" y="29"/>
                      </a:lnTo>
                      <a:lnTo>
                        <a:pt x="17" y="29"/>
                      </a:lnTo>
                      <a:lnTo>
                        <a:pt x="9" y="20"/>
                      </a:lnTo>
                      <a:lnTo>
                        <a:pt x="0" y="6"/>
                      </a:lnTo>
                      <a:lnTo>
                        <a:pt x="1" y="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75" name="Freeform 479"/>
                <p:cNvSpPr/>
                <p:nvPr/>
              </p:nvSpPr>
              <p:spPr bwMode="auto">
                <a:xfrm>
                  <a:off x="865" y="3720"/>
                  <a:ext cx="41" cy="12"/>
                </a:xfrm>
                <a:custGeom>
                  <a:avLst/>
                  <a:gdLst>
                    <a:gd name="T0" fmla="*/ 0 w 83"/>
                    <a:gd name="T1" fmla="*/ 36 h 36"/>
                    <a:gd name="T2" fmla="*/ 1 w 83"/>
                    <a:gd name="T3" fmla="*/ 20 h 36"/>
                    <a:gd name="T4" fmla="*/ 7 w 83"/>
                    <a:gd name="T5" fmla="*/ 8 h 36"/>
                    <a:gd name="T6" fmla="*/ 11 w 83"/>
                    <a:gd name="T7" fmla="*/ 0 h 36"/>
                    <a:gd name="T8" fmla="*/ 67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1" y="20"/>
                      </a:lnTo>
                      <a:lnTo>
                        <a:pt x="7" y="8"/>
                      </a:lnTo>
                      <a:lnTo>
                        <a:pt x="11" y="0"/>
                      </a:lnTo>
                      <a:lnTo>
                        <a:pt x="67" y="0"/>
                      </a:lnTo>
                      <a:lnTo>
                        <a:pt x="83" y="36"/>
                      </a:lnTo>
                      <a:lnTo>
                        <a:pt x="0" y="36"/>
                      </a:lnTo>
                      <a:close/>
                    </a:path>
                  </a:pathLst>
                </a:custGeom>
                <a:solidFill>
                  <a:srgbClr val="40404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776" name="Group 480"/>
              <p:cNvGrpSpPr/>
              <p:nvPr/>
            </p:nvGrpSpPr>
            <p:grpSpPr bwMode="auto">
              <a:xfrm>
                <a:off x="1086" y="3766"/>
                <a:ext cx="49" cy="23"/>
                <a:chOff x="1086" y="3766"/>
                <a:chExt cx="49" cy="23"/>
              </a:xfrm>
            </p:grpSpPr>
            <p:sp>
              <p:nvSpPr>
                <p:cNvPr id="695777" name="Freeform 481"/>
                <p:cNvSpPr/>
                <p:nvPr/>
              </p:nvSpPr>
              <p:spPr bwMode="auto">
                <a:xfrm>
                  <a:off x="1086" y="3766"/>
                  <a:ext cx="11" cy="23"/>
                </a:xfrm>
                <a:custGeom>
                  <a:avLst/>
                  <a:gdLst>
                    <a:gd name="T0" fmla="*/ 13 w 22"/>
                    <a:gd name="T1" fmla="*/ 69 h 69"/>
                    <a:gd name="T2" fmla="*/ 0 w 22"/>
                    <a:gd name="T3" fmla="*/ 27 h 69"/>
                    <a:gd name="T4" fmla="*/ 9 w 22"/>
                    <a:gd name="T5" fmla="*/ 0 h 69"/>
                    <a:gd name="T6" fmla="*/ 22 w 22"/>
                    <a:gd name="T7" fmla="*/ 32 h 69"/>
                    <a:gd name="T8" fmla="*/ 13 w 22"/>
                    <a:gd name="T9" fmla="*/ 69 h 69"/>
                  </a:gdLst>
                  <a:ahLst/>
                  <a:cxnLst>
                    <a:cxn ang="0">
                      <a:pos x="T0" y="T1"/>
                    </a:cxn>
                    <a:cxn ang="0">
                      <a:pos x="T2" y="T3"/>
                    </a:cxn>
                    <a:cxn ang="0">
                      <a:pos x="T4" y="T5"/>
                    </a:cxn>
                    <a:cxn ang="0">
                      <a:pos x="T6" y="T7"/>
                    </a:cxn>
                    <a:cxn ang="0">
                      <a:pos x="T8" y="T9"/>
                    </a:cxn>
                  </a:cxnLst>
                  <a:rect l="0" t="0" r="r" b="b"/>
                  <a:pathLst>
                    <a:path w="22" h="69">
                      <a:moveTo>
                        <a:pt x="13" y="69"/>
                      </a:moveTo>
                      <a:lnTo>
                        <a:pt x="0" y="27"/>
                      </a:lnTo>
                      <a:lnTo>
                        <a:pt x="9" y="0"/>
                      </a:lnTo>
                      <a:lnTo>
                        <a:pt x="22" y="32"/>
                      </a:lnTo>
                      <a:lnTo>
                        <a:pt x="13" y="69"/>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78" name="Freeform 482"/>
                <p:cNvSpPr/>
                <p:nvPr/>
              </p:nvSpPr>
              <p:spPr bwMode="auto">
                <a:xfrm>
                  <a:off x="1090" y="3767"/>
                  <a:ext cx="37" cy="10"/>
                </a:xfrm>
                <a:custGeom>
                  <a:avLst/>
                  <a:gdLst>
                    <a:gd name="T0" fmla="*/ 3 w 74"/>
                    <a:gd name="T1" fmla="*/ 0 h 31"/>
                    <a:gd name="T2" fmla="*/ 51 w 74"/>
                    <a:gd name="T3" fmla="*/ 0 h 31"/>
                    <a:gd name="T4" fmla="*/ 53 w 74"/>
                    <a:gd name="T5" fmla="*/ 4 h 31"/>
                    <a:gd name="T6" fmla="*/ 56 w 74"/>
                    <a:gd name="T7" fmla="*/ 13 h 31"/>
                    <a:gd name="T8" fmla="*/ 74 w 74"/>
                    <a:gd name="T9" fmla="*/ 31 h 31"/>
                    <a:gd name="T10" fmla="*/ 18 w 74"/>
                    <a:gd name="T11" fmla="*/ 31 h 31"/>
                    <a:gd name="T12" fmla="*/ 9 w 74"/>
                    <a:gd name="T13" fmla="*/ 22 h 31"/>
                    <a:gd name="T14" fmla="*/ 0 w 74"/>
                    <a:gd name="T15" fmla="*/ 6 h 31"/>
                    <a:gd name="T16" fmla="*/ 3 w 74"/>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31">
                      <a:moveTo>
                        <a:pt x="3" y="0"/>
                      </a:moveTo>
                      <a:lnTo>
                        <a:pt x="51" y="0"/>
                      </a:lnTo>
                      <a:lnTo>
                        <a:pt x="53" y="4"/>
                      </a:lnTo>
                      <a:lnTo>
                        <a:pt x="56" y="13"/>
                      </a:lnTo>
                      <a:lnTo>
                        <a:pt x="74" y="31"/>
                      </a:lnTo>
                      <a:lnTo>
                        <a:pt x="18" y="31"/>
                      </a:lnTo>
                      <a:lnTo>
                        <a:pt x="9" y="22"/>
                      </a:lnTo>
                      <a:lnTo>
                        <a:pt x="0" y="6"/>
                      </a:lnTo>
                      <a:lnTo>
                        <a:pt x="3" y="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79" name="Freeform 483"/>
                <p:cNvSpPr/>
                <p:nvPr/>
              </p:nvSpPr>
              <p:spPr bwMode="auto">
                <a:xfrm>
                  <a:off x="1093" y="3777"/>
                  <a:ext cx="42" cy="12"/>
                </a:xfrm>
                <a:custGeom>
                  <a:avLst/>
                  <a:gdLst>
                    <a:gd name="T0" fmla="*/ 0 w 83"/>
                    <a:gd name="T1" fmla="*/ 36 h 36"/>
                    <a:gd name="T2" fmla="*/ 2 w 83"/>
                    <a:gd name="T3" fmla="*/ 19 h 36"/>
                    <a:gd name="T4" fmla="*/ 7 w 83"/>
                    <a:gd name="T5" fmla="*/ 6 h 36"/>
                    <a:gd name="T6" fmla="*/ 11 w 83"/>
                    <a:gd name="T7" fmla="*/ 0 h 36"/>
                    <a:gd name="T8" fmla="*/ 68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2" y="19"/>
                      </a:lnTo>
                      <a:lnTo>
                        <a:pt x="7" y="6"/>
                      </a:lnTo>
                      <a:lnTo>
                        <a:pt x="11" y="0"/>
                      </a:lnTo>
                      <a:lnTo>
                        <a:pt x="68" y="0"/>
                      </a:lnTo>
                      <a:lnTo>
                        <a:pt x="83" y="36"/>
                      </a:lnTo>
                      <a:lnTo>
                        <a:pt x="0" y="36"/>
                      </a:lnTo>
                      <a:close/>
                    </a:path>
                  </a:pathLst>
                </a:custGeom>
                <a:solidFill>
                  <a:srgbClr val="40404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780" name="Group 484"/>
              <p:cNvGrpSpPr/>
              <p:nvPr/>
            </p:nvGrpSpPr>
            <p:grpSpPr bwMode="auto">
              <a:xfrm>
                <a:off x="934" y="3740"/>
                <a:ext cx="48" cy="23"/>
                <a:chOff x="934" y="3740"/>
                <a:chExt cx="48" cy="23"/>
              </a:xfrm>
            </p:grpSpPr>
            <p:sp>
              <p:nvSpPr>
                <p:cNvPr id="695781" name="Freeform 485"/>
                <p:cNvSpPr/>
                <p:nvPr/>
              </p:nvSpPr>
              <p:spPr bwMode="auto">
                <a:xfrm>
                  <a:off x="934" y="3740"/>
                  <a:ext cx="11" cy="23"/>
                </a:xfrm>
                <a:custGeom>
                  <a:avLst/>
                  <a:gdLst>
                    <a:gd name="T0" fmla="*/ 15 w 24"/>
                    <a:gd name="T1" fmla="*/ 70 h 70"/>
                    <a:gd name="T2" fmla="*/ 0 w 24"/>
                    <a:gd name="T3" fmla="*/ 27 h 70"/>
                    <a:gd name="T4" fmla="*/ 9 w 24"/>
                    <a:gd name="T5" fmla="*/ 0 h 70"/>
                    <a:gd name="T6" fmla="*/ 24 w 24"/>
                    <a:gd name="T7" fmla="*/ 32 h 70"/>
                    <a:gd name="T8" fmla="*/ 15 w 24"/>
                    <a:gd name="T9" fmla="*/ 70 h 70"/>
                  </a:gdLst>
                  <a:ahLst/>
                  <a:cxnLst>
                    <a:cxn ang="0">
                      <a:pos x="T0" y="T1"/>
                    </a:cxn>
                    <a:cxn ang="0">
                      <a:pos x="T2" y="T3"/>
                    </a:cxn>
                    <a:cxn ang="0">
                      <a:pos x="T4" y="T5"/>
                    </a:cxn>
                    <a:cxn ang="0">
                      <a:pos x="T6" y="T7"/>
                    </a:cxn>
                    <a:cxn ang="0">
                      <a:pos x="T8" y="T9"/>
                    </a:cxn>
                  </a:cxnLst>
                  <a:rect l="0" t="0" r="r" b="b"/>
                  <a:pathLst>
                    <a:path w="24" h="70">
                      <a:moveTo>
                        <a:pt x="15" y="70"/>
                      </a:moveTo>
                      <a:lnTo>
                        <a:pt x="0" y="27"/>
                      </a:lnTo>
                      <a:lnTo>
                        <a:pt x="9" y="0"/>
                      </a:lnTo>
                      <a:lnTo>
                        <a:pt x="24" y="32"/>
                      </a:lnTo>
                      <a:lnTo>
                        <a:pt x="15" y="7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82" name="Freeform 486"/>
                <p:cNvSpPr/>
                <p:nvPr/>
              </p:nvSpPr>
              <p:spPr bwMode="auto">
                <a:xfrm>
                  <a:off x="938" y="3741"/>
                  <a:ext cx="37" cy="10"/>
                </a:xfrm>
                <a:custGeom>
                  <a:avLst/>
                  <a:gdLst>
                    <a:gd name="T0" fmla="*/ 2 w 74"/>
                    <a:gd name="T1" fmla="*/ 0 h 30"/>
                    <a:gd name="T2" fmla="*/ 50 w 74"/>
                    <a:gd name="T3" fmla="*/ 0 h 30"/>
                    <a:gd name="T4" fmla="*/ 52 w 74"/>
                    <a:gd name="T5" fmla="*/ 4 h 30"/>
                    <a:gd name="T6" fmla="*/ 57 w 74"/>
                    <a:gd name="T7" fmla="*/ 13 h 30"/>
                    <a:gd name="T8" fmla="*/ 74 w 74"/>
                    <a:gd name="T9" fmla="*/ 30 h 30"/>
                    <a:gd name="T10" fmla="*/ 19 w 74"/>
                    <a:gd name="T11" fmla="*/ 30 h 30"/>
                    <a:gd name="T12" fmla="*/ 9 w 74"/>
                    <a:gd name="T13" fmla="*/ 22 h 30"/>
                    <a:gd name="T14" fmla="*/ 0 w 74"/>
                    <a:gd name="T15" fmla="*/ 6 h 30"/>
                    <a:gd name="T16" fmla="*/ 2 w 74"/>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30">
                      <a:moveTo>
                        <a:pt x="2" y="0"/>
                      </a:moveTo>
                      <a:lnTo>
                        <a:pt x="50" y="0"/>
                      </a:lnTo>
                      <a:lnTo>
                        <a:pt x="52" y="4"/>
                      </a:lnTo>
                      <a:lnTo>
                        <a:pt x="57" y="13"/>
                      </a:lnTo>
                      <a:lnTo>
                        <a:pt x="74" y="30"/>
                      </a:lnTo>
                      <a:lnTo>
                        <a:pt x="19" y="30"/>
                      </a:lnTo>
                      <a:lnTo>
                        <a:pt x="9" y="22"/>
                      </a:lnTo>
                      <a:lnTo>
                        <a:pt x="0" y="6"/>
                      </a:lnTo>
                      <a:lnTo>
                        <a:pt x="2" y="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83" name="Freeform 487"/>
                <p:cNvSpPr/>
                <p:nvPr/>
              </p:nvSpPr>
              <p:spPr bwMode="auto">
                <a:xfrm>
                  <a:off x="941" y="3751"/>
                  <a:ext cx="41" cy="12"/>
                </a:xfrm>
                <a:custGeom>
                  <a:avLst/>
                  <a:gdLst>
                    <a:gd name="T0" fmla="*/ 0 w 81"/>
                    <a:gd name="T1" fmla="*/ 36 h 36"/>
                    <a:gd name="T2" fmla="*/ 1 w 81"/>
                    <a:gd name="T3" fmla="*/ 19 h 36"/>
                    <a:gd name="T4" fmla="*/ 5 w 81"/>
                    <a:gd name="T5" fmla="*/ 6 h 36"/>
                    <a:gd name="T6" fmla="*/ 10 w 81"/>
                    <a:gd name="T7" fmla="*/ 0 h 36"/>
                    <a:gd name="T8" fmla="*/ 67 w 81"/>
                    <a:gd name="T9" fmla="*/ 0 h 36"/>
                    <a:gd name="T10" fmla="*/ 81 w 81"/>
                    <a:gd name="T11" fmla="*/ 36 h 36"/>
                    <a:gd name="T12" fmla="*/ 0 w 81"/>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1" h="36">
                      <a:moveTo>
                        <a:pt x="0" y="36"/>
                      </a:moveTo>
                      <a:lnTo>
                        <a:pt x="1" y="19"/>
                      </a:lnTo>
                      <a:lnTo>
                        <a:pt x="5" y="6"/>
                      </a:lnTo>
                      <a:lnTo>
                        <a:pt x="10" y="0"/>
                      </a:lnTo>
                      <a:lnTo>
                        <a:pt x="67" y="0"/>
                      </a:lnTo>
                      <a:lnTo>
                        <a:pt x="81" y="36"/>
                      </a:lnTo>
                      <a:lnTo>
                        <a:pt x="0" y="36"/>
                      </a:lnTo>
                      <a:close/>
                    </a:path>
                  </a:pathLst>
                </a:custGeom>
                <a:solidFill>
                  <a:srgbClr val="40404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784" name="Group 488"/>
              <p:cNvGrpSpPr/>
              <p:nvPr/>
            </p:nvGrpSpPr>
            <p:grpSpPr bwMode="auto">
              <a:xfrm>
                <a:off x="943" y="3754"/>
                <a:ext cx="49" cy="23"/>
                <a:chOff x="943" y="3754"/>
                <a:chExt cx="49" cy="23"/>
              </a:xfrm>
            </p:grpSpPr>
            <p:sp>
              <p:nvSpPr>
                <p:cNvPr id="695785" name="Freeform 489"/>
                <p:cNvSpPr/>
                <p:nvPr/>
              </p:nvSpPr>
              <p:spPr bwMode="auto">
                <a:xfrm>
                  <a:off x="943" y="3754"/>
                  <a:ext cx="12" cy="23"/>
                </a:xfrm>
                <a:custGeom>
                  <a:avLst/>
                  <a:gdLst>
                    <a:gd name="T0" fmla="*/ 16 w 25"/>
                    <a:gd name="T1" fmla="*/ 68 h 68"/>
                    <a:gd name="T2" fmla="*/ 0 w 25"/>
                    <a:gd name="T3" fmla="*/ 25 h 68"/>
                    <a:gd name="T4" fmla="*/ 11 w 25"/>
                    <a:gd name="T5" fmla="*/ 0 h 68"/>
                    <a:gd name="T6" fmla="*/ 25 w 25"/>
                    <a:gd name="T7" fmla="*/ 31 h 68"/>
                    <a:gd name="T8" fmla="*/ 16 w 25"/>
                    <a:gd name="T9" fmla="*/ 68 h 68"/>
                  </a:gdLst>
                  <a:ahLst/>
                  <a:cxnLst>
                    <a:cxn ang="0">
                      <a:pos x="T0" y="T1"/>
                    </a:cxn>
                    <a:cxn ang="0">
                      <a:pos x="T2" y="T3"/>
                    </a:cxn>
                    <a:cxn ang="0">
                      <a:pos x="T4" y="T5"/>
                    </a:cxn>
                    <a:cxn ang="0">
                      <a:pos x="T6" y="T7"/>
                    </a:cxn>
                    <a:cxn ang="0">
                      <a:pos x="T8" y="T9"/>
                    </a:cxn>
                  </a:cxnLst>
                  <a:rect l="0" t="0" r="r" b="b"/>
                  <a:pathLst>
                    <a:path w="25" h="68">
                      <a:moveTo>
                        <a:pt x="16" y="68"/>
                      </a:moveTo>
                      <a:lnTo>
                        <a:pt x="0" y="25"/>
                      </a:lnTo>
                      <a:lnTo>
                        <a:pt x="11" y="0"/>
                      </a:lnTo>
                      <a:lnTo>
                        <a:pt x="25" y="31"/>
                      </a:lnTo>
                      <a:lnTo>
                        <a:pt x="16"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86" name="Freeform 490"/>
                <p:cNvSpPr/>
                <p:nvPr/>
              </p:nvSpPr>
              <p:spPr bwMode="auto">
                <a:xfrm>
                  <a:off x="948" y="3755"/>
                  <a:ext cx="37" cy="10"/>
                </a:xfrm>
                <a:custGeom>
                  <a:avLst/>
                  <a:gdLst>
                    <a:gd name="T0" fmla="*/ 1 w 74"/>
                    <a:gd name="T1" fmla="*/ 0 h 30"/>
                    <a:gd name="T2" fmla="*/ 49 w 74"/>
                    <a:gd name="T3" fmla="*/ 0 h 30"/>
                    <a:gd name="T4" fmla="*/ 50 w 74"/>
                    <a:gd name="T5" fmla="*/ 3 h 30"/>
                    <a:gd name="T6" fmla="*/ 57 w 74"/>
                    <a:gd name="T7" fmla="*/ 12 h 30"/>
                    <a:gd name="T8" fmla="*/ 74 w 74"/>
                    <a:gd name="T9" fmla="*/ 30 h 30"/>
                    <a:gd name="T10" fmla="*/ 18 w 74"/>
                    <a:gd name="T11" fmla="*/ 30 h 30"/>
                    <a:gd name="T12" fmla="*/ 9 w 74"/>
                    <a:gd name="T13" fmla="*/ 21 h 30"/>
                    <a:gd name="T14" fmla="*/ 0 w 74"/>
                    <a:gd name="T15" fmla="*/ 5 h 30"/>
                    <a:gd name="T16" fmla="*/ 1 w 74"/>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30">
                      <a:moveTo>
                        <a:pt x="1" y="0"/>
                      </a:moveTo>
                      <a:lnTo>
                        <a:pt x="49" y="0"/>
                      </a:lnTo>
                      <a:lnTo>
                        <a:pt x="50" y="3"/>
                      </a:lnTo>
                      <a:lnTo>
                        <a:pt x="57" y="12"/>
                      </a:lnTo>
                      <a:lnTo>
                        <a:pt x="74" y="30"/>
                      </a:lnTo>
                      <a:lnTo>
                        <a:pt x="18" y="30"/>
                      </a:lnTo>
                      <a:lnTo>
                        <a:pt x="9" y="21"/>
                      </a:lnTo>
                      <a:lnTo>
                        <a:pt x="0" y="5"/>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87" name="Freeform 491"/>
                <p:cNvSpPr/>
                <p:nvPr/>
              </p:nvSpPr>
              <p:spPr bwMode="auto">
                <a:xfrm>
                  <a:off x="951" y="3765"/>
                  <a:ext cx="41" cy="12"/>
                </a:xfrm>
                <a:custGeom>
                  <a:avLst/>
                  <a:gdLst>
                    <a:gd name="T0" fmla="*/ 0 w 81"/>
                    <a:gd name="T1" fmla="*/ 36 h 36"/>
                    <a:gd name="T2" fmla="*/ 1 w 81"/>
                    <a:gd name="T3" fmla="*/ 19 h 36"/>
                    <a:gd name="T4" fmla="*/ 5 w 81"/>
                    <a:gd name="T5" fmla="*/ 7 h 36"/>
                    <a:gd name="T6" fmla="*/ 10 w 81"/>
                    <a:gd name="T7" fmla="*/ 0 h 36"/>
                    <a:gd name="T8" fmla="*/ 67 w 81"/>
                    <a:gd name="T9" fmla="*/ 0 h 36"/>
                    <a:gd name="T10" fmla="*/ 81 w 81"/>
                    <a:gd name="T11" fmla="*/ 36 h 36"/>
                    <a:gd name="T12" fmla="*/ 0 w 81"/>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1" h="36">
                      <a:moveTo>
                        <a:pt x="0" y="36"/>
                      </a:moveTo>
                      <a:lnTo>
                        <a:pt x="1" y="19"/>
                      </a:lnTo>
                      <a:lnTo>
                        <a:pt x="5" y="7"/>
                      </a:lnTo>
                      <a:lnTo>
                        <a:pt x="10" y="0"/>
                      </a:lnTo>
                      <a:lnTo>
                        <a:pt x="67" y="0"/>
                      </a:lnTo>
                      <a:lnTo>
                        <a:pt x="81"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sp>
            <p:nvSpPr>
              <p:cNvPr id="695788" name="Freeform 492"/>
              <p:cNvSpPr/>
              <p:nvPr/>
            </p:nvSpPr>
            <p:spPr bwMode="auto">
              <a:xfrm>
                <a:off x="987" y="3753"/>
                <a:ext cx="25" cy="43"/>
              </a:xfrm>
              <a:custGeom>
                <a:avLst/>
                <a:gdLst>
                  <a:gd name="T0" fmla="*/ 40 w 51"/>
                  <a:gd name="T1" fmla="*/ 128 h 128"/>
                  <a:gd name="T2" fmla="*/ 0 w 51"/>
                  <a:gd name="T3" fmla="*/ 29 h 128"/>
                  <a:gd name="T4" fmla="*/ 0 w 51"/>
                  <a:gd name="T5" fmla="*/ 20 h 128"/>
                  <a:gd name="T6" fmla="*/ 2 w 51"/>
                  <a:gd name="T7" fmla="*/ 11 h 128"/>
                  <a:gd name="T8" fmla="*/ 10 w 51"/>
                  <a:gd name="T9" fmla="*/ 0 h 128"/>
                  <a:gd name="T10" fmla="*/ 51 w 51"/>
                  <a:gd name="T11" fmla="*/ 91 h 128"/>
                  <a:gd name="T12" fmla="*/ 40 w 51"/>
                  <a:gd name="T13" fmla="*/ 128 h 128"/>
                </a:gdLst>
                <a:ahLst/>
                <a:cxnLst>
                  <a:cxn ang="0">
                    <a:pos x="T0" y="T1"/>
                  </a:cxn>
                  <a:cxn ang="0">
                    <a:pos x="T2" y="T3"/>
                  </a:cxn>
                  <a:cxn ang="0">
                    <a:pos x="T4" y="T5"/>
                  </a:cxn>
                  <a:cxn ang="0">
                    <a:pos x="T6" y="T7"/>
                  </a:cxn>
                  <a:cxn ang="0">
                    <a:pos x="T8" y="T9"/>
                  </a:cxn>
                  <a:cxn ang="0">
                    <a:pos x="T10" y="T11"/>
                  </a:cxn>
                  <a:cxn ang="0">
                    <a:pos x="T12" y="T13"/>
                  </a:cxn>
                </a:cxnLst>
                <a:rect l="0" t="0" r="r" b="b"/>
                <a:pathLst>
                  <a:path w="51" h="128">
                    <a:moveTo>
                      <a:pt x="40" y="128"/>
                    </a:moveTo>
                    <a:lnTo>
                      <a:pt x="0" y="29"/>
                    </a:lnTo>
                    <a:lnTo>
                      <a:pt x="0" y="20"/>
                    </a:lnTo>
                    <a:lnTo>
                      <a:pt x="2" y="11"/>
                    </a:lnTo>
                    <a:lnTo>
                      <a:pt x="10" y="0"/>
                    </a:lnTo>
                    <a:lnTo>
                      <a:pt x="51" y="91"/>
                    </a:lnTo>
                    <a:lnTo>
                      <a:pt x="40" y="128"/>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89" name="Freeform 493"/>
              <p:cNvSpPr/>
              <p:nvPr/>
            </p:nvSpPr>
            <p:spPr bwMode="auto">
              <a:xfrm>
                <a:off x="992" y="3753"/>
                <a:ext cx="91" cy="29"/>
              </a:xfrm>
              <a:custGeom>
                <a:avLst/>
                <a:gdLst>
                  <a:gd name="T0" fmla="*/ 0 w 183"/>
                  <a:gd name="T1" fmla="*/ 0 h 85"/>
                  <a:gd name="T2" fmla="*/ 64 w 183"/>
                  <a:gd name="T3" fmla="*/ 0 h 85"/>
                  <a:gd name="T4" fmla="*/ 67 w 183"/>
                  <a:gd name="T5" fmla="*/ 13 h 85"/>
                  <a:gd name="T6" fmla="*/ 75 w 183"/>
                  <a:gd name="T7" fmla="*/ 28 h 85"/>
                  <a:gd name="T8" fmla="*/ 84 w 183"/>
                  <a:gd name="T9" fmla="*/ 42 h 85"/>
                  <a:gd name="T10" fmla="*/ 158 w 183"/>
                  <a:gd name="T11" fmla="*/ 42 h 85"/>
                  <a:gd name="T12" fmla="*/ 163 w 183"/>
                  <a:gd name="T13" fmla="*/ 55 h 85"/>
                  <a:gd name="T14" fmla="*/ 172 w 183"/>
                  <a:gd name="T15" fmla="*/ 67 h 85"/>
                  <a:gd name="T16" fmla="*/ 183 w 183"/>
                  <a:gd name="T17" fmla="*/ 85 h 85"/>
                  <a:gd name="T18" fmla="*/ 64 w 183"/>
                  <a:gd name="T19" fmla="*/ 85 h 85"/>
                  <a:gd name="T20" fmla="*/ 41 w 183"/>
                  <a:gd name="T21" fmla="*/ 85 h 85"/>
                  <a:gd name="T22" fmla="*/ 0 w 183"/>
                  <a:gd name="T23"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3" h="85">
                    <a:moveTo>
                      <a:pt x="0" y="0"/>
                    </a:moveTo>
                    <a:lnTo>
                      <a:pt x="64" y="0"/>
                    </a:lnTo>
                    <a:lnTo>
                      <a:pt x="67" y="13"/>
                    </a:lnTo>
                    <a:lnTo>
                      <a:pt x="75" y="28"/>
                    </a:lnTo>
                    <a:lnTo>
                      <a:pt x="84" y="42"/>
                    </a:lnTo>
                    <a:lnTo>
                      <a:pt x="158" y="42"/>
                    </a:lnTo>
                    <a:lnTo>
                      <a:pt x="163" y="55"/>
                    </a:lnTo>
                    <a:lnTo>
                      <a:pt x="172" y="67"/>
                    </a:lnTo>
                    <a:lnTo>
                      <a:pt x="183" y="85"/>
                    </a:lnTo>
                    <a:lnTo>
                      <a:pt x="64" y="85"/>
                    </a:lnTo>
                    <a:lnTo>
                      <a:pt x="41" y="85"/>
                    </a:lnTo>
                    <a:lnTo>
                      <a:pt x="0" y="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90" name="Freeform 494"/>
              <p:cNvSpPr/>
              <p:nvPr/>
            </p:nvSpPr>
            <p:spPr bwMode="auto">
              <a:xfrm>
                <a:off x="1008" y="3782"/>
                <a:ext cx="81" cy="12"/>
              </a:xfrm>
              <a:custGeom>
                <a:avLst/>
                <a:gdLst>
                  <a:gd name="T0" fmla="*/ 0 w 160"/>
                  <a:gd name="T1" fmla="*/ 36 h 36"/>
                  <a:gd name="T2" fmla="*/ 1 w 160"/>
                  <a:gd name="T3" fmla="*/ 20 h 36"/>
                  <a:gd name="T4" fmla="*/ 7 w 160"/>
                  <a:gd name="T5" fmla="*/ 8 h 36"/>
                  <a:gd name="T6" fmla="*/ 10 w 160"/>
                  <a:gd name="T7" fmla="*/ 0 h 36"/>
                  <a:gd name="T8" fmla="*/ 150 w 160"/>
                  <a:gd name="T9" fmla="*/ 0 h 36"/>
                  <a:gd name="T10" fmla="*/ 160 w 160"/>
                  <a:gd name="T11" fmla="*/ 36 h 36"/>
                  <a:gd name="T12" fmla="*/ 0 w 160"/>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160" h="36">
                    <a:moveTo>
                      <a:pt x="0" y="36"/>
                    </a:moveTo>
                    <a:lnTo>
                      <a:pt x="1" y="20"/>
                    </a:lnTo>
                    <a:lnTo>
                      <a:pt x="7" y="8"/>
                    </a:lnTo>
                    <a:lnTo>
                      <a:pt x="10" y="0"/>
                    </a:lnTo>
                    <a:lnTo>
                      <a:pt x="150" y="0"/>
                    </a:lnTo>
                    <a:lnTo>
                      <a:pt x="160" y="36"/>
                    </a:lnTo>
                    <a:lnTo>
                      <a:pt x="0" y="36"/>
                    </a:lnTo>
                    <a:close/>
                  </a:path>
                </a:pathLst>
              </a:custGeom>
              <a:solidFill>
                <a:srgbClr val="40404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nvGrpSpPr>
            <p:cNvPr id="695791" name="Group 495"/>
            <p:cNvGrpSpPr/>
            <p:nvPr/>
          </p:nvGrpSpPr>
          <p:grpSpPr bwMode="auto">
            <a:xfrm>
              <a:off x="920" y="3821"/>
              <a:ext cx="413" cy="50"/>
              <a:chOff x="920" y="3821"/>
              <a:chExt cx="413" cy="50"/>
            </a:xfrm>
          </p:grpSpPr>
          <p:sp>
            <p:nvSpPr>
              <p:cNvPr id="695792" name="Freeform 496"/>
              <p:cNvSpPr/>
              <p:nvPr/>
            </p:nvSpPr>
            <p:spPr bwMode="auto">
              <a:xfrm>
                <a:off x="920" y="3821"/>
                <a:ext cx="413" cy="50"/>
              </a:xfrm>
              <a:custGeom>
                <a:avLst/>
                <a:gdLst>
                  <a:gd name="T0" fmla="*/ 35 w 825"/>
                  <a:gd name="T1" fmla="*/ 13 h 151"/>
                  <a:gd name="T2" fmla="*/ 17 w 825"/>
                  <a:gd name="T3" fmla="*/ 27 h 151"/>
                  <a:gd name="T4" fmla="*/ 9 w 825"/>
                  <a:gd name="T5" fmla="*/ 48 h 151"/>
                  <a:gd name="T6" fmla="*/ 0 w 825"/>
                  <a:gd name="T7" fmla="*/ 97 h 151"/>
                  <a:gd name="T8" fmla="*/ 4 w 825"/>
                  <a:gd name="T9" fmla="*/ 124 h 151"/>
                  <a:gd name="T10" fmla="*/ 13 w 825"/>
                  <a:gd name="T11" fmla="*/ 138 h 151"/>
                  <a:gd name="T12" fmla="*/ 26 w 825"/>
                  <a:gd name="T13" fmla="*/ 151 h 151"/>
                  <a:gd name="T14" fmla="*/ 783 w 825"/>
                  <a:gd name="T15" fmla="*/ 142 h 151"/>
                  <a:gd name="T16" fmla="*/ 807 w 825"/>
                  <a:gd name="T17" fmla="*/ 128 h 151"/>
                  <a:gd name="T18" fmla="*/ 816 w 825"/>
                  <a:gd name="T19" fmla="*/ 107 h 151"/>
                  <a:gd name="T20" fmla="*/ 825 w 825"/>
                  <a:gd name="T21" fmla="*/ 61 h 151"/>
                  <a:gd name="T22" fmla="*/ 821 w 825"/>
                  <a:gd name="T23" fmla="*/ 27 h 151"/>
                  <a:gd name="T24" fmla="*/ 806 w 825"/>
                  <a:gd name="T25" fmla="*/ 9 h 151"/>
                  <a:gd name="T26" fmla="*/ 785 w 825"/>
                  <a:gd name="T27" fmla="*/ 0 h 151"/>
                  <a:gd name="T28" fmla="*/ 35 w 825"/>
                  <a:gd name="T29" fmla="*/ 13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5" h="151">
                    <a:moveTo>
                      <a:pt x="35" y="13"/>
                    </a:moveTo>
                    <a:lnTo>
                      <a:pt x="17" y="27"/>
                    </a:lnTo>
                    <a:lnTo>
                      <a:pt x="9" y="48"/>
                    </a:lnTo>
                    <a:lnTo>
                      <a:pt x="0" y="97"/>
                    </a:lnTo>
                    <a:lnTo>
                      <a:pt x="4" y="124"/>
                    </a:lnTo>
                    <a:lnTo>
                      <a:pt x="13" y="138"/>
                    </a:lnTo>
                    <a:lnTo>
                      <a:pt x="26" y="151"/>
                    </a:lnTo>
                    <a:lnTo>
                      <a:pt x="783" y="142"/>
                    </a:lnTo>
                    <a:lnTo>
                      <a:pt x="807" y="128"/>
                    </a:lnTo>
                    <a:lnTo>
                      <a:pt x="816" y="107"/>
                    </a:lnTo>
                    <a:lnTo>
                      <a:pt x="825" y="61"/>
                    </a:lnTo>
                    <a:lnTo>
                      <a:pt x="821" y="27"/>
                    </a:lnTo>
                    <a:lnTo>
                      <a:pt x="806" y="9"/>
                    </a:lnTo>
                    <a:lnTo>
                      <a:pt x="785" y="0"/>
                    </a:lnTo>
                    <a:lnTo>
                      <a:pt x="35" y="13"/>
                    </a:lnTo>
                    <a:close/>
                  </a:path>
                </a:pathLst>
              </a:custGeom>
              <a:solidFill>
                <a:srgbClr val="202020"/>
              </a:solidFill>
              <a:ln w="7938">
                <a:solidFill>
                  <a:srgbClr val="000000"/>
                </a:solidFill>
                <a:prstDash val="solid"/>
                <a:round/>
              </a:ln>
            </p:spPr>
            <p:txBody>
              <a:bodyPr/>
              <a:lstStyle/>
              <a:p>
                <a:endParaRPr lang="zh-CN" altLang="en-US" b="1">
                  <a:solidFill>
                    <a:srgbClr val="000099"/>
                  </a:solidFill>
                  <a:latin typeface="+mn-lt"/>
                  <a:ea typeface="黑体" panose="02010609060101010101" pitchFamily="2" charset="-122"/>
                </a:endParaRPr>
              </a:p>
            </p:txBody>
          </p:sp>
          <p:sp>
            <p:nvSpPr>
              <p:cNvPr id="695793" name="Freeform 497"/>
              <p:cNvSpPr/>
              <p:nvPr/>
            </p:nvSpPr>
            <p:spPr bwMode="auto">
              <a:xfrm>
                <a:off x="972" y="3833"/>
                <a:ext cx="330" cy="27"/>
              </a:xfrm>
              <a:custGeom>
                <a:avLst/>
                <a:gdLst>
                  <a:gd name="T0" fmla="*/ 4 w 658"/>
                  <a:gd name="T1" fmla="*/ 23 h 79"/>
                  <a:gd name="T2" fmla="*/ 0 w 658"/>
                  <a:gd name="T3" fmla="*/ 50 h 79"/>
                  <a:gd name="T4" fmla="*/ 153 w 658"/>
                  <a:gd name="T5" fmla="*/ 50 h 79"/>
                  <a:gd name="T6" fmla="*/ 153 w 658"/>
                  <a:gd name="T7" fmla="*/ 79 h 79"/>
                  <a:gd name="T8" fmla="*/ 500 w 658"/>
                  <a:gd name="T9" fmla="*/ 73 h 79"/>
                  <a:gd name="T10" fmla="*/ 500 w 658"/>
                  <a:gd name="T11" fmla="*/ 50 h 79"/>
                  <a:gd name="T12" fmla="*/ 656 w 658"/>
                  <a:gd name="T13" fmla="*/ 50 h 79"/>
                  <a:gd name="T14" fmla="*/ 658 w 658"/>
                  <a:gd name="T15" fmla="*/ 23 h 79"/>
                  <a:gd name="T16" fmla="*/ 504 w 658"/>
                  <a:gd name="T17" fmla="*/ 23 h 79"/>
                  <a:gd name="T18" fmla="*/ 504 w 658"/>
                  <a:gd name="T19" fmla="*/ 0 h 79"/>
                  <a:gd name="T20" fmla="*/ 153 w 658"/>
                  <a:gd name="T21" fmla="*/ 8 h 79"/>
                  <a:gd name="T22" fmla="*/ 153 w 658"/>
                  <a:gd name="T23" fmla="*/ 23 h 79"/>
                  <a:gd name="T24" fmla="*/ 4 w 658"/>
                  <a:gd name="T25" fmla="*/ 23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58" h="79">
                    <a:moveTo>
                      <a:pt x="4" y="23"/>
                    </a:moveTo>
                    <a:lnTo>
                      <a:pt x="0" y="50"/>
                    </a:lnTo>
                    <a:lnTo>
                      <a:pt x="153" y="50"/>
                    </a:lnTo>
                    <a:lnTo>
                      <a:pt x="153" y="79"/>
                    </a:lnTo>
                    <a:lnTo>
                      <a:pt x="500" y="73"/>
                    </a:lnTo>
                    <a:lnTo>
                      <a:pt x="500" y="50"/>
                    </a:lnTo>
                    <a:lnTo>
                      <a:pt x="656" y="50"/>
                    </a:lnTo>
                    <a:lnTo>
                      <a:pt x="658" y="23"/>
                    </a:lnTo>
                    <a:lnTo>
                      <a:pt x="504" y="23"/>
                    </a:lnTo>
                    <a:lnTo>
                      <a:pt x="504" y="0"/>
                    </a:lnTo>
                    <a:lnTo>
                      <a:pt x="153" y="8"/>
                    </a:lnTo>
                    <a:lnTo>
                      <a:pt x="153" y="23"/>
                    </a:lnTo>
                    <a:lnTo>
                      <a:pt x="4" y="23"/>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94" name="Rectangle 498"/>
              <p:cNvSpPr>
                <a:spLocks noChangeArrowheads="1"/>
              </p:cNvSpPr>
              <p:nvPr/>
            </p:nvSpPr>
            <p:spPr bwMode="auto">
              <a:xfrm>
                <a:off x="982" y="3856"/>
                <a:ext cx="26" cy="7"/>
              </a:xfrm>
              <a:prstGeom prst="rect">
                <a:avLst/>
              </a:prstGeom>
              <a:solidFill>
                <a:srgbClr val="00A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95" name="Rectangle 499"/>
              <p:cNvSpPr>
                <a:spLocks noChangeArrowheads="1"/>
              </p:cNvSpPr>
              <p:nvPr/>
            </p:nvSpPr>
            <p:spPr bwMode="auto">
              <a:xfrm>
                <a:off x="1237" y="3855"/>
                <a:ext cx="53" cy="6"/>
              </a:xfrm>
              <a:prstGeom prst="rect">
                <a:avLst/>
              </a:prstGeom>
              <a:solidFill>
                <a:srgbClr val="202020"/>
              </a:solidFill>
              <a:ln w="7938">
                <a:solidFill>
                  <a:srgbClr val="000000"/>
                </a:solidFill>
                <a:miter lim="800000"/>
              </a:ln>
            </p:spPr>
            <p:txBody>
              <a:bodyPr/>
              <a:lstStyle/>
              <a:p>
                <a:endParaRPr lang="zh-CN" altLang="en-US" b="1">
                  <a:solidFill>
                    <a:srgbClr val="000099"/>
                  </a:solidFill>
                  <a:latin typeface="+mn-lt"/>
                  <a:ea typeface="黑体" panose="02010609060101010101" pitchFamily="2" charset="-122"/>
                </a:endParaRPr>
              </a:p>
            </p:txBody>
          </p:sp>
        </p:grpSp>
        <p:grpSp>
          <p:nvGrpSpPr>
            <p:cNvPr id="695796" name="Group 500"/>
            <p:cNvGrpSpPr/>
            <p:nvPr/>
          </p:nvGrpSpPr>
          <p:grpSpPr bwMode="auto">
            <a:xfrm>
              <a:off x="1227" y="3477"/>
              <a:ext cx="508" cy="321"/>
              <a:chOff x="1227" y="3477"/>
              <a:chExt cx="508" cy="321"/>
            </a:xfrm>
          </p:grpSpPr>
          <p:sp>
            <p:nvSpPr>
              <p:cNvPr id="695797" name="Freeform 501"/>
              <p:cNvSpPr/>
              <p:nvPr/>
            </p:nvSpPr>
            <p:spPr bwMode="auto">
              <a:xfrm>
                <a:off x="1640" y="3731"/>
                <a:ext cx="95" cy="66"/>
              </a:xfrm>
              <a:custGeom>
                <a:avLst/>
                <a:gdLst>
                  <a:gd name="T0" fmla="*/ 126 w 191"/>
                  <a:gd name="T1" fmla="*/ 9 h 200"/>
                  <a:gd name="T2" fmla="*/ 93 w 191"/>
                  <a:gd name="T3" fmla="*/ 0 h 200"/>
                  <a:gd name="T4" fmla="*/ 59 w 191"/>
                  <a:gd name="T5" fmla="*/ 5 h 200"/>
                  <a:gd name="T6" fmla="*/ 32 w 191"/>
                  <a:gd name="T7" fmla="*/ 17 h 200"/>
                  <a:gd name="T8" fmla="*/ 9 w 191"/>
                  <a:gd name="T9" fmla="*/ 45 h 200"/>
                  <a:gd name="T10" fmla="*/ 0 w 191"/>
                  <a:gd name="T11" fmla="*/ 94 h 200"/>
                  <a:gd name="T12" fmla="*/ 0 w 191"/>
                  <a:gd name="T13" fmla="*/ 137 h 200"/>
                  <a:gd name="T14" fmla="*/ 0 w 191"/>
                  <a:gd name="T15" fmla="*/ 200 h 200"/>
                  <a:gd name="T16" fmla="*/ 191 w 191"/>
                  <a:gd name="T17" fmla="*/ 200 h 200"/>
                  <a:gd name="T18" fmla="*/ 181 w 191"/>
                  <a:gd name="T19" fmla="*/ 81 h 200"/>
                  <a:gd name="T20" fmla="*/ 157 w 191"/>
                  <a:gd name="T21" fmla="*/ 30 h 200"/>
                  <a:gd name="T22" fmla="*/ 126 w 191"/>
                  <a:gd name="T23" fmla="*/ 9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1" h="200">
                    <a:moveTo>
                      <a:pt x="126" y="9"/>
                    </a:moveTo>
                    <a:lnTo>
                      <a:pt x="93" y="0"/>
                    </a:lnTo>
                    <a:lnTo>
                      <a:pt x="59" y="5"/>
                    </a:lnTo>
                    <a:lnTo>
                      <a:pt x="32" y="17"/>
                    </a:lnTo>
                    <a:lnTo>
                      <a:pt x="9" y="45"/>
                    </a:lnTo>
                    <a:lnTo>
                      <a:pt x="0" y="94"/>
                    </a:lnTo>
                    <a:lnTo>
                      <a:pt x="0" y="137"/>
                    </a:lnTo>
                    <a:lnTo>
                      <a:pt x="0" y="200"/>
                    </a:lnTo>
                    <a:lnTo>
                      <a:pt x="191" y="200"/>
                    </a:lnTo>
                    <a:lnTo>
                      <a:pt x="181" y="81"/>
                    </a:lnTo>
                    <a:lnTo>
                      <a:pt x="157" y="30"/>
                    </a:lnTo>
                    <a:lnTo>
                      <a:pt x="126" y="9"/>
                    </a:lnTo>
                    <a:close/>
                  </a:path>
                </a:pathLst>
              </a:custGeom>
              <a:solidFill>
                <a:schemeClr val="bg2"/>
              </a:solidFill>
              <a:ln w="7938">
                <a:solidFill>
                  <a:srgbClr val="404040"/>
                </a:solidFill>
                <a:prstDash val="solid"/>
                <a:round/>
              </a:ln>
            </p:spPr>
            <p:txBody>
              <a:bodyPr/>
              <a:lstStyle/>
              <a:p>
                <a:endParaRPr lang="zh-CN" altLang="en-US" b="1">
                  <a:solidFill>
                    <a:srgbClr val="000099"/>
                  </a:solidFill>
                  <a:latin typeface="+mn-lt"/>
                  <a:ea typeface="黑体" panose="02010609060101010101" pitchFamily="2" charset="-122"/>
                </a:endParaRPr>
              </a:p>
            </p:txBody>
          </p:sp>
          <p:sp>
            <p:nvSpPr>
              <p:cNvPr id="695798" name="Freeform 502"/>
              <p:cNvSpPr/>
              <p:nvPr/>
            </p:nvSpPr>
            <p:spPr bwMode="auto">
              <a:xfrm>
                <a:off x="1227" y="3477"/>
                <a:ext cx="429" cy="264"/>
              </a:xfrm>
              <a:custGeom>
                <a:avLst/>
                <a:gdLst>
                  <a:gd name="T0" fmla="*/ 0 w 860"/>
                  <a:gd name="T1" fmla="*/ 0 h 791"/>
                  <a:gd name="T2" fmla="*/ 860 w 860"/>
                  <a:gd name="T3" fmla="*/ 764 h 791"/>
                  <a:gd name="T4" fmla="*/ 849 w 860"/>
                  <a:gd name="T5" fmla="*/ 777 h 791"/>
                  <a:gd name="T6" fmla="*/ 838 w 860"/>
                  <a:gd name="T7" fmla="*/ 791 h 791"/>
                  <a:gd name="T8" fmla="*/ 0 w 860"/>
                  <a:gd name="T9" fmla="*/ 0 h 791"/>
                </a:gdLst>
                <a:ahLst/>
                <a:cxnLst>
                  <a:cxn ang="0">
                    <a:pos x="T0" y="T1"/>
                  </a:cxn>
                  <a:cxn ang="0">
                    <a:pos x="T2" y="T3"/>
                  </a:cxn>
                  <a:cxn ang="0">
                    <a:pos x="T4" y="T5"/>
                  </a:cxn>
                  <a:cxn ang="0">
                    <a:pos x="T6" y="T7"/>
                  </a:cxn>
                  <a:cxn ang="0">
                    <a:pos x="T8" y="T9"/>
                  </a:cxn>
                </a:cxnLst>
                <a:rect l="0" t="0" r="r" b="b"/>
                <a:pathLst>
                  <a:path w="860" h="791">
                    <a:moveTo>
                      <a:pt x="0" y="0"/>
                    </a:moveTo>
                    <a:lnTo>
                      <a:pt x="860" y="764"/>
                    </a:lnTo>
                    <a:lnTo>
                      <a:pt x="849" y="777"/>
                    </a:lnTo>
                    <a:lnTo>
                      <a:pt x="838" y="791"/>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799" name="Freeform 503"/>
              <p:cNvSpPr/>
              <p:nvPr/>
            </p:nvSpPr>
            <p:spPr bwMode="auto">
              <a:xfrm>
                <a:off x="1521" y="3650"/>
                <a:ext cx="141" cy="122"/>
              </a:xfrm>
              <a:custGeom>
                <a:avLst/>
                <a:gdLst>
                  <a:gd name="T0" fmla="*/ 4 w 281"/>
                  <a:gd name="T1" fmla="*/ 95 h 366"/>
                  <a:gd name="T2" fmla="*/ 24 w 281"/>
                  <a:gd name="T3" fmla="*/ 62 h 366"/>
                  <a:gd name="T4" fmla="*/ 54 w 281"/>
                  <a:gd name="T5" fmla="*/ 43 h 366"/>
                  <a:gd name="T6" fmla="*/ 78 w 281"/>
                  <a:gd name="T7" fmla="*/ 42 h 366"/>
                  <a:gd name="T8" fmla="*/ 128 w 281"/>
                  <a:gd name="T9" fmla="*/ 43 h 366"/>
                  <a:gd name="T10" fmla="*/ 132 w 281"/>
                  <a:gd name="T11" fmla="*/ 0 h 366"/>
                  <a:gd name="T12" fmla="*/ 281 w 281"/>
                  <a:gd name="T13" fmla="*/ 130 h 366"/>
                  <a:gd name="T14" fmla="*/ 272 w 281"/>
                  <a:gd name="T15" fmla="*/ 179 h 366"/>
                  <a:gd name="T16" fmla="*/ 228 w 281"/>
                  <a:gd name="T17" fmla="*/ 170 h 366"/>
                  <a:gd name="T18" fmla="*/ 191 w 281"/>
                  <a:gd name="T19" fmla="*/ 184 h 366"/>
                  <a:gd name="T20" fmla="*/ 158 w 281"/>
                  <a:gd name="T21" fmla="*/ 210 h 366"/>
                  <a:gd name="T22" fmla="*/ 150 w 281"/>
                  <a:gd name="T23" fmla="*/ 232 h 366"/>
                  <a:gd name="T24" fmla="*/ 149 w 281"/>
                  <a:gd name="T25" fmla="*/ 295 h 366"/>
                  <a:gd name="T26" fmla="*/ 149 w 281"/>
                  <a:gd name="T27" fmla="*/ 338 h 366"/>
                  <a:gd name="T28" fmla="*/ 150 w 281"/>
                  <a:gd name="T29" fmla="*/ 366 h 366"/>
                  <a:gd name="T30" fmla="*/ 0 w 281"/>
                  <a:gd name="T31" fmla="*/ 229 h 366"/>
                  <a:gd name="T32" fmla="*/ 0 w 281"/>
                  <a:gd name="T33" fmla="*/ 139 h 366"/>
                  <a:gd name="T34" fmla="*/ 4 w 281"/>
                  <a:gd name="T35" fmla="*/ 95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1" h="366">
                    <a:moveTo>
                      <a:pt x="4" y="95"/>
                    </a:moveTo>
                    <a:lnTo>
                      <a:pt x="24" y="62"/>
                    </a:lnTo>
                    <a:lnTo>
                      <a:pt x="54" y="43"/>
                    </a:lnTo>
                    <a:lnTo>
                      <a:pt x="78" y="42"/>
                    </a:lnTo>
                    <a:lnTo>
                      <a:pt x="128" y="43"/>
                    </a:lnTo>
                    <a:lnTo>
                      <a:pt x="132" y="0"/>
                    </a:lnTo>
                    <a:lnTo>
                      <a:pt x="281" y="130"/>
                    </a:lnTo>
                    <a:lnTo>
                      <a:pt x="272" y="179"/>
                    </a:lnTo>
                    <a:lnTo>
                      <a:pt x="228" y="170"/>
                    </a:lnTo>
                    <a:lnTo>
                      <a:pt x="191" y="184"/>
                    </a:lnTo>
                    <a:lnTo>
                      <a:pt x="158" y="210"/>
                    </a:lnTo>
                    <a:lnTo>
                      <a:pt x="150" y="232"/>
                    </a:lnTo>
                    <a:lnTo>
                      <a:pt x="149" y="295"/>
                    </a:lnTo>
                    <a:lnTo>
                      <a:pt x="149" y="338"/>
                    </a:lnTo>
                    <a:lnTo>
                      <a:pt x="150" y="366"/>
                    </a:lnTo>
                    <a:lnTo>
                      <a:pt x="0" y="229"/>
                    </a:lnTo>
                    <a:lnTo>
                      <a:pt x="0" y="139"/>
                    </a:lnTo>
                    <a:lnTo>
                      <a:pt x="4" y="95"/>
                    </a:lnTo>
                    <a:close/>
                  </a:path>
                </a:pathLst>
              </a:custGeom>
              <a:solidFill>
                <a:schemeClr val="bg2"/>
              </a:solidFill>
              <a:ln w="7938">
                <a:solidFill>
                  <a:srgbClr val="000000"/>
                </a:solidFill>
                <a:prstDash val="solid"/>
                <a:round/>
              </a:ln>
            </p:spPr>
            <p:txBody>
              <a:bodyPr/>
              <a:lstStyle/>
              <a:p>
                <a:endParaRPr lang="zh-CN" altLang="en-US" b="1">
                  <a:solidFill>
                    <a:srgbClr val="000099"/>
                  </a:solidFill>
                  <a:latin typeface="+mn-lt"/>
                  <a:ea typeface="黑体" panose="02010609060101010101" pitchFamily="2" charset="-122"/>
                </a:endParaRPr>
              </a:p>
            </p:txBody>
          </p:sp>
          <p:sp>
            <p:nvSpPr>
              <p:cNvPr id="695800" name="Line 504"/>
              <p:cNvSpPr>
                <a:spLocks noChangeShapeType="1"/>
              </p:cNvSpPr>
              <p:nvPr/>
            </p:nvSpPr>
            <p:spPr bwMode="auto">
              <a:xfrm>
                <a:off x="1586" y="3665"/>
                <a:ext cx="76" cy="44"/>
              </a:xfrm>
              <a:prstGeom prst="line">
                <a:avLst/>
              </a:prstGeom>
              <a:noFill/>
              <a:ln w="7938">
                <a:solidFill>
                  <a:srgbClr val="000000"/>
                </a:solidFill>
                <a:round/>
              </a:ln>
              <a:extLst>
                <a:ext uri="{909E8E84-426E-40DD-AFC4-6F175D3DCCD1}">
                  <a14:hiddenFill xmlns:a14="http://schemas.microsoft.com/office/drawing/2010/main">
                    <a:noFill/>
                  </a14:hiddenFill>
                </a:ext>
              </a:extLst>
            </p:spPr>
            <p:txBody>
              <a:bodyPr/>
              <a:lstStyle/>
              <a:p>
                <a:endParaRPr lang="zh-CN" altLang="en-US" b="1">
                  <a:solidFill>
                    <a:srgbClr val="000099"/>
                  </a:solidFill>
                  <a:latin typeface="+mn-lt"/>
                  <a:ea typeface="黑体" panose="02010609060101010101" pitchFamily="2" charset="-122"/>
                </a:endParaRPr>
              </a:p>
            </p:txBody>
          </p:sp>
          <p:sp>
            <p:nvSpPr>
              <p:cNvPr id="695801" name="Freeform 505"/>
              <p:cNvSpPr/>
              <p:nvPr/>
            </p:nvSpPr>
            <p:spPr bwMode="auto">
              <a:xfrm>
                <a:off x="1242" y="3486"/>
                <a:ext cx="111" cy="96"/>
              </a:xfrm>
              <a:custGeom>
                <a:avLst/>
                <a:gdLst>
                  <a:gd name="T0" fmla="*/ 10 w 222"/>
                  <a:gd name="T1" fmla="*/ 98 h 289"/>
                  <a:gd name="T2" fmla="*/ 27 w 222"/>
                  <a:gd name="T3" fmla="*/ 64 h 289"/>
                  <a:gd name="T4" fmla="*/ 53 w 222"/>
                  <a:gd name="T5" fmla="*/ 45 h 289"/>
                  <a:gd name="T6" fmla="*/ 81 w 222"/>
                  <a:gd name="T7" fmla="*/ 41 h 289"/>
                  <a:gd name="T8" fmla="*/ 131 w 222"/>
                  <a:gd name="T9" fmla="*/ 42 h 289"/>
                  <a:gd name="T10" fmla="*/ 135 w 222"/>
                  <a:gd name="T11" fmla="*/ 0 h 289"/>
                  <a:gd name="T12" fmla="*/ 222 w 222"/>
                  <a:gd name="T13" fmla="*/ 80 h 289"/>
                  <a:gd name="T14" fmla="*/ 218 w 222"/>
                  <a:gd name="T15" fmla="*/ 120 h 289"/>
                  <a:gd name="T16" fmla="*/ 190 w 222"/>
                  <a:gd name="T17" fmla="*/ 118 h 289"/>
                  <a:gd name="T18" fmla="*/ 168 w 222"/>
                  <a:gd name="T19" fmla="*/ 116 h 289"/>
                  <a:gd name="T20" fmla="*/ 135 w 222"/>
                  <a:gd name="T21" fmla="*/ 125 h 289"/>
                  <a:gd name="T22" fmla="*/ 118 w 222"/>
                  <a:gd name="T23" fmla="*/ 137 h 289"/>
                  <a:gd name="T24" fmla="*/ 102 w 222"/>
                  <a:gd name="T25" fmla="*/ 161 h 289"/>
                  <a:gd name="T26" fmla="*/ 98 w 222"/>
                  <a:gd name="T27" fmla="*/ 192 h 289"/>
                  <a:gd name="T28" fmla="*/ 93 w 222"/>
                  <a:gd name="T29" fmla="*/ 289 h 289"/>
                  <a:gd name="T30" fmla="*/ 0 w 222"/>
                  <a:gd name="T31" fmla="*/ 197 h 289"/>
                  <a:gd name="T32" fmla="*/ 4 w 222"/>
                  <a:gd name="T33" fmla="*/ 138 h 289"/>
                  <a:gd name="T34" fmla="*/ 10 w 222"/>
                  <a:gd name="T35" fmla="*/ 98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22" h="289">
                    <a:moveTo>
                      <a:pt x="10" y="98"/>
                    </a:moveTo>
                    <a:lnTo>
                      <a:pt x="27" y="64"/>
                    </a:lnTo>
                    <a:lnTo>
                      <a:pt x="53" y="45"/>
                    </a:lnTo>
                    <a:lnTo>
                      <a:pt x="81" y="41"/>
                    </a:lnTo>
                    <a:lnTo>
                      <a:pt x="131" y="42"/>
                    </a:lnTo>
                    <a:lnTo>
                      <a:pt x="135" y="0"/>
                    </a:lnTo>
                    <a:lnTo>
                      <a:pt x="222" y="80"/>
                    </a:lnTo>
                    <a:lnTo>
                      <a:pt x="218" y="120"/>
                    </a:lnTo>
                    <a:lnTo>
                      <a:pt x="190" y="118"/>
                    </a:lnTo>
                    <a:lnTo>
                      <a:pt x="168" y="116"/>
                    </a:lnTo>
                    <a:lnTo>
                      <a:pt x="135" y="125"/>
                    </a:lnTo>
                    <a:lnTo>
                      <a:pt x="118" y="137"/>
                    </a:lnTo>
                    <a:lnTo>
                      <a:pt x="102" y="161"/>
                    </a:lnTo>
                    <a:lnTo>
                      <a:pt x="98" y="192"/>
                    </a:lnTo>
                    <a:lnTo>
                      <a:pt x="93" y="289"/>
                    </a:lnTo>
                    <a:lnTo>
                      <a:pt x="0" y="197"/>
                    </a:lnTo>
                    <a:lnTo>
                      <a:pt x="4" y="138"/>
                    </a:lnTo>
                    <a:lnTo>
                      <a:pt x="10" y="98"/>
                    </a:lnTo>
                    <a:close/>
                  </a:path>
                </a:pathLst>
              </a:custGeom>
              <a:solidFill>
                <a:schemeClr val="bg2"/>
              </a:solidFill>
              <a:ln w="7938">
                <a:solidFill>
                  <a:srgbClr val="000000"/>
                </a:solidFill>
                <a:prstDash val="solid"/>
                <a:round/>
              </a:ln>
            </p:spPr>
            <p:txBody>
              <a:bodyPr/>
              <a:lstStyle/>
              <a:p>
                <a:endParaRPr lang="zh-CN" altLang="en-US" b="1">
                  <a:solidFill>
                    <a:srgbClr val="000099"/>
                  </a:solidFill>
                  <a:latin typeface="+mn-lt"/>
                  <a:ea typeface="黑体" panose="02010609060101010101" pitchFamily="2" charset="-122"/>
                </a:endParaRPr>
              </a:p>
            </p:txBody>
          </p:sp>
          <p:sp>
            <p:nvSpPr>
              <p:cNvPr id="695802" name="Freeform 506"/>
              <p:cNvSpPr/>
              <p:nvPr/>
            </p:nvSpPr>
            <p:spPr bwMode="auto">
              <a:xfrm>
                <a:off x="1456" y="3626"/>
                <a:ext cx="64" cy="62"/>
              </a:xfrm>
              <a:custGeom>
                <a:avLst/>
                <a:gdLst>
                  <a:gd name="T0" fmla="*/ 128 w 128"/>
                  <a:gd name="T1" fmla="*/ 5 h 186"/>
                  <a:gd name="T2" fmla="*/ 59 w 128"/>
                  <a:gd name="T3" fmla="*/ 0 h 186"/>
                  <a:gd name="T4" fmla="*/ 30 w 128"/>
                  <a:gd name="T5" fmla="*/ 14 h 186"/>
                  <a:gd name="T6" fmla="*/ 9 w 128"/>
                  <a:gd name="T7" fmla="*/ 40 h 186"/>
                  <a:gd name="T8" fmla="*/ 0 w 128"/>
                  <a:gd name="T9" fmla="*/ 89 h 186"/>
                  <a:gd name="T10" fmla="*/ 0 w 128"/>
                  <a:gd name="T11" fmla="*/ 186 h 186"/>
                  <a:gd name="T12" fmla="*/ 0 w 128"/>
                  <a:gd name="T13" fmla="*/ 182 h 186"/>
                </a:gdLst>
                <a:ahLst/>
                <a:cxnLst>
                  <a:cxn ang="0">
                    <a:pos x="T0" y="T1"/>
                  </a:cxn>
                  <a:cxn ang="0">
                    <a:pos x="T2" y="T3"/>
                  </a:cxn>
                  <a:cxn ang="0">
                    <a:pos x="T4" y="T5"/>
                  </a:cxn>
                  <a:cxn ang="0">
                    <a:pos x="T6" y="T7"/>
                  </a:cxn>
                  <a:cxn ang="0">
                    <a:pos x="T8" y="T9"/>
                  </a:cxn>
                  <a:cxn ang="0">
                    <a:pos x="T10" y="T11"/>
                  </a:cxn>
                  <a:cxn ang="0">
                    <a:pos x="T12" y="T13"/>
                  </a:cxn>
                </a:cxnLst>
                <a:rect l="0" t="0" r="r" b="b"/>
                <a:pathLst>
                  <a:path w="128" h="186">
                    <a:moveTo>
                      <a:pt x="128" y="5"/>
                    </a:moveTo>
                    <a:lnTo>
                      <a:pt x="59" y="0"/>
                    </a:lnTo>
                    <a:lnTo>
                      <a:pt x="30" y="14"/>
                    </a:lnTo>
                    <a:lnTo>
                      <a:pt x="9" y="40"/>
                    </a:lnTo>
                    <a:lnTo>
                      <a:pt x="0" y="89"/>
                    </a:lnTo>
                    <a:lnTo>
                      <a:pt x="0" y="186"/>
                    </a:lnTo>
                    <a:lnTo>
                      <a:pt x="0" y="182"/>
                    </a:lnTo>
                  </a:path>
                </a:pathLst>
              </a:custGeom>
              <a:solidFill>
                <a:schemeClr val="bg2"/>
              </a:solidFill>
              <a:ln w="7938">
                <a:solidFill>
                  <a:srgbClr val="000000"/>
                </a:solidFill>
                <a:prstDash val="solid"/>
                <a:round/>
              </a:ln>
            </p:spPr>
            <p:txBody>
              <a:bodyPr/>
              <a:lstStyle/>
              <a:p>
                <a:endParaRPr lang="zh-CN" altLang="en-US" b="1">
                  <a:solidFill>
                    <a:srgbClr val="000099"/>
                  </a:solidFill>
                  <a:latin typeface="+mn-lt"/>
                  <a:ea typeface="黑体" panose="02010609060101010101" pitchFamily="2" charset="-122"/>
                </a:endParaRPr>
              </a:p>
            </p:txBody>
          </p:sp>
          <p:sp>
            <p:nvSpPr>
              <p:cNvPr id="695803" name="Freeform 507"/>
              <p:cNvSpPr/>
              <p:nvPr/>
            </p:nvSpPr>
            <p:spPr bwMode="auto">
              <a:xfrm>
                <a:off x="1440" y="3615"/>
                <a:ext cx="63" cy="61"/>
              </a:xfrm>
              <a:custGeom>
                <a:avLst/>
                <a:gdLst>
                  <a:gd name="T0" fmla="*/ 126 w 126"/>
                  <a:gd name="T1" fmla="*/ 3 h 185"/>
                  <a:gd name="T2" fmla="*/ 59 w 126"/>
                  <a:gd name="T3" fmla="*/ 0 h 185"/>
                  <a:gd name="T4" fmla="*/ 24 w 126"/>
                  <a:gd name="T5" fmla="*/ 15 h 185"/>
                  <a:gd name="T6" fmla="*/ 9 w 126"/>
                  <a:gd name="T7" fmla="*/ 39 h 185"/>
                  <a:gd name="T8" fmla="*/ 0 w 126"/>
                  <a:gd name="T9" fmla="*/ 88 h 185"/>
                  <a:gd name="T10" fmla="*/ 0 w 126"/>
                  <a:gd name="T11" fmla="*/ 185 h 185"/>
                  <a:gd name="T12" fmla="*/ 0 w 126"/>
                  <a:gd name="T13" fmla="*/ 180 h 185"/>
                </a:gdLst>
                <a:ahLst/>
                <a:cxnLst>
                  <a:cxn ang="0">
                    <a:pos x="T0" y="T1"/>
                  </a:cxn>
                  <a:cxn ang="0">
                    <a:pos x="T2" y="T3"/>
                  </a:cxn>
                  <a:cxn ang="0">
                    <a:pos x="T4" y="T5"/>
                  </a:cxn>
                  <a:cxn ang="0">
                    <a:pos x="T6" y="T7"/>
                  </a:cxn>
                  <a:cxn ang="0">
                    <a:pos x="T8" y="T9"/>
                  </a:cxn>
                  <a:cxn ang="0">
                    <a:pos x="T10" y="T11"/>
                  </a:cxn>
                  <a:cxn ang="0">
                    <a:pos x="T12" y="T13"/>
                  </a:cxn>
                </a:cxnLst>
                <a:rect l="0" t="0" r="r" b="b"/>
                <a:pathLst>
                  <a:path w="126" h="185">
                    <a:moveTo>
                      <a:pt x="126" y="3"/>
                    </a:moveTo>
                    <a:lnTo>
                      <a:pt x="59" y="0"/>
                    </a:lnTo>
                    <a:lnTo>
                      <a:pt x="24" y="15"/>
                    </a:lnTo>
                    <a:lnTo>
                      <a:pt x="9" y="39"/>
                    </a:lnTo>
                    <a:lnTo>
                      <a:pt x="0" y="88"/>
                    </a:lnTo>
                    <a:lnTo>
                      <a:pt x="0" y="185"/>
                    </a:lnTo>
                    <a:lnTo>
                      <a:pt x="0" y="180"/>
                    </a:lnTo>
                  </a:path>
                </a:pathLst>
              </a:custGeom>
              <a:solidFill>
                <a:schemeClr val="bg2"/>
              </a:solidFill>
              <a:ln w="7938">
                <a:solidFill>
                  <a:srgbClr val="000000"/>
                </a:solidFill>
                <a:prstDash val="solid"/>
                <a:round/>
              </a:ln>
            </p:spPr>
            <p:txBody>
              <a:bodyPr/>
              <a:lstStyle/>
              <a:p>
                <a:endParaRPr lang="zh-CN" altLang="en-US" b="1">
                  <a:solidFill>
                    <a:srgbClr val="000099"/>
                  </a:solidFill>
                  <a:latin typeface="+mn-lt"/>
                  <a:ea typeface="黑体" panose="02010609060101010101" pitchFamily="2" charset="-122"/>
                </a:endParaRPr>
              </a:p>
            </p:txBody>
          </p:sp>
          <p:sp>
            <p:nvSpPr>
              <p:cNvPr id="695804" name="Freeform 508"/>
              <p:cNvSpPr/>
              <p:nvPr/>
            </p:nvSpPr>
            <p:spPr bwMode="auto">
              <a:xfrm>
                <a:off x="1422" y="3604"/>
                <a:ext cx="64" cy="62"/>
              </a:xfrm>
              <a:custGeom>
                <a:avLst/>
                <a:gdLst>
                  <a:gd name="T0" fmla="*/ 127 w 127"/>
                  <a:gd name="T1" fmla="*/ 5 h 185"/>
                  <a:gd name="T2" fmla="*/ 59 w 127"/>
                  <a:gd name="T3" fmla="*/ 0 h 185"/>
                  <a:gd name="T4" fmla="*/ 30 w 127"/>
                  <a:gd name="T5" fmla="*/ 14 h 185"/>
                  <a:gd name="T6" fmla="*/ 9 w 127"/>
                  <a:gd name="T7" fmla="*/ 39 h 185"/>
                  <a:gd name="T8" fmla="*/ 0 w 127"/>
                  <a:gd name="T9" fmla="*/ 88 h 185"/>
                  <a:gd name="T10" fmla="*/ 0 w 127"/>
                  <a:gd name="T11" fmla="*/ 185 h 185"/>
                  <a:gd name="T12" fmla="*/ 0 w 127"/>
                  <a:gd name="T13" fmla="*/ 182 h 185"/>
                </a:gdLst>
                <a:ahLst/>
                <a:cxnLst>
                  <a:cxn ang="0">
                    <a:pos x="T0" y="T1"/>
                  </a:cxn>
                  <a:cxn ang="0">
                    <a:pos x="T2" y="T3"/>
                  </a:cxn>
                  <a:cxn ang="0">
                    <a:pos x="T4" y="T5"/>
                  </a:cxn>
                  <a:cxn ang="0">
                    <a:pos x="T6" y="T7"/>
                  </a:cxn>
                  <a:cxn ang="0">
                    <a:pos x="T8" y="T9"/>
                  </a:cxn>
                  <a:cxn ang="0">
                    <a:pos x="T10" y="T11"/>
                  </a:cxn>
                  <a:cxn ang="0">
                    <a:pos x="T12" y="T13"/>
                  </a:cxn>
                </a:cxnLst>
                <a:rect l="0" t="0" r="r" b="b"/>
                <a:pathLst>
                  <a:path w="127" h="185">
                    <a:moveTo>
                      <a:pt x="127" y="5"/>
                    </a:moveTo>
                    <a:lnTo>
                      <a:pt x="59" y="0"/>
                    </a:lnTo>
                    <a:lnTo>
                      <a:pt x="30" y="14"/>
                    </a:lnTo>
                    <a:lnTo>
                      <a:pt x="9" y="39"/>
                    </a:lnTo>
                    <a:lnTo>
                      <a:pt x="0" y="88"/>
                    </a:lnTo>
                    <a:lnTo>
                      <a:pt x="0" y="185"/>
                    </a:lnTo>
                    <a:lnTo>
                      <a:pt x="0" y="182"/>
                    </a:lnTo>
                  </a:path>
                </a:pathLst>
              </a:custGeom>
              <a:solidFill>
                <a:schemeClr val="bg2"/>
              </a:solidFill>
              <a:ln w="7938">
                <a:solidFill>
                  <a:srgbClr val="000000"/>
                </a:solidFill>
                <a:prstDash val="solid"/>
                <a:round/>
              </a:ln>
            </p:spPr>
            <p:txBody>
              <a:bodyPr/>
              <a:lstStyle/>
              <a:p>
                <a:endParaRPr lang="zh-CN" altLang="en-US" b="1">
                  <a:solidFill>
                    <a:srgbClr val="000099"/>
                  </a:solidFill>
                  <a:latin typeface="+mn-lt"/>
                  <a:ea typeface="黑体" panose="02010609060101010101" pitchFamily="2" charset="-122"/>
                </a:endParaRPr>
              </a:p>
            </p:txBody>
          </p:sp>
          <p:sp>
            <p:nvSpPr>
              <p:cNvPr id="695805" name="Freeform 509"/>
              <p:cNvSpPr/>
              <p:nvPr/>
            </p:nvSpPr>
            <p:spPr bwMode="auto">
              <a:xfrm>
                <a:off x="1401" y="3594"/>
                <a:ext cx="64" cy="62"/>
              </a:xfrm>
              <a:custGeom>
                <a:avLst/>
                <a:gdLst>
                  <a:gd name="T0" fmla="*/ 127 w 127"/>
                  <a:gd name="T1" fmla="*/ 5 h 186"/>
                  <a:gd name="T2" fmla="*/ 59 w 127"/>
                  <a:gd name="T3" fmla="*/ 0 h 186"/>
                  <a:gd name="T4" fmla="*/ 32 w 127"/>
                  <a:gd name="T5" fmla="*/ 10 h 186"/>
                  <a:gd name="T6" fmla="*/ 9 w 127"/>
                  <a:gd name="T7" fmla="*/ 39 h 186"/>
                  <a:gd name="T8" fmla="*/ 0 w 127"/>
                  <a:gd name="T9" fmla="*/ 88 h 186"/>
                  <a:gd name="T10" fmla="*/ 0 w 127"/>
                  <a:gd name="T11" fmla="*/ 186 h 186"/>
                  <a:gd name="T12" fmla="*/ 0 w 127"/>
                  <a:gd name="T13" fmla="*/ 182 h 186"/>
                </a:gdLst>
                <a:ahLst/>
                <a:cxnLst>
                  <a:cxn ang="0">
                    <a:pos x="T0" y="T1"/>
                  </a:cxn>
                  <a:cxn ang="0">
                    <a:pos x="T2" y="T3"/>
                  </a:cxn>
                  <a:cxn ang="0">
                    <a:pos x="T4" y="T5"/>
                  </a:cxn>
                  <a:cxn ang="0">
                    <a:pos x="T6" y="T7"/>
                  </a:cxn>
                  <a:cxn ang="0">
                    <a:pos x="T8" y="T9"/>
                  </a:cxn>
                  <a:cxn ang="0">
                    <a:pos x="T10" y="T11"/>
                  </a:cxn>
                  <a:cxn ang="0">
                    <a:pos x="T12" y="T13"/>
                  </a:cxn>
                </a:cxnLst>
                <a:rect l="0" t="0" r="r" b="b"/>
                <a:pathLst>
                  <a:path w="127" h="186">
                    <a:moveTo>
                      <a:pt x="127" y="5"/>
                    </a:moveTo>
                    <a:lnTo>
                      <a:pt x="59" y="0"/>
                    </a:lnTo>
                    <a:lnTo>
                      <a:pt x="32" y="10"/>
                    </a:lnTo>
                    <a:lnTo>
                      <a:pt x="9" y="39"/>
                    </a:lnTo>
                    <a:lnTo>
                      <a:pt x="0" y="88"/>
                    </a:lnTo>
                    <a:lnTo>
                      <a:pt x="0" y="186"/>
                    </a:lnTo>
                    <a:lnTo>
                      <a:pt x="0" y="182"/>
                    </a:lnTo>
                  </a:path>
                </a:pathLst>
              </a:custGeom>
              <a:solidFill>
                <a:schemeClr val="bg2"/>
              </a:solidFill>
              <a:ln w="7938">
                <a:solidFill>
                  <a:srgbClr val="000000"/>
                </a:solidFill>
                <a:prstDash val="solid"/>
                <a:round/>
              </a:ln>
            </p:spPr>
            <p:txBody>
              <a:bodyPr/>
              <a:lstStyle/>
              <a:p>
                <a:endParaRPr lang="zh-CN" altLang="en-US" b="1">
                  <a:solidFill>
                    <a:srgbClr val="000099"/>
                  </a:solidFill>
                  <a:latin typeface="+mn-lt"/>
                  <a:ea typeface="黑体" panose="02010609060101010101" pitchFamily="2" charset="-122"/>
                </a:endParaRPr>
              </a:p>
            </p:txBody>
          </p:sp>
          <p:sp>
            <p:nvSpPr>
              <p:cNvPr id="695806" name="Freeform 510"/>
              <p:cNvSpPr/>
              <p:nvPr/>
            </p:nvSpPr>
            <p:spPr bwMode="auto">
              <a:xfrm>
                <a:off x="1383" y="3583"/>
                <a:ext cx="64" cy="62"/>
              </a:xfrm>
              <a:custGeom>
                <a:avLst/>
                <a:gdLst>
                  <a:gd name="T0" fmla="*/ 128 w 128"/>
                  <a:gd name="T1" fmla="*/ 4 h 186"/>
                  <a:gd name="T2" fmla="*/ 59 w 128"/>
                  <a:gd name="T3" fmla="*/ 0 h 186"/>
                  <a:gd name="T4" fmla="*/ 32 w 128"/>
                  <a:gd name="T5" fmla="*/ 13 h 186"/>
                  <a:gd name="T6" fmla="*/ 9 w 128"/>
                  <a:gd name="T7" fmla="*/ 40 h 186"/>
                  <a:gd name="T8" fmla="*/ 0 w 128"/>
                  <a:gd name="T9" fmla="*/ 88 h 186"/>
                  <a:gd name="T10" fmla="*/ 0 w 128"/>
                  <a:gd name="T11" fmla="*/ 186 h 186"/>
                  <a:gd name="T12" fmla="*/ 0 w 128"/>
                  <a:gd name="T13" fmla="*/ 182 h 186"/>
                </a:gdLst>
                <a:ahLst/>
                <a:cxnLst>
                  <a:cxn ang="0">
                    <a:pos x="T0" y="T1"/>
                  </a:cxn>
                  <a:cxn ang="0">
                    <a:pos x="T2" y="T3"/>
                  </a:cxn>
                  <a:cxn ang="0">
                    <a:pos x="T4" y="T5"/>
                  </a:cxn>
                  <a:cxn ang="0">
                    <a:pos x="T6" y="T7"/>
                  </a:cxn>
                  <a:cxn ang="0">
                    <a:pos x="T8" y="T9"/>
                  </a:cxn>
                  <a:cxn ang="0">
                    <a:pos x="T10" y="T11"/>
                  </a:cxn>
                  <a:cxn ang="0">
                    <a:pos x="T12" y="T13"/>
                  </a:cxn>
                </a:cxnLst>
                <a:rect l="0" t="0" r="r" b="b"/>
                <a:pathLst>
                  <a:path w="128" h="186">
                    <a:moveTo>
                      <a:pt x="128" y="4"/>
                    </a:moveTo>
                    <a:lnTo>
                      <a:pt x="59" y="0"/>
                    </a:lnTo>
                    <a:lnTo>
                      <a:pt x="32" y="13"/>
                    </a:lnTo>
                    <a:lnTo>
                      <a:pt x="9" y="40"/>
                    </a:lnTo>
                    <a:lnTo>
                      <a:pt x="0" y="88"/>
                    </a:lnTo>
                    <a:lnTo>
                      <a:pt x="0" y="186"/>
                    </a:lnTo>
                    <a:lnTo>
                      <a:pt x="0" y="182"/>
                    </a:lnTo>
                  </a:path>
                </a:pathLst>
              </a:custGeom>
              <a:solidFill>
                <a:schemeClr val="bg2"/>
              </a:solidFill>
              <a:ln w="7938">
                <a:solidFill>
                  <a:srgbClr val="000000"/>
                </a:solidFill>
                <a:prstDash val="solid"/>
                <a:round/>
              </a:ln>
            </p:spPr>
            <p:txBody>
              <a:bodyPr/>
              <a:lstStyle/>
              <a:p>
                <a:endParaRPr lang="zh-CN" altLang="en-US" b="1">
                  <a:solidFill>
                    <a:srgbClr val="000099"/>
                  </a:solidFill>
                  <a:latin typeface="+mn-lt"/>
                  <a:ea typeface="黑体" panose="02010609060101010101" pitchFamily="2" charset="-122"/>
                </a:endParaRPr>
              </a:p>
            </p:txBody>
          </p:sp>
          <p:sp>
            <p:nvSpPr>
              <p:cNvPr id="695807" name="Freeform 511"/>
              <p:cNvSpPr/>
              <p:nvPr/>
            </p:nvSpPr>
            <p:spPr bwMode="auto">
              <a:xfrm>
                <a:off x="1365" y="3570"/>
                <a:ext cx="63" cy="62"/>
              </a:xfrm>
              <a:custGeom>
                <a:avLst/>
                <a:gdLst>
                  <a:gd name="T0" fmla="*/ 126 w 126"/>
                  <a:gd name="T1" fmla="*/ 4 h 186"/>
                  <a:gd name="T2" fmla="*/ 58 w 126"/>
                  <a:gd name="T3" fmla="*/ 0 h 186"/>
                  <a:gd name="T4" fmla="*/ 31 w 126"/>
                  <a:gd name="T5" fmla="*/ 14 h 186"/>
                  <a:gd name="T6" fmla="*/ 8 w 126"/>
                  <a:gd name="T7" fmla="*/ 40 h 186"/>
                  <a:gd name="T8" fmla="*/ 0 w 126"/>
                  <a:gd name="T9" fmla="*/ 89 h 186"/>
                  <a:gd name="T10" fmla="*/ 0 w 126"/>
                  <a:gd name="T11" fmla="*/ 186 h 186"/>
                  <a:gd name="T12" fmla="*/ 0 w 126"/>
                  <a:gd name="T13" fmla="*/ 182 h 186"/>
                </a:gdLst>
                <a:ahLst/>
                <a:cxnLst>
                  <a:cxn ang="0">
                    <a:pos x="T0" y="T1"/>
                  </a:cxn>
                  <a:cxn ang="0">
                    <a:pos x="T2" y="T3"/>
                  </a:cxn>
                  <a:cxn ang="0">
                    <a:pos x="T4" y="T5"/>
                  </a:cxn>
                  <a:cxn ang="0">
                    <a:pos x="T6" y="T7"/>
                  </a:cxn>
                  <a:cxn ang="0">
                    <a:pos x="T8" y="T9"/>
                  </a:cxn>
                  <a:cxn ang="0">
                    <a:pos x="T10" y="T11"/>
                  </a:cxn>
                  <a:cxn ang="0">
                    <a:pos x="T12" y="T13"/>
                  </a:cxn>
                </a:cxnLst>
                <a:rect l="0" t="0" r="r" b="b"/>
                <a:pathLst>
                  <a:path w="126" h="186">
                    <a:moveTo>
                      <a:pt x="126" y="4"/>
                    </a:moveTo>
                    <a:lnTo>
                      <a:pt x="58" y="0"/>
                    </a:lnTo>
                    <a:lnTo>
                      <a:pt x="31" y="14"/>
                    </a:lnTo>
                    <a:lnTo>
                      <a:pt x="8" y="40"/>
                    </a:lnTo>
                    <a:lnTo>
                      <a:pt x="0" y="89"/>
                    </a:lnTo>
                    <a:lnTo>
                      <a:pt x="0" y="186"/>
                    </a:lnTo>
                    <a:lnTo>
                      <a:pt x="0" y="182"/>
                    </a:lnTo>
                  </a:path>
                </a:pathLst>
              </a:custGeom>
              <a:solidFill>
                <a:schemeClr val="bg2"/>
              </a:solidFill>
              <a:ln w="7938">
                <a:solidFill>
                  <a:srgbClr val="000000"/>
                </a:solidFill>
                <a:prstDash val="solid"/>
                <a:round/>
              </a:ln>
            </p:spPr>
            <p:txBody>
              <a:bodyPr/>
              <a:lstStyle/>
              <a:p>
                <a:endParaRPr lang="zh-CN" altLang="en-US" b="1">
                  <a:solidFill>
                    <a:srgbClr val="000099"/>
                  </a:solidFill>
                  <a:latin typeface="+mn-lt"/>
                  <a:ea typeface="黑体" panose="02010609060101010101" pitchFamily="2" charset="-122"/>
                </a:endParaRPr>
              </a:p>
            </p:txBody>
          </p:sp>
          <p:sp>
            <p:nvSpPr>
              <p:cNvPr id="695808" name="Freeform 512"/>
              <p:cNvSpPr/>
              <p:nvPr/>
            </p:nvSpPr>
            <p:spPr bwMode="auto">
              <a:xfrm>
                <a:off x="1349" y="3558"/>
                <a:ext cx="64" cy="62"/>
              </a:xfrm>
              <a:custGeom>
                <a:avLst/>
                <a:gdLst>
                  <a:gd name="T0" fmla="*/ 127 w 127"/>
                  <a:gd name="T1" fmla="*/ 5 h 186"/>
                  <a:gd name="T2" fmla="*/ 59 w 127"/>
                  <a:gd name="T3" fmla="*/ 0 h 186"/>
                  <a:gd name="T4" fmla="*/ 33 w 127"/>
                  <a:gd name="T5" fmla="*/ 16 h 186"/>
                  <a:gd name="T6" fmla="*/ 9 w 127"/>
                  <a:gd name="T7" fmla="*/ 40 h 186"/>
                  <a:gd name="T8" fmla="*/ 0 w 127"/>
                  <a:gd name="T9" fmla="*/ 89 h 186"/>
                  <a:gd name="T10" fmla="*/ 0 w 127"/>
                  <a:gd name="T11" fmla="*/ 186 h 186"/>
                  <a:gd name="T12" fmla="*/ 0 w 127"/>
                  <a:gd name="T13" fmla="*/ 182 h 186"/>
                </a:gdLst>
                <a:ahLst/>
                <a:cxnLst>
                  <a:cxn ang="0">
                    <a:pos x="T0" y="T1"/>
                  </a:cxn>
                  <a:cxn ang="0">
                    <a:pos x="T2" y="T3"/>
                  </a:cxn>
                  <a:cxn ang="0">
                    <a:pos x="T4" y="T5"/>
                  </a:cxn>
                  <a:cxn ang="0">
                    <a:pos x="T6" y="T7"/>
                  </a:cxn>
                  <a:cxn ang="0">
                    <a:pos x="T8" y="T9"/>
                  </a:cxn>
                  <a:cxn ang="0">
                    <a:pos x="T10" y="T11"/>
                  </a:cxn>
                  <a:cxn ang="0">
                    <a:pos x="T12" y="T13"/>
                  </a:cxn>
                </a:cxnLst>
                <a:rect l="0" t="0" r="r" b="b"/>
                <a:pathLst>
                  <a:path w="127" h="186">
                    <a:moveTo>
                      <a:pt x="127" y="5"/>
                    </a:moveTo>
                    <a:lnTo>
                      <a:pt x="59" y="0"/>
                    </a:lnTo>
                    <a:lnTo>
                      <a:pt x="33" y="16"/>
                    </a:lnTo>
                    <a:lnTo>
                      <a:pt x="9" y="40"/>
                    </a:lnTo>
                    <a:lnTo>
                      <a:pt x="0" y="89"/>
                    </a:lnTo>
                    <a:lnTo>
                      <a:pt x="0" y="186"/>
                    </a:lnTo>
                    <a:lnTo>
                      <a:pt x="0" y="182"/>
                    </a:lnTo>
                  </a:path>
                </a:pathLst>
              </a:custGeom>
              <a:solidFill>
                <a:schemeClr val="bg2"/>
              </a:solidFill>
              <a:ln w="7938">
                <a:solidFill>
                  <a:srgbClr val="000000"/>
                </a:solidFill>
                <a:prstDash val="solid"/>
                <a:round/>
              </a:ln>
            </p:spPr>
            <p:txBody>
              <a:bodyPr/>
              <a:lstStyle/>
              <a:p>
                <a:endParaRPr lang="zh-CN" altLang="en-US" b="1">
                  <a:solidFill>
                    <a:srgbClr val="000099"/>
                  </a:solidFill>
                  <a:latin typeface="+mn-lt"/>
                  <a:ea typeface="黑体" panose="02010609060101010101" pitchFamily="2" charset="-122"/>
                </a:endParaRPr>
              </a:p>
            </p:txBody>
          </p:sp>
          <p:sp>
            <p:nvSpPr>
              <p:cNvPr id="695809" name="Freeform 513"/>
              <p:cNvSpPr/>
              <p:nvPr/>
            </p:nvSpPr>
            <p:spPr bwMode="auto">
              <a:xfrm>
                <a:off x="1331" y="3550"/>
                <a:ext cx="63" cy="62"/>
              </a:xfrm>
              <a:custGeom>
                <a:avLst/>
                <a:gdLst>
                  <a:gd name="T0" fmla="*/ 127 w 127"/>
                  <a:gd name="T1" fmla="*/ 4 h 186"/>
                  <a:gd name="T2" fmla="*/ 59 w 127"/>
                  <a:gd name="T3" fmla="*/ 0 h 186"/>
                  <a:gd name="T4" fmla="*/ 32 w 127"/>
                  <a:gd name="T5" fmla="*/ 13 h 186"/>
                  <a:gd name="T6" fmla="*/ 10 w 127"/>
                  <a:gd name="T7" fmla="*/ 39 h 186"/>
                  <a:gd name="T8" fmla="*/ 0 w 127"/>
                  <a:gd name="T9" fmla="*/ 88 h 186"/>
                  <a:gd name="T10" fmla="*/ 0 w 127"/>
                  <a:gd name="T11" fmla="*/ 186 h 186"/>
                  <a:gd name="T12" fmla="*/ 0 w 127"/>
                  <a:gd name="T13" fmla="*/ 180 h 186"/>
                </a:gdLst>
                <a:ahLst/>
                <a:cxnLst>
                  <a:cxn ang="0">
                    <a:pos x="T0" y="T1"/>
                  </a:cxn>
                  <a:cxn ang="0">
                    <a:pos x="T2" y="T3"/>
                  </a:cxn>
                  <a:cxn ang="0">
                    <a:pos x="T4" y="T5"/>
                  </a:cxn>
                  <a:cxn ang="0">
                    <a:pos x="T6" y="T7"/>
                  </a:cxn>
                  <a:cxn ang="0">
                    <a:pos x="T8" y="T9"/>
                  </a:cxn>
                  <a:cxn ang="0">
                    <a:pos x="T10" y="T11"/>
                  </a:cxn>
                  <a:cxn ang="0">
                    <a:pos x="T12" y="T13"/>
                  </a:cxn>
                </a:cxnLst>
                <a:rect l="0" t="0" r="r" b="b"/>
                <a:pathLst>
                  <a:path w="127" h="186">
                    <a:moveTo>
                      <a:pt x="127" y="4"/>
                    </a:moveTo>
                    <a:lnTo>
                      <a:pt x="59" y="0"/>
                    </a:lnTo>
                    <a:lnTo>
                      <a:pt x="32" y="13"/>
                    </a:lnTo>
                    <a:lnTo>
                      <a:pt x="10" y="39"/>
                    </a:lnTo>
                    <a:lnTo>
                      <a:pt x="0" y="88"/>
                    </a:lnTo>
                    <a:lnTo>
                      <a:pt x="0" y="186"/>
                    </a:lnTo>
                    <a:lnTo>
                      <a:pt x="0" y="180"/>
                    </a:lnTo>
                  </a:path>
                </a:pathLst>
              </a:custGeom>
              <a:solidFill>
                <a:schemeClr val="bg2"/>
              </a:solidFill>
              <a:ln w="7938">
                <a:solidFill>
                  <a:srgbClr val="000000"/>
                </a:solidFill>
                <a:prstDash val="solid"/>
                <a:round/>
              </a:ln>
            </p:spPr>
            <p:txBody>
              <a:bodyPr/>
              <a:lstStyle/>
              <a:p>
                <a:endParaRPr lang="zh-CN" altLang="en-US" b="1">
                  <a:solidFill>
                    <a:srgbClr val="000099"/>
                  </a:solidFill>
                  <a:latin typeface="+mn-lt"/>
                  <a:ea typeface="黑体" panose="02010609060101010101" pitchFamily="2" charset="-122"/>
                </a:endParaRPr>
              </a:p>
            </p:txBody>
          </p:sp>
          <p:sp>
            <p:nvSpPr>
              <p:cNvPr id="695810" name="Freeform 514"/>
              <p:cNvSpPr/>
              <p:nvPr/>
            </p:nvSpPr>
            <p:spPr bwMode="auto">
              <a:xfrm>
                <a:off x="1308" y="3501"/>
                <a:ext cx="47" cy="25"/>
              </a:xfrm>
              <a:custGeom>
                <a:avLst/>
                <a:gdLst>
                  <a:gd name="T0" fmla="*/ 0 w 96"/>
                  <a:gd name="T1" fmla="*/ 0 h 74"/>
                  <a:gd name="T2" fmla="*/ 89 w 96"/>
                  <a:gd name="T3" fmla="*/ 74 h 74"/>
                  <a:gd name="T4" fmla="*/ 96 w 96"/>
                  <a:gd name="T5" fmla="*/ 74 h 74"/>
                  <a:gd name="T6" fmla="*/ 93 w 96"/>
                  <a:gd name="T7" fmla="*/ 74 h 74"/>
                </a:gdLst>
                <a:ahLst/>
                <a:cxnLst>
                  <a:cxn ang="0">
                    <a:pos x="T0" y="T1"/>
                  </a:cxn>
                  <a:cxn ang="0">
                    <a:pos x="T2" y="T3"/>
                  </a:cxn>
                  <a:cxn ang="0">
                    <a:pos x="T4" y="T5"/>
                  </a:cxn>
                  <a:cxn ang="0">
                    <a:pos x="T6" y="T7"/>
                  </a:cxn>
                </a:cxnLst>
                <a:rect l="0" t="0" r="r" b="b"/>
                <a:pathLst>
                  <a:path w="96" h="74">
                    <a:moveTo>
                      <a:pt x="0" y="0"/>
                    </a:moveTo>
                    <a:lnTo>
                      <a:pt x="89" y="74"/>
                    </a:lnTo>
                    <a:lnTo>
                      <a:pt x="96" y="74"/>
                    </a:lnTo>
                    <a:lnTo>
                      <a:pt x="93" y="74"/>
                    </a:lnTo>
                  </a:path>
                </a:pathLst>
              </a:custGeom>
              <a:solidFill>
                <a:schemeClr val="bg2"/>
              </a:solidFill>
              <a:ln w="7938">
                <a:solidFill>
                  <a:srgbClr val="000000"/>
                </a:solidFill>
                <a:prstDash val="solid"/>
                <a:round/>
              </a:ln>
            </p:spPr>
            <p:txBody>
              <a:bodyPr/>
              <a:lstStyle/>
              <a:p>
                <a:endParaRPr lang="zh-CN" altLang="en-US" b="1">
                  <a:solidFill>
                    <a:srgbClr val="000099"/>
                  </a:solidFill>
                  <a:latin typeface="+mn-lt"/>
                  <a:ea typeface="黑体" panose="02010609060101010101" pitchFamily="2" charset="-122"/>
                </a:endParaRPr>
              </a:p>
            </p:txBody>
          </p:sp>
          <p:sp>
            <p:nvSpPr>
              <p:cNvPr id="695811" name="Oval 515"/>
              <p:cNvSpPr>
                <a:spLocks noChangeArrowheads="1"/>
              </p:cNvSpPr>
              <p:nvPr/>
            </p:nvSpPr>
            <p:spPr bwMode="auto">
              <a:xfrm>
                <a:off x="1339" y="3772"/>
                <a:ext cx="78" cy="26"/>
              </a:xfrm>
              <a:prstGeom prst="ellipse">
                <a:avLst/>
              </a:pr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812" name="Oval 516"/>
              <p:cNvSpPr>
                <a:spLocks noChangeArrowheads="1"/>
              </p:cNvSpPr>
              <p:nvPr/>
            </p:nvSpPr>
            <p:spPr bwMode="auto">
              <a:xfrm>
                <a:off x="1432" y="3771"/>
                <a:ext cx="78" cy="25"/>
              </a:xfrm>
              <a:prstGeom prst="ellipse">
                <a:avLst/>
              </a:pr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813" name="Freeform 517"/>
              <p:cNvSpPr/>
              <p:nvPr/>
            </p:nvSpPr>
            <p:spPr bwMode="auto">
              <a:xfrm>
                <a:off x="1511" y="3785"/>
                <a:ext cx="94" cy="8"/>
              </a:xfrm>
              <a:custGeom>
                <a:avLst/>
                <a:gdLst>
                  <a:gd name="T0" fmla="*/ 0 w 188"/>
                  <a:gd name="T1" fmla="*/ 25 h 25"/>
                  <a:gd name="T2" fmla="*/ 6 w 188"/>
                  <a:gd name="T3" fmla="*/ 0 h 25"/>
                  <a:gd name="T4" fmla="*/ 175 w 188"/>
                  <a:gd name="T5" fmla="*/ 0 h 25"/>
                  <a:gd name="T6" fmla="*/ 188 w 188"/>
                  <a:gd name="T7" fmla="*/ 19 h 25"/>
                  <a:gd name="T8" fmla="*/ 0 w 188"/>
                  <a:gd name="T9" fmla="*/ 25 h 25"/>
                </a:gdLst>
                <a:ahLst/>
                <a:cxnLst>
                  <a:cxn ang="0">
                    <a:pos x="T0" y="T1"/>
                  </a:cxn>
                  <a:cxn ang="0">
                    <a:pos x="T2" y="T3"/>
                  </a:cxn>
                  <a:cxn ang="0">
                    <a:pos x="T4" y="T5"/>
                  </a:cxn>
                  <a:cxn ang="0">
                    <a:pos x="T6" y="T7"/>
                  </a:cxn>
                  <a:cxn ang="0">
                    <a:pos x="T8" y="T9"/>
                  </a:cxn>
                </a:cxnLst>
                <a:rect l="0" t="0" r="r" b="b"/>
                <a:pathLst>
                  <a:path w="188" h="25">
                    <a:moveTo>
                      <a:pt x="0" y="25"/>
                    </a:moveTo>
                    <a:lnTo>
                      <a:pt x="6" y="0"/>
                    </a:lnTo>
                    <a:lnTo>
                      <a:pt x="175" y="0"/>
                    </a:lnTo>
                    <a:lnTo>
                      <a:pt x="188" y="19"/>
                    </a:lnTo>
                    <a:lnTo>
                      <a:pt x="0" y="25"/>
                    </a:lnTo>
                    <a:close/>
                  </a:path>
                </a:pathLst>
              </a:cu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814" name="Oval 518"/>
              <p:cNvSpPr>
                <a:spLocks noChangeArrowheads="1"/>
              </p:cNvSpPr>
              <p:nvPr/>
            </p:nvSpPr>
            <p:spPr bwMode="auto">
              <a:xfrm>
                <a:off x="1338" y="3767"/>
                <a:ext cx="78" cy="27"/>
              </a:xfrm>
              <a:prstGeom prst="ellipse">
                <a:avLst/>
              </a:pr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sp>
            <p:nvSpPr>
              <p:cNvPr id="695815" name="Oval 519"/>
              <p:cNvSpPr>
                <a:spLocks noChangeArrowheads="1"/>
              </p:cNvSpPr>
              <p:nvPr/>
            </p:nvSpPr>
            <p:spPr bwMode="auto">
              <a:xfrm>
                <a:off x="1431" y="3766"/>
                <a:ext cx="77" cy="25"/>
              </a:xfrm>
              <a:prstGeom prst="ellipse">
                <a:avLst/>
              </a:pr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anose="02010609060101010101" pitchFamily="2" charset="-122"/>
                </a:endParaRPr>
              </a:p>
            </p:txBody>
          </p:sp>
        </p:grpSp>
      </p:grpSp>
      <p:sp>
        <p:nvSpPr>
          <p:cNvPr id="695816" name="Text Box 520"/>
          <p:cNvSpPr txBox="1">
            <a:spLocks noChangeArrowheads="1"/>
          </p:cNvSpPr>
          <p:nvPr/>
        </p:nvSpPr>
        <p:spPr bwMode="auto">
          <a:xfrm>
            <a:off x="3661208" y="1203829"/>
            <a:ext cx="141577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kumimoji="1" lang="zh-CN" altLang="en-US" sz="2400" b="1" dirty="0">
                <a:solidFill>
                  <a:srgbClr val="C00000"/>
                </a:solidFill>
                <a:latin typeface="+mn-lt"/>
                <a:ea typeface="黑体" panose="02010609060101010101" pitchFamily="2" charset="-122"/>
              </a:rPr>
              <a:t>中间人 </a:t>
            </a:r>
            <a:r>
              <a:rPr kumimoji="1" lang="en-US" altLang="zh-CN" sz="2400" b="1" dirty="0">
                <a:solidFill>
                  <a:srgbClr val="C00000"/>
                </a:solidFill>
                <a:latin typeface="+mn-lt"/>
                <a:ea typeface="黑体" panose="02010609060101010101" pitchFamily="2" charset="-122"/>
              </a:rPr>
              <a:t>C</a:t>
            </a:r>
          </a:p>
        </p:txBody>
      </p:sp>
      <p:sp>
        <p:nvSpPr>
          <p:cNvPr id="695817" name="Line 521"/>
          <p:cNvSpPr>
            <a:spLocks noChangeShapeType="1"/>
          </p:cNvSpPr>
          <p:nvPr/>
        </p:nvSpPr>
        <p:spPr bwMode="auto">
          <a:xfrm rot="5400000">
            <a:off x="3463405" y="3682778"/>
            <a:ext cx="3432175" cy="0"/>
          </a:xfrm>
          <a:prstGeom prst="line">
            <a:avLst/>
          </a:prstGeom>
          <a:noFill/>
          <a:ln w="28575">
            <a:solidFill>
              <a:srgbClr val="0000FF"/>
            </a:solidFill>
            <a:round/>
            <a:headEnd type="none" w="sm"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grpSp>
        <p:nvGrpSpPr>
          <p:cNvPr id="695850" name="Group 554"/>
          <p:cNvGrpSpPr/>
          <p:nvPr/>
        </p:nvGrpSpPr>
        <p:grpSpPr bwMode="auto">
          <a:xfrm>
            <a:off x="5182932" y="2027015"/>
            <a:ext cx="4320117" cy="423862"/>
            <a:chOff x="2939" y="1851"/>
            <a:chExt cx="2512" cy="267"/>
          </a:xfrm>
        </p:grpSpPr>
        <p:sp>
          <p:nvSpPr>
            <p:cNvPr id="695818" name="Line 522"/>
            <p:cNvSpPr>
              <a:spLocks noChangeShapeType="1"/>
            </p:cNvSpPr>
            <p:nvPr/>
          </p:nvSpPr>
          <p:spPr bwMode="auto">
            <a:xfrm>
              <a:off x="2939" y="1987"/>
              <a:ext cx="2512" cy="12"/>
            </a:xfrm>
            <a:prstGeom prst="line">
              <a:avLst/>
            </a:prstGeom>
            <a:noFill/>
            <a:ln w="57150">
              <a:solidFill>
                <a:srgbClr val="C00000"/>
              </a:solidFill>
              <a:round/>
              <a:headEnd type="none" w="sm" len="me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95819" name="Rectangle 523"/>
            <p:cNvSpPr>
              <a:spLocks noChangeArrowheads="1"/>
            </p:cNvSpPr>
            <p:nvPr/>
          </p:nvSpPr>
          <p:spPr bwMode="auto">
            <a:xfrm>
              <a:off x="3506" y="1851"/>
              <a:ext cx="619" cy="267"/>
            </a:xfrm>
            <a:prstGeom prst="rect">
              <a:avLst/>
            </a:prstGeom>
            <a:solidFill>
              <a:srgbClr val="FFCCFF"/>
            </a:solidFill>
            <a:ln w="9525" algn="ctr">
              <a:solidFill>
                <a:schemeClr val="tx2"/>
              </a:solidFill>
              <a:miter lim="800000"/>
            </a:ln>
            <a:effectLst>
              <a:outerShdw dist="35921" dir="2700000" algn="ctr" rotWithShape="0">
                <a:schemeClr val="bg2"/>
              </a:outerShdw>
            </a:effectLst>
          </p:spPr>
          <p:txBody>
            <a:bodyPr wrap="none" anchor="ctr"/>
            <a:lstStyle/>
            <a:p>
              <a:r>
                <a:rPr kumimoji="1" lang="zh-CN" altLang="en-US" sz="1800" b="1">
                  <a:solidFill>
                    <a:srgbClr val="000099"/>
                  </a:solidFill>
                  <a:latin typeface="+mn-lt"/>
                  <a:ea typeface="黑体" panose="02010609060101010101" pitchFamily="2" charset="-122"/>
                </a:rPr>
                <a:t>我是 </a:t>
              </a:r>
              <a:r>
                <a:rPr kumimoji="1" lang="en-US" altLang="zh-CN" sz="1800" b="1">
                  <a:solidFill>
                    <a:srgbClr val="000099"/>
                  </a:solidFill>
                  <a:latin typeface="+mn-lt"/>
                  <a:ea typeface="黑体" panose="02010609060101010101" pitchFamily="2" charset="-122"/>
                </a:rPr>
                <a:t>A</a:t>
              </a:r>
            </a:p>
          </p:txBody>
        </p:sp>
      </p:grpSp>
      <p:grpSp>
        <p:nvGrpSpPr>
          <p:cNvPr id="695851" name="Group 555"/>
          <p:cNvGrpSpPr/>
          <p:nvPr/>
        </p:nvGrpSpPr>
        <p:grpSpPr bwMode="auto">
          <a:xfrm>
            <a:off x="5155415" y="2546128"/>
            <a:ext cx="4320117" cy="423863"/>
            <a:chOff x="2923" y="2178"/>
            <a:chExt cx="2512" cy="267"/>
          </a:xfrm>
        </p:grpSpPr>
        <p:sp>
          <p:nvSpPr>
            <p:cNvPr id="695820" name="Line 524"/>
            <p:cNvSpPr>
              <a:spLocks noChangeShapeType="1"/>
            </p:cNvSpPr>
            <p:nvPr/>
          </p:nvSpPr>
          <p:spPr bwMode="auto">
            <a:xfrm flipH="1">
              <a:off x="2923" y="2314"/>
              <a:ext cx="2512" cy="12"/>
            </a:xfrm>
            <a:prstGeom prst="line">
              <a:avLst/>
            </a:prstGeom>
            <a:noFill/>
            <a:ln w="57150">
              <a:solidFill>
                <a:srgbClr val="C00000"/>
              </a:solidFill>
              <a:round/>
              <a:headEnd type="none" w="sm" len="me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95821" name="Rectangle 525"/>
            <p:cNvSpPr>
              <a:spLocks noChangeArrowheads="1"/>
            </p:cNvSpPr>
            <p:nvPr/>
          </p:nvSpPr>
          <p:spPr bwMode="auto">
            <a:xfrm>
              <a:off x="4383" y="2178"/>
              <a:ext cx="568" cy="267"/>
            </a:xfrm>
            <a:prstGeom prst="rect">
              <a:avLst/>
            </a:prstGeom>
            <a:solidFill>
              <a:srgbClr val="FFFF99"/>
            </a:solidFill>
            <a:ln w="9525">
              <a:solidFill>
                <a:schemeClr val="tx2"/>
              </a:solidFill>
              <a:miter lim="800000"/>
            </a:ln>
            <a:effectLst>
              <a:outerShdw dist="35921" dir="2700000" algn="ctr" rotWithShape="0">
                <a:schemeClr val="bg2"/>
              </a:outerShdw>
            </a:effectLst>
          </p:spPr>
          <p:txBody>
            <a:bodyPr wrap="none" anchor="ctr"/>
            <a:lstStyle/>
            <a:p>
              <a:r>
                <a:rPr kumimoji="1" lang="en-US" altLang="zh-CN" sz="1800" b="1" i="1">
                  <a:solidFill>
                    <a:srgbClr val="000099"/>
                  </a:solidFill>
                  <a:latin typeface="+mn-lt"/>
                  <a:ea typeface="黑体" panose="02010609060101010101" pitchFamily="2" charset="-122"/>
                </a:rPr>
                <a:t>R</a:t>
              </a:r>
              <a:r>
                <a:rPr kumimoji="1" lang="en-US" altLang="zh-CN" sz="1800" b="1" baseline="-25000">
                  <a:solidFill>
                    <a:srgbClr val="000099"/>
                  </a:solidFill>
                  <a:latin typeface="+mn-lt"/>
                  <a:ea typeface="黑体" panose="02010609060101010101" pitchFamily="2" charset="-122"/>
                </a:rPr>
                <a:t>B</a:t>
              </a:r>
            </a:p>
          </p:txBody>
        </p:sp>
      </p:grpSp>
      <p:grpSp>
        <p:nvGrpSpPr>
          <p:cNvPr id="695854" name="Group 558"/>
          <p:cNvGrpSpPr/>
          <p:nvPr/>
        </p:nvGrpSpPr>
        <p:grpSpPr bwMode="auto">
          <a:xfrm>
            <a:off x="5155415" y="2804891"/>
            <a:ext cx="4320117" cy="731837"/>
            <a:chOff x="2923" y="2341"/>
            <a:chExt cx="2512" cy="461"/>
          </a:xfrm>
        </p:grpSpPr>
        <p:sp>
          <p:nvSpPr>
            <p:cNvPr id="695822" name="Line 526"/>
            <p:cNvSpPr>
              <a:spLocks noChangeShapeType="1"/>
            </p:cNvSpPr>
            <p:nvPr/>
          </p:nvSpPr>
          <p:spPr bwMode="auto">
            <a:xfrm>
              <a:off x="2923" y="2671"/>
              <a:ext cx="2512" cy="12"/>
            </a:xfrm>
            <a:prstGeom prst="line">
              <a:avLst/>
            </a:prstGeom>
            <a:noFill/>
            <a:ln w="57150">
              <a:solidFill>
                <a:srgbClr val="C00000"/>
              </a:solidFill>
              <a:round/>
              <a:headEnd type="none" w="sm" len="me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95823" name="Rectangle 527"/>
            <p:cNvSpPr>
              <a:spLocks noChangeArrowheads="1"/>
            </p:cNvSpPr>
            <p:nvPr/>
          </p:nvSpPr>
          <p:spPr bwMode="auto">
            <a:xfrm>
              <a:off x="3567" y="2534"/>
              <a:ext cx="567" cy="268"/>
            </a:xfrm>
            <a:prstGeom prst="rect">
              <a:avLst/>
            </a:prstGeom>
            <a:solidFill>
              <a:srgbClr val="FFFF99"/>
            </a:solidFill>
            <a:ln w="9525">
              <a:solidFill>
                <a:schemeClr val="tx2"/>
              </a:solidFill>
              <a:miter lim="800000"/>
            </a:ln>
            <a:effectLst>
              <a:outerShdw dist="35921" dir="2700000" algn="ctr" rotWithShape="0">
                <a:schemeClr val="bg2"/>
              </a:outerShdw>
            </a:effectLst>
          </p:spPr>
          <p:txBody>
            <a:bodyPr wrap="none" anchor="ctr"/>
            <a:lstStyle/>
            <a:p>
              <a:r>
                <a:rPr kumimoji="1" lang="en-US" altLang="zh-CN" sz="1800" b="1" i="1">
                  <a:solidFill>
                    <a:srgbClr val="000099"/>
                  </a:solidFill>
                  <a:latin typeface="+mn-lt"/>
                  <a:ea typeface="黑体" panose="02010609060101010101" pitchFamily="2" charset="-122"/>
                </a:rPr>
                <a:t>R</a:t>
              </a:r>
              <a:r>
                <a:rPr kumimoji="1" lang="en-US" altLang="zh-CN" sz="1800" b="1" baseline="-25000">
                  <a:solidFill>
                    <a:srgbClr val="000099"/>
                  </a:solidFill>
                  <a:latin typeface="+mn-lt"/>
                  <a:ea typeface="黑体" panose="02010609060101010101" pitchFamily="2" charset="-122"/>
                </a:rPr>
                <a:t>B</a:t>
              </a:r>
            </a:p>
          </p:txBody>
        </p:sp>
        <p:pic>
          <p:nvPicPr>
            <p:cNvPr id="695824" name="Picture 528"/>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12" y="2386"/>
              <a:ext cx="227" cy="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sp>
          <p:nvSpPr>
            <p:cNvPr id="695825" name="Text Box 529"/>
            <p:cNvSpPr txBox="1">
              <a:spLocks noChangeArrowheads="1"/>
            </p:cNvSpPr>
            <p:nvPr/>
          </p:nvSpPr>
          <p:spPr bwMode="auto">
            <a:xfrm>
              <a:off x="3094" y="2341"/>
              <a:ext cx="358" cy="23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zh-CN" sz="1800" b="1" i="1">
                  <a:solidFill>
                    <a:srgbClr val="000099"/>
                  </a:solidFill>
                  <a:latin typeface="+mn-lt"/>
                  <a:ea typeface="黑体" panose="02010609060101010101" pitchFamily="2" charset="-122"/>
                </a:rPr>
                <a:t>SK</a:t>
              </a:r>
              <a:r>
                <a:rPr lang="en-US" altLang="zh-CN" sz="1800" b="1" baseline="-25000">
                  <a:solidFill>
                    <a:srgbClr val="000099"/>
                  </a:solidFill>
                  <a:latin typeface="+mn-lt"/>
                  <a:ea typeface="黑体" panose="02010609060101010101" pitchFamily="2" charset="-122"/>
                </a:rPr>
                <a:t>C</a:t>
              </a:r>
            </a:p>
          </p:txBody>
        </p:sp>
      </p:grpSp>
      <p:grpSp>
        <p:nvGrpSpPr>
          <p:cNvPr id="695855" name="Group 559"/>
          <p:cNvGrpSpPr/>
          <p:nvPr/>
        </p:nvGrpSpPr>
        <p:grpSpPr bwMode="auto">
          <a:xfrm>
            <a:off x="5182932" y="3582765"/>
            <a:ext cx="4320117" cy="423862"/>
            <a:chOff x="2939" y="2831"/>
            <a:chExt cx="2512" cy="267"/>
          </a:xfrm>
        </p:grpSpPr>
        <p:sp>
          <p:nvSpPr>
            <p:cNvPr id="695301" name="Line 5"/>
            <p:cNvSpPr>
              <a:spLocks noChangeShapeType="1"/>
            </p:cNvSpPr>
            <p:nvPr/>
          </p:nvSpPr>
          <p:spPr bwMode="auto">
            <a:xfrm flipH="1">
              <a:off x="2939" y="2950"/>
              <a:ext cx="2512" cy="12"/>
            </a:xfrm>
            <a:prstGeom prst="line">
              <a:avLst/>
            </a:prstGeom>
            <a:noFill/>
            <a:ln w="57150">
              <a:solidFill>
                <a:srgbClr val="C00000"/>
              </a:solidFill>
              <a:round/>
              <a:headEnd type="none" w="sm" len="me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95826" name="Rectangle 530"/>
            <p:cNvSpPr>
              <a:spLocks noChangeArrowheads="1"/>
            </p:cNvSpPr>
            <p:nvPr/>
          </p:nvSpPr>
          <p:spPr bwMode="auto">
            <a:xfrm>
              <a:off x="4281" y="2831"/>
              <a:ext cx="980" cy="267"/>
            </a:xfrm>
            <a:prstGeom prst="rect">
              <a:avLst/>
            </a:prstGeom>
            <a:solidFill>
              <a:srgbClr val="CCECFF"/>
            </a:solidFill>
            <a:ln w="9525">
              <a:solidFill>
                <a:schemeClr val="tx2"/>
              </a:solidFill>
              <a:miter lim="800000"/>
            </a:ln>
            <a:effectLst>
              <a:outerShdw dist="35921" dir="2700000" algn="ctr" rotWithShape="0">
                <a:schemeClr val="bg2"/>
              </a:outerShdw>
            </a:effectLst>
          </p:spPr>
          <p:txBody>
            <a:bodyPr wrap="none" anchor="ctr"/>
            <a:lstStyle/>
            <a:p>
              <a:r>
                <a:rPr kumimoji="1" lang="zh-CN" altLang="en-US" sz="1800" b="1">
                  <a:solidFill>
                    <a:srgbClr val="000099"/>
                  </a:solidFill>
                  <a:latin typeface="+mn-lt"/>
                  <a:ea typeface="黑体" panose="02010609060101010101" pitchFamily="2" charset="-122"/>
                </a:rPr>
                <a:t>请把公钥发来</a:t>
              </a:r>
              <a:endParaRPr kumimoji="1" lang="zh-CN" altLang="en-US" sz="1800" b="1" baseline="-25000">
                <a:solidFill>
                  <a:srgbClr val="000099"/>
                </a:solidFill>
                <a:latin typeface="+mn-lt"/>
                <a:ea typeface="黑体" panose="02010609060101010101" pitchFamily="2" charset="-122"/>
              </a:endParaRPr>
            </a:p>
          </p:txBody>
        </p:sp>
      </p:grpSp>
      <p:grpSp>
        <p:nvGrpSpPr>
          <p:cNvPr id="695859" name="Group 563"/>
          <p:cNvGrpSpPr/>
          <p:nvPr/>
        </p:nvGrpSpPr>
        <p:grpSpPr bwMode="auto">
          <a:xfrm>
            <a:off x="5182932" y="4038378"/>
            <a:ext cx="4320117" cy="423863"/>
            <a:chOff x="2939" y="3118"/>
            <a:chExt cx="2512" cy="267"/>
          </a:xfrm>
        </p:grpSpPr>
        <p:sp>
          <p:nvSpPr>
            <p:cNvPr id="695827" name="Line 531"/>
            <p:cNvSpPr>
              <a:spLocks noChangeShapeType="1"/>
            </p:cNvSpPr>
            <p:nvPr/>
          </p:nvSpPr>
          <p:spPr bwMode="auto">
            <a:xfrm>
              <a:off x="2939" y="3264"/>
              <a:ext cx="2512" cy="12"/>
            </a:xfrm>
            <a:prstGeom prst="line">
              <a:avLst/>
            </a:prstGeom>
            <a:noFill/>
            <a:ln w="57150">
              <a:solidFill>
                <a:srgbClr val="C00000"/>
              </a:solidFill>
              <a:round/>
              <a:headEnd type="none" w="sm" len="me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95828" name="Rectangle 532"/>
            <p:cNvSpPr>
              <a:spLocks noChangeArrowheads="1"/>
            </p:cNvSpPr>
            <p:nvPr/>
          </p:nvSpPr>
          <p:spPr bwMode="auto">
            <a:xfrm>
              <a:off x="3559" y="3118"/>
              <a:ext cx="567" cy="267"/>
            </a:xfrm>
            <a:prstGeom prst="rect">
              <a:avLst/>
            </a:prstGeom>
            <a:solidFill>
              <a:srgbClr val="99FF66"/>
            </a:solidFill>
            <a:ln w="9525">
              <a:solidFill>
                <a:schemeClr val="tx2"/>
              </a:solidFill>
              <a:miter lim="800000"/>
            </a:ln>
            <a:effectLst>
              <a:outerShdw dist="35921" dir="2700000" algn="ctr" rotWithShape="0">
                <a:schemeClr val="bg2"/>
              </a:outerShdw>
            </a:effectLst>
          </p:spPr>
          <p:txBody>
            <a:bodyPr wrap="none" anchor="ctr"/>
            <a:lstStyle/>
            <a:p>
              <a:r>
                <a:rPr kumimoji="1" lang="en-US" altLang="zh-CN" sz="1800" b="1" i="1">
                  <a:solidFill>
                    <a:srgbClr val="000099"/>
                  </a:solidFill>
                  <a:latin typeface="+mn-lt"/>
                  <a:ea typeface="黑体" panose="02010609060101010101" pitchFamily="2" charset="-122"/>
                </a:rPr>
                <a:t>PK</a:t>
              </a:r>
              <a:r>
                <a:rPr kumimoji="1" lang="en-US" altLang="zh-CN" sz="1800" b="1" baseline="-25000">
                  <a:solidFill>
                    <a:srgbClr val="000099"/>
                  </a:solidFill>
                  <a:latin typeface="+mn-lt"/>
                  <a:ea typeface="黑体" panose="02010609060101010101" pitchFamily="2" charset="-122"/>
                </a:rPr>
                <a:t>C</a:t>
              </a:r>
            </a:p>
          </p:txBody>
        </p:sp>
      </p:grpSp>
      <p:grpSp>
        <p:nvGrpSpPr>
          <p:cNvPr id="695852" name="Group 556"/>
          <p:cNvGrpSpPr/>
          <p:nvPr/>
        </p:nvGrpSpPr>
        <p:grpSpPr bwMode="auto">
          <a:xfrm>
            <a:off x="838738" y="2687415"/>
            <a:ext cx="4320117" cy="423862"/>
            <a:chOff x="413" y="2267"/>
            <a:chExt cx="2512" cy="267"/>
          </a:xfrm>
        </p:grpSpPr>
        <p:sp>
          <p:nvSpPr>
            <p:cNvPr id="695829" name="Line 533"/>
            <p:cNvSpPr>
              <a:spLocks noChangeShapeType="1"/>
            </p:cNvSpPr>
            <p:nvPr/>
          </p:nvSpPr>
          <p:spPr bwMode="auto">
            <a:xfrm flipH="1">
              <a:off x="413" y="2386"/>
              <a:ext cx="2512" cy="12"/>
            </a:xfrm>
            <a:prstGeom prst="line">
              <a:avLst/>
            </a:prstGeom>
            <a:noFill/>
            <a:ln w="57150">
              <a:solidFill>
                <a:srgbClr val="000099"/>
              </a:solidFill>
              <a:round/>
              <a:headEnd type="none" w="sm" len="me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95830" name="Rectangle 534"/>
            <p:cNvSpPr>
              <a:spLocks noChangeArrowheads="1"/>
            </p:cNvSpPr>
            <p:nvPr/>
          </p:nvSpPr>
          <p:spPr bwMode="auto">
            <a:xfrm>
              <a:off x="2011" y="2267"/>
              <a:ext cx="568" cy="267"/>
            </a:xfrm>
            <a:prstGeom prst="rect">
              <a:avLst/>
            </a:prstGeom>
            <a:solidFill>
              <a:srgbClr val="FFFF99"/>
            </a:solidFill>
            <a:ln w="9525">
              <a:solidFill>
                <a:schemeClr val="tx2"/>
              </a:solidFill>
              <a:miter lim="800000"/>
            </a:ln>
            <a:effectLst>
              <a:outerShdw dist="35921" dir="2700000" algn="ctr" rotWithShape="0">
                <a:schemeClr val="bg2"/>
              </a:outerShdw>
            </a:effectLst>
          </p:spPr>
          <p:txBody>
            <a:bodyPr wrap="none" anchor="ctr"/>
            <a:lstStyle/>
            <a:p>
              <a:r>
                <a:rPr kumimoji="1" lang="en-US" altLang="zh-CN" sz="1800" b="1" i="1">
                  <a:solidFill>
                    <a:srgbClr val="000099"/>
                  </a:solidFill>
                  <a:latin typeface="+mn-lt"/>
                  <a:ea typeface="黑体" panose="02010609060101010101" pitchFamily="2" charset="-122"/>
                </a:rPr>
                <a:t>R</a:t>
              </a:r>
              <a:r>
                <a:rPr kumimoji="1" lang="en-US" altLang="zh-CN" sz="1800" b="1" baseline="-25000">
                  <a:solidFill>
                    <a:srgbClr val="000099"/>
                  </a:solidFill>
                  <a:latin typeface="+mn-lt"/>
                  <a:ea typeface="黑体" panose="02010609060101010101" pitchFamily="2" charset="-122"/>
                </a:rPr>
                <a:t>B</a:t>
              </a:r>
            </a:p>
          </p:txBody>
        </p:sp>
      </p:grpSp>
      <p:grpSp>
        <p:nvGrpSpPr>
          <p:cNvPr id="695853" name="Group 557"/>
          <p:cNvGrpSpPr/>
          <p:nvPr/>
        </p:nvGrpSpPr>
        <p:grpSpPr bwMode="auto">
          <a:xfrm>
            <a:off x="864536" y="2898552"/>
            <a:ext cx="4318397" cy="782638"/>
            <a:chOff x="428" y="2400"/>
            <a:chExt cx="2511" cy="493"/>
          </a:xfrm>
        </p:grpSpPr>
        <p:sp>
          <p:nvSpPr>
            <p:cNvPr id="695831" name="Line 535"/>
            <p:cNvSpPr>
              <a:spLocks noChangeShapeType="1"/>
            </p:cNvSpPr>
            <p:nvPr/>
          </p:nvSpPr>
          <p:spPr bwMode="auto">
            <a:xfrm>
              <a:off x="428" y="2762"/>
              <a:ext cx="2511" cy="12"/>
            </a:xfrm>
            <a:prstGeom prst="line">
              <a:avLst/>
            </a:prstGeom>
            <a:noFill/>
            <a:ln w="57150">
              <a:solidFill>
                <a:srgbClr val="000099"/>
              </a:solidFill>
              <a:round/>
              <a:headEnd type="none" w="sm" len="me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95832" name="Rectangle 536"/>
            <p:cNvSpPr>
              <a:spLocks noChangeArrowheads="1"/>
            </p:cNvSpPr>
            <p:nvPr/>
          </p:nvSpPr>
          <p:spPr bwMode="auto">
            <a:xfrm>
              <a:off x="1071" y="2626"/>
              <a:ext cx="568" cy="267"/>
            </a:xfrm>
            <a:prstGeom prst="rect">
              <a:avLst/>
            </a:prstGeom>
            <a:solidFill>
              <a:srgbClr val="FFFF99"/>
            </a:solidFill>
            <a:ln w="9525">
              <a:solidFill>
                <a:schemeClr val="tx2"/>
              </a:solidFill>
              <a:miter lim="800000"/>
            </a:ln>
            <a:effectLst>
              <a:outerShdw dist="35921" dir="2700000" algn="ctr" rotWithShape="0">
                <a:schemeClr val="bg2"/>
              </a:outerShdw>
            </a:effectLst>
          </p:spPr>
          <p:txBody>
            <a:bodyPr wrap="none" anchor="ctr"/>
            <a:lstStyle/>
            <a:p>
              <a:r>
                <a:rPr kumimoji="1" lang="en-US" altLang="zh-CN" sz="1800" b="1" i="1">
                  <a:solidFill>
                    <a:srgbClr val="000099"/>
                  </a:solidFill>
                  <a:latin typeface="+mn-lt"/>
                  <a:ea typeface="黑体" panose="02010609060101010101" pitchFamily="2" charset="-122"/>
                </a:rPr>
                <a:t>R</a:t>
              </a:r>
              <a:r>
                <a:rPr kumimoji="1" lang="en-US" altLang="zh-CN" sz="1800" b="1" baseline="-25000">
                  <a:solidFill>
                    <a:srgbClr val="000099"/>
                  </a:solidFill>
                  <a:latin typeface="+mn-lt"/>
                  <a:ea typeface="黑体" panose="02010609060101010101" pitchFamily="2" charset="-122"/>
                </a:rPr>
                <a:t>B</a:t>
              </a:r>
            </a:p>
          </p:txBody>
        </p:sp>
        <p:pic>
          <p:nvPicPr>
            <p:cNvPr id="695833" name="Picture 5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6" y="2478"/>
              <a:ext cx="227" cy="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sp>
          <p:nvSpPr>
            <p:cNvPr id="695834" name="Text Box 538"/>
            <p:cNvSpPr txBox="1">
              <a:spLocks noChangeArrowheads="1"/>
            </p:cNvSpPr>
            <p:nvPr/>
          </p:nvSpPr>
          <p:spPr bwMode="auto">
            <a:xfrm>
              <a:off x="595" y="2400"/>
              <a:ext cx="358" cy="23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zh-CN" sz="1800" b="1" i="1">
                  <a:solidFill>
                    <a:srgbClr val="000099"/>
                  </a:solidFill>
                  <a:latin typeface="+mn-lt"/>
                  <a:ea typeface="黑体" panose="02010609060101010101" pitchFamily="2" charset="-122"/>
                </a:rPr>
                <a:t>SK</a:t>
              </a:r>
              <a:r>
                <a:rPr lang="en-US" altLang="zh-CN" sz="1800" b="1" baseline="-25000">
                  <a:solidFill>
                    <a:srgbClr val="000099"/>
                  </a:solidFill>
                  <a:latin typeface="+mn-lt"/>
                  <a:ea typeface="黑体" panose="02010609060101010101" pitchFamily="2" charset="-122"/>
                </a:rPr>
                <a:t>A</a:t>
              </a:r>
            </a:p>
          </p:txBody>
        </p:sp>
      </p:grpSp>
      <p:grpSp>
        <p:nvGrpSpPr>
          <p:cNvPr id="695856" name="Group 560"/>
          <p:cNvGrpSpPr/>
          <p:nvPr/>
        </p:nvGrpSpPr>
        <p:grpSpPr bwMode="auto">
          <a:xfrm>
            <a:off x="864536" y="3771678"/>
            <a:ext cx="4318397" cy="423863"/>
            <a:chOff x="428" y="2950"/>
            <a:chExt cx="2511" cy="267"/>
          </a:xfrm>
        </p:grpSpPr>
        <p:sp>
          <p:nvSpPr>
            <p:cNvPr id="695835" name="Line 539"/>
            <p:cNvSpPr>
              <a:spLocks noChangeShapeType="1"/>
            </p:cNvSpPr>
            <p:nvPr/>
          </p:nvSpPr>
          <p:spPr bwMode="auto">
            <a:xfrm flipH="1">
              <a:off x="428" y="3069"/>
              <a:ext cx="2511" cy="12"/>
            </a:xfrm>
            <a:prstGeom prst="line">
              <a:avLst/>
            </a:prstGeom>
            <a:noFill/>
            <a:ln w="57150">
              <a:solidFill>
                <a:srgbClr val="000099"/>
              </a:solidFill>
              <a:round/>
              <a:headEnd type="none" w="sm" len="me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95836" name="Rectangle 540"/>
            <p:cNvSpPr>
              <a:spLocks noChangeArrowheads="1"/>
            </p:cNvSpPr>
            <p:nvPr/>
          </p:nvSpPr>
          <p:spPr bwMode="auto">
            <a:xfrm>
              <a:off x="1769" y="2950"/>
              <a:ext cx="980" cy="267"/>
            </a:xfrm>
            <a:prstGeom prst="rect">
              <a:avLst/>
            </a:prstGeom>
            <a:solidFill>
              <a:srgbClr val="CCECFF"/>
            </a:solidFill>
            <a:ln w="9525">
              <a:solidFill>
                <a:schemeClr val="tx2"/>
              </a:solidFill>
              <a:miter lim="800000"/>
            </a:ln>
            <a:effectLst>
              <a:outerShdw dist="35921" dir="2700000" algn="ctr" rotWithShape="0">
                <a:schemeClr val="bg2"/>
              </a:outerShdw>
            </a:effectLst>
          </p:spPr>
          <p:txBody>
            <a:bodyPr wrap="none" anchor="ctr"/>
            <a:lstStyle/>
            <a:p>
              <a:r>
                <a:rPr kumimoji="1" lang="zh-CN" altLang="en-US" sz="1800" b="1">
                  <a:solidFill>
                    <a:srgbClr val="000099"/>
                  </a:solidFill>
                  <a:latin typeface="+mn-lt"/>
                  <a:ea typeface="黑体" panose="02010609060101010101" pitchFamily="2" charset="-122"/>
                </a:rPr>
                <a:t>请把公钥发来</a:t>
              </a:r>
              <a:endParaRPr kumimoji="1" lang="zh-CN" altLang="en-US" sz="1800" b="1" baseline="-25000">
                <a:solidFill>
                  <a:srgbClr val="000099"/>
                </a:solidFill>
                <a:latin typeface="+mn-lt"/>
                <a:ea typeface="黑体" panose="02010609060101010101" pitchFamily="2" charset="-122"/>
              </a:endParaRPr>
            </a:p>
          </p:txBody>
        </p:sp>
      </p:grpSp>
      <p:grpSp>
        <p:nvGrpSpPr>
          <p:cNvPr id="695858" name="Group 562"/>
          <p:cNvGrpSpPr/>
          <p:nvPr/>
        </p:nvGrpSpPr>
        <p:grpSpPr bwMode="auto">
          <a:xfrm>
            <a:off x="864536" y="4246340"/>
            <a:ext cx="4318397" cy="423862"/>
            <a:chOff x="428" y="3249"/>
            <a:chExt cx="2511" cy="267"/>
          </a:xfrm>
        </p:grpSpPr>
        <p:sp>
          <p:nvSpPr>
            <p:cNvPr id="695837" name="Line 541"/>
            <p:cNvSpPr>
              <a:spLocks noChangeShapeType="1"/>
            </p:cNvSpPr>
            <p:nvPr/>
          </p:nvSpPr>
          <p:spPr bwMode="auto">
            <a:xfrm>
              <a:off x="428" y="3382"/>
              <a:ext cx="2511" cy="12"/>
            </a:xfrm>
            <a:prstGeom prst="line">
              <a:avLst/>
            </a:prstGeom>
            <a:noFill/>
            <a:ln w="57150">
              <a:solidFill>
                <a:srgbClr val="000099"/>
              </a:solidFill>
              <a:round/>
              <a:headEnd type="none" w="sm" len="me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95838" name="Rectangle 542"/>
            <p:cNvSpPr>
              <a:spLocks noChangeArrowheads="1"/>
            </p:cNvSpPr>
            <p:nvPr/>
          </p:nvSpPr>
          <p:spPr bwMode="auto">
            <a:xfrm>
              <a:off x="1047" y="3249"/>
              <a:ext cx="568" cy="267"/>
            </a:xfrm>
            <a:prstGeom prst="rect">
              <a:avLst/>
            </a:prstGeom>
            <a:solidFill>
              <a:srgbClr val="99FF66"/>
            </a:solidFill>
            <a:ln w="9525" algn="ctr">
              <a:solidFill>
                <a:schemeClr val="tx2"/>
              </a:solidFill>
              <a:miter lim="800000"/>
            </a:ln>
            <a:effectLst>
              <a:outerShdw dist="35921" dir="2700000" algn="ctr" rotWithShape="0">
                <a:schemeClr val="bg2"/>
              </a:outerShdw>
            </a:effectLst>
          </p:spPr>
          <p:txBody>
            <a:bodyPr wrap="none" anchor="ctr"/>
            <a:lstStyle/>
            <a:p>
              <a:r>
                <a:rPr kumimoji="1" lang="en-US" altLang="zh-CN" sz="1800" b="1" i="1">
                  <a:solidFill>
                    <a:srgbClr val="000099"/>
                  </a:solidFill>
                  <a:latin typeface="+mn-lt"/>
                  <a:ea typeface="黑体" panose="02010609060101010101" pitchFamily="2" charset="-122"/>
                </a:rPr>
                <a:t>PK</a:t>
              </a:r>
              <a:r>
                <a:rPr kumimoji="1" lang="en-US" altLang="zh-CN" sz="1800" b="1" baseline="-25000">
                  <a:solidFill>
                    <a:srgbClr val="000099"/>
                  </a:solidFill>
                  <a:latin typeface="+mn-lt"/>
                  <a:ea typeface="黑体" panose="02010609060101010101" pitchFamily="2" charset="-122"/>
                </a:rPr>
                <a:t>A</a:t>
              </a:r>
            </a:p>
          </p:txBody>
        </p:sp>
      </p:grpSp>
      <p:grpSp>
        <p:nvGrpSpPr>
          <p:cNvPr id="695861" name="Group 565"/>
          <p:cNvGrpSpPr/>
          <p:nvPr/>
        </p:nvGrpSpPr>
        <p:grpSpPr bwMode="auto">
          <a:xfrm>
            <a:off x="5182932" y="4408265"/>
            <a:ext cx="4320117" cy="779462"/>
            <a:chOff x="2939" y="3351"/>
            <a:chExt cx="2512" cy="491"/>
          </a:xfrm>
        </p:grpSpPr>
        <p:sp>
          <p:nvSpPr>
            <p:cNvPr id="695839" name="Line 543"/>
            <p:cNvSpPr>
              <a:spLocks noChangeShapeType="1"/>
            </p:cNvSpPr>
            <p:nvPr/>
          </p:nvSpPr>
          <p:spPr bwMode="auto">
            <a:xfrm flipH="1">
              <a:off x="2939" y="3711"/>
              <a:ext cx="2512" cy="12"/>
            </a:xfrm>
            <a:prstGeom prst="line">
              <a:avLst/>
            </a:prstGeom>
            <a:noFill/>
            <a:ln w="57150">
              <a:solidFill>
                <a:srgbClr val="C00000"/>
              </a:solidFill>
              <a:round/>
              <a:headEnd type="none" w="sm" len="me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95840" name="Rectangle 544"/>
            <p:cNvSpPr>
              <a:spLocks noChangeArrowheads="1"/>
            </p:cNvSpPr>
            <p:nvPr/>
          </p:nvSpPr>
          <p:spPr bwMode="auto">
            <a:xfrm>
              <a:off x="4693" y="3575"/>
              <a:ext cx="567" cy="267"/>
            </a:xfrm>
            <a:prstGeom prst="rect">
              <a:avLst/>
            </a:prstGeom>
            <a:solidFill>
              <a:srgbClr val="FF9900"/>
            </a:solidFill>
            <a:ln w="9525">
              <a:solidFill>
                <a:schemeClr val="tx2"/>
              </a:solidFill>
              <a:miter lim="800000"/>
            </a:ln>
            <a:effectLst>
              <a:outerShdw dist="35921" dir="2700000" algn="ctr" rotWithShape="0">
                <a:schemeClr val="bg2"/>
              </a:outerShdw>
            </a:effectLst>
          </p:spPr>
          <p:txBody>
            <a:bodyPr wrap="none" anchor="ctr"/>
            <a:lstStyle/>
            <a:p>
              <a:r>
                <a:rPr kumimoji="1" lang="en-US" altLang="zh-CN" sz="1800" b="1" i="1">
                  <a:solidFill>
                    <a:srgbClr val="000099"/>
                  </a:solidFill>
                  <a:latin typeface="+mn-lt"/>
                  <a:ea typeface="黑体" panose="02010609060101010101" pitchFamily="2" charset="-122"/>
                </a:rPr>
                <a:t>DATA</a:t>
              </a:r>
              <a:endParaRPr kumimoji="1" lang="en-US" altLang="zh-CN" sz="1800" b="1" i="1" baseline="-25000">
                <a:solidFill>
                  <a:srgbClr val="000099"/>
                </a:solidFill>
                <a:latin typeface="+mn-lt"/>
                <a:ea typeface="黑体" panose="02010609060101010101" pitchFamily="2" charset="-122"/>
              </a:endParaRPr>
            </a:p>
          </p:txBody>
        </p:sp>
        <p:pic>
          <p:nvPicPr>
            <p:cNvPr id="695841" name="Picture 54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90" y="3427"/>
              <a:ext cx="227" cy="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sp>
          <p:nvSpPr>
            <p:cNvPr id="695842" name="Text Box 546"/>
            <p:cNvSpPr txBox="1">
              <a:spLocks noChangeArrowheads="1"/>
            </p:cNvSpPr>
            <p:nvPr/>
          </p:nvSpPr>
          <p:spPr bwMode="auto">
            <a:xfrm>
              <a:off x="4272" y="3351"/>
              <a:ext cx="358" cy="23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zh-CN" sz="1800" b="1" i="1">
                  <a:solidFill>
                    <a:srgbClr val="000099"/>
                  </a:solidFill>
                  <a:latin typeface="+mn-lt"/>
                  <a:ea typeface="黑体" panose="02010609060101010101" pitchFamily="2" charset="-122"/>
                </a:rPr>
                <a:t>PK</a:t>
              </a:r>
              <a:r>
                <a:rPr lang="en-US" altLang="zh-CN" sz="1800" b="1" baseline="-25000">
                  <a:solidFill>
                    <a:srgbClr val="000099"/>
                  </a:solidFill>
                  <a:latin typeface="+mn-lt"/>
                  <a:ea typeface="黑体" panose="02010609060101010101" pitchFamily="2" charset="-122"/>
                </a:rPr>
                <a:t>C</a:t>
              </a:r>
            </a:p>
          </p:txBody>
        </p:sp>
      </p:grpSp>
      <p:grpSp>
        <p:nvGrpSpPr>
          <p:cNvPr id="695860" name="Group 564"/>
          <p:cNvGrpSpPr/>
          <p:nvPr/>
        </p:nvGrpSpPr>
        <p:grpSpPr bwMode="auto">
          <a:xfrm>
            <a:off x="864536" y="4600352"/>
            <a:ext cx="4318397" cy="776288"/>
            <a:chOff x="428" y="3472"/>
            <a:chExt cx="2511" cy="489"/>
          </a:xfrm>
        </p:grpSpPr>
        <p:sp>
          <p:nvSpPr>
            <p:cNvPr id="695843" name="Line 547"/>
            <p:cNvSpPr>
              <a:spLocks noChangeShapeType="1"/>
            </p:cNvSpPr>
            <p:nvPr/>
          </p:nvSpPr>
          <p:spPr bwMode="auto">
            <a:xfrm flipH="1">
              <a:off x="428" y="3830"/>
              <a:ext cx="2511" cy="12"/>
            </a:xfrm>
            <a:prstGeom prst="line">
              <a:avLst/>
            </a:prstGeom>
            <a:noFill/>
            <a:ln w="57150">
              <a:solidFill>
                <a:srgbClr val="000099"/>
              </a:solidFill>
              <a:round/>
              <a:headEnd type="none" w="sm" len="me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695844" name="Rectangle 548"/>
            <p:cNvSpPr>
              <a:spLocks noChangeArrowheads="1"/>
            </p:cNvSpPr>
            <p:nvPr/>
          </p:nvSpPr>
          <p:spPr bwMode="auto">
            <a:xfrm>
              <a:off x="2166" y="3694"/>
              <a:ext cx="568" cy="267"/>
            </a:xfrm>
            <a:prstGeom prst="rect">
              <a:avLst/>
            </a:prstGeom>
            <a:solidFill>
              <a:srgbClr val="FF9900"/>
            </a:solidFill>
            <a:ln w="9525" algn="ctr">
              <a:solidFill>
                <a:schemeClr val="tx2"/>
              </a:solidFill>
              <a:miter lim="800000"/>
            </a:ln>
            <a:effectLst>
              <a:outerShdw dist="35921" dir="2700000" algn="ctr" rotWithShape="0">
                <a:schemeClr val="bg2"/>
              </a:outerShdw>
            </a:effectLst>
          </p:spPr>
          <p:txBody>
            <a:bodyPr wrap="none" anchor="ctr"/>
            <a:lstStyle/>
            <a:p>
              <a:r>
                <a:rPr kumimoji="1" lang="en-US" altLang="zh-CN" sz="1800" b="1" i="1">
                  <a:solidFill>
                    <a:srgbClr val="000099"/>
                  </a:solidFill>
                  <a:latin typeface="+mn-lt"/>
                  <a:ea typeface="黑体" panose="02010609060101010101" pitchFamily="2" charset="-122"/>
                </a:rPr>
                <a:t>DATA</a:t>
              </a:r>
            </a:p>
          </p:txBody>
        </p:sp>
        <p:pic>
          <p:nvPicPr>
            <p:cNvPr id="695845" name="Picture 549"/>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4" y="3546"/>
              <a:ext cx="226" cy="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sp>
          <p:nvSpPr>
            <p:cNvPr id="695846" name="Text Box 550"/>
            <p:cNvSpPr txBox="1">
              <a:spLocks noChangeArrowheads="1"/>
            </p:cNvSpPr>
            <p:nvPr/>
          </p:nvSpPr>
          <p:spPr bwMode="auto">
            <a:xfrm>
              <a:off x="1737" y="3472"/>
              <a:ext cx="358" cy="23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zh-CN" sz="1800" b="1" i="1">
                  <a:solidFill>
                    <a:srgbClr val="000099"/>
                  </a:solidFill>
                  <a:latin typeface="+mn-lt"/>
                  <a:ea typeface="黑体" panose="02010609060101010101" pitchFamily="2" charset="-122"/>
                </a:rPr>
                <a:t>PK</a:t>
              </a:r>
              <a:r>
                <a:rPr lang="en-US" altLang="zh-CN" sz="1800" b="1" baseline="-25000">
                  <a:solidFill>
                    <a:srgbClr val="000099"/>
                  </a:solidFill>
                  <a:latin typeface="+mn-lt"/>
                  <a:ea typeface="黑体" panose="02010609060101010101" pitchFamily="2" charset="-122"/>
                </a:rPr>
                <a:t>A</a:t>
              </a:r>
            </a:p>
          </p:txBody>
        </p:sp>
      </p:grpSp>
      <p:sp>
        <p:nvSpPr>
          <p:cNvPr id="695847" name="Text Box 551"/>
          <p:cNvSpPr txBox="1">
            <a:spLocks noChangeArrowheads="1"/>
          </p:cNvSpPr>
          <p:nvPr/>
        </p:nvSpPr>
        <p:spPr bwMode="auto">
          <a:xfrm>
            <a:off x="274221" y="5001990"/>
            <a:ext cx="6463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kumimoji="1" lang="zh-CN" altLang="en-US" sz="1800" b="1" dirty="0">
                <a:solidFill>
                  <a:srgbClr val="000099"/>
                </a:solidFill>
                <a:latin typeface="+mn-lt"/>
                <a:ea typeface="黑体" panose="02010609060101010101" pitchFamily="2" charset="-122"/>
              </a:rPr>
              <a:t>时间</a:t>
            </a:r>
          </a:p>
        </p:txBody>
      </p:sp>
      <p:sp>
        <p:nvSpPr>
          <p:cNvPr id="2" name="矩形 1"/>
          <p:cNvSpPr/>
          <p:nvPr/>
        </p:nvSpPr>
        <p:spPr>
          <a:xfrm>
            <a:off x="1703795" y="5589240"/>
            <a:ext cx="6983214" cy="720079"/>
          </a:xfrm>
          <a:prstGeom prst="rect">
            <a:avLst/>
          </a:prstGeom>
          <a:solidFill>
            <a:srgbClr val="66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lstStyle/>
          <a:p>
            <a:r>
              <a:rPr lang="zh-CN" altLang="zh-CN" sz="2400" b="1" dirty="0">
                <a:solidFill>
                  <a:srgbClr val="000066"/>
                </a:solidFill>
                <a:latin typeface="+mn-lt"/>
                <a:ea typeface="黑体" panose="02010609060101010101" pitchFamily="2" charset="-122"/>
              </a:rPr>
              <a:t>由此可见，公钥的分配以及认证公钥的真实性也是一个非常重要的问题。</a:t>
            </a:r>
            <a:endParaRPr lang="zh-CN" altLang="en-US" sz="2400" b="1" dirty="0">
              <a:solidFill>
                <a:srgbClr val="000066"/>
              </a:solidFill>
              <a:latin typeface="+mn-lt"/>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500"/>
                                  </p:stCondLst>
                                  <p:childTnLst>
                                    <p:set>
                                      <p:cBhvr>
                                        <p:cTn id="6" dur="1" fill="hold">
                                          <p:stCondLst>
                                            <p:cond delay="0"/>
                                          </p:stCondLst>
                                        </p:cTn>
                                        <p:tgtEl>
                                          <p:spTgt spid="695849"/>
                                        </p:tgtEl>
                                        <p:attrNameLst>
                                          <p:attrName>style.visibility</p:attrName>
                                        </p:attrNameLst>
                                      </p:cBhvr>
                                      <p:to>
                                        <p:strVal val="visible"/>
                                      </p:to>
                                    </p:set>
                                    <p:animEffect transition="in" filter="wipe(left)">
                                      <p:cBhvr>
                                        <p:cTn id="7" dur="2000"/>
                                        <p:tgtEl>
                                          <p:spTgt spid="695849"/>
                                        </p:tgtEl>
                                      </p:cBhvr>
                                    </p:animEffect>
                                  </p:childTnLst>
                                </p:cTn>
                              </p:par>
                            </p:childTnLst>
                          </p:cTn>
                        </p:par>
                        <p:par>
                          <p:cTn id="8" fill="hold">
                            <p:stCondLst>
                              <p:cond delay="2500"/>
                            </p:stCondLst>
                            <p:childTnLst>
                              <p:par>
                                <p:cTn id="9" presetID="22" presetClass="entr" presetSubtype="8" fill="hold" nodeType="afterEffect">
                                  <p:stCondLst>
                                    <p:cond delay="500"/>
                                  </p:stCondLst>
                                  <p:childTnLst>
                                    <p:set>
                                      <p:cBhvr>
                                        <p:cTn id="10" dur="1" fill="hold">
                                          <p:stCondLst>
                                            <p:cond delay="0"/>
                                          </p:stCondLst>
                                        </p:cTn>
                                        <p:tgtEl>
                                          <p:spTgt spid="695850"/>
                                        </p:tgtEl>
                                        <p:attrNameLst>
                                          <p:attrName>style.visibility</p:attrName>
                                        </p:attrNameLst>
                                      </p:cBhvr>
                                      <p:to>
                                        <p:strVal val="visible"/>
                                      </p:to>
                                    </p:set>
                                    <p:animEffect transition="in" filter="wipe(left)">
                                      <p:cBhvr>
                                        <p:cTn id="11" dur="2000"/>
                                        <p:tgtEl>
                                          <p:spTgt spid="695850"/>
                                        </p:tgtEl>
                                      </p:cBhvr>
                                    </p:animEffect>
                                  </p:childTnLst>
                                </p:cTn>
                              </p:par>
                            </p:childTnLst>
                          </p:cTn>
                        </p:par>
                        <p:par>
                          <p:cTn id="12" fill="hold">
                            <p:stCondLst>
                              <p:cond delay="5000"/>
                            </p:stCondLst>
                            <p:childTnLst>
                              <p:par>
                                <p:cTn id="13" presetID="22" presetClass="entr" presetSubtype="2" fill="hold" nodeType="afterEffect">
                                  <p:stCondLst>
                                    <p:cond delay="500"/>
                                  </p:stCondLst>
                                  <p:childTnLst>
                                    <p:set>
                                      <p:cBhvr>
                                        <p:cTn id="14" dur="1" fill="hold">
                                          <p:stCondLst>
                                            <p:cond delay="0"/>
                                          </p:stCondLst>
                                        </p:cTn>
                                        <p:tgtEl>
                                          <p:spTgt spid="695851"/>
                                        </p:tgtEl>
                                        <p:attrNameLst>
                                          <p:attrName>style.visibility</p:attrName>
                                        </p:attrNameLst>
                                      </p:cBhvr>
                                      <p:to>
                                        <p:strVal val="visible"/>
                                      </p:to>
                                    </p:set>
                                    <p:animEffect transition="in" filter="wipe(right)">
                                      <p:cBhvr>
                                        <p:cTn id="15" dur="2000"/>
                                        <p:tgtEl>
                                          <p:spTgt spid="695851"/>
                                        </p:tgtEl>
                                      </p:cBhvr>
                                    </p:animEffect>
                                  </p:childTnLst>
                                </p:cTn>
                              </p:par>
                            </p:childTnLst>
                          </p:cTn>
                        </p:par>
                        <p:par>
                          <p:cTn id="16" fill="hold">
                            <p:stCondLst>
                              <p:cond delay="7500"/>
                            </p:stCondLst>
                            <p:childTnLst>
                              <p:par>
                                <p:cTn id="17" presetID="22" presetClass="entr" presetSubtype="2" fill="hold" nodeType="afterEffect">
                                  <p:stCondLst>
                                    <p:cond delay="500"/>
                                  </p:stCondLst>
                                  <p:childTnLst>
                                    <p:set>
                                      <p:cBhvr>
                                        <p:cTn id="18" dur="1" fill="hold">
                                          <p:stCondLst>
                                            <p:cond delay="0"/>
                                          </p:stCondLst>
                                        </p:cTn>
                                        <p:tgtEl>
                                          <p:spTgt spid="695852"/>
                                        </p:tgtEl>
                                        <p:attrNameLst>
                                          <p:attrName>style.visibility</p:attrName>
                                        </p:attrNameLst>
                                      </p:cBhvr>
                                      <p:to>
                                        <p:strVal val="visible"/>
                                      </p:to>
                                    </p:set>
                                    <p:animEffect transition="in" filter="wipe(right)">
                                      <p:cBhvr>
                                        <p:cTn id="19" dur="2000"/>
                                        <p:tgtEl>
                                          <p:spTgt spid="695852"/>
                                        </p:tgtEl>
                                      </p:cBhvr>
                                    </p:animEffect>
                                  </p:childTnLst>
                                </p:cTn>
                              </p:par>
                            </p:childTnLst>
                          </p:cTn>
                        </p:par>
                        <p:par>
                          <p:cTn id="20" fill="hold">
                            <p:stCondLst>
                              <p:cond delay="10000"/>
                            </p:stCondLst>
                            <p:childTnLst>
                              <p:par>
                                <p:cTn id="21" presetID="22" presetClass="entr" presetSubtype="8" fill="hold" nodeType="afterEffect">
                                  <p:stCondLst>
                                    <p:cond delay="500"/>
                                  </p:stCondLst>
                                  <p:childTnLst>
                                    <p:set>
                                      <p:cBhvr>
                                        <p:cTn id="22" dur="1" fill="hold">
                                          <p:stCondLst>
                                            <p:cond delay="0"/>
                                          </p:stCondLst>
                                        </p:cTn>
                                        <p:tgtEl>
                                          <p:spTgt spid="695854"/>
                                        </p:tgtEl>
                                        <p:attrNameLst>
                                          <p:attrName>style.visibility</p:attrName>
                                        </p:attrNameLst>
                                      </p:cBhvr>
                                      <p:to>
                                        <p:strVal val="visible"/>
                                      </p:to>
                                    </p:set>
                                    <p:animEffect transition="in" filter="wipe(left)">
                                      <p:cBhvr>
                                        <p:cTn id="23" dur="2000"/>
                                        <p:tgtEl>
                                          <p:spTgt spid="695854"/>
                                        </p:tgtEl>
                                      </p:cBhvr>
                                    </p:animEffect>
                                  </p:childTnLst>
                                </p:cTn>
                              </p:par>
                            </p:childTnLst>
                          </p:cTn>
                        </p:par>
                        <p:par>
                          <p:cTn id="24" fill="hold">
                            <p:stCondLst>
                              <p:cond delay="12500"/>
                            </p:stCondLst>
                            <p:childTnLst>
                              <p:par>
                                <p:cTn id="25" presetID="22" presetClass="entr" presetSubtype="8" fill="hold" nodeType="afterEffect">
                                  <p:stCondLst>
                                    <p:cond delay="500"/>
                                  </p:stCondLst>
                                  <p:childTnLst>
                                    <p:set>
                                      <p:cBhvr>
                                        <p:cTn id="26" dur="1" fill="hold">
                                          <p:stCondLst>
                                            <p:cond delay="0"/>
                                          </p:stCondLst>
                                        </p:cTn>
                                        <p:tgtEl>
                                          <p:spTgt spid="695853"/>
                                        </p:tgtEl>
                                        <p:attrNameLst>
                                          <p:attrName>style.visibility</p:attrName>
                                        </p:attrNameLst>
                                      </p:cBhvr>
                                      <p:to>
                                        <p:strVal val="visible"/>
                                      </p:to>
                                    </p:set>
                                    <p:animEffect transition="in" filter="wipe(left)">
                                      <p:cBhvr>
                                        <p:cTn id="27" dur="2000"/>
                                        <p:tgtEl>
                                          <p:spTgt spid="695853"/>
                                        </p:tgtEl>
                                      </p:cBhvr>
                                    </p:animEffect>
                                  </p:childTnLst>
                                </p:cTn>
                              </p:par>
                            </p:childTnLst>
                          </p:cTn>
                        </p:par>
                        <p:par>
                          <p:cTn id="28" fill="hold">
                            <p:stCondLst>
                              <p:cond delay="15000"/>
                            </p:stCondLst>
                            <p:childTnLst>
                              <p:par>
                                <p:cTn id="29" presetID="22" presetClass="entr" presetSubtype="2" fill="hold" nodeType="afterEffect">
                                  <p:stCondLst>
                                    <p:cond delay="500"/>
                                  </p:stCondLst>
                                  <p:childTnLst>
                                    <p:set>
                                      <p:cBhvr>
                                        <p:cTn id="30" dur="1" fill="hold">
                                          <p:stCondLst>
                                            <p:cond delay="0"/>
                                          </p:stCondLst>
                                        </p:cTn>
                                        <p:tgtEl>
                                          <p:spTgt spid="695855"/>
                                        </p:tgtEl>
                                        <p:attrNameLst>
                                          <p:attrName>style.visibility</p:attrName>
                                        </p:attrNameLst>
                                      </p:cBhvr>
                                      <p:to>
                                        <p:strVal val="visible"/>
                                      </p:to>
                                    </p:set>
                                    <p:animEffect transition="in" filter="wipe(right)">
                                      <p:cBhvr>
                                        <p:cTn id="31" dur="2000"/>
                                        <p:tgtEl>
                                          <p:spTgt spid="695855"/>
                                        </p:tgtEl>
                                      </p:cBhvr>
                                    </p:animEffect>
                                  </p:childTnLst>
                                </p:cTn>
                              </p:par>
                            </p:childTnLst>
                          </p:cTn>
                        </p:par>
                        <p:par>
                          <p:cTn id="32" fill="hold">
                            <p:stCondLst>
                              <p:cond delay="17500"/>
                            </p:stCondLst>
                            <p:childTnLst>
                              <p:par>
                                <p:cTn id="33" presetID="22" presetClass="entr" presetSubtype="2" fill="hold" nodeType="afterEffect">
                                  <p:stCondLst>
                                    <p:cond delay="500"/>
                                  </p:stCondLst>
                                  <p:childTnLst>
                                    <p:set>
                                      <p:cBhvr>
                                        <p:cTn id="34" dur="1" fill="hold">
                                          <p:stCondLst>
                                            <p:cond delay="0"/>
                                          </p:stCondLst>
                                        </p:cTn>
                                        <p:tgtEl>
                                          <p:spTgt spid="695856"/>
                                        </p:tgtEl>
                                        <p:attrNameLst>
                                          <p:attrName>style.visibility</p:attrName>
                                        </p:attrNameLst>
                                      </p:cBhvr>
                                      <p:to>
                                        <p:strVal val="visible"/>
                                      </p:to>
                                    </p:set>
                                    <p:animEffect transition="in" filter="wipe(right)">
                                      <p:cBhvr>
                                        <p:cTn id="35" dur="2000"/>
                                        <p:tgtEl>
                                          <p:spTgt spid="695856"/>
                                        </p:tgtEl>
                                      </p:cBhvr>
                                    </p:animEffect>
                                  </p:childTnLst>
                                </p:cTn>
                              </p:par>
                            </p:childTnLst>
                          </p:cTn>
                        </p:par>
                        <p:par>
                          <p:cTn id="36" fill="hold">
                            <p:stCondLst>
                              <p:cond delay="20000"/>
                            </p:stCondLst>
                            <p:childTnLst>
                              <p:par>
                                <p:cTn id="37" presetID="22" presetClass="entr" presetSubtype="8" fill="hold" nodeType="afterEffect">
                                  <p:stCondLst>
                                    <p:cond delay="500"/>
                                  </p:stCondLst>
                                  <p:childTnLst>
                                    <p:set>
                                      <p:cBhvr>
                                        <p:cTn id="38" dur="1" fill="hold">
                                          <p:stCondLst>
                                            <p:cond delay="0"/>
                                          </p:stCondLst>
                                        </p:cTn>
                                        <p:tgtEl>
                                          <p:spTgt spid="695859"/>
                                        </p:tgtEl>
                                        <p:attrNameLst>
                                          <p:attrName>style.visibility</p:attrName>
                                        </p:attrNameLst>
                                      </p:cBhvr>
                                      <p:to>
                                        <p:strVal val="visible"/>
                                      </p:to>
                                    </p:set>
                                    <p:animEffect transition="in" filter="wipe(left)">
                                      <p:cBhvr>
                                        <p:cTn id="39" dur="2000"/>
                                        <p:tgtEl>
                                          <p:spTgt spid="695859"/>
                                        </p:tgtEl>
                                      </p:cBhvr>
                                    </p:animEffect>
                                  </p:childTnLst>
                                </p:cTn>
                              </p:par>
                            </p:childTnLst>
                          </p:cTn>
                        </p:par>
                        <p:par>
                          <p:cTn id="40" fill="hold">
                            <p:stCondLst>
                              <p:cond delay="22500"/>
                            </p:stCondLst>
                            <p:childTnLst>
                              <p:par>
                                <p:cTn id="41" presetID="22" presetClass="entr" presetSubtype="8" fill="hold" nodeType="afterEffect">
                                  <p:stCondLst>
                                    <p:cond delay="500"/>
                                  </p:stCondLst>
                                  <p:childTnLst>
                                    <p:set>
                                      <p:cBhvr>
                                        <p:cTn id="42" dur="1" fill="hold">
                                          <p:stCondLst>
                                            <p:cond delay="0"/>
                                          </p:stCondLst>
                                        </p:cTn>
                                        <p:tgtEl>
                                          <p:spTgt spid="695858"/>
                                        </p:tgtEl>
                                        <p:attrNameLst>
                                          <p:attrName>style.visibility</p:attrName>
                                        </p:attrNameLst>
                                      </p:cBhvr>
                                      <p:to>
                                        <p:strVal val="visible"/>
                                      </p:to>
                                    </p:set>
                                    <p:animEffect transition="in" filter="wipe(left)">
                                      <p:cBhvr>
                                        <p:cTn id="43" dur="2000"/>
                                        <p:tgtEl>
                                          <p:spTgt spid="695858"/>
                                        </p:tgtEl>
                                      </p:cBhvr>
                                    </p:animEffect>
                                  </p:childTnLst>
                                </p:cTn>
                              </p:par>
                            </p:childTnLst>
                          </p:cTn>
                        </p:par>
                        <p:par>
                          <p:cTn id="44" fill="hold">
                            <p:stCondLst>
                              <p:cond delay="25000"/>
                            </p:stCondLst>
                            <p:childTnLst>
                              <p:par>
                                <p:cTn id="45" presetID="22" presetClass="entr" presetSubtype="2" fill="hold" nodeType="afterEffect">
                                  <p:stCondLst>
                                    <p:cond delay="500"/>
                                  </p:stCondLst>
                                  <p:childTnLst>
                                    <p:set>
                                      <p:cBhvr>
                                        <p:cTn id="46" dur="1" fill="hold">
                                          <p:stCondLst>
                                            <p:cond delay="0"/>
                                          </p:stCondLst>
                                        </p:cTn>
                                        <p:tgtEl>
                                          <p:spTgt spid="695861"/>
                                        </p:tgtEl>
                                        <p:attrNameLst>
                                          <p:attrName>style.visibility</p:attrName>
                                        </p:attrNameLst>
                                      </p:cBhvr>
                                      <p:to>
                                        <p:strVal val="visible"/>
                                      </p:to>
                                    </p:set>
                                    <p:animEffect transition="in" filter="wipe(right)">
                                      <p:cBhvr>
                                        <p:cTn id="47" dur="2000"/>
                                        <p:tgtEl>
                                          <p:spTgt spid="695861"/>
                                        </p:tgtEl>
                                      </p:cBhvr>
                                    </p:animEffect>
                                  </p:childTnLst>
                                </p:cTn>
                              </p:par>
                            </p:childTnLst>
                          </p:cTn>
                        </p:par>
                        <p:par>
                          <p:cTn id="48" fill="hold">
                            <p:stCondLst>
                              <p:cond delay="27500"/>
                            </p:stCondLst>
                            <p:childTnLst>
                              <p:par>
                                <p:cTn id="49" presetID="22" presetClass="entr" presetSubtype="2" fill="hold" nodeType="afterEffect">
                                  <p:stCondLst>
                                    <p:cond delay="500"/>
                                  </p:stCondLst>
                                  <p:childTnLst>
                                    <p:set>
                                      <p:cBhvr>
                                        <p:cTn id="50" dur="1" fill="hold">
                                          <p:stCondLst>
                                            <p:cond delay="0"/>
                                          </p:stCondLst>
                                        </p:cTn>
                                        <p:tgtEl>
                                          <p:spTgt spid="695860"/>
                                        </p:tgtEl>
                                        <p:attrNameLst>
                                          <p:attrName>style.visibility</p:attrName>
                                        </p:attrNameLst>
                                      </p:cBhvr>
                                      <p:to>
                                        <p:strVal val="visible"/>
                                      </p:to>
                                    </p:set>
                                    <p:animEffect transition="in" filter="wipe(right)">
                                      <p:cBhvr>
                                        <p:cTn id="51" dur="2000"/>
                                        <p:tgtEl>
                                          <p:spTgt spid="695860"/>
                                        </p:tgtEl>
                                      </p:cBhvr>
                                    </p:animEffec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6" name="Rectangle 2"/>
          <p:cNvSpPr>
            <a:spLocks noGrp="1" noChangeArrowheads="1"/>
          </p:cNvSpPr>
          <p:nvPr>
            <p:ph type="title"/>
          </p:nvPr>
        </p:nvSpPr>
        <p:spPr/>
        <p:txBody>
          <a:bodyPr/>
          <a:lstStyle/>
          <a:p>
            <a:r>
              <a:rPr lang="en-US" altLang="zh-CN" sz="4800" dirty="0" smtClean="0"/>
              <a:t>9.5  </a:t>
            </a:r>
            <a:r>
              <a:rPr lang="zh-CN" altLang="zh-CN" sz="4800" dirty="0"/>
              <a:t>密钥分配</a:t>
            </a:r>
            <a:endParaRPr lang="zh-CN" altLang="en-US" sz="4800" dirty="0"/>
          </a:p>
        </p:txBody>
      </p:sp>
      <p:sp>
        <p:nvSpPr>
          <p:cNvPr id="594947" name="Rectangle 3"/>
          <p:cNvSpPr>
            <a:spLocks noGrp="1" noChangeArrowheads="1"/>
          </p:cNvSpPr>
          <p:nvPr>
            <p:ph idx="1"/>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r>
              <a:rPr lang="en-US" altLang="zh-CN" dirty="0" smtClean="0"/>
              <a:t>9.5.1  </a:t>
            </a:r>
            <a:r>
              <a:rPr lang="zh-CN" altLang="zh-CN" dirty="0"/>
              <a:t>对称密钥的分配</a:t>
            </a:r>
          </a:p>
          <a:p>
            <a:r>
              <a:rPr lang="en-US" altLang="zh-CN" dirty="0" smtClean="0"/>
              <a:t>9.5.2  </a:t>
            </a:r>
            <a:r>
              <a:rPr lang="zh-CN" altLang="zh-CN" dirty="0"/>
              <a:t>公钥的分配</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186" name="Rectangle 2"/>
          <p:cNvSpPr>
            <a:spLocks noGrp="1" noChangeArrowheads="1"/>
          </p:cNvSpPr>
          <p:nvPr>
            <p:ph type="title"/>
          </p:nvPr>
        </p:nvSpPr>
        <p:spPr/>
        <p:txBody>
          <a:bodyPr/>
          <a:lstStyle/>
          <a:p>
            <a:r>
              <a:rPr lang="en-US" altLang="zh-CN" dirty="0" smtClean="0"/>
              <a:t>9.5   </a:t>
            </a:r>
            <a:r>
              <a:rPr lang="zh-CN" altLang="en-US" dirty="0"/>
              <a:t>密钥分配 </a:t>
            </a:r>
          </a:p>
        </p:txBody>
      </p:sp>
      <p:sp>
        <p:nvSpPr>
          <p:cNvPr id="605187" name="Rectangle 3"/>
          <p:cNvSpPr>
            <a:spLocks noGrp="1" noChangeArrowheads="1"/>
          </p:cNvSpPr>
          <p:nvPr>
            <p:ph idx="1"/>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r>
              <a:rPr lang="zh-CN" altLang="zh-CN" dirty="0"/>
              <a:t>由于密码算法是公开的，网络的安全性就完全基于密钥的安全保护上。因此在密码学中出现了一个重要的分支——密钥管理。</a:t>
            </a:r>
            <a:endParaRPr lang="en-US" altLang="zh-CN" dirty="0" smtClean="0"/>
          </a:p>
          <a:p>
            <a:r>
              <a:rPr lang="zh-CN" altLang="en-US" dirty="0" smtClean="0">
                <a:solidFill>
                  <a:srgbClr val="FF0000"/>
                </a:solidFill>
              </a:rPr>
              <a:t>密钥管理</a:t>
            </a:r>
            <a:r>
              <a:rPr lang="zh-CN" altLang="en-US" dirty="0">
                <a:solidFill>
                  <a:srgbClr val="FF0000"/>
                </a:solidFill>
              </a:rPr>
              <a:t>包括：</a:t>
            </a:r>
            <a:r>
              <a:rPr lang="zh-CN" altLang="en-US" dirty="0"/>
              <a:t>密钥的产生、分配、注入、验证和使用。本节只讨论密钥的分配。</a:t>
            </a:r>
          </a:p>
          <a:p>
            <a:r>
              <a:rPr lang="zh-CN" altLang="en-US" dirty="0"/>
              <a:t>密钥分配是密钥管理中最大的问题。密钥必须通过最安全的通路进行分配</a:t>
            </a:r>
            <a:r>
              <a:rPr lang="zh-CN" altLang="en-US" dirty="0" smtClean="0"/>
              <a:t>。</a:t>
            </a:r>
            <a:endParaRPr lang="en-US" altLang="zh-CN"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051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186" name="Rectangle 2"/>
          <p:cNvSpPr>
            <a:spLocks noGrp="1" noChangeArrowheads="1"/>
          </p:cNvSpPr>
          <p:nvPr>
            <p:ph type="title"/>
          </p:nvPr>
        </p:nvSpPr>
        <p:spPr/>
        <p:txBody>
          <a:bodyPr/>
          <a:lstStyle/>
          <a:p>
            <a:r>
              <a:rPr lang="en-US" altLang="zh-CN" dirty="0" smtClean="0"/>
              <a:t>9.5   </a:t>
            </a:r>
            <a:r>
              <a:rPr lang="zh-CN" altLang="en-US" dirty="0"/>
              <a:t>密钥分配 </a:t>
            </a:r>
          </a:p>
        </p:txBody>
      </p:sp>
      <p:sp>
        <p:nvSpPr>
          <p:cNvPr id="605187" name="Rectangle 3"/>
          <p:cNvSpPr>
            <a:spLocks noGrp="1" noChangeArrowheads="1"/>
          </p:cNvSpPr>
          <p:nvPr>
            <p:ph idx="1"/>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r>
              <a:rPr lang="zh-CN" altLang="zh-CN" dirty="0">
                <a:solidFill>
                  <a:srgbClr val="FF0000"/>
                </a:solidFill>
              </a:rPr>
              <a:t>网外分配</a:t>
            </a:r>
            <a:r>
              <a:rPr lang="zh-CN" altLang="zh-CN" dirty="0" smtClean="0">
                <a:solidFill>
                  <a:srgbClr val="FF0000"/>
                </a:solidFill>
              </a:rPr>
              <a:t>方式</a:t>
            </a:r>
            <a:r>
              <a:rPr lang="zh-CN" altLang="en-US" dirty="0" smtClean="0">
                <a:solidFill>
                  <a:srgbClr val="FF0000"/>
                </a:solidFill>
              </a:rPr>
              <a:t>：</a:t>
            </a:r>
            <a:r>
              <a:rPr lang="zh-CN" altLang="zh-CN" dirty="0"/>
              <a:t>派非常可靠的信使携带密钥分配给互相通信的各</a:t>
            </a:r>
            <a:r>
              <a:rPr lang="zh-CN" altLang="zh-CN" dirty="0" smtClean="0"/>
              <a:t>用户</a:t>
            </a:r>
            <a:r>
              <a:rPr lang="zh-CN" altLang="en-US" dirty="0" smtClean="0"/>
              <a:t>。</a:t>
            </a:r>
            <a:endParaRPr lang="en-US" altLang="zh-CN" dirty="0" smtClean="0"/>
          </a:p>
          <a:p>
            <a:r>
              <a:rPr lang="zh-CN" altLang="zh-CN" dirty="0">
                <a:solidFill>
                  <a:srgbClr val="FF0000"/>
                </a:solidFill>
              </a:rPr>
              <a:t>网内分配</a:t>
            </a:r>
            <a:r>
              <a:rPr lang="zh-CN" altLang="zh-CN" dirty="0" smtClean="0">
                <a:solidFill>
                  <a:srgbClr val="FF0000"/>
                </a:solidFill>
              </a:rPr>
              <a:t>方式</a:t>
            </a:r>
            <a:r>
              <a:rPr lang="zh-CN" altLang="en-US" dirty="0" smtClean="0"/>
              <a:t>：</a:t>
            </a:r>
            <a:r>
              <a:rPr lang="zh-CN" altLang="zh-CN" dirty="0"/>
              <a:t>密钥自动</a:t>
            </a:r>
            <a:r>
              <a:rPr lang="zh-CN" altLang="zh-CN" dirty="0" smtClean="0"/>
              <a:t>分配</a:t>
            </a:r>
            <a:r>
              <a:rPr lang="zh-CN" altLang="en-US" dirty="0" smtClean="0"/>
              <a:t>。</a:t>
            </a:r>
            <a:endParaRPr lang="zh-CN" altLang="en-US" dirty="0"/>
          </a:p>
        </p:txBody>
      </p:sp>
      <p:sp>
        <p:nvSpPr>
          <p:cNvPr id="2" name="矩形 1"/>
          <p:cNvSpPr/>
          <p:nvPr/>
        </p:nvSpPr>
        <p:spPr>
          <a:xfrm>
            <a:off x="920552" y="3284984"/>
            <a:ext cx="8568952" cy="1656183"/>
          </a:xfrm>
          <a:prstGeom prst="rect">
            <a:avLst/>
          </a:prstGeom>
          <a:solidFill>
            <a:srgbClr val="FF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lstStyle/>
          <a:p>
            <a:pPr>
              <a:lnSpc>
                <a:spcPct val="110000"/>
              </a:lnSpc>
            </a:pPr>
            <a:r>
              <a:rPr lang="zh-CN" altLang="zh-CN" sz="2800" b="1" dirty="0">
                <a:solidFill>
                  <a:srgbClr val="000066"/>
                </a:solidFill>
                <a:latin typeface="+mn-lt"/>
                <a:ea typeface="黑体" panose="02010609060101010101" pitchFamily="2" charset="-122"/>
              </a:rPr>
              <a:t>但随着用户的增多和网络流量的增大，密钥更换</a:t>
            </a:r>
            <a:r>
              <a:rPr lang="zh-CN" altLang="zh-CN" sz="2800" b="1" dirty="0" smtClean="0">
                <a:solidFill>
                  <a:srgbClr val="000066"/>
                </a:solidFill>
                <a:latin typeface="+mn-lt"/>
                <a:ea typeface="黑体" panose="02010609060101010101" pitchFamily="2" charset="-122"/>
              </a:rPr>
              <a:t>频繁</a:t>
            </a:r>
            <a:r>
              <a:rPr lang="zh-CN" altLang="en-US" sz="2800" b="1" dirty="0">
                <a:solidFill>
                  <a:srgbClr val="000066"/>
                </a:solidFill>
                <a:latin typeface="+mn-lt"/>
                <a:ea typeface="黑体" panose="02010609060101010101" pitchFamily="2" charset="-122"/>
              </a:rPr>
              <a:t>（</a:t>
            </a:r>
            <a:r>
              <a:rPr lang="zh-CN" altLang="zh-CN" sz="2800" b="1" dirty="0" smtClean="0">
                <a:solidFill>
                  <a:srgbClr val="000066"/>
                </a:solidFill>
                <a:latin typeface="+mn-lt"/>
                <a:ea typeface="黑体" panose="02010609060101010101" pitchFamily="2" charset="-122"/>
              </a:rPr>
              <a:t>密钥</a:t>
            </a:r>
            <a:r>
              <a:rPr lang="zh-CN" altLang="zh-CN" sz="2800" b="1" dirty="0">
                <a:solidFill>
                  <a:srgbClr val="000066"/>
                </a:solidFill>
                <a:latin typeface="+mn-lt"/>
                <a:ea typeface="黑体" panose="02010609060101010101" pitchFamily="2" charset="-122"/>
              </a:rPr>
              <a:t>必须定期更换才能做到</a:t>
            </a:r>
            <a:r>
              <a:rPr lang="zh-CN" altLang="zh-CN" sz="2800" b="1" dirty="0" smtClean="0">
                <a:solidFill>
                  <a:srgbClr val="000066"/>
                </a:solidFill>
                <a:latin typeface="+mn-lt"/>
                <a:ea typeface="黑体" panose="02010609060101010101" pitchFamily="2" charset="-122"/>
              </a:rPr>
              <a:t>可靠</a:t>
            </a:r>
            <a:r>
              <a:rPr lang="zh-CN" altLang="en-US" sz="2800" b="1" dirty="0" smtClean="0">
                <a:solidFill>
                  <a:srgbClr val="000066"/>
                </a:solidFill>
                <a:latin typeface="+mn-lt"/>
                <a:ea typeface="黑体" panose="02010609060101010101" pitchFamily="2" charset="-122"/>
              </a:rPr>
              <a:t>）</a:t>
            </a:r>
            <a:r>
              <a:rPr lang="zh-CN" altLang="zh-CN" sz="2800" b="1" dirty="0" smtClean="0">
                <a:solidFill>
                  <a:srgbClr val="000066"/>
                </a:solidFill>
                <a:latin typeface="+mn-lt"/>
                <a:ea typeface="黑体" panose="02010609060101010101" pitchFamily="2" charset="-122"/>
              </a:rPr>
              <a:t>，</a:t>
            </a:r>
            <a:r>
              <a:rPr lang="zh-CN" altLang="zh-CN" sz="2800" b="1" dirty="0">
                <a:solidFill>
                  <a:srgbClr val="000066"/>
                </a:solidFill>
                <a:latin typeface="+mn-lt"/>
                <a:ea typeface="黑体" panose="02010609060101010101" pitchFamily="2" charset="-122"/>
              </a:rPr>
              <a:t>派信使的办法已不再适用，而应采用网内分配</a:t>
            </a:r>
            <a:r>
              <a:rPr lang="zh-CN" altLang="zh-CN" sz="2800" b="1" dirty="0" smtClean="0">
                <a:solidFill>
                  <a:srgbClr val="000066"/>
                </a:solidFill>
                <a:latin typeface="+mn-lt"/>
                <a:ea typeface="黑体" panose="02010609060101010101" pitchFamily="2" charset="-122"/>
              </a:rPr>
              <a:t>方式</a:t>
            </a:r>
            <a:r>
              <a:rPr lang="zh-CN" altLang="en-US" sz="2800" b="1" dirty="0" smtClean="0">
                <a:solidFill>
                  <a:srgbClr val="000066"/>
                </a:solidFill>
                <a:latin typeface="+mn-lt"/>
                <a:ea typeface="黑体" panose="02010609060101010101" pitchFamily="2" charset="-122"/>
              </a:rPr>
              <a:t>。</a:t>
            </a:r>
            <a:endParaRPr lang="zh-CN" altLang="en-US" sz="2800" b="1" dirty="0">
              <a:solidFill>
                <a:srgbClr val="000066"/>
              </a:solidFill>
              <a:latin typeface="+mn-lt"/>
              <a:ea typeface="黑体" panose="02010609060101010101" pitchFamily="2"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42" name="Rectangle 2"/>
          <p:cNvSpPr>
            <a:spLocks noGrp="1" noChangeArrowheads="1"/>
          </p:cNvSpPr>
          <p:nvPr>
            <p:ph type="title"/>
          </p:nvPr>
        </p:nvSpPr>
        <p:spPr/>
        <p:txBody>
          <a:bodyPr/>
          <a:lstStyle/>
          <a:p>
            <a:r>
              <a:rPr lang="en-US" altLang="zh-CN" sz="4000" dirty="0" smtClean="0"/>
              <a:t>9.1.1  </a:t>
            </a:r>
            <a:r>
              <a:rPr lang="zh-CN" altLang="zh-CN" sz="4000" dirty="0"/>
              <a:t>计算机网络面临的安全性威胁</a:t>
            </a:r>
            <a:endParaRPr lang="zh-CN" altLang="en-US" sz="4000" dirty="0"/>
          </a:p>
        </p:txBody>
      </p:sp>
      <p:sp>
        <p:nvSpPr>
          <p:cNvPr id="931843" name="Rectangle 3"/>
          <p:cNvSpPr>
            <a:spLocks noGrp="1" noChangeArrowheads="1"/>
          </p:cNvSpPr>
          <p:nvPr>
            <p:ph idx="1"/>
          </p:nvPr>
        </p:nvSpPr>
        <p:spPr/>
        <p:txBody>
          <a:bodyPr/>
          <a:lstStyle/>
          <a:p>
            <a:r>
              <a:rPr lang="zh-CN" altLang="en-US" dirty="0"/>
              <a:t>计算机网络上的通信面临以下两大类威胁</a:t>
            </a:r>
            <a:r>
              <a:rPr lang="zh-CN" altLang="en-US" dirty="0" smtClean="0"/>
              <a:t>：</a:t>
            </a:r>
            <a:r>
              <a:rPr lang="zh-CN" altLang="en-US" dirty="0" smtClean="0">
                <a:solidFill>
                  <a:srgbClr val="FF0000"/>
                </a:solidFill>
              </a:rPr>
              <a:t>被动攻击</a:t>
            </a:r>
            <a:r>
              <a:rPr lang="zh-CN" altLang="en-US" dirty="0" smtClean="0"/>
              <a:t>和</a:t>
            </a:r>
            <a:r>
              <a:rPr lang="zh-CN" altLang="en-US" dirty="0" smtClean="0">
                <a:solidFill>
                  <a:srgbClr val="FF0000"/>
                </a:solidFill>
              </a:rPr>
              <a:t>主动攻击。</a:t>
            </a:r>
            <a:endParaRPr lang="zh-CN" altLang="zh-CN" dirty="0">
              <a:solidFill>
                <a:srgbClr val="FF0000"/>
              </a:solidFill>
            </a:endParaRPr>
          </a:p>
        </p:txBody>
      </p:sp>
      <p:sp>
        <p:nvSpPr>
          <p:cNvPr id="4" name="Rectangle 99"/>
          <p:cNvSpPr>
            <a:spLocks noChangeArrowheads="1"/>
          </p:cNvSpPr>
          <p:nvPr/>
        </p:nvSpPr>
        <p:spPr bwMode="auto">
          <a:xfrm>
            <a:off x="704528" y="2420888"/>
            <a:ext cx="8824912" cy="2165350"/>
          </a:xfrm>
          <a:prstGeom prst="rect">
            <a:avLst/>
          </a:prstGeom>
          <a:solidFill>
            <a:srgbClr val="FFFF66"/>
          </a:solidFill>
          <a:ln w="9525">
            <a:solidFill>
              <a:srgbClr val="000000"/>
            </a:solidFill>
            <a:prstDash val="dash"/>
            <a:miter lim="800000"/>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5" name="Rectangle 66"/>
          <p:cNvSpPr>
            <a:spLocks noChangeArrowheads="1"/>
          </p:cNvSpPr>
          <p:nvPr/>
        </p:nvSpPr>
        <p:spPr bwMode="auto">
          <a:xfrm>
            <a:off x="2976477" y="4083886"/>
            <a:ext cx="6540500" cy="487362"/>
          </a:xfrm>
          <a:prstGeom prst="rect">
            <a:avLst/>
          </a:prstGeom>
          <a:solidFill>
            <a:srgbClr val="FF9933"/>
          </a:solidFill>
          <a:ln>
            <a:noFill/>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6" name="Oval 68"/>
          <p:cNvSpPr>
            <a:spLocks noChangeArrowheads="1"/>
          </p:cNvSpPr>
          <p:nvPr/>
        </p:nvSpPr>
        <p:spPr bwMode="auto">
          <a:xfrm>
            <a:off x="3204840" y="3032075"/>
            <a:ext cx="263525" cy="279400"/>
          </a:xfrm>
          <a:prstGeom prst="ellipse">
            <a:avLst/>
          </a:prstGeom>
          <a:solidFill>
            <a:srgbClr val="99CCFF"/>
          </a:solidFill>
          <a:ln w="19050">
            <a:solidFill>
              <a:srgbClr val="333399"/>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7" name="Oval 69"/>
          <p:cNvSpPr>
            <a:spLocks noChangeArrowheads="1"/>
          </p:cNvSpPr>
          <p:nvPr/>
        </p:nvSpPr>
        <p:spPr bwMode="auto">
          <a:xfrm>
            <a:off x="4568503" y="3032075"/>
            <a:ext cx="263525" cy="279400"/>
          </a:xfrm>
          <a:prstGeom prst="ellipse">
            <a:avLst/>
          </a:prstGeom>
          <a:solidFill>
            <a:srgbClr val="99CCFF"/>
          </a:solidFill>
          <a:ln w="19050">
            <a:solidFill>
              <a:srgbClr val="333399"/>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8" name="Oval 71"/>
          <p:cNvSpPr>
            <a:spLocks noChangeArrowheads="1"/>
          </p:cNvSpPr>
          <p:nvPr/>
        </p:nvSpPr>
        <p:spPr bwMode="auto">
          <a:xfrm>
            <a:off x="988690" y="3032075"/>
            <a:ext cx="263525" cy="276225"/>
          </a:xfrm>
          <a:prstGeom prst="ellipse">
            <a:avLst/>
          </a:prstGeom>
          <a:solidFill>
            <a:srgbClr val="99CCFF"/>
          </a:solidFill>
          <a:ln w="19050">
            <a:solidFill>
              <a:srgbClr val="333399"/>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9" name="Oval 72"/>
          <p:cNvSpPr>
            <a:spLocks noChangeArrowheads="1"/>
          </p:cNvSpPr>
          <p:nvPr/>
        </p:nvSpPr>
        <p:spPr bwMode="auto">
          <a:xfrm>
            <a:off x="2353940" y="3032075"/>
            <a:ext cx="263525" cy="276225"/>
          </a:xfrm>
          <a:prstGeom prst="ellipse">
            <a:avLst/>
          </a:prstGeom>
          <a:solidFill>
            <a:srgbClr val="99CCFF"/>
          </a:solidFill>
          <a:ln w="19050">
            <a:solidFill>
              <a:srgbClr val="333399"/>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10" name="Line 73"/>
          <p:cNvSpPr>
            <a:spLocks noChangeShapeType="1"/>
          </p:cNvSpPr>
          <p:nvPr/>
        </p:nvSpPr>
        <p:spPr bwMode="auto">
          <a:xfrm>
            <a:off x="1252215" y="3171775"/>
            <a:ext cx="1101725" cy="0"/>
          </a:xfrm>
          <a:prstGeom prst="line">
            <a:avLst/>
          </a:prstGeom>
          <a:noFill/>
          <a:ln w="28575">
            <a:solidFill>
              <a:srgbClr val="333399"/>
            </a:solidFill>
            <a:round/>
            <a:headEnd type="none" w="sm" len="sm"/>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11" name="Arc 74"/>
          <p:cNvSpPr/>
          <p:nvPr/>
        </p:nvSpPr>
        <p:spPr bwMode="auto">
          <a:xfrm>
            <a:off x="1252215" y="3171775"/>
            <a:ext cx="568325" cy="395288"/>
          </a:xfrm>
          <a:custGeom>
            <a:avLst/>
            <a:gdLst>
              <a:gd name="G0" fmla="+- 0 0 0"/>
              <a:gd name="G1" fmla="+- 19891 0 0"/>
              <a:gd name="G2" fmla="+- 21600 0 0"/>
              <a:gd name="T0" fmla="*/ 8421 w 21600"/>
              <a:gd name="T1" fmla="*/ 0 h 19891"/>
              <a:gd name="T2" fmla="*/ 21600 w 21600"/>
              <a:gd name="T3" fmla="*/ 19891 h 19891"/>
              <a:gd name="T4" fmla="*/ 0 w 21600"/>
              <a:gd name="T5" fmla="*/ 19891 h 19891"/>
            </a:gdLst>
            <a:ahLst/>
            <a:cxnLst>
              <a:cxn ang="0">
                <a:pos x="T0" y="T1"/>
              </a:cxn>
              <a:cxn ang="0">
                <a:pos x="T2" y="T3"/>
              </a:cxn>
              <a:cxn ang="0">
                <a:pos x="T4" y="T5"/>
              </a:cxn>
            </a:cxnLst>
            <a:rect l="0" t="0" r="r" b="b"/>
            <a:pathLst>
              <a:path w="21600" h="19891" fill="none" extrusionOk="0">
                <a:moveTo>
                  <a:pt x="8420" y="0"/>
                </a:moveTo>
                <a:cubicBezTo>
                  <a:pt x="16409" y="3382"/>
                  <a:pt x="21600" y="11215"/>
                  <a:pt x="21600" y="19891"/>
                </a:cubicBezTo>
              </a:path>
              <a:path w="21600" h="19891" stroke="0" extrusionOk="0">
                <a:moveTo>
                  <a:pt x="8420" y="0"/>
                </a:moveTo>
                <a:cubicBezTo>
                  <a:pt x="16409" y="3382"/>
                  <a:pt x="21600" y="11215"/>
                  <a:pt x="21600" y="19891"/>
                </a:cubicBezTo>
                <a:lnTo>
                  <a:pt x="0" y="19891"/>
                </a:lnTo>
                <a:close/>
              </a:path>
            </a:pathLst>
          </a:custGeom>
          <a:noFill/>
          <a:ln w="28575">
            <a:solidFill>
              <a:srgbClr val="FF0000"/>
            </a:solidFill>
            <a:round/>
            <a:headEnd type="none" w="sm" len="sm"/>
            <a:tailEnd type="triangle" w="med" len="lg"/>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12" name="Oval 75"/>
          <p:cNvSpPr>
            <a:spLocks noChangeArrowheads="1"/>
          </p:cNvSpPr>
          <p:nvPr/>
        </p:nvSpPr>
        <p:spPr bwMode="auto">
          <a:xfrm>
            <a:off x="1650678" y="3586113"/>
            <a:ext cx="393700" cy="231775"/>
          </a:xfrm>
          <a:prstGeom prst="ellipse">
            <a:avLst/>
          </a:prstGeom>
          <a:solidFill>
            <a:srgbClr val="FF0000"/>
          </a:solidFill>
          <a:ln w="19050">
            <a:solidFill>
              <a:srgbClr val="333399"/>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13" name="Text Box 76"/>
          <p:cNvSpPr txBox="1">
            <a:spLocks noChangeArrowheads="1"/>
          </p:cNvSpPr>
          <p:nvPr/>
        </p:nvSpPr>
        <p:spPr bwMode="auto">
          <a:xfrm>
            <a:off x="2044378" y="3544838"/>
            <a:ext cx="700833" cy="40011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defTabSz="762000">
              <a:defRPr>
                <a:solidFill>
                  <a:schemeClr val="tx1"/>
                </a:solidFill>
                <a:latin typeface="Arial" panose="020B0604020202020204" pitchFamily="34" charset="0"/>
                <a:ea typeface="宋体" panose="02010600030101010101" pitchFamily="2" charset="-122"/>
              </a:defRPr>
            </a:lvl1pPr>
            <a:lvl2pPr marL="571500" algn="l" defTabSz="762000">
              <a:defRPr>
                <a:solidFill>
                  <a:schemeClr val="tx1"/>
                </a:solidFill>
                <a:latin typeface="Arial" panose="020B0604020202020204" pitchFamily="34" charset="0"/>
                <a:ea typeface="宋体" panose="02010600030101010101" pitchFamily="2" charset="-122"/>
              </a:defRPr>
            </a:lvl2pPr>
            <a:lvl3pPr marL="1143000" algn="l" defTabSz="762000">
              <a:defRPr>
                <a:solidFill>
                  <a:schemeClr val="tx1"/>
                </a:solidFill>
                <a:latin typeface="Arial" panose="020B0604020202020204" pitchFamily="34" charset="0"/>
                <a:ea typeface="宋体" panose="02010600030101010101" pitchFamily="2" charset="-122"/>
              </a:defRPr>
            </a:lvl3pPr>
            <a:lvl4pPr marL="1714500" algn="l" defTabSz="762000">
              <a:defRPr>
                <a:solidFill>
                  <a:schemeClr val="tx1"/>
                </a:solidFill>
                <a:latin typeface="Arial" panose="020B0604020202020204" pitchFamily="34" charset="0"/>
                <a:ea typeface="宋体" panose="02010600030101010101" pitchFamily="2" charset="-122"/>
              </a:defRPr>
            </a:lvl4pPr>
            <a:lvl5pPr marL="2286000" algn="l" defTabSz="762000">
              <a:defRPr>
                <a:solidFill>
                  <a:schemeClr val="tx1"/>
                </a:solidFill>
                <a:latin typeface="Arial" panose="020B0604020202020204" pitchFamily="34" charset="0"/>
                <a:ea typeface="宋体" panose="02010600030101010101" pitchFamily="2" charset="-122"/>
              </a:defRPr>
            </a:lvl5pPr>
            <a:lvl6pPr marL="27432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004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6576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148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hangingPunct="0"/>
            <a:r>
              <a:rPr kumimoji="1" lang="zh-CN" altLang="en-US" sz="2000" b="1">
                <a:solidFill>
                  <a:srgbClr val="000099"/>
                </a:solidFill>
                <a:latin typeface="+mn-lt"/>
                <a:ea typeface="黑体" panose="02010609060101010101" pitchFamily="2" charset="-122"/>
              </a:rPr>
              <a:t>截获</a:t>
            </a:r>
          </a:p>
        </p:txBody>
      </p:sp>
      <p:sp>
        <p:nvSpPr>
          <p:cNvPr id="14" name="Oval 77"/>
          <p:cNvSpPr>
            <a:spLocks noChangeArrowheads="1"/>
          </p:cNvSpPr>
          <p:nvPr/>
        </p:nvSpPr>
        <p:spPr bwMode="auto">
          <a:xfrm>
            <a:off x="5405115" y="3027313"/>
            <a:ext cx="263525" cy="274637"/>
          </a:xfrm>
          <a:prstGeom prst="ellipse">
            <a:avLst/>
          </a:prstGeom>
          <a:solidFill>
            <a:srgbClr val="99CCFF"/>
          </a:solidFill>
          <a:ln w="19050">
            <a:solidFill>
              <a:srgbClr val="333399"/>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15" name="Oval 78"/>
          <p:cNvSpPr>
            <a:spLocks noChangeArrowheads="1"/>
          </p:cNvSpPr>
          <p:nvPr/>
        </p:nvSpPr>
        <p:spPr bwMode="auto">
          <a:xfrm>
            <a:off x="6770365" y="3027313"/>
            <a:ext cx="265113" cy="274637"/>
          </a:xfrm>
          <a:prstGeom prst="ellipse">
            <a:avLst/>
          </a:prstGeom>
          <a:solidFill>
            <a:srgbClr val="99CCFF"/>
          </a:solidFill>
          <a:ln w="19050">
            <a:solidFill>
              <a:srgbClr val="333399"/>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16" name="Oval 83"/>
          <p:cNvSpPr>
            <a:spLocks noChangeArrowheads="1"/>
          </p:cNvSpPr>
          <p:nvPr/>
        </p:nvSpPr>
        <p:spPr bwMode="auto">
          <a:xfrm>
            <a:off x="7654603" y="3027313"/>
            <a:ext cx="263525" cy="274637"/>
          </a:xfrm>
          <a:prstGeom prst="ellipse">
            <a:avLst/>
          </a:prstGeom>
          <a:solidFill>
            <a:srgbClr val="99CCFF"/>
          </a:solidFill>
          <a:ln w="19050">
            <a:solidFill>
              <a:srgbClr val="333399"/>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17" name="Text Box 85"/>
          <p:cNvSpPr txBox="1">
            <a:spLocks noChangeArrowheads="1"/>
          </p:cNvSpPr>
          <p:nvPr/>
        </p:nvSpPr>
        <p:spPr bwMode="auto">
          <a:xfrm>
            <a:off x="8876978" y="3376563"/>
            <a:ext cx="700833" cy="7078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defTabSz="762000">
              <a:defRPr>
                <a:solidFill>
                  <a:schemeClr val="tx1"/>
                </a:solidFill>
                <a:latin typeface="Arial" panose="020B0604020202020204" pitchFamily="34" charset="0"/>
                <a:ea typeface="宋体" panose="02010600030101010101" pitchFamily="2" charset="-122"/>
              </a:defRPr>
            </a:lvl1pPr>
            <a:lvl2pPr marL="571500" algn="l" defTabSz="762000">
              <a:defRPr>
                <a:solidFill>
                  <a:schemeClr val="tx1"/>
                </a:solidFill>
                <a:latin typeface="Arial" panose="020B0604020202020204" pitchFamily="34" charset="0"/>
                <a:ea typeface="宋体" panose="02010600030101010101" pitchFamily="2" charset="-122"/>
              </a:defRPr>
            </a:lvl2pPr>
            <a:lvl3pPr marL="1143000" algn="l" defTabSz="762000">
              <a:defRPr>
                <a:solidFill>
                  <a:schemeClr val="tx1"/>
                </a:solidFill>
                <a:latin typeface="Arial" panose="020B0604020202020204" pitchFamily="34" charset="0"/>
                <a:ea typeface="宋体" panose="02010600030101010101" pitchFamily="2" charset="-122"/>
              </a:defRPr>
            </a:lvl3pPr>
            <a:lvl4pPr marL="1714500" algn="l" defTabSz="762000">
              <a:defRPr>
                <a:solidFill>
                  <a:schemeClr val="tx1"/>
                </a:solidFill>
                <a:latin typeface="Arial" panose="020B0604020202020204" pitchFamily="34" charset="0"/>
                <a:ea typeface="宋体" panose="02010600030101010101" pitchFamily="2" charset="-122"/>
              </a:defRPr>
            </a:lvl4pPr>
            <a:lvl5pPr marL="2286000" algn="l" defTabSz="762000">
              <a:defRPr>
                <a:solidFill>
                  <a:schemeClr val="tx1"/>
                </a:solidFill>
                <a:latin typeface="Arial" panose="020B0604020202020204" pitchFamily="34" charset="0"/>
                <a:ea typeface="宋体" panose="02010600030101010101" pitchFamily="2" charset="-122"/>
              </a:defRPr>
            </a:lvl5pPr>
            <a:lvl6pPr marL="27432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004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6576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148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hangingPunct="0"/>
            <a:r>
              <a:rPr kumimoji="1" lang="zh-CN" altLang="en-US" sz="2000" b="1">
                <a:solidFill>
                  <a:srgbClr val="000099"/>
                </a:solidFill>
                <a:latin typeface="+mn-lt"/>
                <a:ea typeface="黑体" panose="02010609060101010101" pitchFamily="2" charset="-122"/>
              </a:rPr>
              <a:t>拒绝</a:t>
            </a:r>
          </a:p>
          <a:p>
            <a:pPr eaLnBrk="0" hangingPunct="0"/>
            <a:r>
              <a:rPr kumimoji="1" lang="zh-CN" altLang="en-US" sz="2000" b="1">
                <a:solidFill>
                  <a:srgbClr val="000099"/>
                </a:solidFill>
                <a:latin typeface="+mn-lt"/>
                <a:ea typeface="黑体" panose="02010609060101010101" pitchFamily="2" charset="-122"/>
              </a:rPr>
              <a:t>服务</a:t>
            </a:r>
          </a:p>
        </p:txBody>
      </p:sp>
      <p:sp>
        <p:nvSpPr>
          <p:cNvPr id="18" name="Oval 86"/>
          <p:cNvSpPr>
            <a:spLocks noChangeArrowheads="1"/>
          </p:cNvSpPr>
          <p:nvPr/>
        </p:nvSpPr>
        <p:spPr bwMode="auto">
          <a:xfrm>
            <a:off x="9019853" y="3027313"/>
            <a:ext cx="263525" cy="274637"/>
          </a:xfrm>
          <a:prstGeom prst="ellipse">
            <a:avLst/>
          </a:prstGeom>
          <a:solidFill>
            <a:srgbClr val="99CCFF"/>
          </a:solidFill>
          <a:ln w="19050">
            <a:solidFill>
              <a:srgbClr val="333399"/>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20" name="Text Box 90"/>
          <p:cNvSpPr txBox="1">
            <a:spLocks noChangeArrowheads="1"/>
          </p:cNvSpPr>
          <p:nvPr/>
        </p:nvSpPr>
        <p:spPr bwMode="auto">
          <a:xfrm>
            <a:off x="5428928" y="4098875"/>
            <a:ext cx="1640193" cy="40011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defTabSz="762000">
              <a:defRPr>
                <a:solidFill>
                  <a:schemeClr val="tx1"/>
                </a:solidFill>
                <a:latin typeface="Arial" panose="020B0604020202020204" pitchFamily="34" charset="0"/>
                <a:ea typeface="宋体" panose="02010600030101010101" pitchFamily="2" charset="-122"/>
              </a:defRPr>
            </a:lvl1pPr>
            <a:lvl2pPr marL="571500" algn="l" defTabSz="762000">
              <a:defRPr>
                <a:solidFill>
                  <a:schemeClr val="tx1"/>
                </a:solidFill>
                <a:latin typeface="Arial" panose="020B0604020202020204" pitchFamily="34" charset="0"/>
                <a:ea typeface="宋体" panose="02010600030101010101" pitchFamily="2" charset="-122"/>
              </a:defRPr>
            </a:lvl2pPr>
            <a:lvl3pPr marL="1143000" algn="l" defTabSz="762000">
              <a:defRPr>
                <a:solidFill>
                  <a:schemeClr val="tx1"/>
                </a:solidFill>
                <a:latin typeface="Arial" panose="020B0604020202020204" pitchFamily="34" charset="0"/>
                <a:ea typeface="宋体" panose="02010600030101010101" pitchFamily="2" charset="-122"/>
              </a:defRPr>
            </a:lvl3pPr>
            <a:lvl4pPr marL="1714500" algn="l" defTabSz="762000">
              <a:defRPr>
                <a:solidFill>
                  <a:schemeClr val="tx1"/>
                </a:solidFill>
                <a:latin typeface="Arial" panose="020B0604020202020204" pitchFamily="34" charset="0"/>
                <a:ea typeface="宋体" panose="02010600030101010101" pitchFamily="2" charset="-122"/>
              </a:defRPr>
            </a:lvl4pPr>
            <a:lvl5pPr marL="2286000" algn="l" defTabSz="762000">
              <a:defRPr>
                <a:solidFill>
                  <a:schemeClr val="tx1"/>
                </a:solidFill>
                <a:latin typeface="Arial" panose="020B0604020202020204" pitchFamily="34" charset="0"/>
                <a:ea typeface="宋体" panose="02010600030101010101" pitchFamily="2" charset="-122"/>
              </a:defRPr>
            </a:lvl5pPr>
            <a:lvl6pPr marL="27432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004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6576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148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hangingPunct="0"/>
            <a:r>
              <a:rPr kumimoji="1" lang="zh-CN" altLang="en-US" sz="2000" b="1">
                <a:solidFill>
                  <a:srgbClr val="000099"/>
                </a:solidFill>
                <a:latin typeface="+mn-lt"/>
                <a:ea typeface="黑体" panose="02010609060101010101" pitchFamily="2" charset="-122"/>
              </a:rPr>
              <a:t>主  动  攻  击</a:t>
            </a:r>
          </a:p>
        </p:txBody>
      </p:sp>
      <p:sp>
        <p:nvSpPr>
          <p:cNvPr id="21" name="Text Box 91"/>
          <p:cNvSpPr txBox="1">
            <a:spLocks noChangeArrowheads="1"/>
          </p:cNvSpPr>
          <p:nvPr/>
        </p:nvSpPr>
        <p:spPr bwMode="auto">
          <a:xfrm>
            <a:off x="8672190" y="2451050"/>
            <a:ext cx="958917" cy="40011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defTabSz="762000">
              <a:defRPr>
                <a:solidFill>
                  <a:schemeClr val="tx1"/>
                </a:solidFill>
                <a:latin typeface="Arial" panose="020B0604020202020204" pitchFamily="34" charset="0"/>
                <a:ea typeface="宋体" panose="02010600030101010101" pitchFamily="2" charset="-122"/>
              </a:defRPr>
            </a:lvl1pPr>
            <a:lvl2pPr marL="571500" algn="l" defTabSz="762000">
              <a:defRPr>
                <a:solidFill>
                  <a:schemeClr val="tx1"/>
                </a:solidFill>
                <a:latin typeface="Arial" panose="020B0604020202020204" pitchFamily="34" charset="0"/>
                <a:ea typeface="宋体" panose="02010600030101010101" pitchFamily="2" charset="-122"/>
              </a:defRPr>
            </a:lvl2pPr>
            <a:lvl3pPr marL="1143000" algn="l" defTabSz="762000">
              <a:defRPr>
                <a:solidFill>
                  <a:schemeClr val="tx1"/>
                </a:solidFill>
                <a:latin typeface="Arial" panose="020B0604020202020204" pitchFamily="34" charset="0"/>
                <a:ea typeface="宋体" panose="02010600030101010101" pitchFamily="2" charset="-122"/>
              </a:defRPr>
            </a:lvl3pPr>
            <a:lvl4pPr marL="1714500" algn="l" defTabSz="762000">
              <a:defRPr>
                <a:solidFill>
                  <a:schemeClr val="tx1"/>
                </a:solidFill>
                <a:latin typeface="Arial" panose="020B0604020202020204" pitchFamily="34" charset="0"/>
                <a:ea typeface="宋体" panose="02010600030101010101" pitchFamily="2" charset="-122"/>
              </a:defRPr>
            </a:lvl4pPr>
            <a:lvl5pPr marL="2286000" algn="l" defTabSz="762000">
              <a:defRPr>
                <a:solidFill>
                  <a:schemeClr val="tx1"/>
                </a:solidFill>
                <a:latin typeface="Arial" panose="020B0604020202020204" pitchFamily="34" charset="0"/>
                <a:ea typeface="宋体" panose="02010600030101010101" pitchFamily="2" charset="-122"/>
              </a:defRPr>
            </a:lvl5pPr>
            <a:lvl6pPr marL="27432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004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6576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148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hangingPunct="0"/>
            <a:r>
              <a:rPr kumimoji="1" lang="zh-CN" altLang="en-US" sz="2000" b="1">
                <a:solidFill>
                  <a:srgbClr val="000099"/>
                </a:solidFill>
                <a:latin typeface="+mn-lt"/>
                <a:ea typeface="黑体" panose="02010609060101010101" pitchFamily="2" charset="-122"/>
              </a:rPr>
              <a:t>目的站</a:t>
            </a:r>
          </a:p>
        </p:txBody>
      </p:sp>
      <p:sp>
        <p:nvSpPr>
          <p:cNvPr id="22" name="Text Box 92"/>
          <p:cNvSpPr txBox="1">
            <a:spLocks noChangeArrowheads="1"/>
          </p:cNvSpPr>
          <p:nvPr/>
        </p:nvSpPr>
        <p:spPr bwMode="auto">
          <a:xfrm>
            <a:off x="7446640" y="2451050"/>
            <a:ext cx="700833" cy="40011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defTabSz="762000">
              <a:defRPr>
                <a:solidFill>
                  <a:schemeClr val="tx1"/>
                </a:solidFill>
                <a:latin typeface="Arial" panose="020B0604020202020204" pitchFamily="34" charset="0"/>
                <a:ea typeface="宋体" panose="02010600030101010101" pitchFamily="2" charset="-122"/>
              </a:defRPr>
            </a:lvl1pPr>
            <a:lvl2pPr marL="571500" algn="l" defTabSz="762000">
              <a:defRPr>
                <a:solidFill>
                  <a:schemeClr val="tx1"/>
                </a:solidFill>
                <a:latin typeface="Arial" panose="020B0604020202020204" pitchFamily="34" charset="0"/>
                <a:ea typeface="宋体" panose="02010600030101010101" pitchFamily="2" charset="-122"/>
              </a:defRPr>
            </a:lvl2pPr>
            <a:lvl3pPr marL="1143000" algn="l" defTabSz="762000">
              <a:defRPr>
                <a:solidFill>
                  <a:schemeClr val="tx1"/>
                </a:solidFill>
                <a:latin typeface="Arial" panose="020B0604020202020204" pitchFamily="34" charset="0"/>
                <a:ea typeface="宋体" panose="02010600030101010101" pitchFamily="2" charset="-122"/>
              </a:defRPr>
            </a:lvl3pPr>
            <a:lvl4pPr marL="1714500" algn="l" defTabSz="762000">
              <a:defRPr>
                <a:solidFill>
                  <a:schemeClr val="tx1"/>
                </a:solidFill>
                <a:latin typeface="Arial" panose="020B0604020202020204" pitchFamily="34" charset="0"/>
                <a:ea typeface="宋体" panose="02010600030101010101" pitchFamily="2" charset="-122"/>
              </a:defRPr>
            </a:lvl4pPr>
            <a:lvl5pPr marL="2286000" algn="l" defTabSz="762000">
              <a:defRPr>
                <a:solidFill>
                  <a:schemeClr val="tx1"/>
                </a:solidFill>
                <a:latin typeface="Arial" panose="020B0604020202020204" pitchFamily="34" charset="0"/>
                <a:ea typeface="宋体" panose="02010600030101010101" pitchFamily="2" charset="-122"/>
              </a:defRPr>
            </a:lvl5pPr>
            <a:lvl6pPr marL="27432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004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6576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148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hangingPunct="0"/>
            <a:r>
              <a:rPr kumimoji="1" lang="zh-CN" altLang="en-US" sz="2000" b="1">
                <a:solidFill>
                  <a:srgbClr val="000099"/>
                </a:solidFill>
                <a:latin typeface="+mn-lt"/>
                <a:ea typeface="黑体" panose="02010609060101010101" pitchFamily="2" charset="-122"/>
              </a:rPr>
              <a:t>源站</a:t>
            </a:r>
          </a:p>
        </p:txBody>
      </p:sp>
      <p:sp>
        <p:nvSpPr>
          <p:cNvPr id="23" name="Text Box 93"/>
          <p:cNvSpPr txBox="1">
            <a:spLocks noChangeArrowheads="1"/>
          </p:cNvSpPr>
          <p:nvPr/>
        </p:nvSpPr>
        <p:spPr bwMode="auto">
          <a:xfrm>
            <a:off x="5319390" y="2451050"/>
            <a:ext cx="700833" cy="40011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defTabSz="762000">
              <a:defRPr>
                <a:solidFill>
                  <a:schemeClr val="tx1"/>
                </a:solidFill>
                <a:latin typeface="Arial" panose="020B0604020202020204" pitchFamily="34" charset="0"/>
                <a:ea typeface="宋体" panose="02010600030101010101" pitchFamily="2" charset="-122"/>
              </a:defRPr>
            </a:lvl1pPr>
            <a:lvl2pPr marL="571500" algn="l" defTabSz="762000">
              <a:defRPr>
                <a:solidFill>
                  <a:schemeClr val="tx1"/>
                </a:solidFill>
                <a:latin typeface="Arial" panose="020B0604020202020204" pitchFamily="34" charset="0"/>
                <a:ea typeface="宋体" panose="02010600030101010101" pitchFamily="2" charset="-122"/>
              </a:defRPr>
            </a:lvl2pPr>
            <a:lvl3pPr marL="1143000" algn="l" defTabSz="762000">
              <a:defRPr>
                <a:solidFill>
                  <a:schemeClr val="tx1"/>
                </a:solidFill>
                <a:latin typeface="Arial" panose="020B0604020202020204" pitchFamily="34" charset="0"/>
                <a:ea typeface="宋体" panose="02010600030101010101" pitchFamily="2" charset="-122"/>
              </a:defRPr>
            </a:lvl3pPr>
            <a:lvl4pPr marL="1714500" algn="l" defTabSz="762000">
              <a:defRPr>
                <a:solidFill>
                  <a:schemeClr val="tx1"/>
                </a:solidFill>
                <a:latin typeface="Arial" panose="020B0604020202020204" pitchFamily="34" charset="0"/>
                <a:ea typeface="宋体" panose="02010600030101010101" pitchFamily="2" charset="-122"/>
              </a:defRPr>
            </a:lvl4pPr>
            <a:lvl5pPr marL="2286000" algn="l" defTabSz="762000">
              <a:defRPr>
                <a:solidFill>
                  <a:schemeClr val="tx1"/>
                </a:solidFill>
                <a:latin typeface="Arial" panose="020B0604020202020204" pitchFamily="34" charset="0"/>
                <a:ea typeface="宋体" panose="02010600030101010101" pitchFamily="2" charset="-122"/>
              </a:defRPr>
            </a:lvl5pPr>
            <a:lvl6pPr marL="27432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004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6576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148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hangingPunct="0"/>
            <a:r>
              <a:rPr kumimoji="1" lang="zh-CN" altLang="en-US" sz="2000" b="1">
                <a:solidFill>
                  <a:srgbClr val="000099"/>
                </a:solidFill>
                <a:latin typeface="+mn-lt"/>
                <a:ea typeface="黑体" panose="02010609060101010101" pitchFamily="2" charset="-122"/>
              </a:rPr>
              <a:t>源站</a:t>
            </a:r>
          </a:p>
        </p:txBody>
      </p:sp>
      <p:sp>
        <p:nvSpPr>
          <p:cNvPr id="24" name="Text Box 94"/>
          <p:cNvSpPr txBox="1">
            <a:spLocks noChangeArrowheads="1"/>
          </p:cNvSpPr>
          <p:nvPr/>
        </p:nvSpPr>
        <p:spPr bwMode="auto">
          <a:xfrm>
            <a:off x="3111178" y="2451050"/>
            <a:ext cx="700833" cy="40011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defTabSz="762000">
              <a:defRPr>
                <a:solidFill>
                  <a:schemeClr val="tx1"/>
                </a:solidFill>
                <a:latin typeface="Arial" panose="020B0604020202020204" pitchFamily="34" charset="0"/>
                <a:ea typeface="宋体" panose="02010600030101010101" pitchFamily="2" charset="-122"/>
              </a:defRPr>
            </a:lvl1pPr>
            <a:lvl2pPr marL="571500" algn="l" defTabSz="762000">
              <a:defRPr>
                <a:solidFill>
                  <a:schemeClr val="tx1"/>
                </a:solidFill>
                <a:latin typeface="Arial" panose="020B0604020202020204" pitchFamily="34" charset="0"/>
                <a:ea typeface="宋体" panose="02010600030101010101" pitchFamily="2" charset="-122"/>
              </a:defRPr>
            </a:lvl2pPr>
            <a:lvl3pPr marL="1143000" algn="l" defTabSz="762000">
              <a:defRPr>
                <a:solidFill>
                  <a:schemeClr val="tx1"/>
                </a:solidFill>
                <a:latin typeface="Arial" panose="020B0604020202020204" pitchFamily="34" charset="0"/>
                <a:ea typeface="宋体" panose="02010600030101010101" pitchFamily="2" charset="-122"/>
              </a:defRPr>
            </a:lvl3pPr>
            <a:lvl4pPr marL="1714500" algn="l" defTabSz="762000">
              <a:defRPr>
                <a:solidFill>
                  <a:schemeClr val="tx1"/>
                </a:solidFill>
                <a:latin typeface="Arial" panose="020B0604020202020204" pitchFamily="34" charset="0"/>
                <a:ea typeface="宋体" panose="02010600030101010101" pitchFamily="2" charset="-122"/>
              </a:defRPr>
            </a:lvl4pPr>
            <a:lvl5pPr marL="2286000" algn="l" defTabSz="762000">
              <a:defRPr>
                <a:solidFill>
                  <a:schemeClr val="tx1"/>
                </a:solidFill>
                <a:latin typeface="Arial" panose="020B0604020202020204" pitchFamily="34" charset="0"/>
                <a:ea typeface="宋体" panose="02010600030101010101" pitchFamily="2" charset="-122"/>
              </a:defRPr>
            </a:lvl5pPr>
            <a:lvl6pPr marL="27432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004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6576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148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hangingPunct="0"/>
            <a:r>
              <a:rPr kumimoji="1" lang="zh-CN" altLang="en-US" sz="2000" b="1">
                <a:solidFill>
                  <a:srgbClr val="000099"/>
                </a:solidFill>
                <a:latin typeface="+mn-lt"/>
                <a:ea typeface="黑体" panose="02010609060101010101" pitchFamily="2" charset="-122"/>
              </a:rPr>
              <a:t>源站</a:t>
            </a:r>
          </a:p>
        </p:txBody>
      </p:sp>
      <p:sp>
        <p:nvSpPr>
          <p:cNvPr id="25" name="Text Box 95"/>
          <p:cNvSpPr txBox="1">
            <a:spLocks noChangeArrowheads="1"/>
          </p:cNvSpPr>
          <p:nvPr/>
        </p:nvSpPr>
        <p:spPr bwMode="auto">
          <a:xfrm>
            <a:off x="820415" y="2451050"/>
            <a:ext cx="700833" cy="40011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defTabSz="762000">
              <a:defRPr>
                <a:solidFill>
                  <a:schemeClr val="tx1"/>
                </a:solidFill>
                <a:latin typeface="Arial" panose="020B0604020202020204" pitchFamily="34" charset="0"/>
                <a:ea typeface="宋体" panose="02010600030101010101" pitchFamily="2" charset="-122"/>
              </a:defRPr>
            </a:lvl1pPr>
            <a:lvl2pPr marL="571500" algn="l" defTabSz="762000">
              <a:defRPr>
                <a:solidFill>
                  <a:schemeClr val="tx1"/>
                </a:solidFill>
                <a:latin typeface="Arial" panose="020B0604020202020204" pitchFamily="34" charset="0"/>
                <a:ea typeface="宋体" panose="02010600030101010101" pitchFamily="2" charset="-122"/>
              </a:defRPr>
            </a:lvl2pPr>
            <a:lvl3pPr marL="1143000" algn="l" defTabSz="762000">
              <a:defRPr>
                <a:solidFill>
                  <a:schemeClr val="tx1"/>
                </a:solidFill>
                <a:latin typeface="Arial" panose="020B0604020202020204" pitchFamily="34" charset="0"/>
                <a:ea typeface="宋体" panose="02010600030101010101" pitchFamily="2" charset="-122"/>
              </a:defRPr>
            </a:lvl3pPr>
            <a:lvl4pPr marL="1714500" algn="l" defTabSz="762000">
              <a:defRPr>
                <a:solidFill>
                  <a:schemeClr val="tx1"/>
                </a:solidFill>
                <a:latin typeface="Arial" panose="020B0604020202020204" pitchFamily="34" charset="0"/>
                <a:ea typeface="宋体" panose="02010600030101010101" pitchFamily="2" charset="-122"/>
              </a:defRPr>
            </a:lvl4pPr>
            <a:lvl5pPr marL="2286000" algn="l" defTabSz="762000">
              <a:defRPr>
                <a:solidFill>
                  <a:schemeClr val="tx1"/>
                </a:solidFill>
                <a:latin typeface="Arial" panose="020B0604020202020204" pitchFamily="34" charset="0"/>
                <a:ea typeface="宋体" panose="02010600030101010101" pitchFamily="2" charset="-122"/>
              </a:defRPr>
            </a:lvl5pPr>
            <a:lvl6pPr marL="27432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004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6576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148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hangingPunct="0"/>
            <a:r>
              <a:rPr kumimoji="1" lang="zh-CN" altLang="en-US" sz="2000" b="1">
                <a:solidFill>
                  <a:srgbClr val="000099"/>
                </a:solidFill>
                <a:latin typeface="+mn-lt"/>
                <a:ea typeface="黑体" panose="02010609060101010101" pitchFamily="2" charset="-122"/>
              </a:rPr>
              <a:t>源站</a:t>
            </a:r>
          </a:p>
        </p:txBody>
      </p:sp>
      <p:sp>
        <p:nvSpPr>
          <p:cNvPr id="26" name="Text Box 96"/>
          <p:cNvSpPr txBox="1">
            <a:spLocks noChangeArrowheads="1"/>
          </p:cNvSpPr>
          <p:nvPr/>
        </p:nvSpPr>
        <p:spPr bwMode="auto">
          <a:xfrm>
            <a:off x="6463978" y="2451050"/>
            <a:ext cx="958917" cy="40011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defTabSz="762000">
              <a:defRPr>
                <a:solidFill>
                  <a:schemeClr val="tx1"/>
                </a:solidFill>
                <a:latin typeface="Arial" panose="020B0604020202020204" pitchFamily="34" charset="0"/>
                <a:ea typeface="宋体" panose="02010600030101010101" pitchFamily="2" charset="-122"/>
              </a:defRPr>
            </a:lvl1pPr>
            <a:lvl2pPr marL="571500" algn="l" defTabSz="762000">
              <a:defRPr>
                <a:solidFill>
                  <a:schemeClr val="tx1"/>
                </a:solidFill>
                <a:latin typeface="Arial" panose="020B0604020202020204" pitchFamily="34" charset="0"/>
                <a:ea typeface="宋体" panose="02010600030101010101" pitchFamily="2" charset="-122"/>
              </a:defRPr>
            </a:lvl2pPr>
            <a:lvl3pPr marL="1143000" algn="l" defTabSz="762000">
              <a:defRPr>
                <a:solidFill>
                  <a:schemeClr val="tx1"/>
                </a:solidFill>
                <a:latin typeface="Arial" panose="020B0604020202020204" pitchFamily="34" charset="0"/>
                <a:ea typeface="宋体" panose="02010600030101010101" pitchFamily="2" charset="-122"/>
              </a:defRPr>
            </a:lvl3pPr>
            <a:lvl4pPr marL="1714500" algn="l" defTabSz="762000">
              <a:defRPr>
                <a:solidFill>
                  <a:schemeClr val="tx1"/>
                </a:solidFill>
                <a:latin typeface="Arial" panose="020B0604020202020204" pitchFamily="34" charset="0"/>
                <a:ea typeface="宋体" panose="02010600030101010101" pitchFamily="2" charset="-122"/>
              </a:defRPr>
            </a:lvl4pPr>
            <a:lvl5pPr marL="2286000" algn="l" defTabSz="762000">
              <a:defRPr>
                <a:solidFill>
                  <a:schemeClr val="tx1"/>
                </a:solidFill>
                <a:latin typeface="Arial" panose="020B0604020202020204" pitchFamily="34" charset="0"/>
                <a:ea typeface="宋体" panose="02010600030101010101" pitchFamily="2" charset="-122"/>
              </a:defRPr>
            </a:lvl5pPr>
            <a:lvl6pPr marL="27432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004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6576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148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hangingPunct="0"/>
            <a:r>
              <a:rPr kumimoji="1" lang="zh-CN" altLang="en-US" sz="2000" b="1">
                <a:solidFill>
                  <a:srgbClr val="000099"/>
                </a:solidFill>
                <a:latin typeface="+mn-lt"/>
                <a:ea typeface="黑体" panose="02010609060101010101" pitchFamily="2" charset="-122"/>
              </a:rPr>
              <a:t>目的站</a:t>
            </a:r>
          </a:p>
        </p:txBody>
      </p:sp>
      <p:sp>
        <p:nvSpPr>
          <p:cNvPr id="27" name="Text Box 97"/>
          <p:cNvSpPr txBox="1">
            <a:spLocks noChangeArrowheads="1"/>
          </p:cNvSpPr>
          <p:nvPr/>
        </p:nvSpPr>
        <p:spPr bwMode="auto">
          <a:xfrm>
            <a:off x="4255765" y="2451050"/>
            <a:ext cx="958917" cy="40011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defTabSz="762000">
              <a:defRPr>
                <a:solidFill>
                  <a:schemeClr val="tx1"/>
                </a:solidFill>
                <a:latin typeface="Arial" panose="020B0604020202020204" pitchFamily="34" charset="0"/>
                <a:ea typeface="宋体" panose="02010600030101010101" pitchFamily="2" charset="-122"/>
              </a:defRPr>
            </a:lvl1pPr>
            <a:lvl2pPr marL="571500" algn="l" defTabSz="762000">
              <a:defRPr>
                <a:solidFill>
                  <a:schemeClr val="tx1"/>
                </a:solidFill>
                <a:latin typeface="Arial" panose="020B0604020202020204" pitchFamily="34" charset="0"/>
                <a:ea typeface="宋体" panose="02010600030101010101" pitchFamily="2" charset="-122"/>
              </a:defRPr>
            </a:lvl2pPr>
            <a:lvl3pPr marL="1143000" algn="l" defTabSz="762000">
              <a:defRPr>
                <a:solidFill>
                  <a:schemeClr val="tx1"/>
                </a:solidFill>
                <a:latin typeface="Arial" panose="020B0604020202020204" pitchFamily="34" charset="0"/>
                <a:ea typeface="宋体" panose="02010600030101010101" pitchFamily="2" charset="-122"/>
              </a:defRPr>
            </a:lvl3pPr>
            <a:lvl4pPr marL="1714500" algn="l" defTabSz="762000">
              <a:defRPr>
                <a:solidFill>
                  <a:schemeClr val="tx1"/>
                </a:solidFill>
                <a:latin typeface="Arial" panose="020B0604020202020204" pitchFamily="34" charset="0"/>
                <a:ea typeface="宋体" panose="02010600030101010101" pitchFamily="2" charset="-122"/>
              </a:defRPr>
            </a:lvl4pPr>
            <a:lvl5pPr marL="2286000" algn="l" defTabSz="762000">
              <a:defRPr>
                <a:solidFill>
                  <a:schemeClr val="tx1"/>
                </a:solidFill>
                <a:latin typeface="Arial" panose="020B0604020202020204" pitchFamily="34" charset="0"/>
                <a:ea typeface="宋体" panose="02010600030101010101" pitchFamily="2" charset="-122"/>
              </a:defRPr>
            </a:lvl5pPr>
            <a:lvl6pPr marL="27432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004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6576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148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hangingPunct="0"/>
            <a:r>
              <a:rPr kumimoji="1" lang="zh-CN" altLang="en-US" sz="2000" b="1">
                <a:solidFill>
                  <a:srgbClr val="000099"/>
                </a:solidFill>
                <a:latin typeface="+mn-lt"/>
                <a:ea typeface="黑体" panose="02010609060101010101" pitchFamily="2" charset="-122"/>
              </a:rPr>
              <a:t>目的站</a:t>
            </a:r>
          </a:p>
        </p:txBody>
      </p:sp>
      <p:sp>
        <p:nvSpPr>
          <p:cNvPr id="28" name="Text Box 98"/>
          <p:cNvSpPr txBox="1">
            <a:spLocks noChangeArrowheads="1"/>
          </p:cNvSpPr>
          <p:nvPr/>
        </p:nvSpPr>
        <p:spPr bwMode="auto">
          <a:xfrm>
            <a:off x="2047553" y="2451050"/>
            <a:ext cx="958917" cy="40011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defTabSz="762000">
              <a:defRPr>
                <a:solidFill>
                  <a:schemeClr val="tx1"/>
                </a:solidFill>
                <a:latin typeface="Arial" panose="020B0604020202020204" pitchFamily="34" charset="0"/>
                <a:ea typeface="宋体" panose="02010600030101010101" pitchFamily="2" charset="-122"/>
              </a:defRPr>
            </a:lvl1pPr>
            <a:lvl2pPr marL="571500" algn="l" defTabSz="762000">
              <a:defRPr>
                <a:solidFill>
                  <a:schemeClr val="tx1"/>
                </a:solidFill>
                <a:latin typeface="Arial" panose="020B0604020202020204" pitchFamily="34" charset="0"/>
                <a:ea typeface="宋体" panose="02010600030101010101" pitchFamily="2" charset="-122"/>
              </a:defRPr>
            </a:lvl2pPr>
            <a:lvl3pPr marL="1143000" algn="l" defTabSz="762000">
              <a:defRPr>
                <a:solidFill>
                  <a:schemeClr val="tx1"/>
                </a:solidFill>
                <a:latin typeface="Arial" panose="020B0604020202020204" pitchFamily="34" charset="0"/>
                <a:ea typeface="宋体" panose="02010600030101010101" pitchFamily="2" charset="-122"/>
              </a:defRPr>
            </a:lvl3pPr>
            <a:lvl4pPr marL="1714500" algn="l" defTabSz="762000">
              <a:defRPr>
                <a:solidFill>
                  <a:schemeClr val="tx1"/>
                </a:solidFill>
                <a:latin typeface="Arial" panose="020B0604020202020204" pitchFamily="34" charset="0"/>
                <a:ea typeface="宋体" panose="02010600030101010101" pitchFamily="2" charset="-122"/>
              </a:defRPr>
            </a:lvl4pPr>
            <a:lvl5pPr marL="2286000" algn="l" defTabSz="762000">
              <a:defRPr>
                <a:solidFill>
                  <a:schemeClr val="tx1"/>
                </a:solidFill>
                <a:latin typeface="Arial" panose="020B0604020202020204" pitchFamily="34" charset="0"/>
                <a:ea typeface="宋体" panose="02010600030101010101" pitchFamily="2" charset="-122"/>
              </a:defRPr>
            </a:lvl5pPr>
            <a:lvl6pPr marL="27432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004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6576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148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hangingPunct="0"/>
            <a:r>
              <a:rPr kumimoji="1" lang="zh-CN" altLang="en-US" sz="2000" b="1">
                <a:solidFill>
                  <a:srgbClr val="000099"/>
                </a:solidFill>
                <a:latin typeface="+mn-lt"/>
                <a:ea typeface="黑体" panose="02010609060101010101" pitchFamily="2" charset="-122"/>
              </a:rPr>
              <a:t>目的站</a:t>
            </a:r>
          </a:p>
        </p:txBody>
      </p:sp>
      <p:sp>
        <p:nvSpPr>
          <p:cNvPr id="30" name="Line 101"/>
          <p:cNvSpPr>
            <a:spLocks noChangeShapeType="1"/>
          </p:cNvSpPr>
          <p:nvPr/>
        </p:nvSpPr>
        <p:spPr bwMode="auto">
          <a:xfrm>
            <a:off x="2979415" y="2420888"/>
            <a:ext cx="0" cy="2165350"/>
          </a:xfrm>
          <a:prstGeom prst="line">
            <a:avLst/>
          </a:prstGeom>
          <a:noFill/>
          <a:ln w="9525">
            <a:solidFill>
              <a:srgbClr val="000000"/>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31" name="Line 102"/>
          <p:cNvSpPr>
            <a:spLocks noChangeShapeType="1"/>
          </p:cNvSpPr>
          <p:nvPr/>
        </p:nvSpPr>
        <p:spPr bwMode="auto">
          <a:xfrm>
            <a:off x="5162228" y="2420888"/>
            <a:ext cx="0" cy="1646237"/>
          </a:xfrm>
          <a:prstGeom prst="line">
            <a:avLst/>
          </a:prstGeom>
          <a:noFill/>
          <a:ln w="9525">
            <a:solidFill>
              <a:srgbClr val="000000"/>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32" name="Line 103"/>
          <p:cNvSpPr>
            <a:spLocks noChangeShapeType="1"/>
          </p:cNvSpPr>
          <p:nvPr/>
        </p:nvSpPr>
        <p:spPr bwMode="auto">
          <a:xfrm>
            <a:off x="7437115" y="2420888"/>
            <a:ext cx="0" cy="1646237"/>
          </a:xfrm>
          <a:prstGeom prst="line">
            <a:avLst/>
          </a:prstGeom>
          <a:noFill/>
          <a:ln w="9525">
            <a:solidFill>
              <a:srgbClr val="000000"/>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33" name="Arc 105"/>
          <p:cNvSpPr/>
          <p:nvPr/>
        </p:nvSpPr>
        <p:spPr bwMode="auto">
          <a:xfrm>
            <a:off x="3447728" y="3151138"/>
            <a:ext cx="569912" cy="430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333399"/>
            </a:solidFill>
            <a:round/>
            <a:headEnd type="none" w="sm" len="sm"/>
            <a:tailEnd type="triangle" w="med" len="lg"/>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34" name="Oval 106"/>
          <p:cNvSpPr>
            <a:spLocks noChangeArrowheads="1"/>
          </p:cNvSpPr>
          <p:nvPr/>
        </p:nvSpPr>
        <p:spPr bwMode="auto">
          <a:xfrm>
            <a:off x="3846190" y="3581350"/>
            <a:ext cx="395288" cy="230188"/>
          </a:xfrm>
          <a:prstGeom prst="ellipse">
            <a:avLst/>
          </a:prstGeom>
          <a:solidFill>
            <a:srgbClr val="FF0000"/>
          </a:solidFill>
          <a:ln w="19050">
            <a:solidFill>
              <a:srgbClr val="333399"/>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35" name="Arc 107"/>
          <p:cNvSpPr/>
          <p:nvPr/>
        </p:nvSpPr>
        <p:spPr bwMode="auto">
          <a:xfrm flipH="1">
            <a:off x="4065265" y="3163838"/>
            <a:ext cx="484188" cy="428625"/>
          </a:xfrm>
          <a:custGeom>
            <a:avLst/>
            <a:gdLst>
              <a:gd name="G0" fmla="+- 0 0 0"/>
              <a:gd name="G1" fmla="+- 21600 0 0"/>
              <a:gd name="G2" fmla="+- 21600 0 0"/>
              <a:gd name="T0" fmla="*/ 0 w 21548"/>
              <a:gd name="T1" fmla="*/ 0 h 21600"/>
              <a:gd name="T2" fmla="*/ 21548 w 21548"/>
              <a:gd name="T3" fmla="*/ 20107 h 21600"/>
              <a:gd name="T4" fmla="*/ 0 w 21548"/>
              <a:gd name="T5" fmla="*/ 21600 h 21600"/>
            </a:gdLst>
            <a:ahLst/>
            <a:cxnLst>
              <a:cxn ang="0">
                <a:pos x="T0" y="T1"/>
              </a:cxn>
              <a:cxn ang="0">
                <a:pos x="T2" y="T3"/>
              </a:cxn>
              <a:cxn ang="0">
                <a:pos x="T4" y="T5"/>
              </a:cxn>
            </a:cxnLst>
            <a:rect l="0" t="0" r="r" b="b"/>
            <a:pathLst>
              <a:path w="21548" h="21600" fill="none" extrusionOk="0">
                <a:moveTo>
                  <a:pt x="-1" y="0"/>
                </a:moveTo>
                <a:cubicBezTo>
                  <a:pt x="11349" y="0"/>
                  <a:pt x="20763" y="8784"/>
                  <a:pt x="21548" y="20106"/>
                </a:cubicBezTo>
              </a:path>
              <a:path w="21548" h="21600" stroke="0" extrusionOk="0">
                <a:moveTo>
                  <a:pt x="-1" y="0"/>
                </a:moveTo>
                <a:cubicBezTo>
                  <a:pt x="11349" y="0"/>
                  <a:pt x="20763" y="8784"/>
                  <a:pt x="21548" y="20106"/>
                </a:cubicBezTo>
                <a:lnTo>
                  <a:pt x="0" y="21600"/>
                </a:lnTo>
                <a:close/>
              </a:path>
            </a:pathLst>
          </a:custGeom>
          <a:noFill/>
          <a:ln w="28575">
            <a:solidFill>
              <a:srgbClr val="FF0000"/>
            </a:solidFill>
            <a:round/>
            <a:headEnd type="triangle" w="med" len="lg"/>
            <a:tailEnd type="none" w="med" len="lg"/>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36" name="Text Box 108"/>
          <p:cNvSpPr txBox="1">
            <a:spLocks noChangeArrowheads="1"/>
          </p:cNvSpPr>
          <p:nvPr/>
        </p:nvSpPr>
        <p:spPr bwMode="auto">
          <a:xfrm>
            <a:off x="4241478" y="3538488"/>
            <a:ext cx="700833" cy="40011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defTabSz="762000">
              <a:defRPr>
                <a:solidFill>
                  <a:schemeClr val="tx1"/>
                </a:solidFill>
                <a:latin typeface="Arial" panose="020B0604020202020204" pitchFamily="34" charset="0"/>
                <a:ea typeface="宋体" panose="02010600030101010101" pitchFamily="2" charset="-122"/>
              </a:defRPr>
            </a:lvl1pPr>
            <a:lvl2pPr marL="571500" algn="l" defTabSz="762000">
              <a:defRPr>
                <a:solidFill>
                  <a:schemeClr val="tx1"/>
                </a:solidFill>
                <a:latin typeface="Arial" panose="020B0604020202020204" pitchFamily="34" charset="0"/>
                <a:ea typeface="宋体" panose="02010600030101010101" pitchFamily="2" charset="-122"/>
              </a:defRPr>
            </a:lvl2pPr>
            <a:lvl3pPr marL="1143000" algn="l" defTabSz="762000">
              <a:defRPr>
                <a:solidFill>
                  <a:schemeClr val="tx1"/>
                </a:solidFill>
                <a:latin typeface="Arial" panose="020B0604020202020204" pitchFamily="34" charset="0"/>
                <a:ea typeface="宋体" panose="02010600030101010101" pitchFamily="2" charset="-122"/>
              </a:defRPr>
            </a:lvl3pPr>
            <a:lvl4pPr marL="1714500" algn="l" defTabSz="762000">
              <a:defRPr>
                <a:solidFill>
                  <a:schemeClr val="tx1"/>
                </a:solidFill>
                <a:latin typeface="Arial" panose="020B0604020202020204" pitchFamily="34" charset="0"/>
                <a:ea typeface="宋体" panose="02010600030101010101" pitchFamily="2" charset="-122"/>
              </a:defRPr>
            </a:lvl4pPr>
            <a:lvl5pPr marL="2286000" algn="l" defTabSz="762000">
              <a:defRPr>
                <a:solidFill>
                  <a:schemeClr val="tx1"/>
                </a:solidFill>
                <a:latin typeface="Arial" panose="020B0604020202020204" pitchFamily="34" charset="0"/>
                <a:ea typeface="宋体" panose="02010600030101010101" pitchFamily="2" charset="-122"/>
              </a:defRPr>
            </a:lvl5pPr>
            <a:lvl6pPr marL="27432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004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6576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148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hangingPunct="0"/>
            <a:r>
              <a:rPr kumimoji="1" lang="zh-CN" altLang="en-US" sz="2000" b="1">
                <a:solidFill>
                  <a:srgbClr val="000099"/>
                </a:solidFill>
                <a:latin typeface="+mn-lt"/>
                <a:ea typeface="黑体" panose="02010609060101010101" pitchFamily="2" charset="-122"/>
              </a:rPr>
              <a:t>篡改</a:t>
            </a:r>
          </a:p>
        </p:txBody>
      </p:sp>
      <p:sp>
        <p:nvSpPr>
          <p:cNvPr id="37" name="Arc 109"/>
          <p:cNvSpPr/>
          <p:nvPr/>
        </p:nvSpPr>
        <p:spPr bwMode="auto">
          <a:xfrm flipH="1">
            <a:off x="6252840" y="3160663"/>
            <a:ext cx="484188" cy="428625"/>
          </a:xfrm>
          <a:custGeom>
            <a:avLst/>
            <a:gdLst>
              <a:gd name="G0" fmla="+- 0 0 0"/>
              <a:gd name="G1" fmla="+- 21600 0 0"/>
              <a:gd name="G2" fmla="+- 21600 0 0"/>
              <a:gd name="T0" fmla="*/ 0 w 21548"/>
              <a:gd name="T1" fmla="*/ 0 h 21600"/>
              <a:gd name="T2" fmla="*/ 21548 w 21548"/>
              <a:gd name="T3" fmla="*/ 20107 h 21600"/>
              <a:gd name="T4" fmla="*/ 0 w 21548"/>
              <a:gd name="T5" fmla="*/ 21600 h 21600"/>
            </a:gdLst>
            <a:ahLst/>
            <a:cxnLst>
              <a:cxn ang="0">
                <a:pos x="T0" y="T1"/>
              </a:cxn>
              <a:cxn ang="0">
                <a:pos x="T2" y="T3"/>
              </a:cxn>
              <a:cxn ang="0">
                <a:pos x="T4" y="T5"/>
              </a:cxn>
            </a:cxnLst>
            <a:rect l="0" t="0" r="r" b="b"/>
            <a:pathLst>
              <a:path w="21548" h="21600" fill="none" extrusionOk="0">
                <a:moveTo>
                  <a:pt x="-1" y="0"/>
                </a:moveTo>
                <a:cubicBezTo>
                  <a:pt x="11349" y="0"/>
                  <a:pt x="20763" y="8784"/>
                  <a:pt x="21548" y="20106"/>
                </a:cubicBezTo>
              </a:path>
              <a:path w="21548" h="21600" stroke="0" extrusionOk="0">
                <a:moveTo>
                  <a:pt x="-1" y="0"/>
                </a:moveTo>
                <a:cubicBezTo>
                  <a:pt x="11349" y="0"/>
                  <a:pt x="20763" y="8784"/>
                  <a:pt x="21548" y="20106"/>
                </a:cubicBezTo>
                <a:lnTo>
                  <a:pt x="0" y="21600"/>
                </a:lnTo>
                <a:close/>
              </a:path>
            </a:pathLst>
          </a:custGeom>
          <a:noFill/>
          <a:ln w="28575">
            <a:solidFill>
              <a:srgbClr val="FF0000"/>
            </a:solidFill>
            <a:round/>
            <a:headEnd type="triangle" w="med" len="lg"/>
            <a:tailEnd type="none" w="med" len="lg"/>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38" name="Text Box 110"/>
          <p:cNvSpPr txBox="1">
            <a:spLocks noChangeArrowheads="1"/>
          </p:cNvSpPr>
          <p:nvPr/>
        </p:nvSpPr>
        <p:spPr bwMode="auto">
          <a:xfrm>
            <a:off x="6429053" y="3376563"/>
            <a:ext cx="700833" cy="7078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defTabSz="762000">
              <a:defRPr>
                <a:solidFill>
                  <a:schemeClr val="tx1"/>
                </a:solidFill>
                <a:latin typeface="Arial" panose="020B0604020202020204" pitchFamily="34" charset="0"/>
                <a:ea typeface="宋体" panose="02010600030101010101" pitchFamily="2" charset="-122"/>
              </a:defRPr>
            </a:lvl1pPr>
            <a:lvl2pPr marL="571500" algn="l" defTabSz="762000">
              <a:defRPr>
                <a:solidFill>
                  <a:schemeClr val="tx1"/>
                </a:solidFill>
                <a:latin typeface="Arial" panose="020B0604020202020204" pitchFamily="34" charset="0"/>
                <a:ea typeface="宋体" panose="02010600030101010101" pitchFamily="2" charset="-122"/>
              </a:defRPr>
            </a:lvl2pPr>
            <a:lvl3pPr marL="1143000" algn="l" defTabSz="762000">
              <a:defRPr>
                <a:solidFill>
                  <a:schemeClr val="tx1"/>
                </a:solidFill>
                <a:latin typeface="Arial" panose="020B0604020202020204" pitchFamily="34" charset="0"/>
                <a:ea typeface="宋体" panose="02010600030101010101" pitchFamily="2" charset="-122"/>
              </a:defRPr>
            </a:lvl3pPr>
            <a:lvl4pPr marL="1714500" algn="l" defTabSz="762000">
              <a:defRPr>
                <a:solidFill>
                  <a:schemeClr val="tx1"/>
                </a:solidFill>
                <a:latin typeface="Arial" panose="020B0604020202020204" pitchFamily="34" charset="0"/>
                <a:ea typeface="宋体" panose="02010600030101010101" pitchFamily="2" charset="-122"/>
              </a:defRPr>
            </a:lvl4pPr>
            <a:lvl5pPr marL="2286000" algn="l" defTabSz="762000">
              <a:defRPr>
                <a:solidFill>
                  <a:schemeClr val="tx1"/>
                </a:solidFill>
                <a:latin typeface="Arial" panose="020B0604020202020204" pitchFamily="34" charset="0"/>
                <a:ea typeface="宋体" panose="02010600030101010101" pitchFamily="2" charset="-122"/>
              </a:defRPr>
            </a:lvl5pPr>
            <a:lvl6pPr marL="27432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004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6576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148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hangingPunct="0"/>
            <a:r>
              <a:rPr kumimoji="1" lang="zh-CN" altLang="en-US" sz="2000" b="1">
                <a:solidFill>
                  <a:srgbClr val="000099"/>
                </a:solidFill>
                <a:latin typeface="+mn-lt"/>
                <a:ea typeface="黑体" panose="02010609060101010101" pitchFamily="2" charset="-122"/>
              </a:rPr>
              <a:t>恶意</a:t>
            </a:r>
          </a:p>
          <a:p>
            <a:pPr eaLnBrk="0" hangingPunct="0"/>
            <a:r>
              <a:rPr kumimoji="1" lang="zh-CN" altLang="en-US" sz="2000" b="1">
                <a:solidFill>
                  <a:srgbClr val="000099"/>
                </a:solidFill>
                <a:latin typeface="+mn-lt"/>
                <a:ea typeface="黑体" panose="02010609060101010101" pitchFamily="2" charset="-122"/>
              </a:rPr>
              <a:t>程序</a:t>
            </a:r>
          </a:p>
        </p:txBody>
      </p:sp>
      <p:sp>
        <p:nvSpPr>
          <p:cNvPr id="39" name="Oval 111"/>
          <p:cNvSpPr>
            <a:spLocks noChangeArrowheads="1"/>
          </p:cNvSpPr>
          <p:nvPr/>
        </p:nvSpPr>
        <p:spPr bwMode="auto">
          <a:xfrm>
            <a:off x="6087740" y="3559125"/>
            <a:ext cx="395288" cy="230188"/>
          </a:xfrm>
          <a:prstGeom prst="ellipse">
            <a:avLst/>
          </a:prstGeom>
          <a:solidFill>
            <a:srgbClr val="FF0000"/>
          </a:solidFill>
          <a:ln w="19050">
            <a:solidFill>
              <a:srgbClr val="333399"/>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40" name="Oval 112"/>
          <p:cNvSpPr>
            <a:spLocks noChangeArrowheads="1"/>
          </p:cNvSpPr>
          <p:nvPr/>
        </p:nvSpPr>
        <p:spPr bwMode="auto">
          <a:xfrm>
            <a:off x="7768903" y="3592463"/>
            <a:ext cx="393700" cy="228600"/>
          </a:xfrm>
          <a:prstGeom prst="ellipse">
            <a:avLst/>
          </a:prstGeom>
          <a:solidFill>
            <a:srgbClr val="FF0000"/>
          </a:solidFill>
          <a:ln w="19050">
            <a:solidFill>
              <a:srgbClr val="333399"/>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41" name="Oval 113"/>
          <p:cNvSpPr>
            <a:spLocks noChangeArrowheads="1"/>
          </p:cNvSpPr>
          <p:nvPr/>
        </p:nvSpPr>
        <p:spPr bwMode="auto">
          <a:xfrm>
            <a:off x="7984803" y="3665488"/>
            <a:ext cx="393700" cy="215900"/>
          </a:xfrm>
          <a:prstGeom prst="ellipse">
            <a:avLst/>
          </a:prstGeom>
          <a:solidFill>
            <a:srgbClr val="FF0000"/>
          </a:solidFill>
          <a:ln w="19050">
            <a:solidFill>
              <a:srgbClr val="333399"/>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42" name="Oval 87"/>
          <p:cNvSpPr>
            <a:spLocks noChangeArrowheads="1"/>
          </p:cNvSpPr>
          <p:nvPr/>
        </p:nvSpPr>
        <p:spPr bwMode="auto">
          <a:xfrm>
            <a:off x="8200703" y="3736925"/>
            <a:ext cx="393700" cy="228600"/>
          </a:xfrm>
          <a:prstGeom prst="ellipse">
            <a:avLst/>
          </a:prstGeom>
          <a:solidFill>
            <a:srgbClr val="FF0000"/>
          </a:solidFill>
          <a:ln w="19050">
            <a:solidFill>
              <a:srgbClr val="333399"/>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43" name="Oval 114"/>
          <p:cNvSpPr>
            <a:spLocks noChangeArrowheads="1"/>
          </p:cNvSpPr>
          <p:nvPr/>
        </p:nvSpPr>
        <p:spPr bwMode="auto">
          <a:xfrm>
            <a:off x="8489628" y="3736925"/>
            <a:ext cx="393700" cy="228600"/>
          </a:xfrm>
          <a:prstGeom prst="ellipse">
            <a:avLst/>
          </a:prstGeom>
          <a:solidFill>
            <a:srgbClr val="FF0000"/>
          </a:solidFill>
          <a:ln w="19050">
            <a:solidFill>
              <a:srgbClr val="333399"/>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44" name="Line 115"/>
          <p:cNvSpPr>
            <a:spLocks noChangeShapeType="1"/>
          </p:cNvSpPr>
          <p:nvPr/>
        </p:nvSpPr>
        <p:spPr bwMode="auto">
          <a:xfrm flipV="1">
            <a:off x="7984803" y="3192413"/>
            <a:ext cx="1016000" cy="400050"/>
          </a:xfrm>
          <a:prstGeom prst="line">
            <a:avLst/>
          </a:prstGeom>
          <a:noFill/>
          <a:ln w="28575">
            <a:solidFill>
              <a:srgbClr val="FF00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45" name="Line 116"/>
          <p:cNvSpPr>
            <a:spLocks noChangeShapeType="1"/>
          </p:cNvSpPr>
          <p:nvPr/>
        </p:nvSpPr>
        <p:spPr bwMode="auto">
          <a:xfrm flipV="1">
            <a:off x="8253090" y="3244800"/>
            <a:ext cx="771525" cy="430213"/>
          </a:xfrm>
          <a:prstGeom prst="line">
            <a:avLst/>
          </a:prstGeom>
          <a:noFill/>
          <a:ln w="28575">
            <a:solidFill>
              <a:srgbClr val="FF00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46" name="Line 117"/>
          <p:cNvSpPr>
            <a:spLocks noChangeShapeType="1"/>
          </p:cNvSpPr>
          <p:nvPr/>
        </p:nvSpPr>
        <p:spPr bwMode="auto">
          <a:xfrm flipV="1">
            <a:off x="8416603" y="3290838"/>
            <a:ext cx="654050" cy="428625"/>
          </a:xfrm>
          <a:prstGeom prst="line">
            <a:avLst/>
          </a:prstGeom>
          <a:noFill/>
          <a:ln w="28575">
            <a:solidFill>
              <a:srgbClr val="FF00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47" name="Line 118"/>
          <p:cNvSpPr>
            <a:spLocks noChangeShapeType="1"/>
          </p:cNvSpPr>
          <p:nvPr/>
        </p:nvSpPr>
        <p:spPr bwMode="auto">
          <a:xfrm flipV="1">
            <a:off x="8756328" y="3278138"/>
            <a:ext cx="368300" cy="466725"/>
          </a:xfrm>
          <a:prstGeom prst="line">
            <a:avLst/>
          </a:prstGeom>
          <a:noFill/>
          <a:ln w="28575">
            <a:solidFill>
              <a:srgbClr val="FF00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
        <p:nvSpPr>
          <p:cNvPr id="2" name="矩形 1"/>
          <p:cNvSpPr/>
          <p:nvPr/>
        </p:nvSpPr>
        <p:spPr bwMode="auto">
          <a:xfrm>
            <a:off x="731814" y="4082182"/>
            <a:ext cx="2232000" cy="486000"/>
          </a:xfrm>
          <a:prstGeom prst="rect">
            <a:avLst/>
          </a:prstGeom>
          <a:solidFill>
            <a:srgbClr val="66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800" b="0" i="0" u="none" strike="noStrike" cap="none" normalizeH="0" baseline="0" smtClean="0">
              <a:ln>
                <a:noFill/>
              </a:ln>
              <a:solidFill>
                <a:schemeClr val="tx1"/>
              </a:solidFill>
              <a:effectLst/>
              <a:latin typeface="Arial" panose="020B0604020202020204" pitchFamily="34" charset="0"/>
            </a:endParaRPr>
          </a:p>
        </p:txBody>
      </p:sp>
      <p:sp>
        <p:nvSpPr>
          <p:cNvPr id="19" name="Text Box 89"/>
          <p:cNvSpPr txBox="1">
            <a:spLocks noChangeArrowheads="1"/>
          </p:cNvSpPr>
          <p:nvPr/>
        </p:nvSpPr>
        <p:spPr bwMode="auto">
          <a:xfrm>
            <a:off x="1152203" y="4097288"/>
            <a:ext cx="1217000" cy="40011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defTabSz="762000">
              <a:defRPr>
                <a:solidFill>
                  <a:schemeClr val="tx1"/>
                </a:solidFill>
                <a:latin typeface="Arial" panose="020B0604020202020204" pitchFamily="34" charset="0"/>
                <a:ea typeface="宋体" panose="02010600030101010101" pitchFamily="2" charset="-122"/>
              </a:defRPr>
            </a:lvl1pPr>
            <a:lvl2pPr marL="571500" algn="l" defTabSz="762000">
              <a:defRPr>
                <a:solidFill>
                  <a:schemeClr val="tx1"/>
                </a:solidFill>
                <a:latin typeface="Arial" panose="020B0604020202020204" pitchFamily="34" charset="0"/>
                <a:ea typeface="宋体" panose="02010600030101010101" pitchFamily="2" charset="-122"/>
              </a:defRPr>
            </a:lvl2pPr>
            <a:lvl3pPr marL="1143000" algn="l" defTabSz="762000">
              <a:defRPr>
                <a:solidFill>
                  <a:schemeClr val="tx1"/>
                </a:solidFill>
                <a:latin typeface="Arial" panose="020B0604020202020204" pitchFamily="34" charset="0"/>
                <a:ea typeface="宋体" panose="02010600030101010101" pitchFamily="2" charset="-122"/>
              </a:defRPr>
            </a:lvl3pPr>
            <a:lvl4pPr marL="1714500" algn="l" defTabSz="762000">
              <a:defRPr>
                <a:solidFill>
                  <a:schemeClr val="tx1"/>
                </a:solidFill>
                <a:latin typeface="Arial" panose="020B0604020202020204" pitchFamily="34" charset="0"/>
                <a:ea typeface="宋体" panose="02010600030101010101" pitchFamily="2" charset="-122"/>
              </a:defRPr>
            </a:lvl4pPr>
            <a:lvl5pPr marL="2286000" algn="l" defTabSz="762000">
              <a:defRPr>
                <a:solidFill>
                  <a:schemeClr val="tx1"/>
                </a:solidFill>
                <a:latin typeface="Arial" panose="020B0604020202020204" pitchFamily="34" charset="0"/>
                <a:ea typeface="宋体" panose="02010600030101010101" pitchFamily="2" charset="-122"/>
              </a:defRPr>
            </a:lvl5pPr>
            <a:lvl6pPr marL="27432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004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6576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14800" defTabSz="7620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hangingPunct="0"/>
            <a:r>
              <a:rPr kumimoji="1" lang="zh-CN" altLang="en-US" sz="2000" b="1">
                <a:solidFill>
                  <a:srgbClr val="000099"/>
                </a:solidFill>
                <a:latin typeface="+mn-lt"/>
                <a:ea typeface="黑体" panose="02010609060101010101" pitchFamily="2" charset="-122"/>
              </a:rPr>
              <a:t>被动攻击</a:t>
            </a:r>
          </a:p>
        </p:txBody>
      </p:sp>
      <p:sp>
        <p:nvSpPr>
          <p:cNvPr id="29" name="Line 100"/>
          <p:cNvSpPr>
            <a:spLocks noChangeShapeType="1"/>
          </p:cNvSpPr>
          <p:nvPr/>
        </p:nvSpPr>
        <p:spPr bwMode="auto">
          <a:xfrm>
            <a:off x="704528" y="4067125"/>
            <a:ext cx="8824912" cy="0"/>
          </a:xfrm>
          <a:prstGeom prst="line">
            <a:avLst/>
          </a:prstGeom>
          <a:noFill/>
          <a:ln w="9525">
            <a:solidFill>
              <a:srgbClr val="000000"/>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smtClean="0">
              <a:ln>
                <a:noFill/>
              </a:ln>
              <a:solidFill>
                <a:srgbClr val="000099"/>
              </a:solidFill>
              <a:effectLst/>
              <a:uLnTx/>
              <a:uFillTx/>
              <a:latin typeface="+mn-lt"/>
              <a:ea typeface="黑体" panose="02010609060101010101" pitchFamily="2" charset="-122"/>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9394" name="Rectangle 2"/>
          <p:cNvSpPr>
            <a:spLocks noGrp="1" noChangeArrowheads="1"/>
          </p:cNvSpPr>
          <p:nvPr>
            <p:ph type="title"/>
          </p:nvPr>
        </p:nvSpPr>
        <p:spPr/>
        <p:txBody>
          <a:bodyPr/>
          <a:lstStyle/>
          <a:p>
            <a:r>
              <a:rPr lang="en-US" altLang="zh-CN" dirty="0" smtClean="0"/>
              <a:t>9.5.1  </a:t>
            </a:r>
            <a:r>
              <a:rPr lang="zh-CN" altLang="en-US" dirty="0"/>
              <a:t>对称密钥的分配</a:t>
            </a:r>
          </a:p>
        </p:txBody>
      </p:sp>
      <p:sp>
        <p:nvSpPr>
          <p:cNvPr id="699395" name="Rectangle 3"/>
          <p:cNvSpPr>
            <a:spLocks noGrp="1" noChangeArrowheads="1"/>
          </p:cNvSpPr>
          <p:nvPr>
            <p:ph idx="1"/>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r>
              <a:rPr lang="zh-CN" altLang="en-US" dirty="0"/>
              <a:t>目前常用的密钥分配方式是设立</a:t>
            </a:r>
            <a:r>
              <a:rPr lang="zh-CN" altLang="en-US" dirty="0">
                <a:solidFill>
                  <a:srgbClr val="FF0000"/>
                </a:solidFill>
              </a:rPr>
              <a:t>密钥分配中心 </a:t>
            </a:r>
            <a:r>
              <a:rPr lang="en-US" altLang="zh-CN" dirty="0">
                <a:solidFill>
                  <a:srgbClr val="FF0000"/>
                </a:solidFill>
              </a:rPr>
              <a:t>KDC </a:t>
            </a:r>
            <a:r>
              <a:rPr lang="en-US" altLang="zh-CN" dirty="0"/>
              <a:t>(Key Distribution Center)</a:t>
            </a:r>
            <a:r>
              <a:rPr lang="zh-CN" altLang="en-US" dirty="0"/>
              <a:t>。</a:t>
            </a:r>
          </a:p>
          <a:p>
            <a:r>
              <a:rPr lang="en-US" altLang="zh-CN" dirty="0"/>
              <a:t>KDC </a:t>
            </a:r>
            <a:r>
              <a:rPr lang="zh-CN" altLang="en-US" dirty="0"/>
              <a:t>是大家都信任的机构，其任务就是给需要进行秘密通信的用户</a:t>
            </a:r>
            <a:r>
              <a:rPr lang="zh-CN" altLang="en-US" dirty="0">
                <a:solidFill>
                  <a:srgbClr val="FF0000"/>
                </a:solidFill>
              </a:rPr>
              <a:t>临时分配</a:t>
            </a:r>
            <a:r>
              <a:rPr lang="zh-CN" altLang="en-US" dirty="0"/>
              <a:t>一个会话密钥（</a:t>
            </a:r>
            <a:r>
              <a:rPr lang="zh-CN" altLang="en-US" dirty="0">
                <a:solidFill>
                  <a:srgbClr val="FF0000"/>
                </a:solidFill>
              </a:rPr>
              <a:t>仅使用一次</a:t>
            </a:r>
            <a:r>
              <a:rPr lang="zh-CN" altLang="en-US" dirty="0"/>
              <a:t>）。</a:t>
            </a:r>
          </a:p>
          <a:p>
            <a:r>
              <a:rPr lang="zh-CN" altLang="en-US" dirty="0" smtClean="0"/>
              <a:t>假设用户 </a:t>
            </a:r>
            <a:r>
              <a:rPr lang="en-US" altLang="zh-CN" dirty="0"/>
              <a:t>A </a:t>
            </a:r>
            <a:r>
              <a:rPr lang="zh-CN" altLang="en-US" dirty="0"/>
              <a:t>和 </a:t>
            </a:r>
            <a:r>
              <a:rPr lang="en-US" altLang="zh-CN" dirty="0"/>
              <a:t>B </a:t>
            </a:r>
            <a:r>
              <a:rPr lang="zh-CN" altLang="en-US" dirty="0"/>
              <a:t>都是 </a:t>
            </a:r>
            <a:r>
              <a:rPr lang="en-US" altLang="zh-CN" dirty="0"/>
              <a:t>KDC </a:t>
            </a:r>
            <a:r>
              <a:rPr lang="zh-CN" altLang="en-US" dirty="0"/>
              <a:t>的登记用户，并已经在 </a:t>
            </a:r>
            <a:r>
              <a:rPr lang="en-US" altLang="zh-CN" dirty="0"/>
              <a:t>KDC </a:t>
            </a:r>
            <a:r>
              <a:rPr lang="zh-CN" altLang="en-US" dirty="0"/>
              <a:t>的服务器上安装了各自和 </a:t>
            </a:r>
            <a:r>
              <a:rPr lang="en-US" altLang="zh-CN" dirty="0"/>
              <a:t>KDC </a:t>
            </a:r>
            <a:r>
              <a:rPr lang="zh-CN" altLang="en-US" dirty="0"/>
              <a:t>进行通信的</a:t>
            </a:r>
            <a:r>
              <a:rPr lang="zh-CN" altLang="en-US" dirty="0">
                <a:solidFill>
                  <a:srgbClr val="FF0000"/>
                </a:solidFill>
              </a:rPr>
              <a:t>主密钥</a:t>
            </a:r>
            <a:r>
              <a:rPr lang="zh-CN" altLang="en-US" dirty="0"/>
              <a:t>（</a:t>
            </a:r>
            <a:r>
              <a:rPr lang="en-US" altLang="zh-CN" dirty="0"/>
              <a:t>master key</a:t>
            </a:r>
            <a:r>
              <a:rPr lang="zh-CN" altLang="en-US" dirty="0"/>
              <a:t>）</a:t>
            </a:r>
            <a:r>
              <a:rPr lang="en-US" altLang="zh-CN" dirty="0"/>
              <a:t>KA </a:t>
            </a:r>
            <a:r>
              <a:rPr lang="zh-CN" altLang="en-US" dirty="0"/>
              <a:t>和 </a:t>
            </a:r>
            <a:r>
              <a:rPr lang="en-US" altLang="zh-CN" dirty="0"/>
              <a:t>KB</a:t>
            </a:r>
            <a:r>
              <a:rPr lang="zh-CN" altLang="en-US" dirty="0"/>
              <a:t>。 “主密钥”可简称为“密钥”。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4514" name="Rectangle 2"/>
          <p:cNvSpPr>
            <a:spLocks noGrp="1" noChangeArrowheads="1"/>
          </p:cNvSpPr>
          <p:nvPr>
            <p:ph type="title"/>
          </p:nvPr>
        </p:nvSpPr>
        <p:spPr/>
        <p:txBody>
          <a:bodyPr/>
          <a:lstStyle/>
          <a:p>
            <a:r>
              <a:rPr lang="en-US" altLang="zh-CN" dirty="0" smtClean="0"/>
              <a:t>9.5.2  </a:t>
            </a:r>
            <a:r>
              <a:rPr lang="zh-CN" altLang="en-US" dirty="0"/>
              <a:t>公钥的分配</a:t>
            </a:r>
          </a:p>
        </p:txBody>
      </p:sp>
      <p:sp>
        <p:nvSpPr>
          <p:cNvPr id="704515" name="Rectangle 3"/>
          <p:cNvSpPr>
            <a:spLocks noGrp="1" noChangeArrowheads="1"/>
          </p:cNvSpPr>
          <p:nvPr>
            <p:ph idx="1"/>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r>
              <a:rPr lang="zh-CN" altLang="zh-CN" dirty="0"/>
              <a:t>在公钥密码体制中，如果每个用户都具有其他用户的公钥，就可实现安全通信</a:t>
            </a:r>
            <a:r>
              <a:rPr lang="zh-CN" altLang="zh-CN" dirty="0" smtClean="0"/>
              <a:t>。</a:t>
            </a:r>
            <a:endParaRPr lang="en-US" altLang="zh-CN" dirty="0" smtClean="0"/>
          </a:p>
          <a:p>
            <a:r>
              <a:rPr lang="zh-CN" altLang="zh-CN" dirty="0"/>
              <a:t>看来好像可以随意公布用户的公钥。其实不然</a:t>
            </a:r>
            <a:r>
              <a:rPr lang="zh-CN" altLang="zh-CN" dirty="0" smtClean="0"/>
              <a:t>。</a:t>
            </a:r>
            <a:endParaRPr lang="en-US" altLang="zh-CN" dirty="0" smtClean="0"/>
          </a:p>
          <a:p>
            <a:r>
              <a:rPr lang="zh-CN" altLang="zh-CN" dirty="0" smtClean="0"/>
              <a:t>设想用户</a:t>
            </a:r>
            <a:r>
              <a:rPr lang="en-US" altLang="zh-CN" dirty="0" smtClean="0"/>
              <a:t> A </a:t>
            </a:r>
            <a:r>
              <a:rPr lang="zh-CN" altLang="zh-CN" dirty="0" smtClean="0"/>
              <a:t>要</a:t>
            </a:r>
            <a:r>
              <a:rPr lang="zh-CN" altLang="zh-CN" dirty="0"/>
              <a:t>欺骗</a:t>
            </a:r>
            <a:r>
              <a:rPr lang="zh-CN" altLang="zh-CN" dirty="0" smtClean="0"/>
              <a:t>用户</a:t>
            </a:r>
            <a:r>
              <a:rPr lang="en-US" altLang="zh-CN" dirty="0" smtClean="0"/>
              <a:t> B</a:t>
            </a:r>
            <a:r>
              <a:rPr lang="zh-CN" altLang="zh-CN" dirty="0"/>
              <a:t>。</a:t>
            </a:r>
            <a:r>
              <a:rPr lang="en-US" altLang="zh-CN" dirty="0" smtClean="0"/>
              <a:t>A </a:t>
            </a:r>
            <a:r>
              <a:rPr lang="zh-CN" altLang="zh-CN" dirty="0" smtClean="0"/>
              <a:t>可以向</a:t>
            </a:r>
            <a:r>
              <a:rPr lang="en-US" altLang="zh-CN" dirty="0" smtClean="0"/>
              <a:t> B </a:t>
            </a:r>
            <a:r>
              <a:rPr lang="zh-CN" altLang="zh-CN" dirty="0" smtClean="0"/>
              <a:t>发送</a:t>
            </a:r>
            <a:r>
              <a:rPr lang="zh-CN" altLang="zh-CN" dirty="0"/>
              <a:t>一份伪造</a:t>
            </a:r>
            <a:r>
              <a:rPr lang="zh-CN" altLang="zh-CN" dirty="0" smtClean="0"/>
              <a:t>是</a:t>
            </a:r>
            <a:r>
              <a:rPr lang="en-US" altLang="zh-CN" dirty="0" smtClean="0"/>
              <a:t> C </a:t>
            </a:r>
            <a:r>
              <a:rPr lang="zh-CN" altLang="zh-CN" dirty="0" smtClean="0"/>
              <a:t>发送</a:t>
            </a:r>
            <a:r>
              <a:rPr lang="zh-CN" altLang="zh-CN" dirty="0"/>
              <a:t>的报文。</a:t>
            </a:r>
            <a:r>
              <a:rPr lang="en-US" altLang="zh-CN" dirty="0" smtClean="0"/>
              <a:t>A </a:t>
            </a:r>
            <a:r>
              <a:rPr lang="zh-CN" altLang="zh-CN" dirty="0" smtClean="0"/>
              <a:t>用</a:t>
            </a:r>
            <a:r>
              <a:rPr lang="zh-CN" altLang="zh-CN" dirty="0"/>
              <a:t>自己</a:t>
            </a:r>
            <a:r>
              <a:rPr lang="zh-CN" altLang="zh-CN" dirty="0" smtClean="0"/>
              <a:t>的密钥</a:t>
            </a:r>
            <a:r>
              <a:rPr lang="zh-CN" altLang="zh-CN" dirty="0"/>
              <a:t>进行数字签名，并</a:t>
            </a:r>
            <a:r>
              <a:rPr lang="zh-CN" altLang="zh-CN" dirty="0" smtClean="0"/>
              <a:t>附上</a:t>
            </a:r>
            <a:r>
              <a:rPr lang="en-US" altLang="zh-CN" dirty="0" smtClean="0"/>
              <a:t> A </a:t>
            </a:r>
            <a:r>
              <a:rPr lang="zh-CN" altLang="zh-CN" dirty="0" smtClean="0"/>
              <a:t>自己</a:t>
            </a:r>
            <a:r>
              <a:rPr lang="zh-CN" altLang="zh-CN" dirty="0"/>
              <a:t>的公钥，谎称这公钥</a:t>
            </a:r>
            <a:r>
              <a:rPr lang="zh-CN" altLang="zh-CN" dirty="0" smtClean="0"/>
              <a:t>是</a:t>
            </a:r>
            <a:r>
              <a:rPr lang="en-US" altLang="zh-CN" dirty="0" smtClean="0"/>
              <a:t> C </a:t>
            </a:r>
            <a:r>
              <a:rPr lang="zh-CN" altLang="zh-CN" dirty="0" smtClean="0"/>
              <a:t>的</a:t>
            </a:r>
            <a:r>
              <a:rPr lang="zh-CN" altLang="zh-CN" dirty="0"/>
              <a:t>。</a:t>
            </a:r>
            <a:r>
              <a:rPr lang="en-US" altLang="zh-CN" dirty="0" smtClean="0"/>
              <a:t>B </a:t>
            </a:r>
            <a:r>
              <a:rPr lang="zh-CN" altLang="zh-CN" dirty="0" smtClean="0"/>
              <a:t>如何</a:t>
            </a:r>
            <a:r>
              <a:rPr lang="zh-CN" altLang="zh-CN" dirty="0"/>
              <a:t>知道这个公钥</a:t>
            </a:r>
            <a:r>
              <a:rPr lang="zh-CN" altLang="zh-CN" dirty="0" smtClean="0"/>
              <a:t>不是</a:t>
            </a:r>
            <a:r>
              <a:rPr lang="en-US" altLang="zh-CN" dirty="0" smtClean="0"/>
              <a:t> C </a:t>
            </a:r>
            <a:r>
              <a:rPr lang="zh-CN" altLang="zh-CN" dirty="0" smtClean="0"/>
              <a:t>的</a:t>
            </a:r>
            <a:r>
              <a:rPr lang="zh-CN" altLang="zh-CN" dirty="0"/>
              <a:t>呢？</a:t>
            </a:r>
            <a:endParaRPr lang="en-US" altLang="zh-CN" dirty="0"/>
          </a:p>
          <a:p>
            <a:endParaRPr lang="zh-CN" alt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4514" name="Rectangle 2"/>
          <p:cNvSpPr>
            <a:spLocks noGrp="1" noChangeArrowheads="1"/>
          </p:cNvSpPr>
          <p:nvPr>
            <p:ph type="title"/>
          </p:nvPr>
        </p:nvSpPr>
        <p:spPr/>
        <p:txBody>
          <a:bodyPr/>
          <a:lstStyle/>
          <a:p>
            <a:r>
              <a:rPr lang="en-US" altLang="zh-CN" dirty="0" smtClean="0"/>
              <a:t>9.5.2  </a:t>
            </a:r>
            <a:r>
              <a:rPr lang="zh-CN" altLang="en-US" dirty="0"/>
              <a:t>公钥的分配</a:t>
            </a:r>
          </a:p>
        </p:txBody>
      </p:sp>
      <p:sp>
        <p:nvSpPr>
          <p:cNvPr id="704515" name="Rectangle 3"/>
          <p:cNvSpPr>
            <a:spLocks noGrp="1" noChangeArrowheads="1"/>
          </p:cNvSpPr>
          <p:nvPr>
            <p:ph idx="1"/>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r>
              <a:rPr lang="zh-CN" altLang="en-US" sz="3000" dirty="0"/>
              <a:t>需要有一个值得信赖的机构</a:t>
            </a:r>
            <a:r>
              <a:rPr lang="en-US" altLang="zh-CN" sz="3000" dirty="0"/>
              <a:t>——</a:t>
            </a:r>
            <a:r>
              <a:rPr lang="zh-CN" altLang="en-US" sz="3000" dirty="0"/>
              <a:t>即</a:t>
            </a:r>
            <a:r>
              <a:rPr lang="zh-CN" altLang="en-US" sz="3000" dirty="0">
                <a:solidFill>
                  <a:srgbClr val="FF0000"/>
                </a:solidFill>
              </a:rPr>
              <a:t>认证</a:t>
            </a:r>
            <a:r>
              <a:rPr lang="zh-CN" altLang="en-US" sz="3000" dirty="0" smtClean="0">
                <a:solidFill>
                  <a:srgbClr val="FF0000"/>
                </a:solidFill>
              </a:rPr>
              <a:t>中心 </a:t>
            </a:r>
            <a:r>
              <a:rPr lang="en-US" altLang="zh-CN" sz="3000" dirty="0" smtClean="0">
                <a:solidFill>
                  <a:srgbClr val="FF0000"/>
                </a:solidFill>
              </a:rPr>
              <a:t>CA </a:t>
            </a:r>
            <a:r>
              <a:rPr lang="en-US" altLang="zh-CN" sz="3000" dirty="0"/>
              <a:t>(Certification Authority)</a:t>
            </a:r>
            <a:r>
              <a:rPr lang="zh-CN" altLang="en-US" sz="3000" dirty="0"/>
              <a:t>，来</a:t>
            </a:r>
            <a:r>
              <a:rPr lang="zh-CN" altLang="en-US" sz="3000" dirty="0">
                <a:solidFill>
                  <a:srgbClr val="FF0000"/>
                </a:solidFill>
              </a:rPr>
              <a:t>将公钥与其对应的实体（人或机器）进行绑定</a:t>
            </a:r>
            <a:r>
              <a:rPr lang="en-US" altLang="zh-CN" sz="3000" dirty="0">
                <a:solidFill>
                  <a:srgbClr val="FF0000"/>
                </a:solidFill>
              </a:rPr>
              <a:t>(binding)</a:t>
            </a:r>
            <a:r>
              <a:rPr lang="zh-CN" altLang="en-US" sz="3000" dirty="0">
                <a:solidFill>
                  <a:srgbClr val="FF0000"/>
                </a:solidFill>
              </a:rPr>
              <a:t>。</a:t>
            </a:r>
          </a:p>
          <a:p>
            <a:r>
              <a:rPr lang="zh-CN" altLang="en-US" sz="3000" dirty="0"/>
              <a:t>认证中心一般由政府出资建立。每个实体都</a:t>
            </a:r>
            <a:r>
              <a:rPr lang="zh-CN" altLang="en-US" sz="3000" dirty="0" smtClean="0"/>
              <a:t>有 </a:t>
            </a:r>
            <a:r>
              <a:rPr lang="en-US" altLang="zh-CN" sz="3000" dirty="0" smtClean="0"/>
              <a:t>CA  </a:t>
            </a:r>
            <a:r>
              <a:rPr lang="zh-CN" altLang="en-US" sz="3000" dirty="0" smtClean="0"/>
              <a:t>发</a:t>
            </a:r>
            <a:r>
              <a:rPr lang="zh-CN" altLang="en-US" sz="3000" dirty="0"/>
              <a:t>来的</a:t>
            </a:r>
            <a:r>
              <a:rPr lang="zh-CN" altLang="en-US" sz="3000" dirty="0">
                <a:solidFill>
                  <a:srgbClr val="FF0000"/>
                </a:solidFill>
              </a:rPr>
              <a:t>证书</a:t>
            </a:r>
            <a:r>
              <a:rPr lang="en-US" altLang="zh-CN" sz="3000" dirty="0"/>
              <a:t>(certificate)</a:t>
            </a:r>
            <a:r>
              <a:rPr lang="zh-CN" altLang="en-US" sz="3000" dirty="0"/>
              <a:t>，里面有公钥及其拥有者的标识信息。</a:t>
            </a:r>
            <a:r>
              <a:rPr lang="zh-CN" altLang="en-US" sz="3000" dirty="0">
                <a:solidFill>
                  <a:srgbClr val="FF0000"/>
                </a:solidFill>
              </a:rPr>
              <a:t>此证书被 </a:t>
            </a:r>
            <a:r>
              <a:rPr lang="en-US" altLang="zh-CN" sz="3000" dirty="0">
                <a:solidFill>
                  <a:srgbClr val="FF0000"/>
                </a:solidFill>
              </a:rPr>
              <a:t>CA </a:t>
            </a:r>
            <a:r>
              <a:rPr lang="zh-CN" altLang="en-US" sz="3000" dirty="0">
                <a:solidFill>
                  <a:srgbClr val="FF0000"/>
                </a:solidFill>
              </a:rPr>
              <a:t>进行了数字签名</a:t>
            </a:r>
            <a:r>
              <a:rPr lang="zh-CN" altLang="en-US" sz="3000" dirty="0" smtClean="0">
                <a:solidFill>
                  <a:srgbClr val="FF0000"/>
                </a:solidFill>
              </a:rPr>
              <a:t>。</a:t>
            </a:r>
            <a:r>
              <a:rPr lang="zh-CN" altLang="en-US" sz="3000" dirty="0" smtClean="0"/>
              <a:t>任何</a:t>
            </a:r>
            <a:r>
              <a:rPr lang="zh-CN" altLang="en-US" sz="3000" dirty="0"/>
              <a:t>用户都可从可信的地方获得认证中心 </a:t>
            </a:r>
            <a:r>
              <a:rPr lang="en-US" altLang="zh-CN" sz="3000" dirty="0"/>
              <a:t>CA </a:t>
            </a:r>
            <a:r>
              <a:rPr lang="zh-CN" altLang="en-US" sz="3000" dirty="0"/>
              <a:t>的公钥，</a:t>
            </a:r>
            <a:r>
              <a:rPr lang="zh-CN" altLang="en-US" sz="3000" dirty="0">
                <a:solidFill>
                  <a:srgbClr val="FF0000"/>
                </a:solidFill>
              </a:rPr>
              <a:t>此公钥用来验证某个公钥是否为某个实体所拥有</a:t>
            </a:r>
            <a:r>
              <a:rPr lang="zh-CN" altLang="en-US" sz="3000" dirty="0" smtClean="0">
                <a:solidFill>
                  <a:srgbClr val="FF0000"/>
                </a:solidFill>
              </a:rPr>
              <a:t>。</a:t>
            </a:r>
            <a:endParaRPr lang="en-US" altLang="zh-CN" sz="3000" dirty="0" smtClean="0">
              <a:solidFill>
                <a:srgbClr val="FF0000"/>
              </a:solidFill>
            </a:endParaRPr>
          </a:p>
          <a:p>
            <a:r>
              <a:rPr lang="zh-CN" altLang="en-US" sz="3000" dirty="0" smtClean="0"/>
              <a:t>有</a:t>
            </a:r>
            <a:r>
              <a:rPr lang="zh-CN" altLang="en-US" sz="3000" dirty="0"/>
              <a:t>的大公司也提供认证中心服务。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6" name="Rectangle 2"/>
          <p:cNvSpPr>
            <a:spLocks noGrp="1" noChangeArrowheads="1"/>
          </p:cNvSpPr>
          <p:nvPr>
            <p:ph type="title"/>
          </p:nvPr>
        </p:nvSpPr>
        <p:spPr/>
        <p:txBody>
          <a:bodyPr/>
          <a:lstStyle/>
          <a:p>
            <a:r>
              <a:rPr lang="en-US" altLang="zh-CN" sz="4800" dirty="0" smtClean="0"/>
              <a:t>9.6  </a:t>
            </a:r>
            <a:r>
              <a:rPr lang="zh-CN" altLang="zh-CN" sz="4800" dirty="0"/>
              <a:t>互联网使用的安全协议</a:t>
            </a:r>
            <a:endParaRPr lang="zh-CN" altLang="en-US" sz="4800" dirty="0"/>
          </a:p>
        </p:txBody>
      </p:sp>
      <p:sp>
        <p:nvSpPr>
          <p:cNvPr id="594947" name="Rectangle 3"/>
          <p:cNvSpPr>
            <a:spLocks noGrp="1" noChangeArrowheads="1"/>
          </p:cNvSpPr>
          <p:nvPr>
            <p:ph idx="1"/>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r>
              <a:rPr lang="en-US" altLang="zh-CN" dirty="0" smtClean="0"/>
              <a:t>9.6.1  </a:t>
            </a:r>
            <a:r>
              <a:rPr lang="zh-CN" altLang="zh-CN" dirty="0"/>
              <a:t>网络层安全协议</a:t>
            </a:r>
          </a:p>
          <a:p>
            <a:r>
              <a:rPr lang="en-US" altLang="zh-CN" dirty="0" smtClean="0"/>
              <a:t>9.6.2  </a:t>
            </a:r>
            <a:r>
              <a:rPr lang="zh-CN" altLang="zh-CN" dirty="0"/>
              <a:t>运输层的安全协议</a:t>
            </a:r>
          </a:p>
          <a:p>
            <a:r>
              <a:rPr lang="en-US" altLang="zh-CN" dirty="0" smtClean="0"/>
              <a:t>9.6.3  </a:t>
            </a:r>
            <a:r>
              <a:rPr lang="zh-CN" altLang="zh-CN" dirty="0"/>
              <a:t>应用层的安全协议</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186" name="Rectangle 2"/>
          <p:cNvSpPr>
            <a:spLocks noGrp="1" noChangeArrowheads="1"/>
          </p:cNvSpPr>
          <p:nvPr>
            <p:ph type="title"/>
          </p:nvPr>
        </p:nvSpPr>
        <p:spPr/>
        <p:txBody>
          <a:bodyPr/>
          <a:lstStyle/>
          <a:p>
            <a:r>
              <a:rPr lang="en-US" altLang="zh-CN" dirty="0" smtClean="0"/>
              <a:t>9.6.1  </a:t>
            </a:r>
            <a:r>
              <a:rPr lang="zh-CN" altLang="zh-CN" dirty="0"/>
              <a:t>网络层安全协议</a:t>
            </a:r>
            <a:endParaRPr lang="zh-CN" altLang="en-US" dirty="0"/>
          </a:p>
        </p:txBody>
      </p:sp>
      <p:sp>
        <p:nvSpPr>
          <p:cNvPr id="605187" name="Rectangle 3"/>
          <p:cNvSpPr>
            <a:spLocks noGrp="1" noChangeArrowheads="1"/>
          </p:cNvSpPr>
          <p:nvPr>
            <p:ph idx="1"/>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r>
              <a:rPr lang="en-US" altLang="zh-CN" dirty="0" smtClean="0"/>
              <a:t>IP</a:t>
            </a:r>
            <a:r>
              <a:rPr lang="zh-CN" altLang="en-US" dirty="0" smtClean="0"/>
              <a:t>几乎不具备任何安全性，</a:t>
            </a:r>
            <a:r>
              <a:rPr lang="zh-CN" altLang="en-US" dirty="0" smtClean="0">
                <a:solidFill>
                  <a:srgbClr val="FF0000"/>
                </a:solidFill>
              </a:rPr>
              <a:t>不能保证：</a:t>
            </a:r>
            <a:endParaRPr lang="en-US" altLang="zh-CN" dirty="0" smtClean="0">
              <a:solidFill>
                <a:srgbClr val="FF0000"/>
              </a:solidFill>
            </a:endParaRPr>
          </a:p>
          <a:p>
            <a:pPr lvl="1"/>
            <a:r>
              <a:rPr lang="zh-CN" altLang="en-US" dirty="0" smtClean="0"/>
              <a:t>数据机密性；</a:t>
            </a:r>
            <a:endParaRPr lang="en-US" altLang="zh-CN" dirty="0" smtClean="0"/>
          </a:p>
          <a:p>
            <a:pPr lvl="1"/>
            <a:r>
              <a:rPr lang="zh-CN" altLang="en-US" dirty="0" smtClean="0"/>
              <a:t>数据完整性；</a:t>
            </a:r>
            <a:endParaRPr lang="en-US" altLang="zh-CN" dirty="0" smtClean="0"/>
          </a:p>
          <a:p>
            <a:pPr lvl="1"/>
            <a:r>
              <a:rPr lang="zh-CN" altLang="en-US" dirty="0" smtClean="0"/>
              <a:t>数据来源认证</a:t>
            </a:r>
            <a:endParaRPr lang="en-US" altLang="zh-CN" dirty="0" smtClean="0"/>
          </a:p>
          <a:p>
            <a:r>
              <a:rPr lang="zh-CN" altLang="en-US" dirty="0" smtClean="0"/>
              <a:t>由于其在设计和实现上存在安全漏洞，使各种攻击有机可乘。例如：攻击者很容易构造一个包含虚假地址的 </a:t>
            </a:r>
            <a:r>
              <a:rPr lang="en-US" altLang="zh-CN" dirty="0" smtClean="0"/>
              <a:t>IP </a:t>
            </a:r>
            <a:r>
              <a:rPr lang="zh-CN" altLang="en-US" dirty="0" smtClean="0"/>
              <a:t>数据报。</a:t>
            </a:r>
            <a:endParaRPr lang="en-US" altLang="zh-CN" dirty="0" smtClean="0"/>
          </a:p>
          <a:p>
            <a:r>
              <a:rPr lang="en-US" altLang="zh-CN" dirty="0" smtClean="0"/>
              <a:t>IPsec </a:t>
            </a:r>
            <a:r>
              <a:rPr lang="zh-CN" altLang="en-US" dirty="0" smtClean="0"/>
              <a:t>提供了标准、健壮且包含广泛的机制保证</a:t>
            </a:r>
            <a:r>
              <a:rPr lang="en-US" altLang="zh-CN" dirty="0" smtClean="0"/>
              <a:t>IP </a:t>
            </a:r>
            <a:r>
              <a:rPr lang="zh-CN" altLang="en-US" dirty="0" smtClean="0"/>
              <a:t>层安全。</a:t>
            </a:r>
            <a:endParaRPr lang="en-US" altLang="zh-CN" dirty="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5538" name="Rectangle 2"/>
          <p:cNvSpPr>
            <a:spLocks noGrp="1" noChangeArrowheads="1"/>
          </p:cNvSpPr>
          <p:nvPr>
            <p:ph type="title"/>
          </p:nvPr>
        </p:nvSpPr>
        <p:spPr/>
        <p:txBody>
          <a:bodyPr/>
          <a:lstStyle/>
          <a:p>
            <a:r>
              <a:rPr lang="en-US" altLang="zh-CN" dirty="0"/>
              <a:t>1.  IPsec </a:t>
            </a:r>
            <a:r>
              <a:rPr lang="zh-CN" altLang="en-US" dirty="0"/>
              <a:t>协议</a:t>
            </a:r>
          </a:p>
        </p:txBody>
      </p:sp>
      <p:sp>
        <p:nvSpPr>
          <p:cNvPr id="705539" name="Rectangle 3"/>
          <p:cNvSpPr>
            <a:spLocks noGrp="1" noChangeArrowheads="1"/>
          </p:cNvSpPr>
          <p:nvPr>
            <p:ph type="body" idx="1"/>
          </p:nvPr>
        </p:nvSpPr>
        <p:spPr/>
        <p:txBody>
          <a:bodyPr/>
          <a:lstStyle/>
          <a:p>
            <a:r>
              <a:rPr lang="en-US" altLang="zh-CN" dirty="0" smtClean="0"/>
              <a:t>IPsec </a:t>
            </a:r>
            <a:r>
              <a:rPr lang="zh-CN" altLang="zh-CN" dirty="0" smtClean="0"/>
              <a:t>就是</a:t>
            </a:r>
            <a:r>
              <a:rPr lang="zh-CN" altLang="zh-CN" dirty="0"/>
              <a:t>“</a:t>
            </a:r>
            <a:r>
              <a:rPr lang="en-US" altLang="zh-CN" dirty="0"/>
              <a:t>IP</a:t>
            </a:r>
            <a:r>
              <a:rPr lang="zh-CN" altLang="zh-CN" dirty="0"/>
              <a:t>安全</a:t>
            </a:r>
            <a:r>
              <a:rPr lang="en-US" altLang="zh-CN" dirty="0"/>
              <a:t>(security)</a:t>
            </a:r>
            <a:r>
              <a:rPr lang="zh-CN" altLang="zh-CN" dirty="0"/>
              <a:t>”的缩写。</a:t>
            </a:r>
            <a:endParaRPr lang="en-US" altLang="zh-CN" dirty="0" smtClean="0"/>
          </a:p>
          <a:p>
            <a:r>
              <a:rPr lang="en-US" altLang="zh-CN" dirty="0" smtClean="0"/>
              <a:t>IPsec </a:t>
            </a:r>
            <a:r>
              <a:rPr lang="zh-CN" altLang="zh-CN" dirty="0" smtClean="0"/>
              <a:t>并不是</a:t>
            </a:r>
            <a:r>
              <a:rPr lang="zh-CN" altLang="zh-CN" dirty="0"/>
              <a:t>一个单个的协议，而是能够</a:t>
            </a:r>
            <a:r>
              <a:rPr lang="zh-CN" altLang="zh-CN" dirty="0" smtClean="0"/>
              <a:t>在</a:t>
            </a:r>
            <a:r>
              <a:rPr lang="en-US" altLang="zh-CN" dirty="0" smtClean="0"/>
              <a:t> IP </a:t>
            </a:r>
            <a:r>
              <a:rPr lang="zh-CN" altLang="zh-CN" dirty="0" smtClean="0"/>
              <a:t>层</a:t>
            </a:r>
            <a:r>
              <a:rPr lang="zh-CN" altLang="zh-CN" dirty="0"/>
              <a:t>提供互联网通信安全的</a:t>
            </a:r>
            <a:r>
              <a:rPr lang="zh-CN" altLang="zh-CN" dirty="0">
                <a:solidFill>
                  <a:srgbClr val="FF0000"/>
                </a:solidFill>
              </a:rPr>
              <a:t>协议</a:t>
            </a:r>
            <a:r>
              <a:rPr lang="zh-CN" altLang="zh-CN" dirty="0" smtClean="0">
                <a:solidFill>
                  <a:srgbClr val="FF0000"/>
                </a:solidFill>
              </a:rPr>
              <a:t>族</a:t>
            </a:r>
            <a:r>
              <a:rPr lang="zh-CN" altLang="en-US" dirty="0" smtClean="0">
                <a:solidFill>
                  <a:srgbClr val="FF0000"/>
                </a:solidFill>
              </a:rPr>
              <a:t>。</a:t>
            </a:r>
            <a:endParaRPr lang="en-US" altLang="zh-CN" dirty="0" smtClean="0">
              <a:solidFill>
                <a:srgbClr val="FF0000"/>
              </a:solidFill>
            </a:endParaRPr>
          </a:p>
          <a:p>
            <a:r>
              <a:rPr lang="en-US" altLang="zh-CN" dirty="0" smtClean="0"/>
              <a:t>IPsec </a:t>
            </a:r>
            <a:r>
              <a:rPr lang="zh-CN" altLang="zh-CN" dirty="0" smtClean="0"/>
              <a:t>是</a:t>
            </a:r>
            <a:r>
              <a:rPr lang="zh-CN" altLang="zh-CN" dirty="0"/>
              <a:t>个框架，它允许通信双方选择合适的算法和参数（例如，密钥长度）</a:t>
            </a:r>
            <a:r>
              <a:rPr lang="zh-CN" altLang="zh-CN" dirty="0" smtClean="0"/>
              <a:t>。</a:t>
            </a:r>
            <a:endParaRPr lang="en-US" altLang="zh-CN" dirty="0" smtClean="0"/>
          </a:p>
          <a:p>
            <a:r>
              <a:rPr lang="zh-CN" altLang="zh-CN" dirty="0"/>
              <a:t>为保证互操作性，</a:t>
            </a:r>
            <a:r>
              <a:rPr lang="en-US" altLang="zh-CN" dirty="0" smtClean="0"/>
              <a:t>IPsec </a:t>
            </a:r>
            <a:r>
              <a:rPr lang="zh-CN" altLang="zh-CN" dirty="0" smtClean="0"/>
              <a:t>还</a:t>
            </a:r>
            <a:r>
              <a:rPr lang="zh-CN" altLang="zh-CN" dirty="0"/>
              <a:t>包含了</a:t>
            </a:r>
            <a:r>
              <a:rPr lang="zh-CN" altLang="zh-CN" dirty="0" smtClean="0"/>
              <a:t>所有</a:t>
            </a:r>
            <a:r>
              <a:rPr lang="en-US" altLang="zh-CN" dirty="0" smtClean="0"/>
              <a:t> IPsec </a:t>
            </a:r>
            <a:r>
              <a:rPr lang="zh-CN" altLang="zh-CN" dirty="0" smtClean="0"/>
              <a:t>的</a:t>
            </a:r>
            <a:r>
              <a:rPr lang="zh-CN" altLang="zh-CN" dirty="0"/>
              <a:t>实现都必须有的一套加密算法。</a:t>
            </a:r>
            <a:endParaRPr lang="zh-CN" altLang="en-US" dirty="0"/>
          </a:p>
          <a:p>
            <a:pPr>
              <a:buFont typeface="Wingdings" panose="05000000000000000000" pitchFamily="2" charset="2"/>
              <a:buNone/>
            </a:pPr>
            <a:endParaRPr lang="zh-CN" altLang="en-US" dirty="0"/>
          </a:p>
          <a:p>
            <a:pPr>
              <a:buFont typeface="Wingdings" panose="05000000000000000000" pitchFamily="2" charset="2"/>
              <a:buNone/>
            </a:pPr>
            <a:endParaRPr lang="en-US" altLang="zh-CN"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dirty="0" smtClean="0"/>
              <a:t>IPsec </a:t>
            </a:r>
            <a:r>
              <a:rPr lang="zh-CN" altLang="en-US" dirty="0" smtClean="0"/>
              <a:t>由三部分组成</a:t>
            </a:r>
            <a:endParaRPr lang="zh-CN" altLang="en-US" dirty="0"/>
          </a:p>
        </p:txBody>
      </p:sp>
      <p:sp>
        <p:nvSpPr>
          <p:cNvPr id="3" name="内容占位符 2"/>
          <p:cNvSpPr>
            <a:spLocks noGrp="1"/>
          </p:cNvSpPr>
          <p:nvPr>
            <p:ph idx="1"/>
          </p:nvPr>
        </p:nvSpPr>
        <p:spPr/>
        <p:txBody>
          <a:bodyPr/>
          <a:lstStyle/>
          <a:p>
            <a:pPr lvl="0"/>
            <a:r>
              <a:rPr lang="en-US" altLang="zh-CN" dirty="0" smtClean="0"/>
              <a:t>1</a:t>
            </a:r>
            <a:r>
              <a:rPr lang="zh-CN" altLang="en-US" dirty="0" smtClean="0"/>
              <a:t>，</a:t>
            </a:r>
            <a:r>
              <a:rPr lang="en-US" altLang="zh-CN" dirty="0" smtClean="0">
                <a:solidFill>
                  <a:srgbClr val="FF0000"/>
                </a:solidFill>
              </a:rPr>
              <a:t>IP </a:t>
            </a:r>
            <a:r>
              <a:rPr lang="zh-CN" altLang="zh-CN" dirty="0" smtClean="0">
                <a:solidFill>
                  <a:srgbClr val="FF0000"/>
                </a:solidFill>
              </a:rPr>
              <a:t>安全</a:t>
            </a:r>
            <a:r>
              <a:rPr lang="zh-CN" altLang="zh-CN" dirty="0">
                <a:solidFill>
                  <a:srgbClr val="FF0000"/>
                </a:solidFill>
              </a:rPr>
              <a:t>数据报格式</a:t>
            </a:r>
            <a:r>
              <a:rPr lang="zh-CN" altLang="zh-CN" dirty="0"/>
              <a:t>的两个</a:t>
            </a:r>
            <a:r>
              <a:rPr lang="zh-CN" altLang="zh-CN" dirty="0" smtClean="0"/>
              <a:t>协议</a:t>
            </a:r>
            <a:endParaRPr lang="en-US" altLang="zh-CN" dirty="0" smtClean="0"/>
          </a:p>
          <a:p>
            <a:pPr lvl="1"/>
            <a:r>
              <a:rPr lang="zh-CN" altLang="zh-CN" dirty="0" smtClean="0">
                <a:solidFill>
                  <a:srgbClr val="0000FF"/>
                </a:solidFill>
              </a:rPr>
              <a:t>鉴别首部</a:t>
            </a:r>
            <a:r>
              <a:rPr lang="en-US" altLang="zh-CN" dirty="0" smtClean="0">
                <a:solidFill>
                  <a:srgbClr val="0000FF"/>
                </a:solidFill>
              </a:rPr>
              <a:t> AH </a:t>
            </a:r>
            <a:r>
              <a:rPr lang="en-US" altLang="zh-CN" dirty="0"/>
              <a:t>(Authentication Header)</a:t>
            </a:r>
            <a:r>
              <a:rPr lang="zh-CN" altLang="zh-CN" dirty="0" smtClean="0"/>
              <a:t>协议</a:t>
            </a:r>
            <a:endParaRPr lang="en-US" altLang="zh-CN" dirty="0" smtClean="0"/>
          </a:p>
          <a:p>
            <a:pPr lvl="2"/>
            <a:r>
              <a:rPr lang="zh-CN" altLang="zh-CN" dirty="0"/>
              <a:t>提供源点鉴别和数据完整性，但不能保密。</a:t>
            </a:r>
            <a:endParaRPr lang="en-US" altLang="zh-CN" dirty="0" smtClean="0"/>
          </a:p>
          <a:p>
            <a:pPr lvl="1"/>
            <a:r>
              <a:rPr lang="zh-CN" altLang="zh-CN" dirty="0" smtClean="0">
                <a:solidFill>
                  <a:srgbClr val="0000FF"/>
                </a:solidFill>
              </a:rPr>
              <a:t>封装</a:t>
            </a:r>
            <a:r>
              <a:rPr lang="zh-CN" altLang="zh-CN" dirty="0">
                <a:solidFill>
                  <a:srgbClr val="0000FF"/>
                </a:solidFill>
              </a:rPr>
              <a:t>安全</a:t>
            </a:r>
            <a:r>
              <a:rPr lang="zh-CN" altLang="zh-CN" dirty="0" smtClean="0">
                <a:solidFill>
                  <a:srgbClr val="0000FF"/>
                </a:solidFill>
              </a:rPr>
              <a:t>有效载荷</a:t>
            </a:r>
            <a:r>
              <a:rPr lang="en-US" altLang="zh-CN" dirty="0" smtClean="0">
                <a:solidFill>
                  <a:srgbClr val="0000FF"/>
                </a:solidFill>
              </a:rPr>
              <a:t> ESP </a:t>
            </a:r>
            <a:r>
              <a:rPr lang="en-US" altLang="zh-CN" dirty="0"/>
              <a:t>(Encapsulation Security Payload)</a:t>
            </a:r>
            <a:r>
              <a:rPr lang="zh-CN" altLang="zh-CN" dirty="0" smtClean="0"/>
              <a:t>协议</a:t>
            </a:r>
            <a:endParaRPr lang="en-US" altLang="zh-CN" dirty="0" smtClean="0"/>
          </a:p>
          <a:p>
            <a:pPr lvl="2"/>
            <a:r>
              <a:rPr lang="zh-CN" altLang="zh-CN" dirty="0"/>
              <a:t>提供源点鉴别、数据完整性和保密。</a:t>
            </a:r>
          </a:p>
          <a:p>
            <a:pPr lvl="0"/>
            <a:r>
              <a:rPr lang="en-US" altLang="zh-CN" dirty="0" smtClean="0"/>
              <a:t>2</a:t>
            </a:r>
            <a:r>
              <a:rPr lang="zh-CN" altLang="en-US" dirty="0" smtClean="0"/>
              <a:t>，</a:t>
            </a:r>
            <a:r>
              <a:rPr lang="zh-CN" altLang="zh-CN" dirty="0">
                <a:solidFill>
                  <a:srgbClr val="FF0000"/>
                </a:solidFill>
              </a:rPr>
              <a:t>有关加密算法</a:t>
            </a:r>
            <a:r>
              <a:rPr lang="zh-CN" altLang="zh-CN" dirty="0"/>
              <a:t>的三个</a:t>
            </a:r>
            <a:r>
              <a:rPr lang="zh-CN" altLang="zh-CN" dirty="0" smtClean="0"/>
              <a:t>协议。</a:t>
            </a:r>
            <a:endParaRPr lang="zh-CN" altLang="zh-CN" dirty="0"/>
          </a:p>
          <a:p>
            <a:pPr lvl="0"/>
            <a:r>
              <a:rPr lang="en-US" altLang="zh-CN" dirty="0" smtClean="0"/>
              <a:t>3</a:t>
            </a:r>
            <a:r>
              <a:rPr lang="zh-CN" altLang="en-US" dirty="0" smtClean="0"/>
              <a:t>，</a:t>
            </a:r>
            <a:r>
              <a:rPr lang="zh-CN" altLang="zh-CN" dirty="0" smtClean="0">
                <a:solidFill>
                  <a:srgbClr val="FF0000"/>
                </a:solidFill>
              </a:rPr>
              <a:t>互联网</a:t>
            </a:r>
            <a:r>
              <a:rPr lang="zh-CN" altLang="zh-CN" dirty="0">
                <a:solidFill>
                  <a:srgbClr val="FF0000"/>
                </a:solidFill>
              </a:rPr>
              <a:t>密钥</a:t>
            </a:r>
            <a:r>
              <a:rPr lang="zh-CN" altLang="zh-CN" dirty="0" smtClean="0">
                <a:solidFill>
                  <a:srgbClr val="FF0000"/>
                </a:solidFill>
              </a:rPr>
              <a:t>交换</a:t>
            </a:r>
            <a:r>
              <a:rPr lang="en-US" altLang="zh-CN" dirty="0" smtClean="0">
                <a:solidFill>
                  <a:srgbClr val="FF0000"/>
                </a:solidFill>
              </a:rPr>
              <a:t> IKE </a:t>
            </a:r>
            <a:r>
              <a:rPr lang="en-US" altLang="zh-CN" dirty="0"/>
              <a:t>(Internet Key Exchange)</a:t>
            </a:r>
            <a:r>
              <a:rPr lang="zh-CN" altLang="zh-CN" dirty="0"/>
              <a:t>协议。</a:t>
            </a:r>
          </a:p>
          <a:p>
            <a:endParaRPr lang="zh-CN" alt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dirty="0"/>
              <a:t>IP </a:t>
            </a:r>
            <a:r>
              <a:rPr lang="zh-CN" altLang="zh-CN" dirty="0"/>
              <a:t>安全数据报</a:t>
            </a:r>
            <a:r>
              <a:rPr lang="zh-CN" altLang="zh-CN" dirty="0" smtClean="0"/>
              <a:t>有两种工作</a:t>
            </a:r>
            <a:r>
              <a:rPr lang="zh-CN" altLang="zh-CN" dirty="0"/>
              <a:t>方式</a:t>
            </a:r>
            <a:endParaRPr lang="zh-CN" altLang="en-US" dirty="0"/>
          </a:p>
        </p:txBody>
      </p:sp>
      <p:sp>
        <p:nvSpPr>
          <p:cNvPr id="3" name="内容占位符 2"/>
          <p:cNvSpPr>
            <a:spLocks noGrp="1"/>
          </p:cNvSpPr>
          <p:nvPr>
            <p:ph idx="1"/>
          </p:nvPr>
        </p:nvSpPr>
        <p:spPr/>
        <p:txBody>
          <a:bodyPr/>
          <a:lstStyle/>
          <a:p>
            <a:r>
              <a:rPr lang="en-US" altLang="zh-CN" dirty="0" smtClean="0">
                <a:solidFill>
                  <a:srgbClr val="FF0000"/>
                </a:solidFill>
              </a:rPr>
              <a:t>1</a:t>
            </a:r>
            <a:r>
              <a:rPr lang="zh-CN" altLang="en-US" dirty="0" smtClean="0">
                <a:solidFill>
                  <a:srgbClr val="FF0000"/>
                </a:solidFill>
              </a:rPr>
              <a:t>，</a:t>
            </a:r>
            <a:r>
              <a:rPr lang="zh-CN" altLang="zh-CN" dirty="0" smtClean="0">
                <a:solidFill>
                  <a:srgbClr val="FF0000"/>
                </a:solidFill>
              </a:rPr>
              <a:t>运输方式</a:t>
            </a:r>
            <a:r>
              <a:rPr lang="en-US" altLang="zh-CN" dirty="0" smtClean="0">
                <a:solidFill>
                  <a:srgbClr val="FF0000"/>
                </a:solidFill>
              </a:rPr>
              <a:t> </a:t>
            </a:r>
            <a:r>
              <a:rPr lang="en-US" altLang="zh-CN" dirty="0" smtClean="0"/>
              <a:t>(</a:t>
            </a:r>
            <a:r>
              <a:rPr lang="en-US" altLang="zh-CN" dirty="0"/>
              <a:t>transport mode</a:t>
            </a:r>
            <a:r>
              <a:rPr lang="en-US" altLang="zh-CN" dirty="0" smtClean="0"/>
              <a:t>)</a:t>
            </a:r>
            <a:r>
              <a:rPr lang="zh-CN" altLang="en-US" dirty="0" smtClean="0"/>
              <a:t>：</a:t>
            </a:r>
            <a:endParaRPr lang="en-US" altLang="zh-CN" dirty="0" smtClean="0"/>
          </a:p>
          <a:p>
            <a:pPr lvl="1"/>
            <a:r>
              <a:rPr lang="zh-CN" altLang="zh-CN" dirty="0" smtClean="0"/>
              <a:t>在</a:t>
            </a:r>
            <a:r>
              <a:rPr lang="zh-CN" altLang="zh-CN" dirty="0"/>
              <a:t>整个</a:t>
            </a:r>
            <a:r>
              <a:rPr lang="zh-CN" altLang="zh-CN" dirty="0">
                <a:solidFill>
                  <a:srgbClr val="0000FF"/>
                </a:solidFill>
              </a:rPr>
              <a:t>运输层报文段</a:t>
            </a:r>
            <a:r>
              <a:rPr lang="zh-CN" altLang="zh-CN" dirty="0"/>
              <a:t>的前后分别添加若干控制信息，再</a:t>
            </a:r>
            <a:r>
              <a:rPr lang="zh-CN" altLang="zh-CN" dirty="0" smtClean="0"/>
              <a:t>加上</a:t>
            </a:r>
            <a:r>
              <a:rPr lang="en-US" altLang="zh-CN" dirty="0" smtClean="0"/>
              <a:t> IP </a:t>
            </a:r>
            <a:r>
              <a:rPr lang="zh-CN" altLang="zh-CN" dirty="0" smtClean="0"/>
              <a:t>首部</a:t>
            </a:r>
            <a:r>
              <a:rPr lang="zh-CN" altLang="zh-CN" dirty="0"/>
              <a:t>，</a:t>
            </a:r>
            <a:r>
              <a:rPr lang="zh-CN" altLang="zh-CN" dirty="0" smtClean="0"/>
              <a:t>构成</a:t>
            </a:r>
            <a:r>
              <a:rPr lang="en-US" altLang="zh-CN" dirty="0" smtClean="0"/>
              <a:t> IP </a:t>
            </a:r>
            <a:r>
              <a:rPr lang="zh-CN" altLang="zh-CN" dirty="0" smtClean="0"/>
              <a:t>安全</a:t>
            </a:r>
            <a:r>
              <a:rPr lang="zh-CN" altLang="zh-CN" dirty="0"/>
              <a:t>数据报</a:t>
            </a:r>
            <a:r>
              <a:rPr lang="zh-CN" altLang="zh-CN" dirty="0" smtClean="0"/>
              <a:t>。</a:t>
            </a:r>
            <a:endParaRPr lang="en-US" altLang="zh-CN" dirty="0" smtClean="0"/>
          </a:p>
          <a:p>
            <a:pPr lvl="1"/>
            <a:r>
              <a:rPr lang="zh-CN" altLang="en-US" dirty="0" smtClean="0"/>
              <a:t>把</a:t>
            </a:r>
            <a:r>
              <a:rPr lang="zh-CN" altLang="en-US" dirty="0"/>
              <a:t>整个运输层报文段都保护起来</a:t>
            </a:r>
            <a:r>
              <a:rPr lang="zh-CN" altLang="en-US" dirty="0" smtClean="0"/>
              <a:t>，适合于</a:t>
            </a:r>
            <a:r>
              <a:rPr lang="zh-CN" altLang="en-US" dirty="0"/>
              <a:t>主机到主机之间的安全</a:t>
            </a:r>
            <a:r>
              <a:rPr lang="zh-CN" altLang="en-US" dirty="0" smtClean="0"/>
              <a:t>传送。 </a:t>
            </a:r>
            <a:endParaRPr lang="en-US" altLang="zh-CN" dirty="0" smtClean="0"/>
          </a:p>
          <a:p>
            <a:pPr lvl="1"/>
            <a:r>
              <a:rPr lang="zh-CN" altLang="en-US" dirty="0"/>
              <a:t>需要使用 </a:t>
            </a:r>
            <a:r>
              <a:rPr lang="en-US" altLang="zh-CN" dirty="0"/>
              <a:t>IPsec </a:t>
            </a:r>
            <a:r>
              <a:rPr lang="zh-CN" altLang="en-US" dirty="0"/>
              <a:t>的主机都运行 </a:t>
            </a:r>
            <a:r>
              <a:rPr lang="en-US" altLang="zh-CN" dirty="0"/>
              <a:t>IPsec</a:t>
            </a:r>
            <a:r>
              <a:rPr lang="zh-CN" altLang="en-US" dirty="0"/>
              <a:t>协议</a:t>
            </a:r>
            <a:r>
              <a:rPr lang="zh-CN" altLang="en-US" dirty="0" smtClean="0"/>
              <a:t>。</a:t>
            </a:r>
            <a:endParaRPr lang="zh-CN" altLang="zh-CN"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dirty="0"/>
              <a:t>IP </a:t>
            </a:r>
            <a:r>
              <a:rPr lang="zh-CN" altLang="zh-CN" dirty="0"/>
              <a:t>安全数据报</a:t>
            </a:r>
            <a:r>
              <a:rPr lang="zh-CN" altLang="zh-CN" dirty="0" smtClean="0"/>
              <a:t>有两种工作</a:t>
            </a:r>
            <a:r>
              <a:rPr lang="zh-CN" altLang="zh-CN" dirty="0"/>
              <a:t>方式</a:t>
            </a:r>
            <a:endParaRPr lang="zh-CN" altLang="en-US" dirty="0"/>
          </a:p>
        </p:txBody>
      </p:sp>
      <p:sp>
        <p:nvSpPr>
          <p:cNvPr id="3" name="内容占位符 2"/>
          <p:cNvSpPr>
            <a:spLocks noGrp="1"/>
          </p:cNvSpPr>
          <p:nvPr>
            <p:ph idx="1"/>
          </p:nvPr>
        </p:nvSpPr>
        <p:spPr/>
        <p:txBody>
          <a:bodyPr/>
          <a:lstStyle/>
          <a:p>
            <a:r>
              <a:rPr lang="en-US" altLang="zh-CN" dirty="0" smtClean="0">
                <a:solidFill>
                  <a:srgbClr val="FF0000"/>
                </a:solidFill>
              </a:rPr>
              <a:t>2</a:t>
            </a:r>
            <a:r>
              <a:rPr lang="zh-CN" altLang="en-US" dirty="0" smtClean="0">
                <a:solidFill>
                  <a:srgbClr val="FF0000"/>
                </a:solidFill>
              </a:rPr>
              <a:t>，</a:t>
            </a:r>
            <a:r>
              <a:rPr lang="zh-CN" altLang="zh-CN" dirty="0" smtClean="0">
                <a:solidFill>
                  <a:srgbClr val="FF0000"/>
                </a:solidFill>
              </a:rPr>
              <a:t>隧道方式</a:t>
            </a:r>
            <a:r>
              <a:rPr lang="en-US" altLang="zh-CN" dirty="0" smtClean="0">
                <a:solidFill>
                  <a:srgbClr val="FF0000"/>
                </a:solidFill>
              </a:rPr>
              <a:t> </a:t>
            </a:r>
            <a:r>
              <a:rPr lang="en-US" altLang="zh-CN" dirty="0" smtClean="0"/>
              <a:t>(</a:t>
            </a:r>
            <a:r>
              <a:rPr lang="en-US" altLang="zh-CN" dirty="0"/>
              <a:t>tunnel mode</a:t>
            </a:r>
            <a:r>
              <a:rPr lang="en-US" altLang="zh-CN" dirty="0" smtClean="0"/>
              <a:t>)</a:t>
            </a:r>
            <a:r>
              <a:rPr lang="zh-CN" altLang="en-US" dirty="0" smtClean="0"/>
              <a:t>：</a:t>
            </a:r>
            <a:endParaRPr lang="en-US" altLang="zh-CN" dirty="0" smtClean="0"/>
          </a:p>
          <a:p>
            <a:pPr lvl="1"/>
            <a:r>
              <a:rPr lang="zh-CN" altLang="zh-CN" dirty="0" smtClean="0"/>
              <a:t>在</a:t>
            </a:r>
            <a:r>
              <a:rPr lang="zh-CN" altLang="zh-CN" dirty="0"/>
              <a:t>原始</a:t>
            </a:r>
            <a:r>
              <a:rPr lang="zh-CN" altLang="zh-CN" dirty="0" smtClean="0"/>
              <a:t>的</a:t>
            </a:r>
            <a:r>
              <a:rPr lang="en-US" altLang="zh-CN" dirty="0" smtClean="0"/>
              <a:t> IP </a:t>
            </a:r>
            <a:r>
              <a:rPr lang="zh-CN" altLang="zh-CN" dirty="0" smtClean="0"/>
              <a:t>数据报</a:t>
            </a:r>
            <a:r>
              <a:rPr lang="zh-CN" altLang="zh-CN" dirty="0"/>
              <a:t>的前后分别添加若干控制信息，再加上新</a:t>
            </a:r>
            <a:r>
              <a:rPr lang="zh-CN" altLang="zh-CN" dirty="0" smtClean="0"/>
              <a:t>的</a:t>
            </a:r>
            <a:r>
              <a:rPr lang="en-US" altLang="zh-CN" dirty="0" smtClean="0"/>
              <a:t> IP </a:t>
            </a:r>
            <a:r>
              <a:rPr lang="zh-CN" altLang="zh-CN" dirty="0" smtClean="0"/>
              <a:t>首部</a:t>
            </a:r>
            <a:r>
              <a:rPr lang="zh-CN" altLang="zh-CN" dirty="0"/>
              <a:t>，构成一</a:t>
            </a:r>
            <a:r>
              <a:rPr lang="zh-CN" altLang="zh-CN" dirty="0" smtClean="0"/>
              <a:t>个</a:t>
            </a:r>
            <a:r>
              <a:rPr lang="en-US" altLang="zh-CN" dirty="0" smtClean="0"/>
              <a:t> IP </a:t>
            </a:r>
            <a:r>
              <a:rPr lang="zh-CN" altLang="zh-CN" dirty="0" smtClean="0"/>
              <a:t>安全</a:t>
            </a:r>
            <a:r>
              <a:rPr lang="zh-CN" altLang="zh-CN" dirty="0"/>
              <a:t>数据报</a:t>
            </a:r>
            <a:r>
              <a:rPr lang="zh-CN" altLang="zh-CN" dirty="0" smtClean="0"/>
              <a:t>。</a:t>
            </a:r>
            <a:endParaRPr lang="en-US" altLang="zh-CN" dirty="0" smtClean="0"/>
          </a:p>
          <a:p>
            <a:pPr lvl="1"/>
            <a:r>
              <a:rPr lang="zh-CN" altLang="en-US" dirty="0" smtClean="0"/>
              <a:t>这</a:t>
            </a:r>
            <a:r>
              <a:rPr lang="zh-CN" altLang="en-US" dirty="0"/>
              <a:t>需要</a:t>
            </a:r>
            <a:r>
              <a:rPr lang="zh-CN" altLang="en-US" dirty="0" smtClean="0"/>
              <a:t>在 </a:t>
            </a:r>
            <a:r>
              <a:rPr lang="en-US" altLang="zh-CN" dirty="0" smtClean="0"/>
              <a:t>IPsec </a:t>
            </a:r>
            <a:r>
              <a:rPr lang="zh-CN" altLang="en-US" dirty="0" smtClean="0"/>
              <a:t>数据报</a:t>
            </a:r>
            <a:r>
              <a:rPr lang="zh-CN" altLang="en-US" dirty="0"/>
              <a:t>所经过的所有</a:t>
            </a:r>
            <a:r>
              <a:rPr lang="zh-CN" altLang="en-US" dirty="0" smtClean="0"/>
              <a:t>路由器上都</a:t>
            </a:r>
            <a:r>
              <a:rPr lang="zh-CN" altLang="en-US" dirty="0"/>
              <a:t>运行 </a:t>
            </a:r>
            <a:r>
              <a:rPr lang="en-US" altLang="zh-CN" dirty="0"/>
              <a:t>IPsec </a:t>
            </a:r>
            <a:r>
              <a:rPr lang="zh-CN" altLang="en-US" dirty="0"/>
              <a:t>协议</a:t>
            </a:r>
            <a:r>
              <a:rPr lang="zh-CN" altLang="en-US" dirty="0" smtClean="0"/>
              <a:t>。</a:t>
            </a:r>
            <a:endParaRPr lang="en-US" altLang="zh-CN" dirty="0" smtClean="0"/>
          </a:p>
          <a:p>
            <a:pPr lvl="1"/>
            <a:r>
              <a:rPr lang="zh-CN" altLang="en-US" dirty="0" smtClean="0"/>
              <a:t>隧道</a:t>
            </a:r>
            <a:r>
              <a:rPr lang="zh-CN" altLang="en-US" dirty="0"/>
              <a:t>方式常用来实现虚拟专用网 </a:t>
            </a:r>
            <a:r>
              <a:rPr lang="en-US" altLang="zh-CN" dirty="0"/>
              <a:t>VPN</a:t>
            </a:r>
            <a:r>
              <a:rPr lang="zh-CN" altLang="en-US" dirty="0" smtClean="0"/>
              <a:t>。</a:t>
            </a:r>
            <a:endParaRPr lang="zh-CN" altLang="zh-CN"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dirty="0"/>
              <a:t>IP </a:t>
            </a:r>
            <a:r>
              <a:rPr lang="zh-CN" altLang="zh-CN" dirty="0"/>
              <a:t>安全数据报</a:t>
            </a:r>
            <a:r>
              <a:rPr lang="zh-CN" altLang="zh-CN" dirty="0" smtClean="0"/>
              <a:t>有两种工作</a:t>
            </a:r>
            <a:r>
              <a:rPr lang="zh-CN" altLang="zh-CN" dirty="0"/>
              <a:t>方式</a:t>
            </a:r>
            <a:endParaRPr lang="zh-CN" altLang="en-US" dirty="0"/>
          </a:p>
        </p:txBody>
      </p:sp>
      <p:sp>
        <p:nvSpPr>
          <p:cNvPr id="3" name="内容占位符 2"/>
          <p:cNvSpPr>
            <a:spLocks noGrp="1"/>
          </p:cNvSpPr>
          <p:nvPr>
            <p:ph idx="1"/>
          </p:nvPr>
        </p:nvSpPr>
        <p:spPr/>
        <p:txBody>
          <a:bodyPr/>
          <a:lstStyle/>
          <a:p>
            <a:r>
              <a:rPr lang="zh-CN" altLang="zh-CN" dirty="0">
                <a:solidFill>
                  <a:srgbClr val="0000FF"/>
                </a:solidFill>
              </a:rPr>
              <a:t>无论使用哪种方式，最后得出</a:t>
            </a:r>
            <a:r>
              <a:rPr lang="zh-CN" altLang="zh-CN" dirty="0" smtClean="0">
                <a:solidFill>
                  <a:srgbClr val="0000FF"/>
                </a:solidFill>
              </a:rPr>
              <a:t>的</a:t>
            </a:r>
            <a:r>
              <a:rPr lang="en-US" altLang="zh-CN" dirty="0" smtClean="0">
                <a:solidFill>
                  <a:srgbClr val="0000FF"/>
                </a:solidFill>
              </a:rPr>
              <a:t> IP </a:t>
            </a:r>
            <a:r>
              <a:rPr lang="zh-CN" altLang="zh-CN" dirty="0" smtClean="0">
                <a:solidFill>
                  <a:srgbClr val="0000FF"/>
                </a:solidFill>
              </a:rPr>
              <a:t>安全</a:t>
            </a:r>
            <a:r>
              <a:rPr lang="zh-CN" altLang="zh-CN" dirty="0">
                <a:solidFill>
                  <a:srgbClr val="0000FF"/>
                </a:solidFill>
              </a:rPr>
              <a:t>数据报</a:t>
            </a:r>
            <a:r>
              <a:rPr lang="zh-CN" altLang="zh-CN" dirty="0" smtClean="0">
                <a:solidFill>
                  <a:srgbClr val="0000FF"/>
                </a:solidFill>
              </a:rPr>
              <a:t>的</a:t>
            </a:r>
            <a:r>
              <a:rPr lang="en-US" altLang="zh-CN" dirty="0" smtClean="0">
                <a:solidFill>
                  <a:srgbClr val="0000FF"/>
                </a:solidFill>
              </a:rPr>
              <a:t> </a:t>
            </a:r>
            <a:r>
              <a:rPr lang="en-US" altLang="zh-CN" dirty="0" smtClean="0">
                <a:solidFill>
                  <a:srgbClr val="FF0000"/>
                </a:solidFill>
              </a:rPr>
              <a:t>IP </a:t>
            </a:r>
            <a:r>
              <a:rPr lang="zh-CN" altLang="zh-CN" dirty="0" smtClean="0">
                <a:solidFill>
                  <a:srgbClr val="FF0000"/>
                </a:solidFill>
              </a:rPr>
              <a:t>首部</a:t>
            </a:r>
            <a:r>
              <a:rPr lang="zh-CN" altLang="zh-CN" dirty="0">
                <a:solidFill>
                  <a:srgbClr val="FF0000"/>
                </a:solidFill>
              </a:rPr>
              <a:t>都是不加密的。</a:t>
            </a:r>
            <a:endParaRPr lang="en-US" altLang="zh-CN" dirty="0">
              <a:solidFill>
                <a:srgbClr val="FF0000"/>
              </a:solidFill>
            </a:endParaRPr>
          </a:p>
          <a:p>
            <a:endParaRPr lang="en-US" altLang="zh-CN" dirty="0" smtClean="0"/>
          </a:p>
          <a:p>
            <a:r>
              <a:rPr lang="zh-CN" altLang="zh-CN" dirty="0" smtClean="0"/>
              <a:t>所谓</a:t>
            </a:r>
            <a:r>
              <a:rPr lang="zh-CN" altLang="zh-CN" dirty="0"/>
              <a:t>“</a:t>
            </a:r>
            <a:r>
              <a:rPr lang="zh-CN" altLang="zh-CN" dirty="0">
                <a:solidFill>
                  <a:srgbClr val="FF0000"/>
                </a:solidFill>
              </a:rPr>
              <a:t>安全数据报</a:t>
            </a:r>
            <a:r>
              <a:rPr lang="zh-CN" altLang="zh-CN" dirty="0"/>
              <a:t>”是指数据报的数据部分是经过加密的，并能够被鉴别的</a:t>
            </a:r>
            <a:r>
              <a:rPr lang="zh-CN" altLang="zh-CN" dirty="0" smtClean="0"/>
              <a:t>。</a:t>
            </a:r>
            <a:endParaRPr lang="en-US" altLang="zh-CN" dirty="0" smtClean="0"/>
          </a:p>
          <a:p>
            <a:r>
              <a:rPr lang="zh-CN" altLang="zh-CN" dirty="0" smtClean="0"/>
              <a:t>通常</a:t>
            </a:r>
            <a:r>
              <a:rPr lang="zh-CN" altLang="zh-CN" dirty="0"/>
              <a:t>把数据报的数据部分称为数据报的</a:t>
            </a:r>
            <a:r>
              <a:rPr lang="zh-CN" altLang="zh-CN" dirty="0">
                <a:solidFill>
                  <a:srgbClr val="FF0000"/>
                </a:solidFill>
              </a:rPr>
              <a:t>有效载荷</a:t>
            </a:r>
            <a:r>
              <a:rPr lang="en-US" altLang="zh-CN" dirty="0"/>
              <a:t>(payload)</a:t>
            </a:r>
            <a:r>
              <a:rPr lang="zh-CN" altLang="zh-CN" dirty="0"/>
              <a:t>。</a:t>
            </a:r>
            <a:endParaRPr lang="zh-CN"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42" name="Rectangle 2"/>
          <p:cNvSpPr>
            <a:spLocks noGrp="1" noChangeArrowheads="1"/>
          </p:cNvSpPr>
          <p:nvPr>
            <p:ph type="title"/>
          </p:nvPr>
        </p:nvSpPr>
        <p:spPr/>
        <p:txBody>
          <a:bodyPr/>
          <a:lstStyle/>
          <a:p>
            <a:r>
              <a:rPr lang="en-US" altLang="zh-CN" sz="4000" dirty="0" smtClean="0"/>
              <a:t>9.1.1  </a:t>
            </a:r>
            <a:r>
              <a:rPr lang="zh-CN" altLang="zh-CN" sz="4000" dirty="0"/>
              <a:t>计算机网络面临的安全性威胁</a:t>
            </a:r>
            <a:endParaRPr lang="zh-CN" altLang="en-US" sz="4000" dirty="0"/>
          </a:p>
        </p:txBody>
      </p:sp>
      <p:sp>
        <p:nvSpPr>
          <p:cNvPr id="931843" name="Rectangle 3"/>
          <p:cNvSpPr>
            <a:spLocks noGrp="1" noChangeArrowheads="1"/>
          </p:cNvSpPr>
          <p:nvPr>
            <p:ph idx="1"/>
          </p:nvPr>
        </p:nvSpPr>
        <p:spPr/>
        <p:txBody>
          <a:bodyPr/>
          <a:lstStyle/>
          <a:p>
            <a:r>
              <a:rPr lang="zh-CN" altLang="en-US" dirty="0" smtClean="0">
                <a:solidFill>
                  <a:srgbClr val="FF0000"/>
                </a:solidFill>
              </a:rPr>
              <a:t>被动攻击</a:t>
            </a:r>
            <a:endParaRPr lang="en-US" altLang="zh-CN" dirty="0" smtClean="0">
              <a:solidFill>
                <a:srgbClr val="FF0000"/>
              </a:solidFill>
            </a:endParaRPr>
          </a:p>
          <a:p>
            <a:pPr lvl="1"/>
            <a:r>
              <a:rPr lang="zh-CN" altLang="zh-CN" dirty="0" smtClean="0"/>
              <a:t>指</a:t>
            </a:r>
            <a:r>
              <a:rPr lang="zh-CN" altLang="zh-CN" dirty="0"/>
              <a:t>攻击者从网络上窃听他人的通信内容</a:t>
            </a:r>
            <a:r>
              <a:rPr lang="zh-CN" altLang="zh-CN" dirty="0" smtClean="0"/>
              <a:t>。</a:t>
            </a:r>
            <a:endParaRPr lang="en-US" altLang="zh-CN" dirty="0" smtClean="0"/>
          </a:p>
          <a:p>
            <a:pPr lvl="1"/>
            <a:r>
              <a:rPr lang="zh-CN" altLang="zh-CN" dirty="0" smtClean="0"/>
              <a:t>通常</a:t>
            </a:r>
            <a:r>
              <a:rPr lang="zh-CN" altLang="zh-CN" dirty="0"/>
              <a:t>把这类攻击成为</a:t>
            </a:r>
            <a:r>
              <a:rPr lang="zh-CN" altLang="zh-CN" dirty="0">
                <a:solidFill>
                  <a:srgbClr val="FF0000"/>
                </a:solidFill>
              </a:rPr>
              <a:t>截获</a:t>
            </a:r>
            <a:r>
              <a:rPr lang="zh-CN" altLang="zh-CN" dirty="0" smtClean="0">
                <a:solidFill>
                  <a:srgbClr val="FF0000"/>
                </a:solidFill>
              </a:rPr>
              <a:t>。</a:t>
            </a:r>
            <a:endParaRPr lang="en-US" altLang="zh-CN" dirty="0" smtClean="0">
              <a:solidFill>
                <a:srgbClr val="FF0000"/>
              </a:solidFill>
            </a:endParaRPr>
          </a:p>
          <a:p>
            <a:pPr lvl="1"/>
            <a:r>
              <a:rPr lang="zh-CN" altLang="zh-CN" dirty="0" smtClean="0"/>
              <a:t>在</a:t>
            </a:r>
            <a:r>
              <a:rPr lang="zh-CN" altLang="zh-CN" dirty="0"/>
              <a:t>被动攻击中，攻击者只是观察和分析某一个</a:t>
            </a:r>
            <a:r>
              <a:rPr lang="zh-CN" altLang="zh-CN" dirty="0" smtClean="0"/>
              <a:t>协议数据单元</a:t>
            </a:r>
            <a:r>
              <a:rPr lang="en-US" altLang="zh-CN" dirty="0" smtClean="0"/>
              <a:t> PDU</a:t>
            </a:r>
            <a:r>
              <a:rPr lang="zh-CN" altLang="en-US" dirty="0" smtClean="0"/>
              <a:t>，</a:t>
            </a:r>
            <a:r>
              <a:rPr lang="zh-CN" altLang="zh-CN" dirty="0"/>
              <a:t>以便了解所交换的数据的某种性质</a:t>
            </a:r>
            <a:r>
              <a:rPr lang="zh-CN" altLang="zh-CN" dirty="0" smtClean="0"/>
              <a:t>。</a:t>
            </a:r>
            <a:r>
              <a:rPr lang="zh-CN" altLang="en-US" dirty="0" smtClean="0"/>
              <a:t>但</a:t>
            </a:r>
            <a:r>
              <a:rPr lang="zh-CN" altLang="zh-CN" dirty="0" smtClean="0"/>
              <a:t>不</a:t>
            </a:r>
            <a:r>
              <a:rPr lang="zh-CN" altLang="zh-CN" dirty="0"/>
              <a:t>干扰信息流</a:t>
            </a:r>
            <a:r>
              <a:rPr lang="zh-CN" altLang="zh-CN" dirty="0" smtClean="0"/>
              <a:t>。</a:t>
            </a:r>
            <a:endParaRPr lang="en-US" altLang="zh-CN" dirty="0" smtClean="0"/>
          </a:p>
          <a:p>
            <a:pPr lvl="1"/>
            <a:r>
              <a:rPr lang="zh-CN" altLang="zh-CN" dirty="0"/>
              <a:t>这种被动攻击又称为</a:t>
            </a:r>
            <a:r>
              <a:rPr lang="zh-CN" altLang="zh-CN" dirty="0">
                <a:solidFill>
                  <a:srgbClr val="FF0000"/>
                </a:solidFill>
              </a:rPr>
              <a:t>流量</a:t>
            </a:r>
            <a:r>
              <a:rPr lang="zh-CN" altLang="zh-CN" dirty="0" smtClean="0">
                <a:solidFill>
                  <a:srgbClr val="FF0000"/>
                </a:solidFill>
              </a:rPr>
              <a:t>分析</a:t>
            </a:r>
            <a:r>
              <a:rPr lang="en-US" altLang="zh-CN" dirty="0" smtClean="0">
                <a:solidFill>
                  <a:srgbClr val="FF0000"/>
                </a:solidFill>
              </a:rPr>
              <a:t> </a:t>
            </a:r>
            <a:r>
              <a:rPr lang="en-US" altLang="zh-CN" dirty="0" smtClean="0"/>
              <a:t>(</a:t>
            </a:r>
            <a:r>
              <a:rPr lang="en-US" altLang="zh-CN" dirty="0"/>
              <a:t>traffic analysis)</a:t>
            </a:r>
            <a:r>
              <a:rPr lang="zh-CN" altLang="zh-CN" dirty="0"/>
              <a:t>。</a:t>
            </a:r>
            <a:endParaRPr lang="zh-CN" alt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2. IP </a:t>
            </a:r>
            <a:r>
              <a:rPr lang="zh-CN" altLang="zh-CN" dirty="0"/>
              <a:t>安全数据报的格式</a:t>
            </a:r>
            <a:endParaRPr lang="zh-CN" altLang="en-US" dirty="0"/>
          </a:p>
        </p:txBody>
      </p:sp>
      <p:grpSp>
        <p:nvGrpSpPr>
          <p:cNvPr id="61" name="组合 60"/>
          <p:cNvGrpSpPr/>
          <p:nvPr/>
        </p:nvGrpSpPr>
        <p:grpSpPr>
          <a:xfrm>
            <a:off x="416496" y="1933161"/>
            <a:ext cx="9143628" cy="1527804"/>
            <a:chOff x="488211" y="1141073"/>
            <a:chExt cx="9143628" cy="1527804"/>
          </a:xfrm>
        </p:grpSpPr>
        <p:sp>
          <p:nvSpPr>
            <p:cNvPr id="5" name="矩形 4"/>
            <p:cNvSpPr/>
            <p:nvPr/>
          </p:nvSpPr>
          <p:spPr bwMode="auto">
            <a:xfrm>
              <a:off x="2308926" y="1666390"/>
              <a:ext cx="7322913" cy="610275"/>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zh-CN" altLang="en-US" sz="2000" b="1">
                <a:solidFill>
                  <a:srgbClr val="000099"/>
                </a:solidFill>
                <a:latin typeface="+mn-lt"/>
                <a:ea typeface="黑体" panose="02010609060101010101" pitchFamily="2" charset="-122"/>
              </a:endParaRPr>
            </a:p>
          </p:txBody>
        </p:sp>
        <p:sp>
          <p:nvSpPr>
            <p:cNvPr id="12" name="Text Box 48"/>
            <p:cNvSpPr txBox="1">
              <a:spLocks noChangeArrowheads="1"/>
            </p:cNvSpPr>
            <p:nvPr/>
          </p:nvSpPr>
          <p:spPr bwMode="auto">
            <a:xfrm>
              <a:off x="1208584" y="2276665"/>
              <a:ext cx="1238405" cy="39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zh-CN" altLang="en-US" sz="1800" b="1" dirty="0">
                  <a:solidFill>
                    <a:srgbClr val="000099"/>
                  </a:solidFill>
                  <a:latin typeface="+mn-lt"/>
                  <a:ea typeface="黑体" panose="02010609060101010101" pitchFamily="2" charset="-122"/>
                </a:rPr>
                <a:t>协议 </a:t>
              </a:r>
              <a:r>
                <a:rPr lang="en-US" altLang="zh-CN" sz="1800" b="1" dirty="0">
                  <a:solidFill>
                    <a:srgbClr val="000099"/>
                  </a:solidFill>
                  <a:latin typeface="+mn-lt"/>
                  <a:ea typeface="黑体" panose="02010609060101010101" pitchFamily="2" charset="-122"/>
                </a:rPr>
                <a:t>= 50</a:t>
              </a:r>
            </a:p>
          </p:txBody>
        </p:sp>
        <p:sp>
          <p:nvSpPr>
            <p:cNvPr id="23" name="Line 67"/>
            <p:cNvSpPr>
              <a:spLocks noChangeShapeType="1"/>
            </p:cNvSpPr>
            <p:nvPr/>
          </p:nvSpPr>
          <p:spPr bwMode="auto">
            <a:xfrm flipV="1">
              <a:off x="1316616" y="1437115"/>
              <a:ext cx="8315223" cy="1685"/>
            </a:xfrm>
            <a:prstGeom prst="line">
              <a:avLst/>
            </a:prstGeom>
            <a:noFill/>
            <a:ln w="19050">
              <a:solidFill>
                <a:schemeClr val="tx1"/>
              </a:solidFill>
              <a:round/>
              <a:headEnd type="triangle" w="sm" len="med"/>
              <a:tailEnd type="triangle" w="sm" len="med"/>
            </a:ln>
            <a:extLst>
              <a:ext uri="{909E8E84-426E-40DD-AFC4-6F175D3DCCD1}">
                <a14:hiddenFill xmlns:a14="http://schemas.microsoft.com/office/drawing/2010/main">
                  <a:noFill/>
                </a14:hiddenFill>
              </a:ext>
            </a:extLst>
          </p:spPr>
          <p:txBody>
            <a:bodyPr wrap="none" anchor="ctr"/>
            <a:lstStyle/>
            <a:p>
              <a:endParaRPr lang="zh-CN" altLang="en-US" sz="2000" b="1">
                <a:solidFill>
                  <a:srgbClr val="000099"/>
                </a:solidFill>
                <a:latin typeface="+mn-lt"/>
                <a:ea typeface="黑体" panose="02010609060101010101" pitchFamily="2" charset="-122"/>
              </a:endParaRPr>
            </a:p>
          </p:txBody>
        </p:sp>
        <p:sp>
          <p:nvSpPr>
            <p:cNvPr id="24" name="Text Box 68"/>
            <p:cNvSpPr txBox="1">
              <a:spLocks noChangeArrowheads="1"/>
            </p:cNvSpPr>
            <p:nvPr/>
          </p:nvSpPr>
          <p:spPr bwMode="auto">
            <a:xfrm>
              <a:off x="4292072" y="1141073"/>
              <a:ext cx="2101088" cy="4985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ctr" eaLnBrk="1" hangingPunct="1">
                <a:lnSpc>
                  <a:spcPct val="110000"/>
                </a:lnSpc>
              </a:pPr>
              <a:r>
                <a:rPr lang="en-US" altLang="zh-CN" b="1" dirty="0">
                  <a:solidFill>
                    <a:srgbClr val="000099"/>
                  </a:solidFill>
                  <a:latin typeface="+mn-lt"/>
                  <a:ea typeface="黑体" panose="02010609060101010101" pitchFamily="2" charset="-122"/>
                </a:rPr>
                <a:t>IP </a:t>
              </a:r>
              <a:r>
                <a:rPr lang="zh-CN" altLang="en-US" b="1" dirty="0">
                  <a:solidFill>
                    <a:srgbClr val="000099"/>
                  </a:solidFill>
                  <a:latin typeface="+mn-lt"/>
                  <a:ea typeface="黑体" panose="02010609060101010101" pitchFamily="2" charset="-122"/>
                </a:rPr>
                <a:t>安全数据报</a:t>
              </a:r>
            </a:p>
          </p:txBody>
        </p:sp>
        <p:sp>
          <p:nvSpPr>
            <p:cNvPr id="26" name="Line 66"/>
            <p:cNvSpPr>
              <a:spLocks noChangeShapeType="1"/>
            </p:cNvSpPr>
            <p:nvPr/>
          </p:nvSpPr>
          <p:spPr bwMode="auto">
            <a:xfrm flipH="1">
              <a:off x="1316616" y="1283703"/>
              <a:ext cx="0" cy="289965"/>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a:lstStyle/>
            <a:p>
              <a:endParaRPr lang="zh-CN" altLang="en-US" sz="2000" b="1">
                <a:solidFill>
                  <a:srgbClr val="000099"/>
                </a:solidFill>
                <a:latin typeface="+mn-lt"/>
                <a:ea typeface="黑体" panose="02010609060101010101" pitchFamily="2" charset="-122"/>
              </a:endParaRPr>
            </a:p>
          </p:txBody>
        </p:sp>
        <p:sp>
          <p:nvSpPr>
            <p:cNvPr id="42" name="Text Box 68"/>
            <p:cNvSpPr txBox="1">
              <a:spLocks noChangeArrowheads="1"/>
            </p:cNvSpPr>
            <p:nvPr/>
          </p:nvSpPr>
          <p:spPr bwMode="auto">
            <a:xfrm>
              <a:off x="1326496" y="1666390"/>
              <a:ext cx="982641" cy="686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ctr" eaLnBrk="1" hangingPunct="1"/>
              <a:r>
                <a:rPr lang="zh-CN" altLang="en-US" sz="1800" b="1" dirty="0">
                  <a:solidFill>
                    <a:srgbClr val="000099"/>
                  </a:solidFill>
                  <a:latin typeface="+mn-lt"/>
                  <a:ea typeface="黑体" panose="02010609060101010101" pitchFamily="2" charset="-122"/>
                </a:rPr>
                <a:t>新的</a:t>
              </a:r>
              <a:endParaRPr lang="en-US" altLang="zh-CN" sz="1800" b="1" dirty="0">
                <a:solidFill>
                  <a:srgbClr val="000099"/>
                </a:solidFill>
                <a:latin typeface="+mn-lt"/>
                <a:ea typeface="黑体" panose="02010609060101010101" pitchFamily="2" charset="-122"/>
              </a:endParaRPr>
            </a:p>
            <a:p>
              <a:pPr algn="ctr" eaLnBrk="1" hangingPunct="1"/>
              <a:r>
                <a:rPr lang="en-US" altLang="zh-CN" sz="1800" b="1" dirty="0">
                  <a:solidFill>
                    <a:srgbClr val="000099"/>
                  </a:solidFill>
                  <a:latin typeface="+mn-lt"/>
                  <a:ea typeface="黑体" panose="02010609060101010101" pitchFamily="2" charset="-122"/>
                </a:rPr>
                <a:t>IP </a:t>
              </a:r>
              <a:r>
                <a:rPr lang="zh-CN" altLang="en-US" sz="1800" b="1" dirty="0">
                  <a:solidFill>
                    <a:srgbClr val="000099"/>
                  </a:solidFill>
                  <a:latin typeface="+mn-lt"/>
                  <a:ea typeface="黑体" panose="02010609060101010101" pitchFamily="2" charset="-122"/>
                </a:rPr>
                <a:t>首部</a:t>
              </a:r>
            </a:p>
          </p:txBody>
        </p:sp>
        <p:sp>
          <p:nvSpPr>
            <p:cNvPr id="46" name="TextBox 43"/>
            <p:cNvSpPr txBox="1">
              <a:spLocks noChangeArrowheads="1"/>
            </p:cNvSpPr>
            <p:nvPr/>
          </p:nvSpPr>
          <p:spPr bwMode="auto">
            <a:xfrm>
              <a:off x="1259432" y="1669762"/>
              <a:ext cx="413028" cy="39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zh-CN" altLang="en-US" sz="1800" b="1">
                  <a:solidFill>
                    <a:srgbClr val="000099"/>
                  </a:solidFill>
                  <a:latin typeface="+mn-lt"/>
                  <a:ea typeface="黑体" panose="02010609060101010101" pitchFamily="2" charset="-122"/>
                  <a:sym typeface="Wingdings" panose="05000000000000000000" pitchFamily="2" charset="2"/>
                </a:rPr>
                <a:t></a:t>
              </a:r>
              <a:endParaRPr lang="zh-CN" altLang="en-US" sz="1800" b="1">
                <a:solidFill>
                  <a:srgbClr val="000099"/>
                </a:solidFill>
                <a:latin typeface="+mn-lt"/>
                <a:ea typeface="黑体" panose="02010609060101010101" pitchFamily="2" charset="-122"/>
              </a:endParaRPr>
            </a:p>
          </p:txBody>
        </p:sp>
        <p:sp>
          <p:nvSpPr>
            <p:cNvPr id="50" name="Text Box 68"/>
            <p:cNvSpPr txBox="1">
              <a:spLocks noChangeArrowheads="1"/>
            </p:cNvSpPr>
            <p:nvPr/>
          </p:nvSpPr>
          <p:spPr bwMode="auto">
            <a:xfrm>
              <a:off x="3459083" y="1814744"/>
              <a:ext cx="4990644" cy="421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ctr" eaLnBrk="1" hangingPunct="1">
                <a:lnSpc>
                  <a:spcPct val="110000"/>
                </a:lnSpc>
              </a:pPr>
              <a:r>
                <a:rPr lang="en-US" altLang="zh-CN" sz="1800" b="1">
                  <a:solidFill>
                    <a:srgbClr val="000099"/>
                  </a:solidFill>
                  <a:latin typeface="+mn-lt"/>
                  <a:ea typeface="黑体" panose="02010609060101010101" pitchFamily="2" charset="-122"/>
                </a:rPr>
                <a:t>IP    </a:t>
              </a:r>
              <a:r>
                <a:rPr lang="zh-CN" altLang="en-US" sz="1800" b="1">
                  <a:solidFill>
                    <a:srgbClr val="000099"/>
                  </a:solidFill>
                  <a:latin typeface="+mn-lt"/>
                  <a:ea typeface="黑体" panose="02010609060101010101" pitchFamily="2" charset="-122"/>
                </a:rPr>
                <a:t>安   全   数   据   报   的   有   效   载   荷</a:t>
              </a:r>
            </a:p>
          </p:txBody>
        </p:sp>
        <p:sp>
          <p:nvSpPr>
            <p:cNvPr id="54" name="Rectangle 56"/>
            <p:cNvSpPr>
              <a:spLocks noChangeArrowheads="1"/>
            </p:cNvSpPr>
            <p:nvPr/>
          </p:nvSpPr>
          <p:spPr bwMode="auto">
            <a:xfrm>
              <a:off x="1316616" y="1666390"/>
              <a:ext cx="8315223" cy="610275"/>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p>
              <a:endParaRPr lang="zh-CN" altLang="en-US" sz="2000" b="1">
                <a:solidFill>
                  <a:srgbClr val="000099"/>
                </a:solidFill>
                <a:latin typeface="+mn-lt"/>
                <a:ea typeface="黑体" panose="02010609060101010101" pitchFamily="2" charset="-122"/>
              </a:endParaRPr>
            </a:p>
          </p:txBody>
        </p:sp>
        <p:sp>
          <p:nvSpPr>
            <p:cNvPr id="55" name="Line 66"/>
            <p:cNvSpPr>
              <a:spLocks noChangeShapeType="1"/>
            </p:cNvSpPr>
            <p:nvPr/>
          </p:nvSpPr>
          <p:spPr bwMode="auto">
            <a:xfrm flipH="1">
              <a:off x="9631839" y="1298876"/>
              <a:ext cx="0" cy="289965"/>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a:lstStyle/>
            <a:p>
              <a:endParaRPr lang="zh-CN" altLang="en-US" sz="2000" b="1">
                <a:solidFill>
                  <a:srgbClr val="000099"/>
                </a:solidFill>
                <a:latin typeface="+mn-lt"/>
                <a:ea typeface="黑体" panose="02010609060101010101" pitchFamily="2" charset="-122"/>
              </a:endParaRPr>
            </a:p>
          </p:txBody>
        </p:sp>
        <p:sp>
          <p:nvSpPr>
            <p:cNvPr id="57" name="右箭头 56"/>
            <p:cNvSpPr/>
            <p:nvPr/>
          </p:nvSpPr>
          <p:spPr bwMode="auto">
            <a:xfrm flipH="1">
              <a:off x="669091" y="1895665"/>
              <a:ext cx="647525" cy="151726"/>
            </a:xfrm>
            <a:prstGeom prst="rightArrow">
              <a:avLst>
                <a:gd name="adj1" fmla="val 50000"/>
                <a:gd name="adj2" fmla="val 124075"/>
              </a:avLst>
            </a:prstGeom>
            <a:solidFill>
              <a:srgbClr val="C00000"/>
            </a:solidFill>
            <a:ln w="9525" cap="flat" cmpd="sng" algn="ctr">
              <a:solidFill>
                <a:srgbClr val="C00000"/>
              </a:solidFill>
              <a:prstDash val="solid"/>
              <a:round/>
              <a:headEnd type="none" w="med" len="med"/>
              <a:tailEnd type="none" w="med" len="med"/>
            </a:ln>
            <a:effectLst/>
          </p:spPr>
          <p:txBody>
            <a:bodyPr/>
            <a:lstStyle/>
            <a:p>
              <a:pPr>
                <a:defRPr/>
              </a:pPr>
              <a:endParaRPr lang="zh-CN" altLang="en-US" sz="2000" b="1">
                <a:solidFill>
                  <a:srgbClr val="000099"/>
                </a:solidFill>
                <a:latin typeface="+mn-lt"/>
                <a:ea typeface="黑体" panose="02010609060101010101" pitchFamily="2" charset="-122"/>
              </a:endParaRPr>
            </a:p>
          </p:txBody>
        </p:sp>
        <p:sp>
          <p:nvSpPr>
            <p:cNvPr id="58" name="Text Box 48"/>
            <p:cNvSpPr txBox="1">
              <a:spLocks noChangeArrowheads="1"/>
            </p:cNvSpPr>
            <p:nvPr/>
          </p:nvSpPr>
          <p:spPr bwMode="auto">
            <a:xfrm>
              <a:off x="488211" y="1196752"/>
              <a:ext cx="72037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zh-CN" altLang="en-US" sz="2000" b="1" dirty="0" smtClean="0">
                  <a:solidFill>
                    <a:srgbClr val="000099"/>
                  </a:solidFill>
                  <a:latin typeface="+mn-lt"/>
                  <a:ea typeface="黑体" panose="02010609060101010101" pitchFamily="2" charset="-122"/>
                </a:rPr>
                <a:t>发送</a:t>
              </a:r>
              <a:endParaRPr lang="en-US" altLang="zh-CN" sz="2000" b="1" dirty="0">
                <a:solidFill>
                  <a:srgbClr val="000099"/>
                </a:solidFill>
                <a:latin typeface="+mn-lt"/>
                <a:ea typeface="黑体" panose="02010609060101010101" pitchFamily="2" charset="-122"/>
              </a:endParaRPr>
            </a:p>
            <a:p>
              <a:pPr eaLnBrk="1" hangingPunct="1"/>
              <a:r>
                <a:rPr lang="zh-CN" altLang="en-US" sz="2000" b="1" dirty="0" smtClean="0">
                  <a:solidFill>
                    <a:srgbClr val="000099"/>
                  </a:solidFill>
                  <a:latin typeface="+mn-lt"/>
                  <a:ea typeface="黑体" panose="02010609060101010101" pitchFamily="2" charset="-122"/>
                </a:rPr>
                <a:t>在前</a:t>
              </a:r>
              <a:endParaRPr lang="en-US" altLang="zh-CN" sz="2000" b="1" dirty="0">
                <a:solidFill>
                  <a:srgbClr val="000099"/>
                </a:solidFill>
                <a:latin typeface="+mn-lt"/>
                <a:ea typeface="黑体" panose="02010609060101010101" pitchFamily="2" charset="-122"/>
              </a:endParaRPr>
            </a:p>
          </p:txBody>
        </p:sp>
      </p:grpSp>
      <p:grpSp>
        <p:nvGrpSpPr>
          <p:cNvPr id="62" name="组合 61"/>
          <p:cNvGrpSpPr/>
          <p:nvPr/>
        </p:nvGrpSpPr>
        <p:grpSpPr>
          <a:xfrm>
            <a:off x="1931108" y="3068753"/>
            <a:ext cx="7630697" cy="3528599"/>
            <a:chOff x="2002823" y="2276665"/>
            <a:chExt cx="7630697" cy="3528599"/>
          </a:xfrm>
        </p:grpSpPr>
        <p:sp>
          <p:nvSpPr>
            <p:cNvPr id="6" name="任意多边形 5"/>
            <p:cNvSpPr/>
            <p:nvPr/>
          </p:nvSpPr>
          <p:spPr bwMode="auto">
            <a:xfrm>
              <a:off x="5808921" y="4019827"/>
              <a:ext cx="2975249" cy="465292"/>
            </a:xfrm>
            <a:custGeom>
              <a:avLst/>
              <a:gdLst>
                <a:gd name="connsiteX0" fmla="*/ 1090720 w 2808808"/>
                <a:gd name="connsiteY0" fmla="*/ 0 h 426447"/>
                <a:gd name="connsiteX1" fmla="*/ 0 w 2808808"/>
                <a:gd name="connsiteY1" fmla="*/ 418246 h 426447"/>
                <a:gd name="connsiteX2" fmla="*/ 2808808 w 2808808"/>
                <a:gd name="connsiteY2" fmla="*/ 426447 h 426447"/>
                <a:gd name="connsiteX3" fmla="*/ 1951814 w 2808808"/>
                <a:gd name="connsiteY3" fmla="*/ 0 h 426447"/>
                <a:gd name="connsiteX4" fmla="*/ 1090720 w 2808808"/>
                <a:gd name="connsiteY4" fmla="*/ 0 h 4264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08808" h="426447">
                  <a:moveTo>
                    <a:pt x="1090720" y="0"/>
                  </a:moveTo>
                  <a:lnTo>
                    <a:pt x="0" y="418246"/>
                  </a:lnTo>
                  <a:lnTo>
                    <a:pt x="2808808" y="426447"/>
                  </a:lnTo>
                  <a:lnTo>
                    <a:pt x="1951814" y="0"/>
                  </a:lnTo>
                  <a:lnTo>
                    <a:pt x="1090720" y="0"/>
                  </a:lnTo>
                  <a:close/>
                </a:path>
              </a:pathLst>
            </a:custGeom>
            <a:gradFill flip="none" rotWithShape="1">
              <a:gsLst>
                <a:gs pos="0">
                  <a:schemeClr val="tx2">
                    <a:lumMod val="60000"/>
                    <a:lumOff val="40000"/>
                  </a:schemeClr>
                </a:gs>
                <a:gs pos="15000">
                  <a:schemeClr val="bg1">
                    <a:lumMod val="95000"/>
                    <a:shade val="67500"/>
                    <a:satMod val="115000"/>
                  </a:schemeClr>
                </a:gs>
                <a:gs pos="100000">
                  <a:srgbClr val="FFC000"/>
                </a:gs>
              </a:gsLst>
              <a:lin ang="16200000" scaled="1"/>
              <a:tileRect/>
            </a:gradFill>
            <a:ln w="9525" cap="flat" cmpd="sng" algn="ctr">
              <a:noFill/>
              <a:prstDash val="solid"/>
              <a:round/>
              <a:headEnd type="none" w="med" len="med"/>
              <a:tailEnd type="none" w="med" len="med"/>
            </a:ln>
            <a:effectLst/>
          </p:spPr>
          <p:txBody>
            <a:bodyPr/>
            <a:lstStyle/>
            <a:p>
              <a:pPr>
                <a:defRPr/>
              </a:pPr>
              <a:endParaRPr lang="zh-CN" altLang="en-US" sz="2000" b="1">
                <a:solidFill>
                  <a:srgbClr val="000099"/>
                </a:solidFill>
                <a:latin typeface="+mn-lt"/>
                <a:ea typeface="黑体" panose="02010609060101010101" pitchFamily="2" charset="-122"/>
              </a:endParaRPr>
            </a:p>
          </p:txBody>
        </p:sp>
        <p:sp>
          <p:nvSpPr>
            <p:cNvPr id="7" name="任意多边形 6"/>
            <p:cNvSpPr/>
            <p:nvPr/>
          </p:nvSpPr>
          <p:spPr bwMode="auto">
            <a:xfrm>
              <a:off x="2009551" y="4016455"/>
              <a:ext cx="2970203" cy="468664"/>
            </a:xfrm>
            <a:custGeom>
              <a:avLst/>
              <a:gdLst>
                <a:gd name="connsiteX0" fmla="*/ 274320 w 2804160"/>
                <a:gd name="connsiteY0" fmla="*/ 0 h 441960"/>
                <a:gd name="connsiteX1" fmla="*/ 0 w 2804160"/>
                <a:gd name="connsiteY1" fmla="*/ 441960 h 441960"/>
                <a:gd name="connsiteX2" fmla="*/ 2804160 w 2804160"/>
                <a:gd name="connsiteY2" fmla="*/ 434340 h 441960"/>
                <a:gd name="connsiteX3" fmla="*/ 1440180 w 2804160"/>
                <a:gd name="connsiteY3" fmla="*/ 7620 h 441960"/>
                <a:gd name="connsiteX4" fmla="*/ 274320 w 2804160"/>
                <a:gd name="connsiteY4" fmla="*/ 0 h 441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04160" h="441960">
                  <a:moveTo>
                    <a:pt x="274320" y="0"/>
                  </a:moveTo>
                  <a:lnTo>
                    <a:pt x="0" y="441960"/>
                  </a:lnTo>
                  <a:lnTo>
                    <a:pt x="2804160" y="434340"/>
                  </a:lnTo>
                  <a:lnTo>
                    <a:pt x="1440180" y="7620"/>
                  </a:lnTo>
                  <a:lnTo>
                    <a:pt x="274320" y="0"/>
                  </a:lnTo>
                  <a:close/>
                </a:path>
              </a:pathLst>
            </a:custGeom>
            <a:gradFill flip="none" rotWithShape="1">
              <a:gsLst>
                <a:gs pos="0">
                  <a:schemeClr val="tx2">
                    <a:lumMod val="40000"/>
                    <a:lumOff val="60000"/>
                  </a:schemeClr>
                </a:gs>
                <a:gs pos="15000">
                  <a:schemeClr val="bg2">
                    <a:lumMod val="20000"/>
                    <a:lumOff val="80000"/>
                    <a:shade val="67500"/>
                    <a:satMod val="115000"/>
                  </a:schemeClr>
                </a:gs>
                <a:gs pos="100000">
                  <a:srgbClr val="FFFF66"/>
                </a:gs>
              </a:gsLst>
              <a:lin ang="16200000" scaled="1"/>
              <a:tileRect/>
            </a:gradFill>
            <a:ln w="9525" cap="flat" cmpd="sng" algn="ctr">
              <a:noFill/>
              <a:prstDash val="solid"/>
              <a:round/>
              <a:headEnd type="none" w="med" len="med"/>
              <a:tailEnd type="none" w="med" len="med"/>
            </a:ln>
            <a:effectLst/>
          </p:spPr>
          <p:txBody>
            <a:bodyPr/>
            <a:lstStyle/>
            <a:p>
              <a:pPr>
                <a:defRPr/>
              </a:pPr>
              <a:endParaRPr lang="zh-CN" altLang="en-US" sz="2000" b="1">
                <a:solidFill>
                  <a:srgbClr val="000099"/>
                </a:solidFill>
                <a:latin typeface="+mn-lt"/>
                <a:ea typeface="黑体" panose="02010609060101010101" pitchFamily="2" charset="-122"/>
              </a:endParaRPr>
            </a:p>
          </p:txBody>
        </p:sp>
        <p:sp>
          <p:nvSpPr>
            <p:cNvPr id="13" name="Line 51"/>
            <p:cNvSpPr>
              <a:spLocks noChangeShapeType="1"/>
            </p:cNvSpPr>
            <p:nvPr/>
          </p:nvSpPr>
          <p:spPr bwMode="auto">
            <a:xfrm flipH="1">
              <a:off x="7877636" y="2443563"/>
              <a:ext cx="0" cy="981161"/>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a:lstStyle/>
            <a:p>
              <a:endParaRPr lang="zh-CN" altLang="en-US" sz="2000" b="1">
                <a:solidFill>
                  <a:srgbClr val="000099"/>
                </a:solidFill>
                <a:latin typeface="+mn-lt"/>
                <a:ea typeface="黑体" panose="02010609060101010101" pitchFamily="2" charset="-122"/>
              </a:endParaRPr>
            </a:p>
          </p:txBody>
        </p:sp>
        <p:sp>
          <p:nvSpPr>
            <p:cNvPr id="14" name="Line 53"/>
            <p:cNvSpPr>
              <a:spLocks noChangeShapeType="1"/>
            </p:cNvSpPr>
            <p:nvPr/>
          </p:nvSpPr>
          <p:spPr bwMode="auto">
            <a:xfrm>
              <a:off x="3528289" y="2812763"/>
              <a:ext cx="1682" cy="610275"/>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sz="2000" b="1">
                <a:solidFill>
                  <a:srgbClr val="000099"/>
                </a:solidFill>
                <a:latin typeface="+mn-lt"/>
                <a:ea typeface="黑体" panose="02010609060101010101" pitchFamily="2" charset="-122"/>
              </a:endParaRPr>
            </a:p>
          </p:txBody>
        </p:sp>
        <p:sp>
          <p:nvSpPr>
            <p:cNvPr id="15" name="Line 54"/>
            <p:cNvSpPr>
              <a:spLocks noChangeShapeType="1"/>
            </p:cNvSpPr>
            <p:nvPr/>
          </p:nvSpPr>
          <p:spPr bwMode="auto">
            <a:xfrm>
              <a:off x="3529972" y="2891998"/>
              <a:ext cx="4347664" cy="0"/>
            </a:xfrm>
            <a:prstGeom prst="line">
              <a:avLst/>
            </a:prstGeom>
            <a:noFill/>
            <a:ln w="19050">
              <a:solidFill>
                <a:schemeClr val="tx1"/>
              </a:solidFill>
              <a:round/>
              <a:headEnd type="triangle" w="sm" len="med"/>
              <a:tailEnd type="triangle" w="sm" len="med"/>
            </a:ln>
            <a:extLst>
              <a:ext uri="{909E8E84-426E-40DD-AFC4-6F175D3DCCD1}">
                <a14:hiddenFill xmlns:a14="http://schemas.microsoft.com/office/drawing/2010/main">
                  <a:noFill/>
                </a14:hiddenFill>
              </a:ext>
            </a:extLst>
          </p:spPr>
          <p:txBody>
            <a:bodyPr wrap="none" anchor="ctr"/>
            <a:lstStyle/>
            <a:p>
              <a:endParaRPr lang="zh-CN" altLang="en-US" sz="2000" b="1">
                <a:solidFill>
                  <a:srgbClr val="000099"/>
                </a:solidFill>
                <a:latin typeface="+mn-lt"/>
                <a:ea typeface="黑体" panose="02010609060101010101" pitchFamily="2" charset="-122"/>
              </a:endParaRPr>
            </a:p>
          </p:txBody>
        </p:sp>
        <p:sp>
          <p:nvSpPr>
            <p:cNvPr id="16" name="Text Box 15"/>
            <p:cNvSpPr txBox="1">
              <a:spLocks noChangeArrowheads="1"/>
            </p:cNvSpPr>
            <p:nvPr/>
          </p:nvSpPr>
          <p:spPr bwMode="auto">
            <a:xfrm>
              <a:off x="5066544" y="2684639"/>
              <a:ext cx="1346843" cy="3970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ctr" eaLnBrk="1" hangingPunct="1">
                <a:lnSpc>
                  <a:spcPct val="110000"/>
                </a:lnSpc>
              </a:pPr>
              <a:r>
                <a:rPr lang="zh-CN" altLang="en-US" sz="1800" b="1" dirty="0">
                  <a:solidFill>
                    <a:srgbClr val="0000FF"/>
                  </a:solidFill>
                  <a:latin typeface="+mn-lt"/>
                  <a:ea typeface="黑体" panose="02010609060101010101" pitchFamily="2" charset="-122"/>
                </a:rPr>
                <a:t>加密的部分</a:t>
              </a:r>
            </a:p>
          </p:txBody>
        </p:sp>
        <p:sp>
          <p:nvSpPr>
            <p:cNvPr id="17" name="Line 55"/>
            <p:cNvSpPr>
              <a:spLocks noChangeShapeType="1"/>
            </p:cNvSpPr>
            <p:nvPr/>
          </p:nvSpPr>
          <p:spPr bwMode="auto">
            <a:xfrm flipV="1">
              <a:off x="2308926" y="2531227"/>
              <a:ext cx="5568710" cy="0"/>
            </a:xfrm>
            <a:prstGeom prst="line">
              <a:avLst/>
            </a:prstGeom>
            <a:noFill/>
            <a:ln w="19050">
              <a:solidFill>
                <a:schemeClr val="tx1"/>
              </a:solidFill>
              <a:round/>
              <a:headEnd type="triangle" w="sm" len="med"/>
              <a:tailEnd type="triangle" w="sm" len="med"/>
            </a:ln>
            <a:extLst>
              <a:ext uri="{909E8E84-426E-40DD-AFC4-6F175D3DCCD1}">
                <a14:hiddenFill xmlns:a14="http://schemas.microsoft.com/office/drawing/2010/main">
                  <a:noFill/>
                </a14:hiddenFill>
              </a:ext>
            </a:extLst>
          </p:spPr>
          <p:txBody>
            <a:bodyPr wrap="none" anchor="ctr"/>
            <a:lstStyle/>
            <a:p>
              <a:endParaRPr lang="zh-CN" altLang="en-US" sz="2000" b="1">
                <a:solidFill>
                  <a:srgbClr val="000099"/>
                </a:solidFill>
                <a:latin typeface="+mn-lt"/>
                <a:ea typeface="黑体" panose="02010609060101010101" pitchFamily="2" charset="-122"/>
              </a:endParaRPr>
            </a:p>
          </p:txBody>
        </p:sp>
        <p:sp>
          <p:nvSpPr>
            <p:cNvPr id="18" name="Text Box 40"/>
            <p:cNvSpPr txBox="1">
              <a:spLocks noChangeArrowheads="1"/>
            </p:cNvSpPr>
            <p:nvPr/>
          </p:nvSpPr>
          <p:spPr bwMode="auto">
            <a:xfrm>
              <a:off x="4432474" y="2366014"/>
              <a:ext cx="1346843" cy="3970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ctr" eaLnBrk="1" hangingPunct="1">
                <a:lnSpc>
                  <a:spcPct val="110000"/>
                </a:lnSpc>
              </a:pPr>
              <a:r>
                <a:rPr lang="zh-CN" altLang="en-US" sz="1800" b="1" dirty="0">
                  <a:solidFill>
                    <a:srgbClr val="FF0000"/>
                  </a:solidFill>
                  <a:latin typeface="+mn-lt"/>
                  <a:ea typeface="黑体" panose="02010609060101010101" pitchFamily="2" charset="-122"/>
                </a:rPr>
                <a:t>鉴别的部分</a:t>
              </a:r>
            </a:p>
          </p:txBody>
        </p:sp>
        <p:sp>
          <p:nvSpPr>
            <p:cNvPr id="20" name="Rectangle 57"/>
            <p:cNvSpPr>
              <a:spLocks noChangeArrowheads="1"/>
            </p:cNvSpPr>
            <p:nvPr/>
          </p:nvSpPr>
          <p:spPr bwMode="auto">
            <a:xfrm>
              <a:off x="2002823" y="4471633"/>
              <a:ext cx="2975248" cy="881077"/>
            </a:xfrm>
            <a:prstGeom prst="rect">
              <a:avLst/>
            </a:prstGeom>
            <a:solidFill>
              <a:srgbClr val="EAEAEA"/>
            </a:solidFill>
            <a:ln w="9525">
              <a:solidFill>
                <a:schemeClr val="tx1"/>
              </a:solidFill>
              <a:miter lim="800000"/>
            </a:ln>
          </p:spPr>
          <p:txBody>
            <a:bodyPr wrap="none" anchor="ctr"/>
            <a:lstStyle/>
            <a:p>
              <a:endParaRPr lang="zh-CN" altLang="en-US" sz="2400" b="1">
                <a:solidFill>
                  <a:srgbClr val="000099"/>
                </a:solidFill>
                <a:latin typeface="+mn-lt"/>
                <a:ea typeface="黑体" panose="02010609060101010101" pitchFamily="2" charset="-122"/>
              </a:endParaRPr>
            </a:p>
          </p:txBody>
        </p:sp>
        <p:sp>
          <p:nvSpPr>
            <p:cNvPr id="21" name="Text Box 59"/>
            <p:cNvSpPr txBox="1">
              <a:spLocks noChangeArrowheads="1"/>
            </p:cNvSpPr>
            <p:nvPr/>
          </p:nvSpPr>
          <p:spPr bwMode="auto">
            <a:xfrm>
              <a:off x="2537662" y="4541058"/>
              <a:ext cx="221727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zh-CN" altLang="en-US" sz="2000" b="1" dirty="0">
                  <a:solidFill>
                    <a:srgbClr val="000099"/>
                  </a:solidFill>
                  <a:latin typeface="+mn-lt"/>
                  <a:ea typeface="黑体" panose="02010609060101010101" pitchFamily="2" charset="-122"/>
                </a:rPr>
                <a:t>安全参数索引 </a:t>
              </a:r>
              <a:r>
                <a:rPr lang="en-US" altLang="zh-CN" sz="2000" b="1" dirty="0">
                  <a:solidFill>
                    <a:srgbClr val="000099"/>
                  </a:solidFill>
                  <a:latin typeface="+mn-lt"/>
                  <a:ea typeface="黑体" panose="02010609060101010101" pitchFamily="2" charset="-122"/>
                </a:rPr>
                <a:t>SPI</a:t>
              </a:r>
              <a:endParaRPr lang="zh-CN" altLang="en-US" sz="2000" b="1" dirty="0">
                <a:solidFill>
                  <a:srgbClr val="000099"/>
                </a:solidFill>
                <a:latin typeface="+mn-lt"/>
                <a:ea typeface="黑体" panose="02010609060101010101" pitchFamily="2" charset="-122"/>
              </a:endParaRPr>
            </a:p>
          </p:txBody>
        </p:sp>
        <p:sp>
          <p:nvSpPr>
            <p:cNvPr id="22" name="Rectangle 62"/>
            <p:cNvSpPr>
              <a:spLocks noChangeArrowheads="1"/>
            </p:cNvSpPr>
            <p:nvPr/>
          </p:nvSpPr>
          <p:spPr bwMode="auto">
            <a:xfrm>
              <a:off x="5817331" y="4471633"/>
              <a:ext cx="2975248" cy="841235"/>
            </a:xfrm>
            <a:prstGeom prst="rect">
              <a:avLst/>
            </a:prstGeom>
            <a:solidFill>
              <a:srgbClr val="EAEAEA"/>
            </a:solidFill>
            <a:ln w="9525">
              <a:solidFill>
                <a:schemeClr val="tx1"/>
              </a:solidFill>
              <a:miter lim="800000"/>
            </a:ln>
          </p:spPr>
          <p:txBody>
            <a:bodyPr wrap="none" anchor="ctr"/>
            <a:lstStyle/>
            <a:p>
              <a:endParaRPr lang="zh-CN" altLang="en-US" sz="2000" b="1">
                <a:solidFill>
                  <a:srgbClr val="000099"/>
                </a:solidFill>
                <a:latin typeface="+mn-lt"/>
                <a:ea typeface="黑体" panose="02010609060101010101" pitchFamily="2" charset="-122"/>
              </a:endParaRPr>
            </a:p>
          </p:txBody>
        </p:sp>
        <p:sp>
          <p:nvSpPr>
            <p:cNvPr id="25" name="Line 52"/>
            <p:cNvSpPr>
              <a:spLocks noChangeShapeType="1"/>
            </p:cNvSpPr>
            <p:nvPr/>
          </p:nvSpPr>
          <p:spPr bwMode="auto">
            <a:xfrm>
              <a:off x="2308926" y="2276665"/>
              <a:ext cx="0" cy="1223922"/>
            </a:xfrm>
            <a:prstGeom prst="line">
              <a:avLst/>
            </a:prstGeom>
            <a:noFill/>
            <a:ln w="19050">
              <a:solidFill>
                <a:schemeClr val="tx1"/>
              </a:solidFill>
              <a:prstDash val="dash"/>
              <a:round/>
            </a:ln>
          </p:spPr>
          <p:txBody>
            <a:bodyPr/>
            <a:lstStyle/>
            <a:p>
              <a:pPr>
                <a:defRPr/>
              </a:pPr>
              <a:endParaRPr lang="zh-CN" altLang="en-US" sz="2000" b="1">
                <a:ln>
                  <a:solidFill>
                    <a:schemeClr val="tx1"/>
                  </a:solidFill>
                  <a:prstDash val="dash"/>
                </a:ln>
                <a:solidFill>
                  <a:srgbClr val="000099"/>
                </a:solidFill>
                <a:latin typeface="+mn-lt"/>
                <a:ea typeface="黑体" panose="02010609060101010101" pitchFamily="2" charset="-122"/>
              </a:endParaRPr>
            </a:p>
          </p:txBody>
        </p:sp>
        <p:sp>
          <p:nvSpPr>
            <p:cNvPr id="27" name="Line 69"/>
            <p:cNvSpPr>
              <a:spLocks noChangeShapeType="1"/>
            </p:cNvSpPr>
            <p:nvPr/>
          </p:nvSpPr>
          <p:spPr bwMode="auto">
            <a:xfrm flipH="1">
              <a:off x="9631839" y="2276665"/>
              <a:ext cx="1681" cy="1223922"/>
            </a:xfrm>
            <a:prstGeom prst="line">
              <a:avLst/>
            </a:prstGeom>
            <a:noFill/>
            <a:ln w="19050">
              <a:solidFill>
                <a:schemeClr val="tx1"/>
              </a:solidFill>
              <a:prstDash val="dash"/>
              <a:round/>
            </a:ln>
          </p:spPr>
          <p:txBody>
            <a:bodyPr/>
            <a:lstStyle/>
            <a:p>
              <a:pPr>
                <a:defRPr/>
              </a:pPr>
              <a:endParaRPr lang="zh-CN" altLang="en-US" sz="2000" b="1">
                <a:ln>
                  <a:solidFill>
                    <a:schemeClr val="tx1"/>
                  </a:solidFill>
                  <a:prstDash val="dash"/>
                </a:ln>
                <a:solidFill>
                  <a:srgbClr val="000099"/>
                </a:solidFill>
                <a:latin typeface="+mn-lt"/>
                <a:ea typeface="黑体" panose="02010609060101010101" pitchFamily="2" charset="-122"/>
              </a:endParaRPr>
            </a:p>
          </p:txBody>
        </p:sp>
        <p:cxnSp>
          <p:nvCxnSpPr>
            <p:cNvPr id="28" name="直接连接符 32"/>
            <p:cNvCxnSpPr>
              <a:cxnSpLocks noChangeShapeType="1"/>
              <a:stCxn id="20" idx="1"/>
              <a:endCxn id="20" idx="3"/>
            </p:cNvCxnSpPr>
            <p:nvPr/>
          </p:nvCxnSpPr>
          <p:spPr bwMode="auto">
            <a:xfrm>
              <a:off x="2002823" y="4912172"/>
              <a:ext cx="2975248" cy="0"/>
            </a:xfrm>
            <a:prstGeom prst="line">
              <a:avLst/>
            </a:prstGeom>
            <a:noFill/>
            <a:ln w="9525" algn="ctr">
              <a:solidFill>
                <a:schemeClr val="tx1"/>
              </a:solidFill>
              <a:round/>
            </a:ln>
            <a:extLst>
              <a:ext uri="{909E8E84-426E-40DD-AFC4-6F175D3DCCD1}">
                <a14:hiddenFill xmlns:a14="http://schemas.microsoft.com/office/drawing/2010/main">
                  <a:noFill/>
                </a14:hiddenFill>
              </a:ext>
            </a:extLst>
          </p:spPr>
        </p:cxnSp>
        <p:sp>
          <p:nvSpPr>
            <p:cNvPr id="29" name="Text Box 63"/>
            <p:cNvSpPr txBox="1">
              <a:spLocks noChangeArrowheads="1"/>
            </p:cNvSpPr>
            <p:nvPr/>
          </p:nvSpPr>
          <p:spPr bwMode="auto">
            <a:xfrm>
              <a:off x="3013634" y="4973106"/>
              <a:ext cx="84189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2000" b="1" dirty="0">
                  <a:solidFill>
                    <a:srgbClr val="000099"/>
                  </a:solidFill>
                  <a:latin typeface="+mn-lt"/>
                  <a:ea typeface="黑体" panose="02010609060101010101" pitchFamily="2" charset="-122"/>
                </a:rPr>
                <a:t>  </a:t>
              </a:r>
              <a:r>
                <a:rPr lang="zh-CN" altLang="en-US" sz="2000" b="1" dirty="0">
                  <a:solidFill>
                    <a:srgbClr val="000099"/>
                  </a:solidFill>
                  <a:latin typeface="+mn-lt"/>
                  <a:ea typeface="黑体" panose="02010609060101010101" pitchFamily="2" charset="-122"/>
                </a:rPr>
                <a:t>序号</a:t>
              </a:r>
            </a:p>
          </p:txBody>
        </p:sp>
        <p:sp>
          <p:nvSpPr>
            <p:cNvPr id="30" name="Text Box 63"/>
            <p:cNvSpPr txBox="1">
              <a:spLocks noChangeArrowheads="1"/>
            </p:cNvSpPr>
            <p:nvPr/>
          </p:nvSpPr>
          <p:spPr bwMode="auto">
            <a:xfrm>
              <a:off x="2990087" y="5405154"/>
              <a:ext cx="93968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2000" b="1" dirty="0">
                  <a:solidFill>
                    <a:srgbClr val="000099"/>
                  </a:solidFill>
                  <a:latin typeface="+mn-lt"/>
                  <a:ea typeface="黑体" panose="02010609060101010101" pitchFamily="2" charset="-122"/>
                </a:rPr>
                <a:t>  32 </a:t>
              </a:r>
              <a:r>
                <a:rPr lang="zh-CN" altLang="en-US" sz="2000" b="1" dirty="0">
                  <a:solidFill>
                    <a:srgbClr val="000099"/>
                  </a:solidFill>
                  <a:latin typeface="+mn-lt"/>
                  <a:ea typeface="黑体" panose="02010609060101010101" pitchFamily="2" charset="-122"/>
                </a:rPr>
                <a:t>位</a:t>
              </a:r>
            </a:p>
          </p:txBody>
        </p:sp>
        <p:sp>
          <p:nvSpPr>
            <p:cNvPr id="31" name="Text Box 63"/>
            <p:cNvSpPr txBox="1">
              <a:spLocks noChangeArrowheads="1"/>
            </p:cNvSpPr>
            <p:nvPr/>
          </p:nvSpPr>
          <p:spPr bwMode="auto">
            <a:xfrm>
              <a:off x="5741646" y="4549182"/>
              <a:ext cx="84189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2000" b="1" dirty="0">
                  <a:solidFill>
                    <a:srgbClr val="000099"/>
                  </a:solidFill>
                  <a:latin typeface="+mn-lt"/>
                  <a:ea typeface="黑体" panose="02010609060101010101" pitchFamily="2" charset="-122"/>
                </a:rPr>
                <a:t>  </a:t>
              </a:r>
              <a:r>
                <a:rPr lang="zh-CN" altLang="en-US" sz="2000" b="1" dirty="0">
                  <a:solidFill>
                    <a:srgbClr val="000099"/>
                  </a:solidFill>
                  <a:latin typeface="+mn-lt"/>
                  <a:ea typeface="黑体" panose="02010609060101010101" pitchFamily="2" charset="-122"/>
                </a:rPr>
                <a:t>填充</a:t>
              </a:r>
            </a:p>
          </p:txBody>
        </p:sp>
        <p:sp>
          <p:nvSpPr>
            <p:cNvPr id="32" name="Text Box 63"/>
            <p:cNvSpPr txBox="1">
              <a:spLocks noChangeArrowheads="1"/>
            </p:cNvSpPr>
            <p:nvPr/>
          </p:nvSpPr>
          <p:spPr bwMode="auto">
            <a:xfrm>
              <a:off x="6572495" y="4994245"/>
              <a:ext cx="1180663" cy="39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zh-CN" altLang="en-US" sz="1800" b="1">
                  <a:solidFill>
                    <a:srgbClr val="000099"/>
                  </a:solidFill>
                  <a:latin typeface="+mn-lt"/>
                  <a:ea typeface="黑体" panose="02010609060101010101" pitchFamily="2" charset="-122"/>
                </a:rPr>
                <a:t>填充长度</a:t>
              </a:r>
            </a:p>
          </p:txBody>
        </p:sp>
        <p:sp>
          <p:nvSpPr>
            <p:cNvPr id="33" name="Text Box 63"/>
            <p:cNvSpPr txBox="1">
              <a:spLocks noChangeArrowheads="1"/>
            </p:cNvSpPr>
            <p:nvPr/>
          </p:nvSpPr>
          <p:spPr bwMode="auto">
            <a:xfrm>
              <a:off x="7536214" y="4982443"/>
              <a:ext cx="1426918" cy="39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zh-CN" altLang="en-US" sz="1800" b="1">
                  <a:solidFill>
                    <a:srgbClr val="000099"/>
                  </a:solidFill>
                  <a:latin typeface="+mn-lt"/>
                  <a:ea typeface="黑体" panose="02010609060101010101" pitchFamily="2" charset="-122"/>
                </a:rPr>
                <a:t>下一个首部</a:t>
              </a:r>
            </a:p>
          </p:txBody>
        </p:sp>
        <p:sp>
          <p:nvSpPr>
            <p:cNvPr id="34" name="任意多边形 48"/>
            <p:cNvSpPr/>
            <p:nvPr/>
          </p:nvSpPr>
          <p:spPr bwMode="auto">
            <a:xfrm>
              <a:off x="6580905" y="5033018"/>
              <a:ext cx="2211674" cy="274793"/>
            </a:xfrm>
            <a:custGeom>
              <a:avLst/>
              <a:gdLst>
                <a:gd name="T0" fmla="*/ 0 w 2021522"/>
                <a:gd name="T1" fmla="*/ 261828 h 258328"/>
                <a:gd name="T2" fmla="*/ 5476 w 2021522"/>
                <a:gd name="T3" fmla="*/ 4156 h 258328"/>
                <a:gd name="T4" fmla="*/ 2699984 w 2021522"/>
                <a:gd name="T5" fmla="*/ 0 h 258328"/>
                <a:gd name="T6" fmla="*/ 0 60000 65536"/>
                <a:gd name="T7" fmla="*/ 0 60000 65536"/>
                <a:gd name="T8" fmla="*/ 0 60000 65536"/>
                <a:gd name="T9" fmla="*/ 0 w 2021522"/>
                <a:gd name="T10" fmla="*/ 0 h 258328"/>
                <a:gd name="T11" fmla="*/ 2021522 w 2021522"/>
                <a:gd name="T12" fmla="*/ 258328 h 258328"/>
              </a:gdLst>
              <a:ahLst/>
              <a:cxnLst>
                <a:cxn ang="T6">
                  <a:pos x="T0" y="T1"/>
                </a:cxn>
                <a:cxn ang="T7">
                  <a:pos x="T2" y="T3"/>
                </a:cxn>
                <a:cxn ang="T8">
                  <a:pos x="T4" y="T5"/>
                </a:cxn>
              </a:cxnLst>
              <a:rect l="T9" t="T10" r="T11" b="T12"/>
              <a:pathLst>
                <a:path w="2021522" h="258328">
                  <a:moveTo>
                    <a:pt x="0" y="258328"/>
                  </a:moveTo>
                  <a:lnTo>
                    <a:pt x="4101" y="4100"/>
                  </a:lnTo>
                  <a:lnTo>
                    <a:pt x="2021522" y="0"/>
                  </a:lnTo>
                </a:path>
              </a:pathLst>
            </a:custGeom>
            <a:noFill/>
            <a:ln w="9525"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zh-CN" altLang="en-US" sz="2000" b="1">
                <a:solidFill>
                  <a:srgbClr val="000099"/>
                </a:solidFill>
                <a:latin typeface="+mn-lt"/>
                <a:ea typeface="黑体" panose="02010609060101010101" pitchFamily="2" charset="-122"/>
              </a:endParaRPr>
            </a:p>
          </p:txBody>
        </p:sp>
        <p:cxnSp>
          <p:nvCxnSpPr>
            <p:cNvPr id="35" name="直接连接符 51"/>
            <p:cNvCxnSpPr>
              <a:cxnSpLocks noChangeShapeType="1"/>
            </p:cNvCxnSpPr>
            <p:nvPr/>
          </p:nvCxnSpPr>
          <p:spPr bwMode="auto">
            <a:xfrm flipH="1">
              <a:off x="7628717" y="5039762"/>
              <a:ext cx="1682" cy="271421"/>
            </a:xfrm>
            <a:prstGeom prst="line">
              <a:avLst/>
            </a:prstGeom>
            <a:noFill/>
            <a:ln w="9525" algn="ctr">
              <a:solidFill>
                <a:schemeClr val="tx1"/>
              </a:solidFill>
              <a:round/>
            </a:ln>
            <a:extLst>
              <a:ext uri="{909E8E84-426E-40DD-AFC4-6F175D3DCCD1}">
                <a14:hiddenFill xmlns:a14="http://schemas.microsoft.com/office/drawing/2010/main">
                  <a:noFill/>
                </a14:hiddenFill>
              </a:ext>
            </a:extLst>
          </p:spPr>
        </p:cxnSp>
        <p:sp>
          <p:nvSpPr>
            <p:cNvPr id="36" name="Text Box 63"/>
            <p:cNvSpPr txBox="1">
              <a:spLocks noChangeArrowheads="1"/>
            </p:cNvSpPr>
            <p:nvPr/>
          </p:nvSpPr>
          <p:spPr bwMode="auto">
            <a:xfrm>
              <a:off x="6733956" y="4714395"/>
              <a:ext cx="781561" cy="39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1800" b="1">
                  <a:solidFill>
                    <a:srgbClr val="000099"/>
                  </a:solidFill>
                  <a:latin typeface="+mn-lt"/>
                  <a:ea typeface="黑体" panose="02010609060101010101" pitchFamily="2" charset="-122"/>
                </a:rPr>
                <a:t>  8 </a:t>
              </a:r>
              <a:r>
                <a:rPr lang="zh-CN" altLang="en-US" sz="1800" b="1">
                  <a:solidFill>
                    <a:srgbClr val="000099"/>
                  </a:solidFill>
                  <a:latin typeface="+mn-lt"/>
                  <a:ea typeface="黑体" panose="02010609060101010101" pitchFamily="2" charset="-122"/>
                </a:rPr>
                <a:t>位</a:t>
              </a:r>
            </a:p>
          </p:txBody>
        </p:sp>
        <p:sp>
          <p:nvSpPr>
            <p:cNvPr id="37" name="Text Box 63"/>
            <p:cNvSpPr txBox="1">
              <a:spLocks noChangeArrowheads="1"/>
            </p:cNvSpPr>
            <p:nvPr/>
          </p:nvSpPr>
          <p:spPr bwMode="auto">
            <a:xfrm>
              <a:off x="7813724" y="4741368"/>
              <a:ext cx="781561" cy="39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1800" b="1">
                  <a:solidFill>
                    <a:srgbClr val="000099"/>
                  </a:solidFill>
                  <a:latin typeface="+mn-lt"/>
                  <a:ea typeface="黑体" panose="02010609060101010101" pitchFamily="2" charset="-122"/>
                </a:rPr>
                <a:t>  8 </a:t>
              </a:r>
              <a:r>
                <a:rPr lang="zh-CN" altLang="en-US" sz="1800" b="1">
                  <a:solidFill>
                    <a:srgbClr val="000099"/>
                  </a:solidFill>
                  <a:latin typeface="+mn-lt"/>
                  <a:ea typeface="黑体" panose="02010609060101010101" pitchFamily="2" charset="-122"/>
                </a:rPr>
                <a:t>位</a:t>
              </a:r>
            </a:p>
          </p:txBody>
        </p:sp>
        <p:sp>
          <p:nvSpPr>
            <p:cNvPr id="38" name="Text Box 63"/>
            <p:cNvSpPr txBox="1">
              <a:spLocks noChangeArrowheads="1"/>
            </p:cNvSpPr>
            <p:nvPr/>
          </p:nvSpPr>
          <p:spPr bwMode="auto">
            <a:xfrm>
              <a:off x="6705214" y="5405154"/>
              <a:ext cx="93968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2000" b="1" dirty="0">
                  <a:solidFill>
                    <a:srgbClr val="000099"/>
                  </a:solidFill>
                  <a:latin typeface="+mn-lt"/>
                  <a:ea typeface="黑体" panose="02010609060101010101" pitchFamily="2" charset="-122"/>
                </a:rPr>
                <a:t>  32 </a:t>
              </a:r>
              <a:r>
                <a:rPr lang="zh-CN" altLang="en-US" sz="2000" b="1" dirty="0">
                  <a:solidFill>
                    <a:srgbClr val="000099"/>
                  </a:solidFill>
                  <a:latin typeface="+mn-lt"/>
                  <a:ea typeface="黑体" panose="02010609060101010101" pitchFamily="2" charset="-122"/>
                </a:rPr>
                <a:t>位</a:t>
              </a:r>
            </a:p>
          </p:txBody>
        </p:sp>
        <p:cxnSp>
          <p:nvCxnSpPr>
            <p:cNvPr id="47" name="直接连接符 46"/>
            <p:cNvCxnSpPr>
              <a:cxnSpLocks noChangeShapeType="1"/>
            </p:cNvCxnSpPr>
            <p:nvPr/>
          </p:nvCxnSpPr>
          <p:spPr bwMode="auto">
            <a:xfrm>
              <a:off x="6962692" y="3043723"/>
              <a:ext cx="0" cy="381001"/>
            </a:xfrm>
            <a:prstGeom prst="line">
              <a:avLst/>
            </a:prstGeom>
            <a:noFill/>
            <a:ln w="9525" algn="ctr">
              <a:solidFill>
                <a:schemeClr val="tx1"/>
              </a:solidFill>
              <a:round/>
            </a:ln>
            <a:extLst>
              <a:ext uri="{909E8E84-426E-40DD-AFC4-6F175D3DCCD1}">
                <a14:hiddenFill xmlns:a14="http://schemas.microsoft.com/office/drawing/2010/main">
                  <a:noFill/>
                </a14:hiddenFill>
              </a:ext>
            </a:extLst>
          </p:spPr>
        </p:cxnSp>
        <p:sp>
          <p:nvSpPr>
            <p:cNvPr id="48" name="Line 54"/>
            <p:cNvSpPr>
              <a:spLocks noChangeShapeType="1"/>
            </p:cNvSpPr>
            <p:nvPr/>
          </p:nvSpPr>
          <p:spPr bwMode="auto">
            <a:xfrm>
              <a:off x="3529972" y="3195449"/>
              <a:ext cx="3432720" cy="0"/>
            </a:xfrm>
            <a:prstGeom prst="line">
              <a:avLst/>
            </a:prstGeom>
            <a:noFill/>
            <a:ln w="19050">
              <a:solidFill>
                <a:schemeClr val="tx1"/>
              </a:solidFill>
              <a:round/>
              <a:headEnd type="triangle" w="sm" len="med"/>
              <a:tailEnd type="triangle" w="sm" len="med"/>
            </a:ln>
            <a:extLst>
              <a:ext uri="{909E8E84-426E-40DD-AFC4-6F175D3DCCD1}">
                <a14:hiddenFill xmlns:a14="http://schemas.microsoft.com/office/drawing/2010/main">
                  <a:noFill/>
                </a14:hiddenFill>
              </a:ext>
            </a:extLst>
          </p:spPr>
          <p:txBody>
            <a:bodyPr wrap="none" anchor="ctr"/>
            <a:lstStyle/>
            <a:p>
              <a:endParaRPr lang="zh-CN" altLang="en-US" sz="2000" b="1">
                <a:solidFill>
                  <a:srgbClr val="000099"/>
                </a:solidFill>
                <a:latin typeface="+mn-lt"/>
                <a:ea typeface="黑体" panose="02010609060101010101" pitchFamily="2" charset="-122"/>
              </a:endParaRPr>
            </a:p>
          </p:txBody>
        </p:sp>
        <p:sp>
          <p:nvSpPr>
            <p:cNvPr id="49" name="Text Box 15"/>
            <p:cNvSpPr txBox="1">
              <a:spLocks noChangeArrowheads="1"/>
            </p:cNvSpPr>
            <p:nvPr/>
          </p:nvSpPr>
          <p:spPr bwMode="auto">
            <a:xfrm>
              <a:off x="4350785" y="3007372"/>
              <a:ext cx="1868460" cy="37093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ctr" eaLnBrk="1" hangingPunct="1">
                <a:lnSpc>
                  <a:spcPct val="110000"/>
                </a:lnSpc>
              </a:pPr>
              <a:r>
                <a:rPr lang="en-US" altLang="zh-CN" sz="1800" b="1" dirty="0">
                  <a:solidFill>
                    <a:srgbClr val="C00000"/>
                  </a:solidFill>
                  <a:latin typeface="+mn-lt"/>
                  <a:ea typeface="黑体" panose="02010609060101010101" pitchFamily="2" charset="-122"/>
                </a:rPr>
                <a:t>ESP </a:t>
              </a:r>
              <a:r>
                <a:rPr lang="zh-CN" altLang="en-US" sz="1800" b="1" dirty="0">
                  <a:solidFill>
                    <a:srgbClr val="C00000"/>
                  </a:solidFill>
                  <a:latin typeface="+mn-lt"/>
                  <a:ea typeface="黑体" panose="02010609060101010101" pitchFamily="2" charset="-122"/>
                </a:rPr>
                <a:t>的有效载荷</a:t>
              </a:r>
            </a:p>
          </p:txBody>
        </p:sp>
        <p:sp>
          <p:nvSpPr>
            <p:cNvPr id="51" name="Text Box 48"/>
            <p:cNvSpPr txBox="1">
              <a:spLocks noChangeArrowheads="1"/>
            </p:cNvSpPr>
            <p:nvPr/>
          </p:nvSpPr>
          <p:spPr bwMode="auto">
            <a:xfrm>
              <a:off x="7938034" y="5395039"/>
              <a:ext cx="32733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2000" b="1">
                  <a:solidFill>
                    <a:srgbClr val="000099"/>
                  </a:solidFill>
                  <a:latin typeface="+mn-lt"/>
                  <a:ea typeface="黑体" panose="02010609060101010101" pitchFamily="2" charset="-122"/>
                </a:rPr>
                <a:t>4</a:t>
              </a:r>
            </a:p>
          </p:txBody>
        </p:sp>
        <p:grpSp>
          <p:nvGrpSpPr>
            <p:cNvPr id="60" name="组合 59"/>
            <p:cNvGrpSpPr/>
            <p:nvPr/>
          </p:nvGrpSpPr>
          <p:grpSpPr>
            <a:xfrm>
              <a:off x="2288704" y="3396065"/>
              <a:ext cx="7343135" cy="688055"/>
              <a:chOff x="2288704" y="3396065"/>
              <a:chExt cx="7343135" cy="688055"/>
            </a:xfrm>
          </p:grpSpPr>
          <p:sp>
            <p:nvSpPr>
              <p:cNvPr id="8" name="Rectangle 10"/>
              <p:cNvSpPr>
                <a:spLocks noChangeArrowheads="1"/>
              </p:cNvSpPr>
              <p:nvPr/>
            </p:nvSpPr>
            <p:spPr bwMode="auto">
              <a:xfrm>
                <a:off x="2308926" y="3401122"/>
                <a:ext cx="1219364" cy="610275"/>
              </a:xfrm>
              <a:prstGeom prst="rect">
                <a:avLst/>
              </a:prstGeom>
              <a:solidFill>
                <a:srgbClr val="FFFF66"/>
              </a:solidFill>
              <a:ln w="12700">
                <a:solidFill>
                  <a:schemeClr val="tx1"/>
                </a:solidFill>
                <a:miter lim="800000"/>
              </a:ln>
            </p:spPr>
            <p:txBody>
              <a:bodyPr wrap="none" anchor="ctr"/>
              <a:lstStyle/>
              <a:p>
                <a:pPr algn="ctr"/>
                <a:r>
                  <a:rPr lang="en-US" altLang="zh-CN" b="1" dirty="0">
                    <a:solidFill>
                      <a:srgbClr val="000099"/>
                    </a:solidFill>
                    <a:latin typeface="+mn-lt"/>
                    <a:ea typeface="黑体" panose="02010609060101010101" pitchFamily="2" charset="-122"/>
                  </a:rPr>
                  <a:t>ESP </a:t>
                </a:r>
              </a:p>
              <a:p>
                <a:pPr algn="ctr"/>
                <a:r>
                  <a:rPr lang="zh-CN" altLang="en-US" b="1" dirty="0">
                    <a:solidFill>
                      <a:srgbClr val="000099"/>
                    </a:solidFill>
                    <a:latin typeface="+mn-lt"/>
                    <a:ea typeface="黑体" panose="02010609060101010101" pitchFamily="2" charset="-122"/>
                  </a:rPr>
                  <a:t>首部</a:t>
                </a:r>
              </a:p>
            </p:txBody>
          </p:sp>
          <p:sp>
            <p:nvSpPr>
              <p:cNvPr id="9" name="Rectangle 2"/>
              <p:cNvSpPr>
                <a:spLocks noChangeArrowheads="1"/>
              </p:cNvSpPr>
              <p:nvPr/>
            </p:nvSpPr>
            <p:spPr bwMode="auto">
              <a:xfrm>
                <a:off x="3528289" y="3401122"/>
                <a:ext cx="3434402" cy="610275"/>
              </a:xfrm>
              <a:prstGeom prst="rect">
                <a:avLst/>
              </a:prstGeom>
              <a:solidFill>
                <a:schemeClr val="bg1"/>
              </a:solidFill>
              <a:ln w="9525">
                <a:solidFill>
                  <a:schemeClr val="tx1"/>
                </a:solidFill>
                <a:miter lim="800000"/>
              </a:ln>
            </p:spPr>
            <p:txBody>
              <a:bodyPr wrap="none" anchor="ctr"/>
              <a:lstStyle/>
              <a:p>
                <a:pPr algn="ctr"/>
                <a:endParaRPr lang="zh-CN" altLang="en-US" b="1">
                  <a:solidFill>
                    <a:srgbClr val="000099"/>
                  </a:solidFill>
                  <a:latin typeface="+mn-lt"/>
                  <a:ea typeface="黑体" panose="02010609060101010101" pitchFamily="2" charset="-122"/>
                </a:endParaRPr>
              </a:p>
            </p:txBody>
          </p:sp>
          <p:sp>
            <p:nvSpPr>
              <p:cNvPr id="10" name="Rectangle 18"/>
              <p:cNvSpPr>
                <a:spLocks noChangeArrowheads="1"/>
              </p:cNvSpPr>
              <p:nvPr/>
            </p:nvSpPr>
            <p:spPr bwMode="auto">
              <a:xfrm>
                <a:off x="7877636" y="3401122"/>
                <a:ext cx="1754203" cy="610275"/>
              </a:xfrm>
              <a:prstGeom prst="rect">
                <a:avLst/>
              </a:prstGeom>
              <a:solidFill>
                <a:srgbClr val="66FFFF"/>
              </a:solidFill>
              <a:ln w="12700">
                <a:solidFill>
                  <a:schemeClr val="tx1"/>
                </a:solidFill>
                <a:miter lim="800000"/>
              </a:ln>
            </p:spPr>
            <p:txBody>
              <a:bodyPr wrap="none" anchor="ctr"/>
              <a:lstStyle/>
              <a:p>
                <a:pPr algn="ctr"/>
                <a:r>
                  <a:rPr lang="zh-CN" altLang="en-US" b="1" dirty="0">
                    <a:solidFill>
                      <a:srgbClr val="000099"/>
                    </a:solidFill>
                    <a:latin typeface="+mn-lt"/>
                    <a:ea typeface="黑体" panose="02010609060101010101" pitchFamily="2" charset="-122"/>
                  </a:rPr>
                  <a:t>报文鉴别码</a:t>
                </a:r>
                <a:endParaRPr lang="en-US" altLang="zh-CN" b="1" dirty="0">
                  <a:solidFill>
                    <a:srgbClr val="000099"/>
                  </a:solidFill>
                  <a:latin typeface="+mn-lt"/>
                  <a:ea typeface="黑体" panose="02010609060101010101" pitchFamily="2" charset="-122"/>
                </a:endParaRPr>
              </a:p>
              <a:p>
                <a:pPr algn="ctr"/>
                <a:r>
                  <a:rPr lang="en-US" altLang="zh-CN" b="1" dirty="0">
                    <a:solidFill>
                      <a:srgbClr val="000099"/>
                    </a:solidFill>
                    <a:latin typeface="+mn-lt"/>
                    <a:ea typeface="黑体" panose="02010609060101010101" pitchFamily="2" charset="-122"/>
                  </a:rPr>
                  <a:t>MAC</a:t>
                </a:r>
              </a:p>
            </p:txBody>
          </p:sp>
          <p:sp>
            <p:nvSpPr>
              <p:cNvPr id="11" name="Rectangle 38"/>
              <p:cNvSpPr>
                <a:spLocks noChangeArrowheads="1"/>
              </p:cNvSpPr>
              <p:nvPr/>
            </p:nvSpPr>
            <p:spPr bwMode="auto">
              <a:xfrm>
                <a:off x="6962692" y="3401122"/>
                <a:ext cx="914944" cy="610275"/>
              </a:xfrm>
              <a:prstGeom prst="rect">
                <a:avLst/>
              </a:prstGeom>
              <a:solidFill>
                <a:srgbClr val="FFCC00"/>
              </a:solidFill>
              <a:ln w="9525">
                <a:solidFill>
                  <a:schemeClr val="tx1"/>
                </a:solidFill>
                <a:miter lim="800000"/>
              </a:ln>
            </p:spPr>
            <p:txBody>
              <a:bodyPr wrap="none" anchor="ctr"/>
              <a:lstStyle/>
              <a:p>
                <a:pPr algn="ctr"/>
                <a:r>
                  <a:rPr lang="en-US" altLang="zh-CN" b="1" dirty="0">
                    <a:solidFill>
                      <a:srgbClr val="000099"/>
                    </a:solidFill>
                    <a:latin typeface="+mn-lt"/>
                    <a:ea typeface="黑体" panose="02010609060101010101" pitchFamily="2" charset="-122"/>
                  </a:rPr>
                  <a:t>ESP </a:t>
                </a:r>
              </a:p>
              <a:p>
                <a:pPr algn="ctr"/>
                <a:r>
                  <a:rPr lang="zh-CN" altLang="en-US" b="1" dirty="0">
                    <a:solidFill>
                      <a:srgbClr val="000099"/>
                    </a:solidFill>
                    <a:latin typeface="+mn-lt"/>
                    <a:ea typeface="黑体" panose="02010609060101010101" pitchFamily="2" charset="-122"/>
                  </a:rPr>
                  <a:t>尾部</a:t>
                </a:r>
              </a:p>
            </p:txBody>
          </p:sp>
          <p:sp>
            <p:nvSpPr>
              <p:cNvPr id="19" name="Rectangle 56"/>
              <p:cNvSpPr>
                <a:spLocks noChangeArrowheads="1"/>
              </p:cNvSpPr>
              <p:nvPr/>
            </p:nvSpPr>
            <p:spPr bwMode="auto">
              <a:xfrm>
                <a:off x="2308926" y="3401122"/>
                <a:ext cx="7322913" cy="610275"/>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p>
                <a:endParaRPr lang="zh-CN" altLang="en-US" sz="2000" b="1">
                  <a:solidFill>
                    <a:srgbClr val="000099"/>
                  </a:solidFill>
                  <a:latin typeface="+mn-lt"/>
                  <a:ea typeface="黑体" panose="02010609060101010101" pitchFamily="2" charset="-122"/>
                </a:endParaRPr>
              </a:p>
            </p:txBody>
          </p:sp>
          <p:sp>
            <p:nvSpPr>
              <p:cNvPr id="39" name="Text Box 68"/>
              <p:cNvSpPr txBox="1">
                <a:spLocks noChangeArrowheads="1"/>
              </p:cNvSpPr>
              <p:nvPr/>
            </p:nvSpPr>
            <p:spPr bwMode="auto">
              <a:xfrm>
                <a:off x="4676760" y="3397750"/>
                <a:ext cx="2035591" cy="686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ctr" eaLnBrk="1" hangingPunct="1"/>
                <a:r>
                  <a:rPr lang="zh-CN" altLang="en-US" sz="1800" b="1" dirty="0">
                    <a:solidFill>
                      <a:srgbClr val="000099"/>
                    </a:solidFill>
                    <a:latin typeface="+mn-lt"/>
                    <a:ea typeface="黑体" panose="02010609060101010101" pitchFamily="2" charset="-122"/>
                  </a:rPr>
                  <a:t>原始的 </a:t>
                </a:r>
                <a:r>
                  <a:rPr lang="en-US" altLang="zh-CN" sz="1800" b="1" dirty="0">
                    <a:solidFill>
                      <a:srgbClr val="000099"/>
                    </a:solidFill>
                    <a:latin typeface="+mn-lt"/>
                    <a:ea typeface="黑体" panose="02010609060101010101" pitchFamily="2" charset="-122"/>
                  </a:rPr>
                  <a:t>IP </a:t>
                </a:r>
                <a:r>
                  <a:rPr lang="zh-CN" altLang="en-US" sz="1800" b="1" dirty="0">
                    <a:solidFill>
                      <a:srgbClr val="000099"/>
                    </a:solidFill>
                    <a:latin typeface="+mn-lt"/>
                    <a:ea typeface="黑体" panose="02010609060101010101" pitchFamily="2" charset="-122"/>
                  </a:rPr>
                  <a:t>数据报</a:t>
                </a:r>
                <a:endParaRPr lang="en-US" altLang="zh-CN" sz="1800" b="1" dirty="0">
                  <a:solidFill>
                    <a:srgbClr val="000099"/>
                  </a:solidFill>
                  <a:latin typeface="+mn-lt"/>
                  <a:ea typeface="黑体" panose="02010609060101010101" pitchFamily="2" charset="-122"/>
                </a:endParaRPr>
              </a:p>
              <a:p>
                <a:pPr algn="ctr" eaLnBrk="1" hangingPunct="1"/>
                <a:r>
                  <a:rPr lang="zh-CN" altLang="en-US" sz="1800" b="1" dirty="0">
                    <a:solidFill>
                      <a:srgbClr val="000099"/>
                    </a:solidFill>
                    <a:latin typeface="+mn-lt"/>
                    <a:ea typeface="黑体" panose="02010609060101010101" pitchFamily="2" charset="-122"/>
                  </a:rPr>
                  <a:t>的有效载荷</a:t>
                </a:r>
              </a:p>
            </p:txBody>
          </p:sp>
          <p:sp>
            <p:nvSpPr>
              <p:cNvPr id="40" name="Text Box 68"/>
              <p:cNvSpPr txBox="1">
                <a:spLocks noChangeArrowheads="1"/>
              </p:cNvSpPr>
              <p:nvPr/>
            </p:nvSpPr>
            <p:spPr bwMode="auto">
              <a:xfrm>
                <a:off x="3518829" y="3396065"/>
                <a:ext cx="982641" cy="686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ctr" eaLnBrk="1" hangingPunct="1"/>
                <a:r>
                  <a:rPr lang="zh-CN" altLang="en-US" sz="1800" b="1" dirty="0">
                    <a:solidFill>
                      <a:srgbClr val="000099"/>
                    </a:solidFill>
                    <a:latin typeface="+mn-lt"/>
                    <a:ea typeface="黑体" panose="02010609060101010101" pitchFamily="2" charset="-122"/>
                  </a:rPr>
                  <a:t>原始的</a:t>
                </a:r>
                <a:endParaRPr lang="en-US" altLang="zh-CN" sz="1800" b="1" dirty="0">
                  <a:solidFill>
                    <a:srgbClr val="000099"/>
                  </a:solidFill>
                  <a:latin typeface="+mn-lt"/>
                  <a:ea typeface="黑体" panose="02010609060101010101" pitchFamily="2" charset="-122"/>
                </a:endParaRPr>
              </a:p>
              <a:p>
                <a:pPr algn="ctr" eaLnBrk="1" hangingPunct="1"/>
                <a:r>
                  <a:rPr lang="en-US" altLang="zh-CN" sz="1800" b="1" dirty="0">
                    <a:solidFill>
                      <a:srgbClr val="000099"/>
                    </a:solidFill>
                    <a:latin typeface="+mn-lt"/>
                    <a:ea typeface="黑体" panose="02010609060101010101" pitchFamily="2" charset="-122"/>
                  </a:rPr>
                  <a:t>IP </a:t>
                </a:r>
                <a:r>
                  <a:rPr lang="zh-CN" altLang="en-US" sz="1800" b="1" dirty="0">
                    <a:solidFill>
                      <a:srgbClr val="000099"/>
                    </a:solidFill>
                    <a:latin typeface="+mn-lt"/>
                    <a:ea typeface="黑体" panose="02010609060101010101" pitchFamily="2" charset="-122"/>
                  </a:rPr>
                  <a:t>首部</a:t>
                </a:r>
              </a:p>
            </p:txBody>
          </p:sp>
          <p:cxnSp>
            <p:nvCxnSpPr>
              <p:cNvPr id="41" name="直接连接符 38"/>
              <p:cNvCxnSpPr>
                <a:cxnSpLocks noChangeShapeType="1"/>
              </p:cNvCxnSpPr>
              <p:nvPr/>
            </p:nvCxnSpPr>
            <p:spPr bwMode="auto">
              <a:xfrm>
                <a:off x="4503781" y="3397750"/>
                <a:ext cx="0" cy="613647"/>
              </a:xfrm>
              <a:prstGeom prst="line">
                <a:avLst/>
              </a:prstGeom>
              <a:noFill/>
              <a:ln w="9525" algn="ctr">
                <a:solidFill>
                  <a:schemeClr val="tx1"/>
                </a:solidFill>
                <a:round/>
              </a:ln>
              <a:extLst>
                <a:ext uri="{909E8E84-426E-40DD-AFC4-6F175D3DCCD1}">
                  <a14:hiddenFill xmlns:a14="http://schemas.microsoft.com/office/drawing/2010/main">
                    <a:noFill/>
                  </a14:hiddenFill>
                </a:ext>
              </a:extLst>
            </p:spPr>
          </p:cxnSp>
          <p:sp>
            <p:nvSpPr>
              <p:cNvPr id="43" name="TextBox 40"/>
              <p:cNvSpPr txBox="1">
                <a:spLocks noChangeArrowheads="1"/>
              </p:cNvSpPr>
              <p:nvPr/>
            </p:nvSpPr>
            <p:spPr bwMode="auto">
              <a:xfrm>
                <a:off x="6844228" y="3402809"/>
                <a:ext cx="413028" cy="39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zh-CN" altLang="en-US" sz="1800" b="1" dirty="0">
                    <a:solidFill>
                      <a:srgbClr val="000099"/>
                    </a:solidFill>
                    <a:latin typeface="+mn-lt"/>
                    <a:ea typeface="黑体" panose="02010609060101010101" pitchFamily="2" charset="-122"/>
                    <a:sym typeface="Wingdings" panose="05000000000000000000" pitchFamily="2" charset="2"/>
                  </a:rPr>
                  <a:t></a:t>
                </a:r>
                <a:endParaRPr lang="zh-CN" altLang="en-US" sz="1800" b="1" dirty="0">
                  <a:solidFill>
                    <a:srgbClr val="000099"/>
                  </a:solidFill>
                  <a:latin typeface="+mn-lt"/>
                  <a:ea typeface="黑体" panose="02010609060101010101" pitchFamily="2" charset="-122"/>
                </a:endParaRPr>
              </a:p>
            </p:txBody>
          </p:sp>
          <p:sp>
            <p:nvSpPr>
              <p:cNvPr id="45" name="TextBox 42"/>
              <p:cNvSpPr txBox="1">
                <a:spLocks noChangeArrowheads="1"/>
              </p:cNvSpPr>
              <p:nvPr/>
            </p:nvSpPr>
            <p:spPr bwMode="auto">
              <a:xfrm>
                <a:off x="2288704" y="3414609"/>
                <a:ext cx="413028" cy="39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zh-CN" altLang="en-US" sz="1800" b="1" dirty="0">
                    <a:solidFill>
                      <a:srgbClr val="000099"/>
                    </a:solidFill>
                    <a:latin typeface="+mn-lt"/>
                    <a:ea typeface="黑体" panose="02010609060101010101" pitchFamily="2" charset="-122"/>
                    <a:sym typeface="Wingdings" panose="05000000000000000000" pitchFamily="2" charset="2"/>
                  </a:rPr>
                  <a:t></a:t>
                </a:r>
                <a:endParaRPr lang="zh-CN" altLang="en-US" sz="1800" b="1" dirty="0">
                  <a:solidFill>
                    <a:srgbClr val="000099"/>
                  </a:solidFill>
                  <a:latin typeface="+mn-lt"/>
                  <a:ea typeface="黑体" panose="02010609060101010101" pitchFamily="2" charset="-122"/>
                </a:endParaRPr>
              </a:p>
            </p:txBody>
          </p:sp>
          <p:sp>
            <p:nvSpPr>
              <p:cNvPr id="52" name="TextBox 43"/>
              <p:cNvSpPr txBox="1">
                <a:spLocks noChangeArrowheads="1"/>
              </p:cNvSpPr>
              <p:nvPr/>
            </p:nvSpPr>
            <p:spPr bwMode="auto">
              <a:xfrm>
                <a:off x="7833320" y="3397750"/>
                <a:ext cx="413028" cy="39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zh-CN" altLang="en-US" sz="1800" b="1" dirty="0">
                    <a:solidFill>
                      <a:srgbClr val="000099"/>
                    </a:solidFill>
                    <a:latin typeface="+mn-lt"/>
                    <a:ea typeface="黑体" panose="02010609060101010101" pitchFamily="2" charset="-122"/>
                    <a:sym typeface="Wingdings" panose="05000000000000000000" pitchFamily="2" charset="2"/>
                  </a:rPr>
                  <a:t></a:t>
                </a:r>
                <a:endParaRPr lang="zh-CN" altLang="en-US" sz="1800" b="1" dirty="0">
                  <a:solidFill>
                    <a:srgbClr val="000099"/>
                  </a:solidFill>
                  <a:latin typeface="+mn-lt"/>
                  <a:ea typeface="黑体" panose="02010609060101010101" pitchFamily="2" charset="-122"/>
                </a:endParaRPr>
              </a:p>
            </p:txBody>
          </p:sp>
          <p:sp>
            <p:nvSpPr>
              <p:cNvPr id="53" name="矩形 51"/>
              <p:cNvSpPr>
                <a:spLocks noChangeArrowheads="1"/>
              </p:cNvSpPr>
              <p:nvPr/>
            </p:nvSpPr>
            <p:spPr bwMode="auto">
              <a:xfrm>
                <a:off x="3529972" y="3414609"/>
                <a:ext cx="3432720" cy="610275"/>
              </a:xfrm>
              <a:prstGeom prst="rect">
                <a:avLst/>
              </a:prstGeom>
              <a:noFill/>
              <a:ln w="19050" algn="ctr">
                <a:solidFill>
                  <a:schemeClr val="tx1"/>
                </a:solidFill>
                <a:round/>
              </a:ln>
              <a:extLst>
                <a:ext uri="{909E8E84-426E-40DD-AFC4-6F175D3DCCD1}">
                  <a14:hiddenFill xmlns:a14="http://schemas.microsoft.com/office/drawing/2010/main">
                    <a:solidFill>
                      <a:srgbClr val="FFFFFF"/>
                    </a:solidFill>
                  </a14:hiddenFill>
                </a:ext>
              </a:extLst>
            </p:spPr>
            <p:txBody>
              <a:bodyPr/>
              <a:lstStyle/>
              <a:p>
                <a:endParaRPr lang="zh-CN" altLang="en-US" sz="2000" b="1">
                  <a:solidFill>
                    <a:srgbClr val="000099"/>
                  </a:solidFill>
                  <a:latin typeface="+mn-lt"/>
                  <a:ea typeface="黑体" panose="02010609060101010101" pitchFamily="2" charset="-122"/>
                </a:endParaRPr>
              </a:p>
            </p:txBody>
          </p:sp>
        </p:grpSp>
        <p:sp>
          <p:nvSpPr>
            <p:cNvPr id="44" name="TextBox 41"/>
            <p:cNvSpPr txBox="1">
              <a:spLocks noChangeArrowheads="1"/>
            </p:cNvSpPr>
            <p:nvPr/>
          </p:nvSpPr>
          <p:spPr bwMode="auto">
            <a:xfrm>
              <a:off x="4808691" y="2708920"/>
              <a:ext cx="413028" cy="39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zh-CN" altLang="en-US" sz="1800" b="1" dirty="0">
                  <a:solidFill>
                    <a:srgbClr val="000099"/>
                  </a:solidFill>
                  <a:latin typeface="+mn-lt"/>
                  <a:ea typeface="黑体" panose="02010609060101010101" pitchFamily="2" charset="-122"/>
                  <a:sym typeface="Wingdings" panose="05000000000000000000" pitchFamily="2" charset="2"/>
                </a:rPr>
                <a:t></a:t>
              </a:r>
              <a:endParaRPr lang="zh-CN" altLang="en-US" sz="1800" b="1" dirty="0">
                <a:solidFill>
                  <a:srgbClr val="000099"/>
                </a:solidFill>
                <a:latin typeface="+mn-lt"/>
                <a:ea typeface="黑体" panose="02010609060101010101" pitchFamily="2" charset="-122"/>
              </a:endParaRPr>
            </a:p>
          </p:txBody>
        </p:sp>
        <p:sp>
          <p:nvSpPr>
            <p:cNvPr id="56" name="TextBox 43"/>
            <p:cNvSpPr txBox="1">
              <a:spLocks noChangeArrowheads="1"/>
            </p:cNvSpPr>
            <p:nvPr/>
          </p:nvSpPr>
          <p:spPr bwMode="auto">
            <a:xfrm>
              <a:off x="4160912" y="2354214"/>
              <a:ext cx="413028" cy="39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zh-CN" altLang="en-US" sz="1800" b="1" dirty="0">
                  <a:solidFill>
                    <a:srgbClr val="000099"/>
                  </a:solidFill>
                  <a:latin typeface="+mn-lt"/>
                  <a:ea typeface="黑体" panose="02010609060101010101" pitchFamily="2" charset="-122"/>
                  <a:sym typeface="Wingdings" panose="05000000000000000000" pitchFamily="2" charset="2"/>
                </a:rPr>
                <a:t></a:t>
              </a:r>
              <a:endParaRPr lang="zh-CN" altLang="en-US" sz="1800" b="1" dirty="0">
                <a:solidFill>
                  <a:srgbClr val="000099"/>
                </a:solidFill>
                <a:latin typeface="+mn-lt"/>
                <a:ea typeface="黑体" panose="02010609060101010101" pitchFamily="2" charset="-122"/>
              </a:endParaRPr>
            </a:p>
          </p:txBody>
        </p:sp>
      </p:grpSp>
      <p:sp>
        <p:nvSpPr>
          <p:cNvPr id="63" name="矩形 62"/>
          <p:cNvSpPr/>
          <p:nvPr/>
        </p:nvSpPr>
        <p:spPr>
          <a:xfrm>
            <a:off x="1937837" y="1196752"/>
            <a:ext cx="6585733" cy="648072"/>
          </a:xfrm>
          <a:prstGeom prst="rect">
            <a:avLst/>
          </a:prstGeom>
          <a:solidFill>
            <a:srgbClr val="66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lstStyle/>
          <a:p>
            <a:pPr algn="ctr">
              <a:lnSpc>
                <a:spcPct val="110000"/>
              </a:lnSpc>
            </a:pPr>
            <a:r>
              <a:rPr lang="zh-CN" altLang="en-US" sz="3200" b="1" dirty="0">
                <a:solidFill>
                  <a:srgbClr val="000066"/>
                </a:solidFill>
                <a:latin typeface="+mn-lt"/>
                <a:ea typeface="黑体" panose="02010609060101010101" pitchFamily="2" charset="-122"/>
              </a:rPr>
              <a:t>隧道方式下</a:t>
            </a:r>
            <a:r>
              <a:rPr lang="zh-CN" altLang="en-US" sz="3200" b="1" dirty="0" smtClean="0">
                <a:solidFill>
                  <a:srgbClr val="000066"/>
                </a:solidFill>
                <a:latin typeface="+mn-lt"/>
                <a:ea typeface="黑体" panose="02010609060101010101" pitchFamily="2" charset="-122"/>
              </a:rPr>
              <a:t>的 </a:t>
            </a:r>
            <a:r>
              <a:rPr lang="en-US" altLang="zh-CN" sz="3200" b="1" dirty="0" smtClean="0">
                <a:solidFill>
                  <a:srgbClr val="000066"/>
                </a:solidFill>
                <a:latin typeface="+mn-lt"/>
                <a:ea typeface="黑体" panose="02010609060101010101" pitchFamily="2" charset="-122"/>
              </a:rPr>
              <a:t>IP </a:t>
            </a:r>
            <a:r>
              <a:rPr lang="zh-CN" altLang="zh-CN" sz="3200" b="1" dirty="0">
                <a:solidFill>
                  <a:srgbClr val="000066"/>
                </a:solidFill>
                <a:latin typeface="+mn-lt"/>
                <a:ea typeface="黑体" panose="02010609060101010101" pitchFamily="2" charset="-122"/>
              </a:rPr>
              <a:t>安全数据报的格式</a:t>
            </a:r>
            <a:endParaRPr lang="zh-CN" altLang="en-US" sz="3200" b="1" dirty="0">
              <a:solidFill>
                <a:srgbClr val="000066"/>
              </a:solidFill>
              <a:latin typeface="+mn-lt"/>
              <a:ea typeface="黑体" panose="02010609060101010101" pitchFamily="2" charset="-122"/>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1682" name="Rectangle 2"/>
          <p:cNvSpPr>
            <a:spLocks noGrp="1" noChangeArrowheads="1"/>
          </p:cNvSpPr>
          <p:nvPr>
            <p:ph type="title"/>
          </p:nvPr>
        </p:nvSpPr>
        <p:spPr/>
        <p:txBody>
          <a:bodyPr/>
          <a:lstStyle/>
          <a:p>
            <a:r>
              <a:rPr lang="en-US" altLang="zh-CN" dirty="0"/>
              <a:t>3. IPsec </a:t>
            </a:r>
            <a:r>
              <a:rPr lang="zh-CN" altLang="en-US" dirty="0"/>
              <a:t>的其他构件 </a:t>
            </a:r>
          </a:p>
        </p:txBody>
      </p:sp>
      <p:sp>
        <p:nvSpPr>
          <p:cNvPr id="711683" name="Rectangle 3"/>
          <p:cNvSpPr>
            <a:spLocks noGrp="1" noChangeArrowheads="1"/>
          </p:cNvSpPr>
          <p:nvPr>
            <p:ph idx="1"/>
          </p:nvPr>
        </p:nvSpPr>
        <p:spPr/>
        <p:txBody>
          <a:bodyPr/>
          <a:lstStyle/>
          <a:p>
            <a:r>
              <a:rPr lang="zh-CN" altLang="en-US" dirty="0">
                <a:solidFill>
                  <a:srgbClr val="FF0000"/>
                </a:solidFill>
              </a:rPr>
              <a:t>安全关联数据库 </a:t>
            </a:r>
            <a:r>
              <a:rPr lang="en-US" altLang="zh-CN" dirty="0">
                <a:solidFill>
                  <a:srgbClr val="FF0000"/>
                </a:solidFill>
              </a:rPr>
              <a:t>SAD </a:t>
            </a:r>
            <a:r>
              <a:rPr lang="en-US" altLang="zh-CN" dirty="0"/>
              <a:t>(Security Association Database) </a:t>
            </a:r>
            <a:r>
              <a:rPr lang="zh-CN" altLang="en-US" dirty="0" smtClean="0"/>
              <a:t> </a:t>
            </a:r>
            <a:endParaRPr lang="en-US" altLang="zh-CN" dirty="0" smtClean="0"/>
          </a:p>
          <a:p>
            <a:pPr lvl="1"/>
            <a:r>
              <a:rPr lang="zh-CN" altLang="zh-CN" dirty="0" smtClean="0"/>
              <a:t>存放</a:t>
            </a:r>
            <a:r>
              <a:rPr lang="en-US" altLang="zh-CN" dirty="0" smtClean="0"/>
              <a:t>SA</a:t>
            </a:r>
            <a:r>
              <a:rPr lang="zh-CN" altLang="en-US" dirty="0" smtClean="0"/>
              <a:t>。</a:t>
            </a:r>
            <a:endParaRPr lang="zh-CN" altLang="en-US" dirty="0"/>
          </a:p>
          <a:p>
            <a:r>
              <a:rPr lang="zh-CN" altLang="en-US" dirty="0">
                <a:solidFill>
                  <a:srgbClr val="FF0000"/>
                </a:solidFill>
              </a:rPr>
              <a:t>安全策略数据库 </a:t>
            </a:r>
            <a:r>
              <a:rPr lang="en-US" altLang="zh-CN" dirty="0">
                <a:solidFill>
                  <a:srgbClr val="FF0000"/>
                </a:solidFill>
              </a:rPr>
              <a:t>SPD </a:t>
            </a:r>
            <a:r>
              <a:rPr lang="en-US" altLang="zh-CN" dirty="0"/>
              <a:t>(Security Policy Database) </a:t>
            </a:r>
          </a:p>
          <a:p>
            <a:pPr lvl="1"/>
            <a:r>
              <a:rPr lang="zh-CN" altLang="zh-CN" dirty="0"/>
              <a:t>指明什么样的数据报需要</a:t>
            </a:r>
            <a:r>
              <a:rPr lang="zh-CN" altLang="zh-CN" dirty="0" smtClean="0"/>
              <a:t>进行</a:t>
            </a:r>
            <a:r>
              <a:rPr lang="en-US" altLang="zh-CN" dirty="0" smtClean="0"/>
              <a:t> IPsec </a:t>
            </a:r>
            <a:r>
              <a:rPr lang="zh-CN" altLang="zh-CN" dirty="0" smtClean="0"/>
              <a:t>处理</a:t>
            </a:r>
            <a:r>
              <a:rPr lang="zh-CN" altLang="zh-CN" dirty="0"/>
              <a:t>。</a:t>
            </a:r>
            <a:endParaRPr lang="zh-CN" altLang="en-US" dirty="0"/>
          </a:p>
          <a:p>
            <a:r>
              <a:rPr lang="zh-CN" altLang="en-US" dirty="0" smtClean="0">
                <a:solidFill>
                  <a:srgbClr val="FF0000"/>
                </a:solidFill>
              </a:rPr>
              <a:t>互联网</a:t>
            </a:r>
            <a:r>
              <a:rPr lang="zh-CN" altLang="en-US" dirty="0">
                <a:solidFill>
                  <a:srgbClr val="FF0000"/>
                </a:solidFill>
              </a:rPr>
              <a:t>密钥交换 </a:t>
            </a:r>
            <a:r>
              <a:rPr lang="en-US" altLang="zh-CN" dirty="0">
                <a:solidFill>
                  <a:srgbClr val="FF0000"/>
                </a:solidFill>
              </a:rPr>
              <a:t>IKE </a:t>
            </a:r>
            <a:r>
              <a:rPr lang="en-US" altLang="zh-CN" dirty="0"/>
              <a:t>(Internet Key Exchange</a:t>
            </a:r>
            <a:r>
              <a:rPr lang="en-US" altLang="zh-CN" dirty="0" smtClean="0"/>
              <a:t>)</a:t>
            </a:r>
            <a:r>
              <a:rPr lang="zh-CN" altLang="en-US" sz="3600" dirty="0" smtClean="0"/>
              <a:t> </a:t>
            </a:r>
            <a:endParaRPr lang="en-US" altLang="zh-CN" sz="3600" dirty="0" smtClean="0"/>
          </a:p>
          <a:p>
            <a:pPr lvl="1"/>
            <a:r>
              <a:rPr lang="zh-CN" altLang="zh-CN" dirty="0"/>
              <a:t>为</a:t>
            </a:r>
            <a:r>
              <a:rPr lang="en-US" altLang="zh-CN" dirty="0"/>
              <a:t>IP</a:t>
            </a:r>
            <a:r>
              <a:rPr lang="zh-CN" altLang="zh-CN" dirty="0"/>
              <a:t>安全数据报创建安全关联</a:t>
            </a:r>
            <a:r>
              <a:rPr lang="en-US" altLang="zh-CN" dirty="0"/>
              <a:t>SA</a:t>
            </a:r>
            <a:r>
              <a:rPr lang="zh-CN" altLang="zh-CN" dirty="0"/>
              <a:t>。</a:t>
            </a:r>
            <a:endParaRPr lang="zh-CN" alt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4754" name="Rectangle 2"/>
          <p:cNvSpPr>
            <a:spLocks noGrp="1" noChangeArrowheads="1"/>
          </p:cNvSpPr>
          <p:nvPr>
            <p:ph type="title"/>
          </p:nvPr>
        </p:nvSpPr>
        <p:spPr/>
        <p:txBody>
          <a:bodyPr/>
          <a:lstStyle/>
          <a:p>
            <a:r>
              <a:rPr lang="en-US" altLang="zh-CN" dirty="0" smtClean="0"/>
              <a:t>9.6.2  </a:t>
            </a:r>
            <a:r>
              <a:rPr lang="zh-CN" altLang="en-US" dirty="0"/>
              <a:t>运输层安全协议</a:t>
            </a:r>
            <a:endParaRPr lang="zh-CN" altLang="en-US" sz="4000" dirty="0"/>
          </a:p>
        </p:txBody>
      </p:sp>
      <p:sp>
        <p:nvSpPr>
          <p:cNvPr id="714756" name="Rectangle 4"/>
          <p:cNvSpPr>
            <a:spLocks noGrp="1" noChangeArrowheads="1"/>
          </p:cNvSpPr>
          <p:nvPr>
            <p:ph idx="1"/>
          </p:nvPr>
        </p:nvSpPr>
        <p:spPr>
          <a:noFill/>
        </p:spPr>
        <p:txBody>
          <a:bodyPr/>
          <a:lstStyle/>
          <a:p>
            <a:pPr>
              <a:buFont typeface="Wingdings" panose="05000000000000000000" pitchFamily="2" charset="2"/>
              <a:buNone/>
            </a:pPr>
            <a:r>
              <a:rPr lang="en-US" altLang="zh-CN" dirty="0" smtClean="0"/>
              <a:t>	</a:t>
            </a:r>
            <a:r>
              <a:rPr lang="zh-CN" altLang="en-US" dirty="0" smtClean="0"/>
              <a:t>现在</a:t>
            </a:r>
            <a:r>
              <a:rPr lang="zh-CN" altLang="en-US" dirty="0"/>
              <a:t>广泛使用的有以下两个协议： </a:t>
            </a:r>
          </a:p>
          <a:p>
            <a:r>
              <a:rPr lang="zh-CN" altLang="en-US" dirty="0">
                <a:solidFill>
                  <a:srgbClr val="FF0000"/>
                </a:solidFill>
              </a:rPr>
              <a:t>安全套接字层 </a:t>
            </a:r>
            <a:r>
              <a:rPr lang="en-US" altLang="zh-CN" dirty="0">
                <a:solidFill>
                  <a:srgbClr val="FF0000"/>
                </a:solidFill>
              </a:rPr>
              <a:t>SSL </a:t>
            </a:r>
            <a:r>
              <a:rPr lang="en-US" altLang="zh-CN" dirty="0"/>
              <a:t>(Secure Socket Layer) </a:t>
            </a:r>
          </a:p>
          <a:p>
            <a:r>
              <a:rPr lang="zh-CN" altLang="en-US" dirty="0">
                <a:solidFill>
                  <a:srgbClr val="FF0000"/>
                </a:solidFill>
              </a:rPr>
              <a:t>运输层安全 </a:t>
            </a:r>
            <a:r>
              <a:rPr lang="en-US" altLang="zh-CN" dirty="0">
                <a:solidFill>
                  <a:srgbClr val="FF0000"/>
                </a:solidFill>
              </a:rPr>
              <a:t>TLS </a:t>
            </a:r>
            <a:r>
              <a:rPr lang="en-US" altLang="zh-CN" dirty="0"/>
              <a:t>(Transport Layer Security) </a:t>
            </a:r>
            <a:r>
              <a:rPr lang="zh-CN" altLang="en-US"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475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475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Rot="1" noChangeArrowheads="1"/>
          </p:cNvSpPr>
          <p:nvPr>
            <p:ph type="title"/>
          </p:nvPr>
        </p:nvSpPr>
        <p:spPr/>
        <p:txBody>
          <a:bodyPr/>
          <a:lstStyle/>
          <a:p>
            <a:pPr algn="ctr"/>
            <a:r>
              <a:rPr lang="en-US" altLang="zh-CN" dirty="0" smtClean="0"/>
              <a:t>SSL </a:t>
            </a:r>
            <a:r>
              <a:rPr lang="zh-CN" altLang="en-US" dirty="0" smtClean="0"/>
              <a:t>和 </a:t>
            </a:r>
            <a:r>
              <a:rPr lang="en-US" altLang="zh-CN" dirty="0" smtClean="0"/>
              <a:t>TLS</a:t>
            </a:r>
            <a:endParaRPr lang="zh-CN" altLang="en-US" dirty="0"/>
          </a:p>
        </p:txBody>
      </p:sp>
      <p:sp>
        <p:nvSpPr>
          <p:cNvPr id="230403" name="Rectangle 3"/>
          <p:cNvSpPr>
            <a:spLocks noGrp="1" noChangeArrowheads="1"/>
          </p:cNvSpPr>
          <p:nvPr>
            <p:ph type="body" idx="1"/>
          </p:nvPr>
        </p:nvSpPr>
        <p:spPr/>
        <p:txBody>
          <a:bodyPr/>
          <a:lstStyle/>
          <a:p>
            <a:r>
              <a:rPr lang="zh-CN" altLang="en-US" sz="2800" dirty="0">
                <a:solidFill>
                  <a:srgbClr val="FF0000"/>
                </a:solidFill>
              </a:rPr>
              <a:t>安全套接</a:t>
            </a:r>
            <a:r>
              <a:rPr lang="zh-CN" altLang="en-US" sz="2800" dirty="0" smtClean="0">
                <a:solidFill>
                  <a:srgbClr val="FF0000"/>
                </a:solidFill>
              </a:rPr>
              <a:t>层 </a:t>
            </a:r>
            <a:r>
              <a:rPr lang="en-US" altLang="zh-CN" sz="2800" dirty="0" smtClean="0">
                <a:solidFill>
                  <a:srgbClr val="FF0000"/>
                </a:solidFill>
              </a:rPr>
              <a:t>SSL </a:t>
            </a:r>
            <a:r>
              <a:rPr lang="zh-CN" altLang="en-US" sz="2800" dirty="0" smtClean="0"/>
              <a:t>由</a:t>
            </a:r>
            <a:r>
              <a:rPr lang="en-US" altLang="zh-CN" sz="2800" dirty="0" smtClean="0"/>
              <a:t>Netscape</a:t>
            </a:r>
            <a:r>
              <a:rPr lang="zh-CN" altLang="en-US" sz="2800" dirty="0" smtClean="0"/>
              <a:t>于</a:t>
            </a:r>
            <a:r>
              <a:rPr lang="en-US" altLang="zh-CN" sz="2800" dirty="0" smtClean="0"/>
              <a:t>1994</a:t>
            </a:r>
            <a:r>
              <a:rPr lang="zh-CN" altLang="en-US" sz="2800" dirty="0" smtClean="0"/>
              <a:t>年开发，</a:t>
            </a:r>
            <a:r>
              <a:rPr lang="zh-CN" altLang="zh-CN" sz="2800" dirty="0"/>
              <a:t>广泛应用于基于万维网的各种网络应用（但不限于万维网应用）</a:t>
            </a:r>
            <a:r>
              <a:rPr lang="zh-CN" altLang="zh-CN" sz="2800" dirty="0" smtClean="0"/>
              <a:t>。</a:t>
            </a:r>
            <a:endParaRPr lang="en-US" altLang="zh-CN" sz="2800" dirty="0" smtClean="0"/>
          </a:p>
          <a:p>
            <a:r>
              <a:rPr lang="en-US" altLang="zh-CN" sz="2800" dirty="0" smtClean="0"/>
              <a:t>SSL </a:t>
            </a:r>
            <a:r>
              <a:rPr lang="zh-CN" altLang="zh-CN" sz="2800" dirty="0" smtClean="0"/>
              <a:t>作用</a:t>
            </a:r>
            <a:r>
              <a:rPr lang="zh-CN" altLang="zh-CN" sz="2800" dirty="0"/>
              <a:t>在端系统应用层</a:t>
            </a:r>
            <a:r>
              <a:rPr lang="zh-CN" altLang="zh-CN" sz="2800" dirty="0" smtClean="0"/>
              <a:t>的</a:t>
            </a:r>
            <a:r>
              <a:rPr lang="en-US" altLang="zh-CN" sz="2800" dirty="0" smtClean="0"/>
              <a:t> HTTP </a:t>
            </a:r>
            <a:r>
              <a:rPr lang="zh-CN" altLang="zh-CN" sz="2800" dirty="0" smtClean="0"/>
              <a:t>和</a:t>
            </a:r>
            <a:r>
              <a:rPr lang="zh-CN" altLang="zh-CN" sz="2800" dirty="0"/>
              <a:t>运输层之间，</a:t>
            </a:r>
            <a:r>
              <a:rPr lang="zh-CN" altLang="zh-CN" sz="2800" dirty="0" smtClean="0"/>
              <a:t>在</a:t>
            </a:r>
            <a:r>
              <a:rPr lang="en-US" altLang="zh-CN" sz="2800" dirty="0" smtClean="0"/>
              <a:t> TCP </a:t>
            </a:r>
            <a:r>
              <a:rPr lang="zh-CN" altLang="zh-CN" sz="2800" dirty="0" smtClean="0"/>
              <a:t>之上</a:t>
            </a:r>
            <a:r>
              <a:rPr lang="zh-CN" altLang="zh-CN" sz="2800" dirty="0"/>
              <a:t>建立起一个安全通道，为</a:t>
            </a:r>
            <a:r>
              <a:rPr lang="zh-CN" altLang="zh-CN" sz="2800" dirty="0" smtClean="0"/>
              <a:t>通过</a:t>
            </a:r>
            <a:r>
              <a:rPr lang="en-US" altLang="zh-CN" sz="2800" dirty="0" smtClean="0"/>
              <a:t> TCP </a:t>
            </a:r>
            <a:r>
              <a:rPr lang="zh-CN" altLang="zh-CN" sz="2800" dirty="0" smtClean="0"/>
              <a:t>传输</a:t>
            </a:r>
            <a:r>
              <a:rPr lang="zh-CN" altLang="zh-CN" sz="2800" dirty="0"/>
              <a:t>的应用层数据提供安全保障。</a:t>
            </a:r>
            <a:endParaRPr lang="en-US" altLang="zh-CN" sz="2800" dirty="0" smtClean="0"/>
          </a:p>
          <a:p>
            <a:r>
              <a:rPr lang="en-US" altLang="zh-CN" sz="2800" dirty="0" smtClean="0"/>
              <a:t>1996</a:t>
            </a:r>
            <a:r>
              <a:rPr lang="zh-CN" altLang="en-US" sz="2800" dirty="0"/>
              <a:t>年</a:t>
            </a:r>
            <a:r>
              <a:rPr lang="zh-CN" altLang="en-US" sz="2800" dirty="0" smtClean="0"/>
              <a:t>发布 </a:t>
            </a:r>
            <a:r>
              <a:rPr lang="en-US" altLang="zh-CN" sz="2800" dirty="0" smtClean="0"/>
              <a:t>SSL </a:t>
            </a:r>
            <a:r>
              <a:rPr lang="en-US" altLang="zh-CN" sz="2800" dirty="0"/>
              <a:t>3.0</a:t>
            </a:r>
            <a:r>
              <a:rPr lang="zh-CN" altLang="en-US" sz="2800" dirty="0"/>
              <a:t>，</a:t>
            </a:r>
            <a:r>
              <a:rPr lang="zh-CN" altLang="en-US" sz="2800" dirty="0" smtClean="0"/>
              <a:t>成为 </a:t>
            </a:r>
            <a:r>
              <a:rPr lang="en-US" altLang="zh-CN" sz="2800" dirty="0" smtClean="0"/>
              <a:t>Web </a:t>
            </a:r>
            <a:r>
              <a:rPr lang="zh-CN" altLang="en-US" sz="2800" dirty="0" smtClean="0"/>
              <a:t>安全</a:t>
            </a:r>
            <a:r>
              <a:rPr lang="zh-CN" altLang="en-US" sz="2800" dirty="0"/>
              <a:t>的事实</a:t>
            </a:r>
            <a:r>
              <a:rPr lang="zh-CN" altLang="en-US" sz="2800" dirty="0" smtClean="0"/>
              <a:t>标准。</a:t>
            </a:r>
            <a:endParaRPr lang="zh-CN" altLang="en-US" sz="2800" dirty="0"/>
          </a:p>
          <a:p>
            <a:r>
              <a:rPr lang="en-US" altLang="zh-CN" sz="2800" dirty="0"/>
              <a:t>1999</a:t>
            </a:r>
            <a:r>
              <a:rPr lang="zh-CN" altLang="en-US" sz="2800" dirty="0"/>
              <a:t>年，</a:t>
            </a:r>
            <a:r>
              <a:rPr lang="en-US" altLang="zh-CN" sz="2800" dirty="0" smtClean="0"/>
              <a:t>IETF </a:t>
            </a:r>
            <a:r>
              <a:rPr lang="zh-CN" altLang="en-US" sz="2800" dirty="0" smtClean="0"/>
              <a:t>在 </a:t>
            </a:r>
            <a:r>
              <a:rPr lang="en-US" altLang="zh-CN" sz="2800" dirty="0" smtClean="0"/>
              <a:t>SSL 3.0 </a:t>
            </a:r>
            <a:r>
              <a:rPr lang="zh-CN" altLang="en-US" sz="2800" dirty="0" smtClean="0"/>
              <a:t>基础上推出了</a:t>
            </a:r>
            <a:r>
              <a:rPr lang="zh-CN" altLang="en-US" sz="2800" dirty="0">
                <a:solidFill>
                  <a:srgbClr val="FF0000"/>
                </a:solidFill>
              </a:rPr>
              <a:t>传输层</a:t>
            </a:r>
            <a:r>
              <a:rPr lang="zh-CN" altLang="en-US" sz="2800" dirty="0" smtClean="0">
                <a:solidFill>
                  <a:srgbClr val="FF0000"/>
                </a:solidFill>
              </a:rPr>
              <a:t>安全标准 </a:t>
            </a:r>
            <a:r>
              <a:rPr lang="en-US" altLang="zh-CN" sz="2800" dirty="0" smtClean="0">
                <a:solidFill>
                  <a:srgbClr val="FF0000"/>
                </a:solidFill>
              </a:rPr>
              <a:t>TLS</a:t>
            </a:r>
            <a:r>
              <a:rPr lang="zh-CN" altLang="en-US" sz="2800" dirty="0" smtClean="0">
                <a:solidFill>
                  <a:srgbClr val="FF0000"/>
                </a:solidFill>
              </a:rPr>
              <a:t>，</a:t>
            </a:r>
            <a:r>
              <a:rPr lang="zh-CN" altLang="zh-CN" sz="2800" dirty="0"/>
              <a:t>为所有</a:t>
            </a:r>
            <a:r>
              <a:rPr lang="zh-CN" altLang="zh-CN" sz="2800" dirty="0" smtClean="0"/>
              <a:t>基于</a:t>
            </a:r>
            <a:r>
              <a:rPr lang="en-US" altLang="zh-CN" sz="2800" dirty="0" smtClean="0"/>
              <a:t> TCP </a:t>
            </a:r>
            <a:r>
              <a:rPr lang="zh-CN" altLang="zh-CN" sz="2800" dirty="0" smtClean="0"/>
              <a:t>的</a:t>
            </a:r>
            <a:r>
              <a:rPr lang="zh-CN" altLang="zh-CN" sz="2800" dirty="0"/>
              <a:t>网络应用提供安全数据传输服务。</a:t>
            </a:r>
            <a:endParaRPr lang="en-US" altLang="zh-CN" sz="2800"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02" name="Rectangle 2"/>
          <p:cNvSpPr>
            <a:spLocks noGrp="1" noChangeArrowheads="1"/>
          </p:cNvSpPr>
          <p:nvPr>
            <p:ph type="title"/>
          </p:nvPr>
        </p:nvSpPr>
        <p:spPr/>
        <p:txBody>
          <a:bodyPr/>
          <a:lstStyle/>
          <a:p>
            <a:pPr algn="ctr"/>
            <a:r>
              <a:rPr lang="en-US" altLang="zh-CN" dirty="0" smtClean="0"/>
              <a:t>SSL / TLS </a:t>
            </a:r>
            <a:r>
              <a:rPr lang="zh-CN" altLang="en-US" dirty="0"/>
              <a:t>的位置 </a:t>
            </a:r>
          </a:p>
        </p:txBody>
      </p:sp>
      <p:sp>
        <p:nvSpPr>
          <p:cNvPr id="716809" name="Text Box 9"/>
          <p:cNvSpPr txBox="1">
            <a:spLocks noChangeArrowheads="1"/>
          </p:cNvSpPr>
          <p:nvPr/>
        </p:nvSpPr>
        <p:spPr bwMode="auto">
          <a:xfrm>
            <a:off x="776536" y="4941168"/>
            <a:ext cx="8928992" cy="1200329"/>
          </a:xfrm>
          <a:prstGeom prst="rect">
            <a:avLst/>
          </a:prstGeom>
          <a:solidFill>
            <a:srgbClr val="FFFF66"/>
          </a:solidFill>
          <a:ln w="9525">
            <a:solidFill>
              <a:srgbClr val="333399"/>
            </a:solidFill>
            <a:miter lim="800000"/>
          </a:ln>
          <a:effectLst/>
        </p:spPr>
        <p:txBody>
          <a:bodyPr wrap="square">
            <a:spAutoFit/>
          </a:bodyPr>
          <a:lstStyle/>
          <a:p>
            <a:pPr algn="just"/>
            <a:r>
              <a:rPr lang="zh-CN" altLang="en-US" sz="2400" b="1" dirty="0">
                <a:solidFill>
                  <a:srgbClr val="000066"/>
                </a:solidFill>
                <a:latin typeface="+mn-lt"/>
                <a:ea typeface="黑体" panose="02010609060101010101" pitchFamily="2" charset="-122"/>
              </a:rPr>
              <a:t>在发送方，</a:t>
            </a:r>
            <a:r>
              <a:rPr lang="en-US" altLang="zh-CN" sz="2400" b="1" dirty="0">
                <a:solidFill>
                  <a:srgbClr val="000066"/>
                </a:solidFill>
                <a:latin typeface="+mn-lt"/>
                <a:ea typeface="黑体" panose="02010609060101010101" pitchFamily="2" charset="-122"/>
              </a:rPr>
              <a:t>SSL </a:t>
            </a:r>
            <a:r>
              <a:rPr lang="zh-CN" altLang="en-US" sz="2400" b="1" dirty="0">
                <a:solidFill>
                  <a:srgbClr val="000066"/>
                </a:solidFill>
                <a:latin typeface="+mn-lt"/>
                <a:ea typeface="黑体" panose="02010609060101010101" pitchFamily="2" charset="-122"/>
              </a:rPr>
              <a:t>接收应用层的</a:t>
            </a:r>
            <a:r>
              <a:rPr lang="zh-CN" altLang="en-US" sz="2400" b="1" dirty="0" smtClean="0">
                <a:solidFill>
                  <a:srgbClr val="000066"/>
                </a:solidFill>
                <a:latin typeface="+mn-lt"/>
                <a:ea typeface="黑体" panose="02010609060101010101" pitchFamily="2" charset="-122"/>
              </a:rPr>
              <a:t>数据，</a:t>
            </a:r>
            <a:r>
              <a:rPr lang="zh-CN" altLang="en-US" sz="2400" b="1" dirty="0">
                <a:solidFill>
                  <a:srgbClr val="000066"/>
                </a:solidFill>
                <a:latin typeface="+mn-lt"/>
                <a:ea typeface="黑体" panose="02010609060101010101" pitchFamily="2" charset="-122"/>
              </a:rPr>
              <a:t>对数据进行加密，然后把加了密的数据送往 </a:t>
            </a:r>
            <a:r>
              <a:rPr lang="en-US" altLang="zh-CN" sz="2400" b="1" dirty="0">
                <a:solidFill>
                  <a:srgbClr val="000066"/>
                </a:solidFill>
                <a:latin typeface="+mn-lt"/>
                <a:ea typeface="黑体" panose="02010609060101010101" pitchFamily="2" charset="-122"/>
              </a:rPr>
              <a:t>TCP </a:t>
            </a:r>
            <a:r>
              <a:rPr lang="zh-CN" altLang="en-US" sz="2400" b="1" dirty="0">
                <a:solidFill>
                  <a:srgbClr val="000066"/>
                </a:solidFill>
                <a:latin typeface="+mn-lt"/>
                <a:ea typeface="黑体" panose="02010609060101010101" pitchFamily="2" charset="-122"/>
              </a:rPr>
              <a:t>套接字</a:t>
            </a:r>
            <a:r>
              <a:rPr lang="zh-CN" altLang="en-US" sz="2400" b="1" dirty="0" smtClean="0">
                <a:solidFill>
                  <a:srgbClr val="000066"/>
                </a:solidFill>
                <a:latin typeface="+mn-lt"/>
                <a:ea typeface="黑体" panose="02010609060101010101" pitchFamily="2" charset="-122"/>
              </a:rPr>
              <a:t>。在</a:t>
            </a:r>
            <a:r>
              <a:rPr lang="zh-CN" altLang="en-US" sz="2400" b="1" dirty="0">
                <a:solidFill>
                  <a:srgbClr val="000066"/>
                </a:solidFill>
                <a:latin typeface="+mn-lt"/>
                <a:ea typeface="黑体" panose="02010609060101010101" pitchFamily="2" charset="-122"/>
              </a:rPr>
              <a:t>接收方，</a:t>
            </a:r>
            <a:r>
              <a:rPr lang="en-US" altLang="zh-CN" sz="2400" b="1" dirty="0">
                <a:solidFill>
                  <a:srgbClr val="000066"/>
                </a:solidFill>
                <a:latin typeface="+mn-lt"/>
                <a:ea typeface="黑体" panose="02010609060101010101" pitchFamily="2" charset="-122"/>
              </a:rPr>
              <a:t>SSL </a:t>
            </a:r>
            <a:r>
              <a:rPr lang="zh-CN" altLang="en-US" sz="2400" b="1" dirty="0">
                <a:solidFill>
                  <a:srgbClr val="000066"/>
                </a:solidFill>
                <a:latin typeface="+mn-lt"/>
                <a:ea typeface="黑体" panose="02010609060101010101" pitchFamily="2" charset="-122"/>
              </a:rPr>
              <a:t>从 </a:t>
            </a:r>
            <a:r>
              <a:rPr lang="en-US" altLang="zh-CN" sz="2400" b="1" dirty="0">
                <a:solidFill>
                  <a:srgbClr val="000066"/>
                </a:solidFill>
                <a:latin typeface="+mn-lt"/>
                <a:ea typeface="黑体" panose="02010609060101010101" pitchFamily="2" charset="-122"/>
              </a:rPr>
              <a:t>TCP </a:t>
            </a:r>
            <a:r>
              <a:rPr lang="zh-CN" altLang="en-US" sz="2400" b="1" dirty="0">
                <a:solidFill>
                  <a:srgbClr val="000066"/>
                </a:solidFill>
                <a:latin typeface="+mn-lt"/>
                <a:ea typeface="黑体" panose="02010609060101010101" pitchFamily="2" charset="-122"/>
              </a:rPr>
              <a:t>套接字读取数据，解密后把数据交给应用层。 </a:t>
            </a:r>
          </a:p>
        </p:txBody>
      </p:sp>
      <p:sp>
        <p:nvSpPr>
          <p:cNvPr id="716810" name="Freeform 10"/>
          <p:cNvSpPr/>
          <p:nvPr/>
        </p:nvSpPr>
        <p:spPr bwMode="auto">
          <a:xfrm>
            <a:off x="2228850" y="3706142"/>
            <a:ext cx="4879050" cy="503238"/>
          </a:xfrm>
          <a:custGeom>
            <a:avLst/>
            <a:gdLst>
              <a:gd name="T0" fmla="*/ 0 w 2903"/>
              <a:gd name="T1" fmla="*/ 0 h 317"/>
              <a:gd name="T2" fmla="*/ 0 w 2903"/>
              <a:gd name="T3" fmla="*/ 317 h 317"/>
              <a:gd name="T4" fmla="*/ 2903 w 2903"/>
              <a:gd name="T5" fmla="*/ 317 h 317"/>
              <a:gd name="T6" fmla="*/ 2903 w 2903"/>
              <a:gd name="T7" fmla="*/ 0 h 317"/>
            </a:gdLst>
            <a:ahLst/>
            <a:cxnLst>
              <a:cxn ang="0">
                <a:pos x="T0" y="T1"/>
              </a:cxn>
              <a:cxn ang="0">
                <a:pos x="T2" y="T3"/>
              </a:cxn>
              <a:cxn ang="0">
                <a:pos x="T4" y="T5"/>
              </a:cxn>
              <a:cxn ang="0">
                <a:pos x="T6" y="T7"/>
              </a:cxn>
            </a:cxnLst>
            <a:rect l="0" t="0" r="r" b="b"/>
            <a:pathLst>
              <a:path w="2903" h="317">
                <a:moveTo>
                  <a:pt x="0" y="0"/>
                </a:moveTo>
                <a:lnTo>
                  <a:pt x="0" y="317"/>
                </a:lnTo>
                <a:lnTo>
                  <a:pt x="2903" y="317"/>
                </a:lnTo>
                <a:lnTo>
                  <a:pt x="2903" y="0"/>
                </a:lnTo>
              </a:path>
            </a:pathLst>
          </a:custGeom>
          <a:noFill/>
          <a:ln w="1905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latin typeface="+mn-lt"/>
              <a:ea typeface="黑体" panose="02010609060101010101" pitchFamily="2" charset="-122"/>
            </a:endParaRPr>
          </a:p>
        </p:txBody>
      </p:sp>
      <p:graphicFrame>
        <p:nvGraphicFramePr>
          <p:cNvPr id="716811" name="Object 11"/>
          <p:cNvGraphicFramePr>
            <a:graphicFrameLocks noChangeAspect="1"/>
          </p:cNvGraphicFramePr>
          <p:nvPr/>
        </p:nvGraphicFramePr>
        <p:xfrm>
          <a:off x="3716470" y="3683917"/>
          <a:ext cx="2393951" cy="1138238"/>
        </p:xfrm>
        <a:graphic>
          <a:graphicData uri="http://schemas.openxmlformats.org/presentationml/2006/ole">
            <mc:AlternateContent xmlns:mc="http://schemas.openxmlformats.org/markup-compatibility/2006">
              <mc:Choice xmlns:v="urn:schemas-microsoft-com:vml" Requires="v">
                <p:oleObj spid="_x0000_s22557" name="VISIO" r:id="rId4" imgW="1687195" imgH="964565" progId="Visio.Drawing.6">
                  <p:embed/>
                </p:oleObj>
              </mc:Choice>
              <mc:Fallback>
                <p:oleObj name="VISIO" r:id="rId4" imgW="1687195" imgH="964565" progId="Visio.Drawing.6">
                  <p:embed/>
                  <p:pic>
                    <p:nvPicPr>
                      <p:cNvPr id="0" name="图片 2254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16470" y="3683917"/>
                        <a:ext cx="2393951" cy="1138238"/>
                      </a:xfrm>
                      <a:prstGeom prst="rect">
                        <a:avLst/>
                      </a:prstGeom>
                      <a:noFill/>
                      <a:ln>
                        <a:noFill/>
                      </a:ln>
                      <a:effectLst>
                        <a:outerShdw dist="25400" dir="5400000" algn="ctr" rotWithShape="0">
                          <a:schemeClr val="bg2"/>
                        </a:outerShdw>
                      </a:effectLst>
                    </p:spPr>
                  </p:pic>
                </p:oleObj>
              </mc:Fallback>
            </mc:AlternateContent>
          </a:graphicData>
        </a:graphic>
      </p:graphicFrame>
      <p:sp>
        <p:nvSpPr>
          <p:cNvPr id="716812" name="Rectangle 12"/>
          <p:cNvSpPr>
            <a:spLocks noChangeArrowheads="1"/>
          </p:cNvSpPr>
          <p:nvPr/>
        </p:nvSpPr>
        <p:spPr bwMode="auto">
          <a:xfrm>
            <a:off x="4185973" y="4041105"/>
            <a:ext cx="13001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p>
            <a:pPr algn="l" eaLnBrk="0" hangingPunct="0"/>
            <a:r>
              <a:rPr kumimoji="1" lang="zh-CN" altLang="en-US" sz="2400" b="1" dirty="0" smtClean="0">
                <a:solidFill>
                  <a:srgbClr val="000099"/>
                </a:solidFill>
                <a:latin typeface="+mn-lt"/>
                <a:ea typeface="黑体" panose="02010609060101010101" pitchFamily="2" charset="-122"/>
              </a:rPr>
              <a:t>互联网</a:t>
            </a:r>
            <a:endParaRPr kumimoji="1" lang="zh-CN" altLang="en-US" sz="2400" b="1" dirty="0">
              <a:solidFill>
                <a:srgbClr val="000099"/>
              </a:solidFill>
              <a:latin typeface="+mn-lt"/>
              <a:ea typeface="黑体" panose="02010609060101010101" pitchFamily="2" charset="-122"/>
            </a:endParaRPr>
          </a:p>
        </p:txBody>
      </p:sp>
      <p:sp>
        <p:nvSpPr>
          <p:cNvPr id="716814" name="Rectangle 14"/>
          <p:cNvSpPr>
            <a:spLocks noChangeArrowheads="1"/>
          </p:cNvSpPr>
          <p:nvPr/>
        </p:nvSpPr>
        <p:spPr bwMode="auto">
          <a:xfrm>
            <a:off x="1324239" y="1340768"/>
            <a:ext cx="2402550" cy="2365375"/>
          </a:xfrm>
          <a:prstGeom prst="rect">
            <a:avLst/>
          </a:prstGeom>
          <a:solidFill>
            <a:schemeClr val="bg1"/>
          </a:solidFill>
          <a:ln w="19050">
            <a:solidFill>
              <a:schemeClr val="tx1"/>
            </a:solidFill>
            <a:miter lim="800000"/>
          </a:ln>
          <a:effectLst>
            <a:outerShdw dist="107763" dir="2700000" algn="ctr" rotWithShape="0">
              <a:schemeClr val="bg2">
                <a:alpha val="50000"/>
              </a:schemeClr>
            </a:outerShdw>
          </a:effectLst>
        </p:spPr>
        <p:txBody>
          <a:bodyPr wrap="none" anchor="ctr"/>
          <a:lstStyle/>
          <a:p>
            <a:endParaRPr lang="zh-CN" altLang="en-US" sz="2000" b="1">
              <a:solidFill>
                <a:srgbClr val="000099"/>
              </a:solidFill>
              <a:latin typeface="+mn-lt"/>
              <a:ea typeface="黑体" panose="02010609060101010101" pitchFamily="2" charset="-122"/>
            </a:endParaRPr>
          </a:p>
        </p:txBody>
      </p:sp>
      <p:sp>
        <p:nvSpPr>
          <p:cNvPr id="716815" name="Rectangle 15"/>
          <p:cNvSpPr>
            <a:spLocks noChangeArrowheads="1"/>
          </p:cNvSpPr>
          <p:nvPr/>
        </p:nvSpPr>
        <p:spPr bwMode="auto">
          <a:xfrm>
            <a:off x="1341437" y="2599656"/>
            <a:ext cx="2375033" cy="1087437"/>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0099"/>
              </a:solidFill>
              <a:latin typeface="+mn-lt"/>
              <a:ea typeface="黑体" panose="02010609060101010101" pitchFamily="2" charset="-122"/>
            </a:endParaRPr>
          </a:p>
        </p:txBody>
      </p:sp>
      <p:grpSp>
        <p:nvGrpSpPr>
          <p:cNvPr id="716816" name="Group 16"/>
          <p:cNvGrpSpPr/>
          <p:nvPr/>
        </p:nvGrpSpPr>
        <p:grpSpPr bwMode="auto">
          <a:xfrm>
            <a:off x="2215092" y="2612355"/>
            <a:ext cx="473330" cy="459757"/>
            <a:chOff x="1539" y="933"/>
            <a:chExt cx="323" cy="348"/>
          </a:xfrm>
        </p:grpSpPr>
        <p:sp>
          <p:nvSpPr>
            <p:cNvPr id="716817" name="Rectangle 17"/>
            <p:cNvSpPr>
              <a:spLocks noChangeArrowheads="1"/>
            </p:cNvSpPr>
            <p:nvPr/>
          </p:nvSpPr>
          <p:spPr bwMode="auto">
            <a:xfrm>
              <a:off x="1578" y="990"/>
              <a:ext cx="234" cy="198"/>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0099"/>
                </a:solidFill>
                <a:latin typeface="+mn-lt"/>
                <a:ea typeface="黑体" panose="02010609060101010101" pitchFamily="2" charset="-122"/>
              </a:endParaRPr>
            </a:p>
          </p:txBody>
        </p:sp>
        <p:sp>
          <p:nvSpPr>
            <p:cNvPr id="716818" name="Rectangle 18"/>
            <p:cNvSpPr>
              <a:spLocks noChangeArrowheads="1"/>
            </p:cNvSpPr>
            <p:nvPr/>
          </p:nvSpPr>
          <p:spPr bwMode="auto">
            <a:xfrm>
              <a:off x="1539" y="933"/>
              <a:ext cx="323" cy="348"/>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defTabSz="762000" eaLnBrk="0" hangingPunct="0"/>
              <a:r>
                <a:rPr kumimoji="1" lang="en-US" altLang="zh-CN" sz="2400" b="1">
                  <a:solidFill>
                    <a:srgbClr val="000099"/>
                  </a:solidFill>
                  <a:latin typeface="+mn-lt"/>
                  <a:ea typeface="黑体" panose="02010609060101010101" pitchFamily="2" charset="-122"/>
                </a:rPr>
                <a:t>IP</a:t>
              </a:r>
            </a:p>
          </p:txBody>
        </p:sp>
      </p:grpSp>
      <p:grpSp>
        <p:nvGrpSpPr>
          <p:cNvPr id="716819" name="Group 19"/>
          <p:cNvGrpSpPr/>
          <p:nvPr/>
        </p:nvGrpSpPr>
        <p:grpSpPr bwMode="auto">
          <a:xfrm>
            <a:off x="1618325" y="1362992"/>
            <a:ext cx="2145192" cy="397650"/>
            <a:chOff x="1395" y="350"/>
            <a:chExt cx="1471" cy="302"/>
          </a:xfrm>
        </p:grpSpPr>
        <p:sp>
          <p:nvSpPr>
            <p:cNvPr id="716820" name="Rectangle 20"/>
            <p:cNvSpPr>
              <a:spLocks noChangeArrowheads="1"/>
            </p:cNvSpPr>
            <p:nvPr/>
          </p:nvSpPr>
          <p:spPr bwMode="auto">
            <a:xfrm>
              <a:off x="1446" y="366"/>
              <a:ext cx="498" cy="192"/>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716821" name="Rectangle 21"/>
            <p:cNvSpPr>
              <a:spLocks noChangeArrowheads="1"/>
            </p:cNvSpPr>
            <p:nvPr/>
          </p:nvSpPr>
          <p:spPr bwMode="auto">
            <a:xfrm>
              <a:off x="1395" y="350"/>
              <a:ext cx="1471" cy="302"/>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defTabSz="762000" eaLnBrk="0" hangingPunct="0"/>
              <a:r>
                <a:rPr kumimoji="1" lang="zh-CN" altLang="en-US" sz="2000" b="1" dirty="0">
                  <a:solidFill>
                    <a:srgbClr val="000099"/>
                  </a:solidFill>
                  <a:latin typeface="+mn-lt"/>
                  <a:ea typeface="黑体" panose="02010609060101010101" pitchFamily="2" charset="-122"/>
                </a:rPr>
                <a:t>应用层（</a:t>
              </a:r>
              <a:r>
                <a:rPr kumimoji="1" lang="en-US" altLang="zh-CN" sz="2000" b="1" dirty="0">
                  <a:solidFill>
                    <a:srgbClr val="000099"/>
                  </a:solidFill>
                  <a:latin typeface="+mn-lt"/>
                  <a:ea typeface="黑体" panose="02010609060101010101" pitchFamily="2" charset="-122"/>
                </a:rPr>
                <a:t>HTTP</a:t>
              </a:r>
              <a:r>
                <a:rPr kumimoji="1" lang="zh-CN" altLang="en-US" sz="2000" b="1" dirty="0">
                  <a:solidFill>
                    <a:srgbClr val="000099"/>
                  </a:solidFill>
                  <a:latin typeface="+mn-lt"/>
                  <a:ea typeface="黑体" panose="02010609060101010101" pitchFamily="2" charset="-122"/>
                </a:rPr>
                <a:t>）</a:t>
              </a:r>
            </a:p>
          </p:txBody>
        </p:sp>
      </p:grpSp>
      <p:sp>
        <p:nvSpPr>
          <p:cNvPr id="716822" name="Rectangle 22"/>
          <p:cNvSpPr>
            <a:spLocks noChangeArrowheads="1"/>
          </p:cNvSpPr>
          <p:nvPr/>
        </p:nvSpPr>
        <p:spPr bwMode="auto">
          <a:xfrm>
            <a:off x="1673358" y="3155280"/>
            <a:ext cx="1841896"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defTabSz="762000" eaLnBrk="0" hangingPunct="0"/>
            <a:r>
              <a:rPr kumimoji="1" lang="zh-CN" altLang="en-US" sz="2400" b="1">
                <a:solidFill>
                  <a:srgbClr val="000099"/>
                </a:solidFill>
                <a:latin typeface="+mn-lt"/>
                <a:ea typeface="黑体" panose="02010609060101010101" pitchFamily="2" charset="-122"/>
              </a:rPr>
              <a:t>网络接口层</a:t>
            </a:r>
          </a:p>
        </p:txBody>
      </p:sp>
      <p:sp>
        <p:nvSpPr>
          <p:cNvPr id="716823" name="Line 23"/>
          <p:cNvSpPr>
            <a:spLocks noChangeShapeType="1"/>
          </p:cNvSpPr>
          <p:nvPr/>
        </p:nvSpPr>
        <p:spPr bwMode="auto">
          <a:xfrm>
            <a:off x="1322520" y="2988592"/>
            <a:ext cx="2414588" cy="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0099"/>
              </a:solidFill>
              <a:latin typeface="+mn-lt"/>
              <a:ea typeface="黑体" panose="02010609060101010101" pitchFamily="2" charset="-122"/>
            </a:endParaRPr>
          </a:p>
        </p:txBody>
      </p:sp>
      <p:sp>
        <p:nvSpPr>
          <p:cNvPr id="716824" name="Rectangle 24"/>
          <p:cNvSpPr>
            <a:spLocks noChangeArrowheads="1"/>
          </p:cNvSpPr>
          <p:nvPr/>
        </p:nvSpPr>
        <p:spPr bwMode="auto">
          <a:xfrm>
            <a:off x="1319081" y="1721767"/>
            <a:ext cx="2407708" cy="400050"/>
          </a:xfrm>
          <a:prstGeom prst="rect">
            <a:avLst/>
          </a:prstGeom>
          <a:solidFill>
            <a:srgbClr val="66FFFF"/>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0099"/>
              </a:solidFill>
              <a:latin typeface="+mn-lt"/>
              <a:ea typeface="黑体" panose="02010609060101010101" pitchFamily="2" charset="-122"/>
            </a:endParaRPr>
          </a:p>
        </p:txBody>
      </p:sp>
      <p:sp>
        <p:nvSpPr>
          <p:cNvPr id="716825" name="Rectangle 25"/>
          <p:cNvSpPr>
            <a:spLocks noChangeArrowheads="1"/>
          </p:cNvSpPr>
          <p:nvPr/>
        </p:nvSpPr>
        <p:spPr bwMode="auto">
          <a:xfrm>
            <a:off x="2092987" y="2202780"/>
            <a:ext cx="798296"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defTabSz="762000" eaLnBrk="0" hangingPunct="0"/>
            <a:r>
              <a:rPr kumimoji="1" lang="en-US" altLang="zh-CN" sz="2400" b="1">
                <a:solidFill>
                  <a:srgbClr val="000099"/>
                </a:solidFill>
                <a:latin typeface="+mn-lt"/>
                <a:ea typeface="黑体" panose="02010609060101010101" pitchFamily="2" charset="-122"/>
              </a:rPr>
              <a:t>TCP</a:t>
            </a:r>
          </a:p>
        </p:txBody>
      </p:sp>
      <p:sp>
        <p:nvSpPr>
          <p:cNvPr id="716826" name="Line 26"/>
          <p:cNvSpPr>
            <a:spLocks noChangeShapeType="1"/>
          </p:cNvSpPr>
          <p:nvPr/>
        </p:nvSpPr>
        <p:spPr bwMode="auto">
          <a:xfrm>
            <a:off x="1322520" y="2553617"/>
            <a:ext cx="2399109" cy="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0099"/>
              </a:solidFill>
              <a:latin typeface="+mn-lt"/>
              <a:ea typeface="黑体" panose="02010609060101010101" pitchFamily="2" charset="-122"/>
            </a:endParaRPr>
          </a:p>
        </p:txBody>
      </p:sp>
      <p:sp>
        <p:nvSpPr>
          <p:cNvPr id="716827" name="Rectangle 27"/>
          <p:cNvSpPr>
            <a:spLocks noChangeArrowheads="1"/>
          </p:cNvSpPr>
          <p:nvPr/>
        </p:nvSpPr>
        <p:spPr bwMode="auto">
          <a:xfrm>
            <a:off x="1972602" y="1740817"/>
            <a:ext cx="1445910"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defTabSz="762000" eaLnBrk="0" hangingPunct="0"/>
            <a:r>
              <a:rPr kumimoji="1" lang="en-US" altLang="zh-CN" sz="2400" b="1">
                <a:solidFill>
                  <a:srgbClr val="000099"/>
                </a:solidFill>
                <a:latin typeface="+mn-lt"/>
                <a:ea typeface="黑体" panose="02010609060101010101" pitchFamily="2" charset="-122"/>
              </a:rPr>
              <a:t>SSL/TLS</a:t>
            </a:r>
          </a:p>
        </p:txBody>
      </p:sp>
      <p:sp>
        <p:nvSpPr>
          <p:cNvPr id="716828" name="Line 28"/>
          <p:cNvSpPr>
            <a:spLocks noChangeShapeType="1"/>
          </p:cNvSpPr>
          <p:nvPr/>
        </p:nvSpPr>
        <p:spPr bwMode="auto">
          <a:xfrm>
            <a:off x="1322520" y="2124992"/>
            <a:ext cx="2399109" cy="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0099"/>
              </a:solidFill>
              <a:latin typeface="+mn-lt"/>
              <a:ea typeface="黑体" panose="02010609060101010101" pitchFamily="2" charset="-122"/>
            </a:endParaRPr>
          </a:p>
        </p:txBody>
      </p:sp>
      <p:sp>
        <p:nvSpPr>
          <p:cNvPr id="716830" name="Rectangle 30"/>
          <p:cNvSpPr>
            <a:spLocks noChangeArrowheads="1"/>
          </p:cNvSpPr>
          <p:nvPr/>
        </p:nvSpPr>
        <p:spPr bwMode="auto">
          <a:xfrm>
            <a:off x="5816335" y="1340768"/>
            <a:ext cx="2402550" cy="2365375"/>
          </a:xfrm>
          <a:prstGeom prst="rect">
            <a:avLst/>
          </a:prstGeom>
          <a:solidFill>
            <a:schemeClr val="bg1"/>
          </a:solidFill>
          <a:ln w="19050">
            <a:solidFill>
              <a:schemeClr val="tx1"/>
            </a:solidFill>
            <a:miter lim="800000"/>
          </a:ln>
          <a:effectLst>
            <a:outerShdw dist="107763" dir="2700000" algn="ctr" rotWithShape="0">
              <a:schemeClr val="bg2">
                <a:alpha val="50000"/>
              </a:schemeClr>
            </a:outerShdw>
          </a:effectLst>
        </p:spPr>
        <p:txBody>
          <a:bodyPr wrap="none" anchor="ctr"/>
          <a:lstStyle/>
          <a:p>
            <a:endParaRPr lang="zh-CN" altLang="en-US" sz="2000" b="1">
              <a:solidFill>
                <a:srgbClr val="000099"/>
              </a:solidFill>
              <a:latin typeface="+mn-lt"/>
              <a:ea typeface="黑体" panose="02010609060101010101" pitchFamily="2" charset="-122"/>
            </a:endParaRPr>
          </a:p>
        </p:txBody>
      </p:sp>
      <p:sp>
        <p:nvSpPr>
          <p:cNvPr id="716831" name="Rectangle 31"/>
          <p:cNvSpPr>
            <a:spLocks noChangeArrowheads="1"/>
          </p:cNvSpPr>
          <p:nvPr/>
        </p:nvSpPr>
        <p:spPr bwMode="auto">
          <a:xfrm>
            <a:off x="5833533" y="2599656"/>
            <a:ext cx="2375033" cy="1087437"/>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0099"/>
              </a:solidFill>
              <a:latin typeface="+mn-lt"/>
              <a:ea typeface="黑体" panose="02010609060101010101" pitchFamily="2" charset="-122"/>
            </a:endParaRPr>
          </a:p>
        </p:txBody>
      </p:sp>
      <p:grpSp>
        <p:nvGrpSpPr>
          <p:cNvPr id="716832" name="Group 32"/>
          <p:cNvGrpSpPr/>
          <p:nvPr/>
        </p:nvGrpSpPr>
        <p:grpSpPr bwMode="auto">
          <a:xfrm>
            <a:off x="6707188" y="2612355"/>
            <a:ext cx="473330" cy="459757"/>
            <a:chOff x="1539" y="933"/>
            <a:chExt cx="323" cy="348"/>
          </a:xfrm>
        </p:grpSpPr>
        <p:sp>
          <p:nvSpPr>
            <p:cNvPr id="716833" name="Rectangle 33"/>
            <p:cNvSpPr>
              <a:spLocks noChangeArrowheads="1"/>
            </p:cNvSpPr>
            <p:nvPr/>
          </p:nvSpPr>
          <p:spPr bwMode="auto">
            <a:xfrm>
              <a:off x="1578" y="990"/>
              <a:ext cx="234" cy="198"/>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0099"/>
                </a:solidFill>
                <a:latin typeface="+mn-lt"/>
                <a:ea typeface="黑体" panose="02010609060101010101" pitchFamily="2" charset="-122"/>
              </a:endParaRPr>
            </a:p>
          </p:txBody>
        </p:sp>
        <p:sp>
          <p:nvSpPr>
            <p:cNvPr id="716834" name="Rectangle 34"/>
            <p:cNvSpPr>
              <a:spLocks noChangeArrowheads="1"/>
            </p:cNvSpPr>
            <p:nvPr/>
          </p:nvSpPr>
          <p:spPr bwMode="auto">
            <a:xfrm>
              <a:off x="1539" y="933"/>
              <a:ext cx="323" cy="348"/>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defTabSz="762000" eaLnBrk="0" hangingPunct="0"/>
              <a:r>
                <a:rPr kumimoji="1" lang="en-US" altLang="zh-CN" sz="2400" b="1">
                  <a:solidFill>
                    <a:srgbClr val="000099"/>
                  </a:solidFill>
                  <a:latin typeface="+mn-lt"/>
                  <a:ea typeface="黑体" panose="02010609060101010101" pitchFamily="2" charset="-122"/>
                </a:rPr>
                <a:t>IP</a:t>
              </a:r>
            </a:p>
          </p:txBody>
        </p:sp>
      </p:grpSp>
      <p:grpSp>
        <p:nvGrpSpPr>
          <p:cNvPr id="716835" name="Group 35"/>
          <p:cNvGrpSpPr/>
          <p:nvPr/>
        </p:nvGrpSpPr>
        <p:grpSpPr bwMode="auto">
          <a:xfrm>
            <a:off x="6110421" y="1362992"/>
            <a:ext cx="2145192" cy="397650"/>
            <a:chOff x="1395" y="350"/>
            <a:chExt cx="1471" cy="302"/>
          </a:xfrm>
        </p:grpSpPr>
        <p:sp>
          <p:nvSpPr>
            <p:cNvPr id="716836" name="Rectangle 36"/>
            <p:cNvSpPr>
              <a:spLocks noChangeArrowheads="1"/>
            </p:cNvSpPr>
            <p:nvPr/>
          </p:nvSpPr>
          <p:spPr bwMode="auto">
            <a:xfrm>
              <a:off x="1446" y="366"/>
              <a:ext cx="498" cy="192"/>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anose="02010609060101010101" pitchFamily="2" charset="-122"/>
              </a:endParaRPr>
            </a:p>
          </p:txBody>
        </p:sp>
        <p:sp>
          <p:nvSpPr>
            <p:cNvPr id="716837" name="Rectangle 37"/>
            <p:cNvSpPr>
              <a:spLocks noChangeArrowheads="1"/>
            </p:cNvSpPr>
            <p:nvPr/>
          </p:nvSpPr>
          <p:spPr bwMode="auto">
            <a:xfrm>
              <a:off x="1395" y="350"/>
              <a:ext cx="1471" cy="302"/>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defTabSz="762000" eaLnBrk="0" hangingPunct="0"/>
              <a:r>
                <a:rPr kumimoji="1" lang="zh-CN" altLang="en-US" sz="2000" b="1">
                  <a:solidFill>
                    <a:srgbClr val="000099"/>
                  </a:solidFill>
                  <a:latin typeface="+mn-lt"/>
                  <a:ea typeface="黑体" panose="02010609060101010101" pitchFamily="2" charset="-122"/>
                </a:rPr>
                <a:t>应用层（</a:t>
              </a:r>
              <a:r>
                <a:rPr kumimoji="1" lang="en-US" altLang="zh-CN" sz="2000" b="1">
                  <a:solidFill>
                    <a:srgbClr val="000099"/>
                  </a:solidFill>
                  <a:latin typeface="+mn-lt"/>
                  <a:ea typeface="黑体" panose="02010609060101010101" pitchFamily="2" charset="-122"/>
                </a:rPr>
                <a:t>HTTP</a:t>
              </a:r>
              <a:r>
                <a:rPr kumimoji="1" lang="zh-CN" altLang="en-US" sz="2000" b="1">
                  <a:solidFill>
                    <a:srgbClr val="000099"/>
                  </a:solidFill>
                  <a:latin typeface="+mn-lt"/>
                  <a:ea typeface="黑体" panose="02010609060101010101" pitchFamily="2" charset="-122"/>
                </a:rPr>
                <a:t>）</a:t>
              </a:r>
            </a:p>
          </p:txBody>
        </p:sp>
      </p:grpSp>
      <p:sp>
        <p:nvSpPr>
          <p:cNvPr id="716838" name="Rectangle 38"/>
          <p:cNvSpPr>
            <a:spLocks noChangeArrowheads="1"/>
          </p:cNvSpPr>
          <p:nvPr/>
        </p:nvSpPr>
        <p:spPr bwMode="auto">
          <a:xfrm>
            <a:off x="6165454" y="3155280"/>
            <a:ext cx="1841896"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defTabSz="762000" eaLnBrk="0" hangingPunct="0"/>
            <a:r>
              <a:rPr kumimoji="1" lang="zh-CN" altLang="en-US" sz="2400" b="1">
                <a:solidFill>
                  <a:srgbClr val="000099"/>
                </a:solidFill>
                <a:latin typeface="+mn-lt"/>
                <a:ea typeface="黑体" panose="02010609060101010101" pitchFamily="2" charset="-122"/>
              </a:rPr>
              <a:t>网络接口层</a:t>
            </a:r>
          </a:p>
        </p:txBody>
      </p:sp>
      <p:sp>
        <p:nvSpPr>
          <p:cNvPr id="716839" name="Line 39"/>
          <p:cNvSpPr>
            <a:spLocks noChangeShapeType="1"/>
          </p:cNvSpPr>
          <p:nvPr/>
        </p:nvSpPr>
        <p:spPr bwMode="auto">
          <a:xfrm>
            <a:off x="5814616" y="2988592"/>
            <a:ext cx="2414588" cy="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0099"/>
              </a:solidFill>
              <a:latin typeface="+mn-lt"/>
              <a:ea typeface="黑体" panose="02010609060101010101" pitchFamily="2" charset="-122"/>
            </a:endParaRPr>
          </a:p>
        </p:txBody>
      </p:sp>
      <p:sp>
        <p:nvSpPr>
          <p:cNvPr id="716840" name="Rectangle 40"/>
          <p:cNvSpPr>
            <a:spLocks noChangeArrowheads="1"/>
          </p:cNvSpPr>
          <p:nvPr/>
        </p:nvSpPr>
        <p:spPr bwMode="auto">
          <a:xfrm>
            <a:off x="5811177" y="1721767"/>
            <a:ext cx="2407708" cy="400050"/>
          </a:xfrm>
          <a:prstGeom prst="rect">
            <a:avLst/>
          </a:prstGeom>
          <a:solidFill>
            <a:srgbClr val="66FFFF"/>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0099"/>
              </a:solidFill>
              <a:latin typeface="+mn-lt"/>
              <a:ea typeface="黑体" panose="02010609060101010101" pitchFamily="2" charset="-122"/>
            </a:endParaRPr>
          </a:p>
        </p:txBody>
      </p:sp>
      <p:sp>
        <p:nvSpPr>
          <p:cNvPr id="716841" name="Rectangle 41"/>
          <p:cNvSpPr>
            <a:spLocks noChangeArrowheads="1"/>
          </p:cNvSpPr>
          <p:nvPr/>
        </p:nvSpPr>
        <p:spPr bwMode="auto">
          <a:xfrm>
            <a:off x="6585083" y="2202780"/>
            <a:ext cx="798296"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defTabSz="762000" eaLnBrk="0" hangingPunct="0"/>
            <a:r>
              <a:rPr kumimoji="1" lang="en-US" altLang="zh-CN" sz="2400" b="1">
                <a:solidFill>
                  <a:srgbClr val="000099"/>
                </a:solidFill>
                <a:latin typeface="+mn-lt"/>
                <a:ea typeface="黑体" panose="02010609060101010101" pitchFamily="2" charset="-122"/>
              </a:rPr>
              <a:t>TCP</a:t>
            </a:r>
          </a:p>
        </p:txBody>
      </p:sp>
      <p:sp>
        <p:nvSpPr>
          <p:cNvPr id="716842" name="Line 42"/>
          <p:cNvSpPr>
            <a:spLocks noChangeShapeType="1"/>
          </p:cNvSpPr>
          <p:nvPr/>
        </p:nvSpPr>
        <p:spPr bwMode="auto">
          <a:xfrm>
            <a:off x="5814616" y="2553617"/>
            <a:ext cx="2399109" cy="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0099"/>
              </a:solidFill>
              <a:latin typeface="+mn-lt"/>
              <a:ea typeface="黑体" panose="02010609060101010101" pitchFamily="2" charset="-122"/>
            </a:endParaRPr>
          </a:p>
        </p:txBody>
      </p:sp>
      <p:sp>
        <p:nvSpPr>
          <p:cNvPr id="716843" name="Rectangle 43"/>
          <p:cNvSpPr>
            <a:spLocks noChangeArrowheads="1"/>
          </p:cNvSpPr>
          <p:nvPr/>
        </p:nvSpPr>
        <p:spPr bwMode="auto">
          <a:xfrm>
            <a:off x="6464697" y="1740817"/>
            <a:ext cx="1445910"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defTabSz="762000" eaLnBrk="0" hangingPunct="0"/>
            <a:r>
              <a:rPr kumimoji="1" lang="en-US" altLang="zh-CN" sz="2400" b="1">
                <a:solidFill>
                  <a:srgbClr val="000099"/>
                </a:solidFill>
                <a:latin typeface="+mn-lt"/>
                <a:ea typeface="黑体" panose="02010609060101010101" pitchFamily="2" charset="-122"/>
              </a:rPr>
              <a:t>SSL/TLS</a:t>
            </a:r>
          </a:p>
        </p:txBody>
      </p:sp>
      <p:sp>
        <p:nvSpPr>
          <p:cNvPr id="716844" name="Line 44"/>
          <p:cNvSpPr>
            <a:spLocks noChangeShapeType="1"/>
          </p:cNvSpPr>
          <p:nvPr/>
        </p:nvSpPr>
        <p:spPr bwMode="auto">
          <a:xfrm>
            <a:off x="5814616" y="2124992"/>
            <a:ext cx="2399109" cy="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0099"/>
              </a:solidFill>
              <a:latin typeface="+mn-lt"/>
              <a:ea typeface="黑体" panose="02010609060101010101" pitchFamily="2" charset="-122"/>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Rot="1" noChangeArrowheads="1"/>
          </p:cNvSpPr>
          <p:nvPr>
            <p:ph type="title"/>
          </p:nvPr>
        </p:nvSpPr>
        <p:spPr/>
        <p:txBody>
          <a:bodyPr/>
          <a:lstStyle/>
          <a:p>
            <a:pPr algn="ctr"/>
            <a:r>
              <a:rPr lang="en-US" altLang="zh-CN" dirty="0" smtClean="0"/>
              <a:t>SSL </a:t>
            </a:r>
            <a:r>
              <a:rPr lang="zh-CN" altLang="en-US" dirty="0" smtClean="0"/>
              <a:t>和 </a:t>
            </a:r>
            <a:r>
              <a:rPr lang="en-US" altLang="zh-CN" dirty="0" smtClean="0"/>
              <a:t>TLS</a:t>
            </a:r>
            <a:endParaRPr lang="zh-CN" altLang="en-US" dirty="0"/>
          </a:p>
        </p:txBody>
      </p:sp>
      <p:sp>
        <p:nvSpPr>
          <p:cNvPr id="231427" name="Rectangle 3"/>
          <p:cNvSpPr>
            <a:spLocks noGrp="1" noChangeArrowheads="1"/>
          </p:cNvSpPr>
          <p:nvPr>
            <p:ph type="body" idx="1"/>
          </p:nvPr>
        </p:nvSpPr>
        <p:spPr/>
        <p:txBody>
          <a:bodyPr/>
          <a:lstStyle/>
          <a:p>
            <a:r>
              <a:rPr lang="en-US" altLang="zh-CN" dirty="0" smtClean="0"/>
              <a:t>SSL / TLS</a:t>
            </a:r>
            <a:r>
              <a:rPr lang="zh-CN" altLang="en-US" dirty="0"/>
              <a:t>建立在可靠</a:t>
            </a:r>
            <a:r>
              <a:rPr lang="zh-CN" altLang="en-US" dirty="0" smtClean="0"/>
              <a:t>的 </a:t>
            </a:r>
            <a:r>
              <a:rPr lang="en-US" altLang="zh-CN" dirty="0" smtClean="0"/>
              <a:t>TCP </a:t>
            </a:r>
            <a:r>
              <a:rPr lang="zh-CN" altLang="en-US" dirty="0" smtClean="0"/>
              <a:t>之上</a:t>
            </a:r>
            <a:r>
              <a:rPr lang="zh-CN" altLang="en-US" dirty="0"/>
              <a:t>，与应用层协议独立无关。</a:t>
            </a:r>
            <a:endParaRPr lang="en-US" altLang="zh-CN" dirty="0"/>
          </a:p>
          <a:p>
            <a:r>
              <a:rPr lang="en-US" altLang="zh-CN" dirty="0" smtClean="0"/>
              <a:t>SSL / TLS </a:t>
            </a:r>
            <a:r>
              <a:rPr lang="zh-CN" altLang="en-US" dirty="0"/>
              <a:t>已被所有常用的浏览器和万维网服务器所</a:t>
            </a:r>
            <a:r>
              <a:rPr lang="zh-CN" altLang="en-US" dirty="0" smtClean="0"/>
              <a:t>支持。</a:t>
            </a:r>
            <a:endParaRPr lang="en-US" altLang="zh-CN" dirty="0" smtClean="0"/>
          </a:p>
          <a:p>
            <a:r>
              <a:rPr lang="en-US" altLang="zh-CN" dirty="0" smtClean="0">
                <a:solidFill>
                  <a:srgbClr val="FF0000"/>
                </a:solidFill>
              </a:rPr>
              <a:t>SSL / TLS</a:t>
            </a:r>
            <a:r>
              <a:rPr lang="zh-CN" altLang="en-US" dirty="0" smtClean="0">
                <a:solidFill>
                  <a:srgbClr val="FF0000"/>
                </a:solidFill>
              </a:rPr>
              <a:t>基本目标：</a:t>
            </a:r>
            <a:r>
              <a:rPr lang="zh-CN" altLang="en-US" dirty="0" smtClean="0"/>
              <a:t>实现</a:t>
            </a:r>
            <a:r>
              <a:rPr lang="zh-CN" altLang="en-US" dirty="0"/>
              <a:t>两个应用实体之间的安全可靠</a:t>
            </a:r>
            <a:r>
              <a:rPr lang="zh-CN" altLang="en-US" dirty="0" smtClean="0"/>
              <a:t>通信。</a:t>
            </a:r>
            <a:endParaRPr lang="zh-CN" alt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Rot="1" noChangeArrowheads="1"/>
          </p:cNvSpPr>
          <p:nvPr>
            <p:ph type="title"/>
          </p:nvPr>
        </p:nvSpPr>
        <p:spPr/>
        <p:txBody>
          <a:bodyPr/>
          <a:lstStyle/>
          <a:p>
            <a:pPr algn="ctr"/>
            <a:r>
              <a:rPr lang="en-US" altLang="zh-CN" dirty="0" smtClean="0"/>
              <a:t>SSL </a:t>
            </a:r>
            <a:r>
              <a:rPr lang="zh-CN" altLang="en-US" dirty="0" smtClean="0"/>
              <a:t>和 </a:t>
            </a:r>
            <a:r>
              <a:rPr lang="en-US" altLang="zh-CN" dirty="0" smtClean="0"/>
              <a:t>TLS</a:t>
            </a:r>
            <a:endParaRPr lang="zh-CN" altLang="en-US" dirty="0"/>
          </a:p>
        </p:txBody>
      </p:sp>
      <p:sp>
        <p:nvSpPr>
          <p:cNvPr id="231427" name="Rectangle 3"/>
          <p:cNvSpPr>
            <a:spLocks noGrp="1" noChangeArrowheads="1"/>
          </p:cNvSpPr>
          <p:nvPr>
            <p:ph type="body" idx="1"/>
          </p:nvPr>
        </p:nvSpPr>
        <p:spPr/>
        <p:txBody>
          <a:bodyPr/>
          <a:lstStyle/>
          <a:p>
            <a:r>
              <a:rPr lang="zh-CN" altLang="zh-CN" dirty="0" smtClean="0"/>
              <a:t>应用层使用</a:t>
            </a:r>
            <a:r>
              <a:rPr lang="en-US" altLang="zh-CN" dirty="0" smtClean="0"/>
              <a:t> SSL </a:t>
            </a:r>
            <a:r>
              <a:rPr lang="zh-CN" altLang="zh-CN" dirty="0" smtClean="0"/>
              <a:t>最多</a:t>
            </a:r>
            <a:r>
              <a:rPr lang="zh-CN" altLang="zh-CN" dirty="0"/>
              <a:t>的</a:t>
            </a:r>
            <a:r>
              <a:rPr lang="zh-CN" altLang="zh-CN" dirty="0" smtClean="0"/>
              <a:t>就是</a:t>
            </a:r>
            <a:r>
              <a:rPr lang="en-US" altLang="zh-CN" dirty="0" smtClean="0"/>
              <a:t> </a:t>
            </a:r>
            <a:r>
              <a:rPr lang="en-US" altLang="zh-CN" dirty="0" smtClean="0">
                <a:solidFill>
                  <a:srgbClr val="FF0000"/>
                </a:solidFill>
              </a:rPr>
              <a:t>HTTP</a:t>
            </a:r>
            <a:r>
              <a:rPr lang="zh-CN" altLang="zh-CN" dirty="0">
                <a:solidFill>
                  <a:srgbClr val="FF0000"/>
                </a:solidFill>
              </a:rPr>
              <a:t>，</a:t>
            </a:r>
            <a:r>
              <a:rPr lang="zh-CN" altLang="zh-CN" dirty="0" smtClean="0"/>
              <a:t>但</a:t>
            </a:r>
            <a:r>
              <a:rPr lang="en-US" altLang="zh-CN" dirty="0" smtClean="0"/>
              <a:t> SSL </a:t>
            </a:r>
            <a:r>
              <a:rPr lang="zh-CN" altLang="zh-CN" dirty="0" smtClean="0"/>
              <a:t>并非</a:t>
            </a:r>
            <a:r>
              <a:rPr lang="zh-CN" altLang="zh-CN" dirty="0"/>
              <a:t>仅</a:t>
            </a:r>
            <a:r>
              <a:rPr lang="zh-CN" altLang="zh-CN" dirty="0" smtClean="0"/>
              <a:t>用于</a:t>
            </a:r>
            <a:r>
              <a:rPr lang="en-US" altLang="zh-CN" dirty="0" smtClean="0"/>
              <a:t> HTTP</a:t>
            </a:r>
            <a:r>
              <a:rPr lang="zh-CN" altLang="zh-CN" dirty="0"/>
              <a:t>，而是可用于任何应用层的协议</a:t>
            </a:r>
            <a:r>
              <a:rPr lang="zh-CN" altLang="zh-CN" dirty="0" smtClean="0"/>
              <a:t>。</a:t>
            </a:r>
            <a:endParaRPr lang="en-US" altLang="zh-CN" dirty="0" smtClean="0"/>
          </a:p>
          <a:p>
            <a:r>
              <a:rPr lang="zh-CN" altLang="zh-CN" dirty="0" smtClean="0"/>
              <a:t>应用程序</a:t>
            </a:r>
            <a:r>
              <a:rPr lang="en-US" altLang="zh-CN" dirty="0" smtClean="0"/>
              <a:t> HTTP </a:t>
            </a:r>
            <a:r>
              <a:rPr lang="zh-CN" altLang="zh-CN" dirty="0" smtClean="0"/>
              <a:t>调用</a:t>
            </a:r>
            <a:r>
              <a:rPr lang="en-US" altLang="zh-CN" dirty="0" smtClean="0"/>
              <a:t> SSL </a:t>
            </a:r>
            <a:r>
              <a:rPr lang="zh-CN" altLang="zh-CN" dirty="0" smtClean="0"/>
              <a:t>对</a:t>
            </a:r>
            <a:r>
              <a:rPr lang="zh-CN" altLang="zh-CN" dirty="0"/>
              <a:t>整个网页进行</a:t>
            </a:r>
            <a:r>
              <a:rPr lang="zh-CN" altLang="zh-CN" dirty="0" smtClean="0"/>
              <a:t>加密</a:t>
            </a:r>
            <a:r>
              <a:rPr lang="zh-CN" altLang="en-US" dirty="0" smtClean="0"/>
              <a:t>时，</a:t>
            </a:r>
            <a:r>
              <a:rPr lang="zh-CN" altLang="zh-CN" dirty="0" smtClean="0"/>
              <a:t>网页</a:t>
            </a:r>
            <a:r>
              <a:rPr lang="zh-CN" altLang="zh-CN" dirty="0"/>
              <a:t>上会提示用户，在网址栏原来</a:t>
            </a:r>
            <a:r>
              <a:rPr lang="zh-CN" altLang="zh-CN" dirty="0" smtClean="0"/>
              <a:t>显示</a:t>
            </a:r>
            <a:r>
              <a:rPr lang="en-US" altLang="zh-CN" dirty="0" smtClean="0"/>
              <a:t> http </a:t>
            </a:r>
            <a:r>
              <a:rPr lang="zh-CN" altLang="zh-CN" dirty="0" smtClean="0"/>
              <a:t>的</a:t>
            </a:r>
            <a:r>
              <a:rPr lang="zh-CN" altLang="zh-CN" dirty="0"/>
              <a:t>地方，现在变成</a:t>
            </a:r>
            <a:r>
              <a:rPr lang="zh-CN" altLang="zh-CN" dirty="0" smtClean="0"/>
              <a:t>了</a:t>
            </a:r>
            <a:r>
              <a:rPr lang="en-US" altLang="zh-CN" dirty="0" smtClean="0"/>
              <a:t> </a:t>
            </a:r>
            <a:r>
              <a:rPr lang="en-US" altLang="zh-CN" dirty="0" smtClean="0">
                <a:solidFill>
                  <a:srgbClr val="FF0000"/>
                </a:solidFill>
              </a:rPr>
              <a:t>https</a:t>
            </a:r>
            <a:r>
              <a:rPr lang="zh-CN" altLang="zh-CN" dirty="0" smtClean="0">
                <a:solidFill>
                  <a:srgbClr val="FF0000"/>
                </a:solidFill>
              </a:rPr>
              <a:t>。</a:t>
            </a:r>
            <a:r>
              <a:rPr lang="zh-CN" altLang="zh-CN" dirty="0" smtClean="0"/>
              <a:t>在</a:t>
            </a:r>
            <a:r>
              <a:rPr lang="en-US" altLang="zh-CN" dirty="0" smtClean="0"/>
              <a:t> http </a:t>
            </a:r>
            <a:r>
              <a:rPr lang="zh-CN" altLang="zh-CN" dirty="0" smtClean="0"/>
              <a:t>后面</a:t>
            </a:r>
            <a:r>
              <a:rPr lang="zh-CN" altLang="zh-CN" dirty="0"/>
              <a:t>加上的</a:t>
            </a:r>
            <a:r>
              <a:rPr lang="en-US" altLang="zh-CN" dirty="0"/>
              <a:t>s</a:t>
            </a:r>
            <a:r>
              <a:rPr lang="zh-CN" altLang="zh-CN" dirty="0" smtClean="0"/>
              <a:t>代表</a:t>
            </a:r>
            <a:r>
              <a:rPr lang="en-US" altLang="zh-CN" dirty="0" smtClean="0"/>
              <a:t> security</a:t>
            </a:r>
            <a:r>
              <a:rPr lang="zh-CN" altLang="zh-CN" dirty="0"/>
              <a:t>，表明现在使用的是提供安全服务</a:t>
            </a:r>
            <a:r>
              <a:rPr lang="zh-CN" altLang="zh-CN" dirty="0" smtClean="0"/>
              <a:t>的</a:t>
            </a:r>
            <a:r>
              <a:rPr lang="en-US" altLang="zh-CN" dirty="0" smtClean="0"/>
              <a:t> HTTP </a:t>
            </a:r>
            <a:r>
              <a:rPr lang="zh-CN" altLang="zh-CN" dirty="0" smtClean="0"/>
              <a:t>协议</a:t>
            </a:r>
            <a:r>
              <a:rPr lang="zh-CN" altLang="zh-CN" dirty="0"/>
              <a:t>（</a:t>
            </a:r>
            <a:r>
              <a:rPr lang="en-US" altLang="zh-CN" dirty="0" smtClean="0"/>
              <a:t>TCP </a:t>
            </a:r>
            <a:r>
              <a:rPr lang="zh-CN" altLang="zh-CN" dirty="0" smtClean="0"/>
              <a:t>的</a:t>
            </a:r>
            <a:r>
              <a:rPr lang="en-US" altLang="zh-CN" dirty="0" smtClean="0"/>
              <a:t> HTTPS </a:t>
            </a:r>
            <a:r>
              <a:rPr lang="zh-CN" altLang="zh-CN" dirty="0" smtClean="0"/>
              <a:t>端口</a:t>
            </a:r>
            <a:r>
              <a:rPr lang="zh-CN" altLang="zh-CN" dirty="0"/>
              <a:t>号</a:t>
            </a:r>
            <a:r>
              <a:rPr lang="zh-CN" altLang="zh-CN" dirty="0" smtClean="0"/>
              <a:t>是</a:t>
            </a:r>
            <a:r>
              <a:rPr lang="en-US" altLang="zh-CN" dirty="0" smtClean="0"/>
              <a:t> 443</a:t>
            </a:r>
            <a:r>
              <a:rPr lang="zh-CN" altLang="zh-CN" dirty="0"/>
              <a:t>，而不是平时使用的端口</a:t>
            </a:r>
            <a:r>
              <a:rPr lang="zh-CN" altLang="zh-CN" dirty="0" smtClean="0"/>
              <a:t>号</a:t>
            </a:r>
            <a:r>
              <a:rPr lang="en-US" altLang="zh-CN" dirty="0" smtClean="0"/>
              <a:t> 80</a:t>
            </a:r>
            <a:r>
              <a:rPr lang="zh-CN" altLang="zh-CN" dirty="0" smtClean="0"/>
              <a:t>）</a:t>
            </a:r>
            <a:r>
              <a:rPr lang="zh-CN" altLang="en-US" dirty="0" smtClean="0"/>
              <a:t>。</a:t>
            </a:r>
            <a:endParaRPr lang="zh-CN" alt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dirty="0" smtClean="0"/>
              <a:t>SSL </a:t>
            </a:r>
            <a:r>
              <a:rPr lang="zh-CN" altLang="zh-CN" dirty="0" smtClean="0"/>
              <a:t>提供</a:t>
            </a:r>
            <a:r>
              <a:rPr lang="zh-CN" altLang="zh-CN" dirty="0"/>
              <a:t>的安全服务</a:t>
            </a:r>
            <a:endParaRPr lang="zh-CN" altLang="en-US" dirty="0"/>
          </a:p>
        </p:txBody>
      </p:sp>
      <p:sp>
        <p:nvSpPr>
          <p:cNvPr id="3" name="内容占位符 2"/>
          <p:cNvSpPr>
            <a:spLocks noGrp="1"/>
          </p:cNvSpPr>
          <p:nvPr>
            <p:ph idx="1"/>
          </p:nvPr>
        </p:nvSpPr>
        <p:spPr/>
        <p:txBody>
          <a:bodyPr/>
          <a:lstStyle/>
          <a:p>
            <a:r>
              <a:rPr lang="en-US" altLang="zh-CN" dirty="0">
                <a:solidFill>
                  <a:srgbClr val="FF0000"/>
                </a:solidFill>
              </a:rPr>
              <a:t>(1)	</a:t>
            </a:r>
            <a:r>
              <a:rPr lang="en-US" altLang="zh-CN" dirty="0" smtClean="0">
                <a:solidFill>
                  <a:srgbClr val="FF0000"/>
                </a:solidFill>
              </a:rPr>
              <a:t>SSL </a:t>
            </a:r>
            <a:r>
              <a:rPr lang="zh-CN" altLang="zh-CN" dirty="0" smtClean="0">
                <a:solidFill>
                  <a:srgbClr val="FF0000"/>
                </a:solidFill>
              </a:rPr>
              <a:t>服务器</a:t>
            </a:r>
            <a:r>
              <a:rPr lang="zh-CN" altLang="zh-CN" dirty="0">
                <a:solidFill>
                  <a:srgbClr val="FF0000"/>
                </a:solidFill>
              </a:rPr>
              <a:t>鉴别，</a:t>
            </a:r>
            <a:r>
              <a:rPr lang="zh-CN" altLang="zh-CN" dirty="0"/>
              <a:t>允许用户证实服务器的身份。</a:t>
            </a:r>
            <a:r>
              <a:rPr lang="zh-CN" altLang="zh-CN" dirty="0" smtClean="0"/>
              <a:t>支持</a:t>
            </a:r>
            <a:r>
              <a:rPr lang="en-US" altLang="zh-CN" dirty="0" smtClean="0"/>
              <a:t> SSL </a:t>
            </a:r>
            <a:r>
              <a:rPr lang="zh-CN" altLang="zh-CN" dirty="0" smtClean="0"/>
              <a:t>的</a:t>
            </a:r>
            <a:r>
              <a:rPr lang="zh-CN" altLang="zh-CN" dirty="0"/>
              <a:t>客户端通过验证来自服务器的证书，来鉴别服务器的真实身份并获得服务器的公钥。</a:t>
            </a:r>
          </a:p>
          <a:p>
            <a:r>
              <a:rPr lang="en-US" altLang="zh-CN" dirty="0">
                <a:solidFill>
                  <a:srgbClr val="FF0000"/>
                </a:solidFill>
              </a:rPr>
              <a:t>(2)	</a:t>
            </a:r>
            <a:r>
              <a:rPr lang="en-US" altLang="zh-CN" dirty="0" smtClean="0">
                <a:solidFill>
                  <a:srgbClr val="FF0000"/>
                </a:solidFill>
              </a:rPr>
              <a:t>SSL </a:t>
            </a:r>
            <a:r>
              <a:rPr lang="zh-CN" altLang="zh-CN" dirty="0" smtClean="0">
                <a:solidFill>
                  <a:srgbClr val="FF0000"/>
                </a:solidFill>
              </a:rPr>
              <a:t>客户</a:t>
            </a:r>
            <a:r>
              <a:rPr lang="zh-CN" altLang="zh-CN" dirty="0">
                <a:solidFill>
                  <a:srgbClr val="FF0000"/>
                </a:solidFill>
              </a:rPr>
              <a:t>鉴别</a:t>
            </a:r>
            <a:r>
              <a:rPr lang="zh-CN" altLang="zh-CN" dirty="0"/>
              <a:t>，</a:t>
            </a:r>
            <a:r>
              <a:rPr lang="en-US" altLang="zh-CN" dirty="0" smtClean="0"/>
              <a:t>SSL </a:t>
            </a:r>
            <a:r>
              <a:rPr lang="zh-CN" altLang="zh-CN" dirty="0" smtClean="0"/>
              <a:t>的</a:t>
            </a:r>
            <a:r>
              <a:rPr lang="zh-CN" altLang="zh-CN" dirty="0"/>
              <a:t>可选安全服务，允许服务器证实客户的身份。</a:t>
            </a:r>
          </a:p>
          <a:p>
            <a:r>
              <a:rPr lang="en-US" altLang="zh-CN" dirty="0">
                <a:solidFill>
                  <a:srgbClr val="FF0000"/>
                </a:solidFill>
              </a:rPr>
              <a:t>(3)	</a:t>
            </a:r>
            <a:r>
              <a:rPr lang="zh-CN" altLang="zh-CN" dirty="0">
                <a:solidFill>
                  <a:srgbClr val="FF0000"/>
                </a:solidFill>
              </a:rPr>
              <a:t>加密</a:t>
            </a:r>
            <a:r>
              <a:rPr lang="zh-CN" altLang="zh-CN" dirty="0" smtClean="0">
                <a:solidFill>
                  <a:srgbClr val="FF0000"/>
                </a:solidFill>
              </a:rPr>
              <a:t>的</a:t>
            </a:r>
            <a:r>
              <a:rPr lang="en-US" altLang="zh-CN" dirty="0" smtClean="0">
                <a:solidFill>
                  <a:srgbClr val="FF0000"/>
                </a:solidFill>
              </a:rPr>
              <a:t> SSL </a:t>
            </a:r>
            <a:r>
              <a:rPr lang="zh-CN" altLang="zh-CN" dirty="0" smtClean="0">
                <a:solidFill>
                  <a:srgbClr val="FF0000"/>
                </a:solidFill>
              </a:rPr>
              <a:t>会话</a:t>
            </a:r>
            <a:r>
              <a:rPr lang="zh-CN" altLang="zh-CN" dirty="0">
                <a:solidFill>
                  <a:srgbClr val="FF0000"/>
                </a:solidFill>
              </a:rPr>
              <a:t>，</a:t>
            </a:r>
            <a:r>
              <a:rPr lang="zh-CN" altLang="zh-CN" dirty="0"/>
              <a:t>对客户和服务器间发送的所有报文进行加密，并检测报文是否被篡改。</a:t>
            </a:r>
          </a:p>
          <a:p>
            <a:endParaRPr lang="zh-CN" alt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6020" name="Rectangle 4"/>
          <p:cNvSpPr>
            <a:spLocks noGrp="1" noChangeArrowheads="1"/>
          </p:cNvSpPr>
          <p:nvPr>
            <p:ph type="title"/>
          </p:nvPr>
        </p:nvSpPr>
        <p:spPr/>
        <p:txBody>
          <a:bodyPr/>
          <a:lstStyle/>
          <a:p>
            <a:pPr algn="ctr"/>
            <a:r>
              <a:rPr lang="en-US" altLang="zh-CN" dirty="0" smtClean="0"/>
              <a:t>SSL </a:t>
            </a:r>
            <a:r>
              <a:rPr lang="zh-CN" altLang="en-US" dirty="0" smtClean="0"/>
              <a:t>安全</a:t>
            </a:r>
            <a:r>
              <a:rPr lang="zh-CN" altLang="en-US" dirty="0"/>
              <a:t>会话建立</a:t>
            </a:r>
            <a:r>
              <a:rPr lang="zh-CN" altLang="en-US" dirty="0" smtClean="0"/>
              <a:t>过程</a:t>
            </a:r>
            <a:endParaRPr lang="zh-CN" altLang="en-US" dirty="0"/>
          </a:p>
        </p:txBody>
      </p:sp>
      <p:sp>
        <p:nvSpPr>
          <p:cNvPr id="61" name="Line 582"/>
          <p:cNvSpPr>
            <a:spLocks noChangeShapeType="1"/>
          </p:cNvSpPr>
          <p:nvPr/>
        </p:nvSpPr>
        <p:spPr bwMode="auto">
          <a:xfrm flipV="1">
            <a:off x="3420643" y="2886953"/>
            <a:ext cx="3870483" cy="0"/>
          </a:xfrm>
          <a:prstGeom prst="line">
            <a:avLst/>
          </a:prstGeom>
          <a:noFill/>
          <a:ln w="38100">
            <a:solidFill>
              <a:srgbClr val="000099"/>
            </a:solidFill>
            <a:round/>
            <a:headEnd type="triangle" w="med" len="lg"/>
            <a:tailEnd type="none" w="med" len="lg"/>
          </a:ln>
          <a:extLst>
            <a:ext uri="{909E8E84-426E-40DD-AFC4-6F175D3DCCD1}">
              <a14:hiddenFill xmlns:a14="http://schemas.microsoft.com/office/drawing/2010/main">
                <a:noFill/>
              </a14:hiddenFill>
            </a:ext>
          </a:extLst>
        </p:spPr>
        <p:txBody>
          <a:bodyPr wrap="none" anchor="ctr"/>
          <a:lstStyle/>
          <a:p>
            <a:endParaRPr lang="zh-CN" altLang="en-US" sz="2400" b="1">
              <a:latin typeface="+mn-lt"/>
              <a:ea typeface="黑体" panose="02010609060101010101" pitchFamily="2" charset="-122"/>
            </a:endParaRPr>
          </a:p>
        </p:txBody>
      </p:sp>
      <p:sp>
        <p:nvSpPr>
          <p:cNvPr id="62" name="Text Box 456"/>
          <p:cNvSpPr txBox="1">
            <a:spLocks noChangeArrowheads="1"/>
          </p:cNvSpPr>
          <p:nvPr/>
        </p:nvSpPr>
        <p:spPr bwMode="auto">
          <a:xfrm>
            <a:off x="2000672" y="1527695"/>
            <a:ext cx="120590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kumimoji="1" lang="zh-CN" altLang="en-US" sz="2000" b="1" dirty="0">
                <a:solidFill>
                  <a:srgbClr val="C00000"/>
                </a:solidFill>
                <a:latin typeface="+mn-lt"/>
                <a:ea typeface="黑体" panose="02010609060101010101" pitchFamily="2" charset="-122"/>
              </a:rPr>
              <a:t>浏览器 </a:t>
            </a:r>
            <a:r>
              <a:rPr kumimoji="1" lang="en-US" altLang="zh-CN" sz="2000" b="1" dirty="0">
                <a:solidFill>
                  <a:srgbClr val="C00000"/>
                </a:solidFill>
                <a:latin typeface="+mn-lt"/>
                <a:ea typeface="黑体" panose="02010609060101010101" pitchFamily="2" charset="-122"/>
              </a:rPr>
              <a:t>A</a:t>
            </a:r>
          </a:p>
        </p:txBody>
      </p:sp>
      <p:sp>
        <p:nvSpPr>
          <p:cNvPr id="63" name="Text Box 484"/>
          <p:cNvSpPr txBox="1">
            <a:spLocks noChangeArrowheads="1"/>
          </p:cNvSpPr>
          <p:nvPr/>
        </p:nvSpPr>
        <p:spPr bwMode="auto">
          <a:xfrm>
            <a:off x="7533937" y="1566632"/>
            <a:ext cx="121539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kumimoji="1" lang="zh-CN" altLang="en-US" sz="2000" b="1" dirty="0">
                <a:solidFill>
                  <a:srgbClr val="C00000"/>
                </a:solidFill>
                <a:latin typeface="+mn-lt"/>
                <a:ea typeface="黑体" panose="02010609060101010101" pitchFamily="2" charset="-122"/>
              </a:rPr>
              <a:t>服务器 </a:t>
            </a:r>
            <a:r>
              <a:rPr kumimoji="1" lang="en-US" altLang="zh-CN" sz="2000" b="1" dirty="0">
                <a:solidFill>
                  <a:srgbClr val="C00000"/>
                </a:solidFill>
                <a:latin typeface="+mn-lt"/>
                <a:ea typeface="黑体" panose="02010609060101010101" pitchFamily="2" charset="-122"/>
              </a:rPr>
              <a:t>B</a:t>
            </a:r>
          </a:p>
        </p:txBody>
      </p:sp>
      <p:sp>
        <p:nvSpPr>
          <p:cNvPr id="64" name="Line 515"/>
          <p:cNvSpPr>
            <a:spLocks noChangeShapeType="1"/>
          </p:cNvSpPr>
          <p:nvPr/>
        </p:nvSpPr>
        <p:spPr bwMode="auto">
          <a:xfrm flipV="1">
            <a:off x="3409771" y="2341834"/>
            <a:ext cx="3870483" cy="0"/>
          </a:xfrm>
          <a:prstGeom prst="line">
            <a:avLst/>
          </a:prstGeom>
          <a:noFill/>
          <a:ln w="38100">
            <a:solidFill>
              <a:srgbClr val="000099"/>
            </a:solidFill>
            <a:round/>
            <a:headEnd type="none" w="sm" len="med"/>
            <a:tailEnd type="triangle" w="med" len="lg"/>
          </a:ln>
          <a:extLst>
            <a:ext uri="{909E8E84-426E-40DD-AFC4-6F175D3DCCD1}">
              <a14:hiddenFill xmlns:a14="http://schemas.microsoft.com/office/drawing/2010/main">
                <a:noFill/>
              </a14:hiddenFill>
            </a:ext>
          </a:extLst>
        </p:spPr>
        <p:txBody>
          <a:bodyPr wrap="none" anchor="ctr"/>
          <a:lstStyle/>
          <a:p>
            <a:endParaRPr lang="zh-CN" altLang="en-US" sz="2400" b="1">
              <a:latin typeface="+mn-lt"/>
              <a:ea typeface="黑体" panose="02010609060101010101" pitchFamily="2" charset="-122"/>
            </a:endParaRPr>
          </a:p>
        </p:txBody>
      </p:sp>
      <p:sp>
        <p:nvSpPr>
          <p:cNvPr id="65" name="Rectangle 516"/>
          <p:cNvSpPr>
            <a:spLocks noChangeArrowheads="1"/>
          </p:cNvSpPr>
          <p:nvPr/>
        </p:nvSpPr>
        <p:spPr bwMode="auto">
          <a:xfrm>
            <a:off x="4227704" y="2150628"/>
            <a:ext cx="2238241" cy="400110"/>
          </a:xfrm>
          <a:prstGeom prst="rect">
            <a:avLst/>
          </a:prstGeom>
          <a:solidFill>
            <a:schemeClr val="bg1"/>
          </a:solidFill>
          <a:ln w="9525">
            <a:solidFill>
              <a:schemeClr val="tx1"/>
            </a:solidFill>
            <a:miter lim="800000"/>
          </a:ln>
          <a:effectLst>
            <a:outerShdw dist="35921" dir="2700000" algn="ctr" rotWithShape="0">
              <a:schemeClr val="bg2"/>
            </a:outerShdw>
          </a:effectLst>
        </p:spPr>
        <p:txBody>
          <a:bodyPr wrap="none" anchor="ctr">
            <a:spAutoFit/>
          </a:bodyPr>
          <a:lstStyle/>
          <a:p>
            <a:pPr algn="ctr">
              <a:defRPr/>
            </a:pPr>
            <a:r>
              <a:rPr kumimoji="1" lang="en-US" altLang="zh-CN" sz="2000" b="1" dirty="0">
                <a:solidFill>
                  <a:srgbClr val="000099"/>
                </a:solidFill>
                <a:latin typeface="+mn-lt"/>
                <a:ea typeface="黑体" panose="02010609060101010101" pitchFamily="2" charset="-122"/>
              </a:rPr>
              <a:t>A </a:t>
            </a:r>
            <a:r>
              <a:rPr kumimoji="1" lang="zh-CN" altLang="en-US" sz="2000" b="1">
                <a:solidFill>
                  <a:srgbClr val="000099"/>
                </a:solidFill>
                <a:latin typeface="+mn-lt"/>
                <a:ea typeface="黑体" panose="02010609060101010101" pitchFamily="2" charset="-122"/>
              </a:rPr>
              <a:t>支持的加密算法</a:t>
            </a:r>
            <a:endParaRPr kumimoji="1" lang="zh-CN" altLang="en-US" sz="2000" b="1" baseline="-25000">
              <a:solidFill>
                <a:srgbClr val="000099"/>
              </a:solidFill>
              <a:latin typeface="+mn-lt"/>
              <a:ea typeface="黑体" panose="02010609060101010101" pitchFamily="2" charset="-122"/>
            </a:endParaRPr>
          </a:p>
        </p:txBody>
      </p:sp>
      <p:pic>
        <p:nvPicPr>
          <p:cNvPr id="66" name="Picture 55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6970397" y="1382566"/>
            <a:ext cx="574412" cy="833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nvGrpSpPr>
          <p:cNvPr id="67" name="Group 551"/>
          <p:cNvGrpSpPr/>
          <p:nvPr/>
        </p:nvGrpSpPr>
        <p:grpSpPr bwMode="auto">
          <a:xfrm>
            <a:off x="3172395" y="1476369"/>
            <a:ext cx="608840" cy="536269"/>
            <a:chOff x="717" y="1446"/>
            <a:chExt cx="274" cy="237"/>
          </a:xfrm>
        </p:grpSpPr>
        <p:sp>
          <p:nvSpPr>
            <p:cNvPr id="68" name="Arc 552"/>
            <p:cNvSpPr/>
            <p:nvPr/>
          </p:nvSpPr>
          <p:spPr bwMode="auto">
            <a:xfrm>
              <a:off x="930" y="1618"/>
              <a:ext cx="58" cy="39"/>
            </a:xfrm>
            <a:custGeom>
              <a:avLst/>
              <a:gdLst>
                <a:gd name="T0" fmla="*/ 0 w 38273"/>
                <a:gd name="T1" fmla="*/ 0 h 35142"/>
                <a:gd name="T2" fmla="*/ 0 w 38273"/>
                <a:gd name="T3" fmla="*/ 0 h 35142"/>
                <a:gd name="T4" fmla="*/ 0 w 38273"/>
                <a:gd name="T5" fmla="*/ 0 h 35142"/>
                <a:gd name="T6" fmla="*/ 0 60000 65536"/>
                <a:gd name="T7" fmla="*/ 0 60000 65536"/>
                <a:gd name="T8" fmla="*/ 0 60000 65536"/>
                <a:gd name="T9" fmla="*/ 0 w 38273"/>
                <a:gd name="T10" fmla="*/ 0 h 35142"/>
                <a:gd name="T11" fmla="*/ 38273 w 38273"/>
                <a:gd name="T12" fmla="*/ 35142 h 35142"/>
              </a:gdLst>
              <a:ahLst/>
              <a:cxnLst>
                <a:cxn ang="T6">
                  <a:pos x="T0" y="T1"/>
                </a:cxn>
                <a:cxn ang="T7">
                  <a:pos x="T2" y="T3"/>
                </a:cxn>
                <a:cxn ang="T8">
                  <a:pos x="T4" y="T5"/>
                </a:cxn>
              </a:cxnLst>
              <a:rect l="T9" t="T10" r="T11" b="T12"/>
              <a:pathLst>
                <a:path w="38273" h="35142" fill="none" extrusionOk="0">
                  <a:moveTo>
                    <a:pt x="-1" y="7867"/>
                  </a:moveTo>
                  <a:cubicBezTo>
                    <a:pt x="4103" y="2886"/>
                    <a:pt x="10218" y="-1"/>
                    <a:pt x="16673" y="0"/>
                  </a:cubicBezTo>
                  <a:cubicBezTo>
                    <a:pt x="28602" y="0"/>
                    <a:pt x="38273" y="9670"/>
                    <a:pt x="38273" y="21600"/>
                  </a:cubicBezTo>
                  <a:cubicBezTo>
                    <a:pt x="38273" y="26526"/>
                    <a:pt x="36589" y="31304"/>
                    <a:pt x="33500" y="35141"/>
                  </a:cubicBezTo>
                </a:path>
                <a:path w="38273" h="35142" stroke="0" extrusionOk="0">
                  <a:moveTo>
                    <a:pt x="-1" y="7867"/>
                  </a:moveTo>
                  <a:cubicBezTo>
                    <a:pt x="4103" y="2886"/>
                    <a:pt x="10218" y="-1"/>
                    <a:pt x="16673" y="0"/>
                  </a:cubicBezTo>
                  <a:cubicBezTo>
                    <a:pt x="28602" y="0"/>
                    <a:pt x="38273" y="9670"/>
                    <a:pt x="38273" y="21600"/>
                  </a:cubicBezTo>
                  <a:cubicBezTo>
                    <a:pt x="38273" y="26526"/>
                    <a:pt x="36589" y="31304"/>
                    <a:pt x="33500" y="35141"/>
                  </a:cubicBezTo>
                  <a:lnTo>
                    <a:pt x="16673" y="21600"/>
                  </a:lnTo>
                  <a:close/>
                </a:path>
              </a:pathLst>
            </a:custGeom>
            <a:noFill/>
            <a:ln w="4763">
              <a:solidFill>
                <a:srgbClr val="494936"/>
              </a:solidFill>
              <a:round/>
            </a:ln>
            <a:extLst>
              <a:ext uri="{909E8E84-426E-40DD-AFC4-6F175D3DCCD1}">
                <a14:hiddenFill xmlns:a14="http://schemas.microsoft.com/office/drawing/2010/main">
                  <a:solidFill>
                    <a:srgbClr val="FFFFFF"/>
                  </a:solidFill>
                </a14:hiddenFill>
              </a:ext>
            </a:extLst>
          </p:spPr>
          <p:txBody>
            <a:bodyPr/>
            <a:lstStyle/>
            <a:p>
              <a:endParaRPr lang="zh-CN" altLang="en-US" sz="2400" b="1">
                <a:latin typeface="+mn-lt"/>
                <a:ea typeface="黑体" panose="02010609060101010101" pitchFamily="2" charset="-122"/>
              </a:endParaRPr>
            </a:p>
          </p:txBody>
        </p:sp>
        <p:sp>
          <p:nvSpPr>
            <p:cNvPr id="69" name="Arc 553"/>
            <p:cNvSpPr/>
            <p:nvPr/>
          </p:nvSpPr>
          <p:spPr bwMode="auto">
            <a:xfrm>
              <a:off x="929" y="1618"/>
              <a:ext cx="55" cy="36"/>
            </a:xfrm>
            <a:custGeom>
              <a:avLst/>
              <a:gdLst>
                <a:gd name="T0" fmla="*/ 0 w 38146"/>
                <a:gd name="T1" fmla="*/ 0 h 34928"/>
                <a:gd name="T2" fmla="*/ 0 w 38146"/>
                <a:gd name="T3" fmla="*/ 0 h 34928"/>
                <a:gd name="T4" fmla="*/ 0 w 38146"/>
                <a:gd name="T5" fmla="*/ 0 h 34928"/>
                <a:gd name="T6" fmla="*/ 0 60000 65536"/>
                <a:gd name="T7" fmla="*/ 0 60000 65536"/>
                <a:gd name="T8" fmla="*/ 0 60000 65536"/>
                <a:gd name="T9" fmla="*/ 0 w 38146"/>
                <a:gd name="T10" fmla="*/ 0 h 34928"/>
                <a:gd name="T11" fmla="*/ 38146 w 38146"/>
                <a:gd name="T12" fmla="*/ 34928 h 34928"/>
              </a:gdLst>
              <a:ahLst/>
              <a:cxnLst>
                <a:cxn ang="T6">
                  <a:pos x="T0" y="T1"/>
                </a:cxn>
                <a:cxn ang="T7">
                  <a:pos x="T2" y="T3"/>
                </a:cxn>
                <a:cxn ang="T8">
                  <a:pos x="T4" y="T5"/>
                </a:cxn>
              </a:cxnLst>
              <a:rect l="T9" t="T10" r="T11" b="T12"/>
              <a:pathLst>
                <a:path w="38146" h="34928" fill="none" extrusionOk="0">
                  <a:moveTo>
                    <a:pt x="0" y="7715"/>
                  </a:moveTo>
                  <a:cubicBezTo>
                    <a:pt x="4104" y="2824"/>
                    <a:pt x="10161" y="-1"/>
                    <a:pt x="16546" y="0"/>
                  </a:cubicBezTo>
                  <a:cubicBezTo>
                    <a:pt x="28475" y="0"/>
                    <a:pt x="38146" y="9670"/>
                    <a:pt x="38146" y="21600"/>
                  </a:cubicBezTo>
                  <a:cubicBezTo>
                    <a:pt x="38146" y="26432"/>
                    <a:pt x="36525" y="31125"/>
                    <a:pt x="33543" y="34927"/>
                  </a:cubicBezTo>
                </a:path>
                <a:path w="38146" h="34928" stroke="0" extrusionOk="0">
                  <a:moveTo>
                    <a:pt x="0" y="7715"/>
                  </a:moveTo>
                  <a:cubicBezTo>
                    <a:pt x="4104" y="2824"/>
                    <a:pt x="10161" y="-1"/>
                    <a:pt x="16546" y="0"/>
                  </a:cubicBezTo>
                  <a:cubicBezTo>
                    <a:pt x="28475" y="0"/>
                    <a:pt x="38146" y="9670"/>
                    <a:pt x="38146" y="21600"/>
                  </a:cubicBezTo>
                  <a:cubicBezTo>
                    <a:pt x="38146" y="26432"/>
                    <a:pt x="36525" y="31125"/>
                    <a:pt x="33543" y="34927"/>
                  </a:cubicBezTo>
                  <a:lnTo>
                    <a:pt x="16546" y="21600"/>
                  </a:lnTo>
                  <a:close/>
                </a:path>
              </a:pathLst>
            </a:custGeom>
            <a:noFill/>
            <a:ln w="4763">
              <a:solidFill>
                <a:srgbClr val="DBDBCE"/>
              </a:solidFill>
              <a:round/>
            </a:ln>
            <a:extLst>
              <a:ext uri="{909E8E84-426E-40DD-AFC4-6F175D3DCCD1}">
                <a14:hiddenFill xmlns:a14="http://schemas.microsoft.com/office/drawing/2010/main">
                  <a:solidFill>
                    <a:srgbClr val="FFFFFF"/>
                  </a:solidFill>
                </a14:hiddenFill>
              </a:ext>
            </a:extLst>
          </p:spPr>
          <p:txBody>
            <a:bodyPr/>
            <a:lstStyle/>
            <a:p>
              <a:endParaRPr lang="zh-CN" altLang="en-US" sz="2400" b="1">
                <a:latin typeface="+mn-lt"/>
                <a:ea typeface="黑体" panose="02010609060101010101" pitchFamily="2" charset="-122"/>
              </a:endParaRPr>
            </a:p>
          </p:txBody>
        </p:sp>
        <p:sp>
          <p:nvSpPr>
            <p:cNvPr id="70" name="Freeform 554"/>
            <p:cNvSpPr/>
            <p:nvPr/>
          </p:nvSpPr>
          <p:spPr bwMode="auto">
            <a:xfrm>
              <a:off x="751" y="1591"/>
              <a:ext cx="205" cy="26"/>
            </a:xfrm>
            <a:custGeom>
              <a:avLst/>
              <a:gdLst>
                <a:gd name="T0" fmla="*/ 0 w 205"/>
                <a:gd name="T1" fmla="*/ 26 h 26"/>
                <a:gd name="T2" fmla="*/ 25 w 205"/>
                <a:gd name="T3" fmla="*/ 0 h 26"/>
                <a:gd name="T4" fmla="*/ 205 w 205"/>
                <a:gd name="T5" fmla="*/ 0 h 26"/>
                <a:gd name="T6" fmla="*/ 180 w 205"/>
                <a:gd name="T7" fmla="*/ 26 h 26"/>
                <a:gd name="T8" fmla="*/ 0 w 205"/>
                <a:gd name="T9" fmla="*/ 26 h 26"/>
                <a:gd name="T10" fmla="*/ 0 60000 65536"/>
                <a:gd name="T11" fmla="*/ 0 60000 65536"/>
                <a:gd name="T12" fmla="*/ 0 60000 65536"/>
                <a:gd name="T13" fmla="*/ 0 60000 65536"/>
                <a:gd name="T14" fmla="*/ 0 60000 65536"/>
                <a:gd name="T15" fmla="*/ 0 w 205"/>
                <a:gd name="T16" fmla="*/ 0 h 26"/>
                <a:gd name="T17" fmla="*/ 205 w 205"/>
                <a:gd name="T18" fmla="*/ 26 h 26"/>
              </a:gdLst>
              <a:ahLst/>
              <a:cxnLst>
                <a:cxn ang="T10">
                  <a:pos x="T0" y="T1"/>
                </a:cxn>
                <a:cxn ang="T11">
                  <a:pos x="T2" y="T3"/>
                </a:cxn>
                <a:cxn ang="T12">
                  <a:pos x="T4" y="T5"/>
                </a:cxn>
                <a:cxn ang="T13">
                  <a:pos x="T6" y="T7"/>
                </a:cxn>
                <a:cxn ang="T14">
                  <a:pos x="T8" y="T9"/>
                </a:cxn>
              </a:cxnLst>
              <a:rect l="T15" t="T16" r="T17" b="T18"/>
              <a:pathLst>
                <a:path w="205" h="26">
                  <a:moveTo>
                    <a:pt x="0" y="26"/>
                  </a:moveTo>
                  <a:lnTo>
                    <a:pt x="25" y="0"/>
                  </a:lnTo>
                  <a:lnTo>
                    <a:pt x="205" y="0"/>
                  </a:lnTo>
                  <a:lnTo>
                    <a:pt x="180" y="26"/>
                  </a:lnTo>
                  <a:lnTo>
                    <a:pt x="0" y="26"/>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b="1">
                <a:latin typeface="+mn-lt"/>
                <a:ea typeface="黑体" panose="02010609060101010101" pitchFamily="2" charset="-122"/>
              </a:endParaRPr>
            </a:p>
          </p:txBody>
        </p:sp>
        <p:sp>
          <p:nvSpPr>
            <p:cNvPr id="71" name="Freeform 555"/>
            <p:cNvSpPr/>
            <p:nvPr/>
          </p:nvSpPr>
          <p:spPr bwMode="auto">
            <a:xfrm>
              <a:off x="751" y="1591"/>
              <a:ext cx="205" cy="26"/>
            </a:xfrm>
            <a:custGeom>
              <a:avLst/>
              <a:gdLst>
                <a:gd name="T0" fmla="*/ 0 w 205"/>
                <a:gd name="T1" fmla="*/ 26 h 26"/>
                <a:gd name="T2" fmla="*/ 25 w 205"/>
                <a:gd name="T3" fmla="*/ 0 h 26"/>
                <a:gd name="T4" fmla="*/ 205 w 205"/>
                <a:gd name="T5" fmla="*/ 0 h 26"/>
                <a:gd name="T6" fmla="*/ 180 w 205"/>
                <a:gd name="T7" fmla="*/ 26 h 26"/>
                <a:gd name="T8" fmla="*/ 0 w 205"/>
                <a:gd name="T9" fmla="*/ 26 h 26"/>
                <a:gd name="T10" fmla="*/ 0 60000 65536"/>
                <a:gd name="T11" fmla="*/ 0 60000 65536"/>
                <a:gd name="T12" fmla="*/ 0 60000 65536"/>
                <a:gd name="T13" fmla="*/ 0 60000 65536"/>
                <a:gd name="T14" fmla="*/ 0 60000 65536"/>
                <a:gd name="T15" fmla="*/ 0 w 205"/>
                <a:gd name="T16" fmla="*/ 0 h 26"/>
                <a:gd name="T17" fmla="*/ 205 w 205"/>
                <a:gd name="T18" fmla="*/ 26 h 26"/>
              </a:gdLst>
              <a:ahLst/>
              <a:cxnLst>
                <a:cxn ang="T10">
                  <a:pos x="T0" y="T1"/>
                </a:cxn>
                <a:cxn ang="T11">
                  <a:pos x="T2" y="T3"/>
                </a:cxn>
                <a:cxn ang="T12">
                  <a:pos x="T4" y="T5"/>
                </a:cxn>
                <a:cxn ang="T13">
                  <a:pos x="T6" y="T7"/>
                </a:cxn>
                <a:cxn ang="T14">
                  <a:pos x="T8" y="T9"/>
                </a:cxn>
              </a:cxnLst>
              <a:rect l="T15" t="T16" r="T17" b="T18"/>
              <a:pathLst>
                <a:path w="205" h="26">
                  <a:moveTo>
                    <a:pt x="0" y="26"/>
                  </a:moveTo>
                  <a:lnTo>
                    <a:pt x="25" y="0"/>
                  </a:lnTo>
                  <a:lnTo>
                    <a:pt x="205" y="0"/>
                  </a:lnTo>
                  <a:lnTo>
                    <a:pt x="180" y="26"/>
                  </a:lnTo>
                  <a:lnTo>
                    <a:pt x="0" y="26"/>
                  </a:lnTo>
                  <a:close/>
                </a:path>
              </a:pathLst>
            </a:custGeom>
            <a:solidFill>
              <a:srgbClr val="C9C9B6"/>
            </a:solidFill>
            <a:ln w="4763">
              <a:solidFill>
                <a:srgbClr val="494936"/>
              </a:solidFill>
              <a:prstDash val="solid"/>
              <a:round/>
            </a:ln>
          </p:spPr>
          <p:txBody>
            <a:bodyPr/>
            <a:lstStyle/>
            <a:p>
              <a:endParaRPr lang="zh-CN" altLang="en-US" sz="2400" b="1">
                <a:latin typeface="+mn-lt"/>
                <a:ea typeface="黑体" panose="02010609060101010101" pitchFamily="2" charset="-122"/>
              </a:endParaRPr>
            </a:p>
          </p:txBody>
        </p:sp>
        <p:sp>
          <p:nvSpPr>
            <p:cNvPr id="72" name="Rectangle 556"/>
            <p:cNvSpPr>
              <a:spLocks noChangeArrowheads="1"/>
            </p:cNvSpPr>
            <p:nvPr/>
          </p:nvSpPr>
          <p:spPr bwMode="auto">
            <a:xfrm>
              <a:off x="751" y="1617"/>
              <a:ext cx="180" cy="31"/>
            </a:xfrm>
            <a:prstGeom prst="rect">
              <a:avLst/>
            </a:prstGeom>
            <a:solidFill>
              <a:srgbClr val="B7B7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400" b="1">
                <a:latin typeface="+mn-lt"/>
                <a:ea typeface="黑体" panose="02010609060101010101" pitchFamily="2" charset="-122"/>
              </a:endParaRPr>
            </a:p>
          </p:txBody>
        </p:sp>
        <p:sp>
          <p:nvSpPr>
            <p:cNvPr id="73" name="Rectangle 557"/>
            <p:cNvSpPr>
              <a:spLocks noChangeArrowheads="1"/>
            </p:cNvSpPr>
            <p:nvPr/>
          </p:nvSpPr>
          <p:spPr bwMode="auto">
            <a:xfrm>
              <a:off x="752" y="1618"/>
              <a:ext cx="178" cy="29"/>
            </a:xfrm>
            <a:prstGeom prst="rect">
              <a:avLst/>
            </a:prstGeom>
            <a:solidFill>
              <a:srgbClr val="B7B79D"/>
            </a:solidFill>
            <a:ln w="4763">
              <a:solidFill>
                <a:srgbClr val="494936"/>
              </a:solidFill>
              <a:miter lim="800000"/>
            </a:ln>
          </p:spPr>
          <p:txBody>
            <a:bodyPr/>
            <a:lstStyle/>
            <a:p>
              <a:endParaRPr lang="zh-CN" altLang="en-US" sz="2400" b="1">
                <a:latin typeface="+mn-lt"/>
                <a:ea typeface="黑体" panose="02010609060101010101" pitchFamily="2" charset="-122"/>
              </a:endParaRPr>
            </a:p>
          </p:txBody>
        </p:sp>
        <p:sp>
          <p:nvSpPr>
            <p:cNvPr id="74" name="Freeform 558"/>
            <p:cNvSpPr/>
            <p:nvPr/>
          </p:nvSpPr>
          <p:spPr bwMode="auto">
            <a:xfrm>
              <a:off x="931" y="1591"/>
              <a:ext cx="25" cy="57"/>
            </a:xfrm>
            <a:custGeom>
              <a:avLst/>
              <a:gdLst>
                <a:gd name="T0" fmla="*/ 0 w 25"/>
                <a:gd name="T1" fmla="*/ 57 h 57"/>
                <a:gd name="T2" fmla="*/ 25 w 25"/>
                <a:gd name="T3" fmla="*/ 35 h 57"/>
                <a:gd name="T4" fmla="*/ 25 w 25"/>
                <a:gd name="T5" fmla="*/ 0 h 57"/>
                <a:gd name="T6" fmla="*/ 0 w 25"/>
                <a:gd name="T7" fmla="*/ 26 h 57"/>
                <a:gd name="T8" fmla="*/ 0 w 25"/>
                <a:gd name="T9" fmla="*/ 57 h 57"/>
                <a:gd name="T10" fmla="*/ 0 60000 65536"/>
                <a:gd name="T11" fmla="*/ 0 60000 65536"/>
                <a:gd name="T12" fmla="*/ 0 60000 65536"/>
                <a:gd name="T13" fmla="*/ 0 60000 65536"/>
                <a:gd name="T14" fmla="*/ 0 60000 65536"/>
                <a:gd name="T15" fmla="*/ 0 w 25"/>
                <a:gd name="T16" fmla="*/ 0 h 57"/>
                <a:gd name="T17" fmla="*/ 25 w 25"/>
                <a:gd name="T18" fmla="*/ 57 h 57"/>
              </a:gdLst>
              <a:ahLst/>
              <a:cxnLst>
                <a:cxn ang="T10">
                  <a:pos x="T0" y="T1"/>
                </a:cxn>
                <a:cxn ang="T11">
                  <a:pos x="T2" y="T3"/>
                </a:cxn>
                <a:cxn ang="T12">
                  <a:pos x="T4" y="T5"/>
                </a:cxn>
                <a:cxn ang="T13">
                  <a:pos x="T6" y="T7"/>
                </a:cxn>
                <a:cxn ang="T14">
                  <a:pos x="T8" y="T9"/>
                </a:cxn>
              </a:cxnLst>
              <a:rect l="T15" t="T16" r="T17" b="T18"/>
              <a:pathLst>
                <a:path w="25" h="57">
                  <a:moveTo>
                    <a:pt x="0" y="57"/>
                  </a:moveTo>
                  <a:lnTo>
                    <a:pt x="25" y="35"/>
                  </a:lnTo>
                  <a:lnTo>
                    <a:pt x="25" y="0"/>
                  </a:lnTo>
                  <a:lnTo>
                    <a:pt x="0" y="26"/>
                  </a:lnTo>
                  <a:lnTo>
                    <a:pt x="0" y="57"/>
                  </a:lnTo>
                  <a:close/>
                </a:path>
              </a:pathLst>
            </a:custGeom>
            <a:solidFill>
              <a:srgbClr val="7A7A5A"/>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b="1">
                <a:latin typeface="+mn-lt"/>
                <a:ea typeface="黑体" panose="02010609060101010101" pitchFamily="2" charset="-122"/>
              </a:endParaRPr>
            </a:p>
          </p:txBody>
        </p:sp>
        <p:sp>
          <p:nvSpPr>
            <p:cNvPr id="75" name="Freeform 559"/>
            <p:cNvSpPr/>
            <p:nvPr/>
          </p:nvSpPr>
          <p:spPr bwMode="auto">
            <a:xfrm>
              <a:off x="931" y="1591"/>
              <a:ext cx="25" cy="57"/>
            </a:xfrm>
            <a:custGeom>
              <a:avLst/>
              <a:gdLst>
                <a:gd name="T0" fmla="*/ 0 w 25"/>
                <a:gd name="T1" fmla="*/ 57 h 57"/>
                <a:gd name="T2" fmla="*/ 25 w 25"/>
                <a:gd name="T3" fmla="*/ 35 h 57"/>
                <a:gd name="T4" fmla="*/ 25 w 25"/>
                <a:gd name="T5" fmla="*/ 0 h 57"/>
                <a:gd name="T6" fmla="*/ 0 w 25"/>
                <a:gd name="T7" fmla="*/ 26 h 57"/>
                <a:gd name="T8" fmla="*/ 0 w 25"/>
                <a:gd name="T9" fmla="*/ 57 h 57"/>
                <a:gd name="T10" fmla="*/ 0 60000 65536"/>
                <a:gd name="T11" fmla="*/ 0 60000 65536"/>
                <a:gd name="T12" fmla="*/ 0 60000 65536"/>
                <a:gd name="T13" fmla="*/ 0 60000 65536"/>
                <a:gd name="T14" fmla="*/ 0 60000 65536"/>
                <a:gd name="T15" fmla="*/ 0 w 25"/>
                <a:gd name="T16" fmla="*/ 0 h 57"/>
                <a:gd name="T17" fmla="*/ 25 w 25"/>
                <a:gd name="T18" fmla="*/ 57 h 57"/>
              </a:gdLst>
              <a:ahLst/>
              <a:cxnLst>
                <a:cxn ang="T10">
                  <a:pos x="T0" y="T1"/>
                </a:cxn>
                <a:cxn ang="T11">
                  <a:pos x="T2" y="T3"/>
                </a:cxn>
                <a:cxn ang="T12">
                  <a:pos x="T4" y="T5"/>
                </a:cxn>
                <a:cxn ang="T13">
                  <a:pos x="T6" y="T7"/>
                </a:cxn>
                <a:cxn ang="T14">
                  <a:pos x="T8" y="T9"/>
                </a:cxn>
              </a:cxnLst>
              <a:rect l="T15" t="T16" r="T17" b="T18"/>
              <a:pathLst>
                <a:path w="25" h="57">
                  <a:moveTo>
                    <a:pt x="0" y="57"/>
                  </a:moveTo>
                  <a:lnTo>
                    <a:pt x="25" y="35"/>
                  </a:lnTo>
                  <a:lnTo>
                    <a:pt x="25" y="0"/>
                  </a:lnTo>
                  <a:lnTo>
                    <a:pt x="0" y="26"/>
                  </a:lnTo>
                  <a:lnTo>
                    <a:pt x="0" y="57"/>
                  </a:lnTo>
                  <a:close/>
                </a:path>
              </a:pathLst>
            </a:custGeom>
            <a:solidFill>
              <a:srgbClr val="7A7A5A"/>
            </a:solidFill>
            <a:ln w="4763">
              <a:solidFill>
                <a:srgbClr val="494936"/>
              </a:solidFill>
              <a:prstDash val="solid"/>
              <a:round/>
            </a:ln>
          </p:spPr>
          <p:txBody>
            <a:bodyPr/>
            <a:lstStyle/>
            <a:p>
              <a:endParaRPr lang="zh-CN" altLang="en-US" sz="2400" b="1">
                <a:latin typeface="+mn-lt"/>
                <a:ea typeface="黑体" panose="02010609060101010101" pitchFamily="2" charset="-122"/>
              </a:endParaRPr>
            </a:p>
          </p:txBody>
        </p:sp>
        <p:sp>
          <p:nvSpPr>
            <p:cNvPr id="76" name="Freeform 560"/>
            <p:cNvSpPr/>
            <p:nvPr/>
          </p:nvSpPr>
          <p:spPr bwMode="auto">
            <a:xfrm>
              <a:off x="757" y="1591"/>
              <a:ext cx="196" cy="19"/>
            </a:xfrm>
            <a:custGeom>
              <a:avLst/>
              <a:gdLst>
                <a:gd name="T0" fmla="*/ 0 w 196"/>
                <a:gd name="T1" fmla="*/ 19 h 19"/>
                <a:gd name="T2" fmla="*/ 19 w 196"/>
                <a:gd name="T3" fmla="*/ 0 h 19"/>
                <a:gd name="T4" fmla="*/ 196 w 196"/>
                <a:gd name="T5" fmla="*/ 0 h 19"/>
                <a:gd name="T6" fmla="*/ 177 w 196"/>
                <a:gd name="T7" fmla="*/ 19 h 19"/>
                <a:gd name="T8" fmla="*/ 0 w 196"/>
                <a:gd name="T9" fmla="*/ 19 h 19"/>
                <a:gd name="T10" fmla="*/ 0 60000 65536"/>
                <a:gd name="T11" fmla="*/ 0 60000 65536"/>
                <a:gd name="T12" fmla="*/ 0 60000 65536"/>
                <a:gd name="T13" fmla="*/ 0 60000 65536"/>
                <a:gd name="T14" fmla="*/ 0 60000 65536"/>
                <a:gd name="T15" fmla="*/ 0 w 196"/>
                <a:gd name="T16" fmla="*/ 0 h 19"/>
                <a:gd name="T17" fmla="*/ 196 w 196"/>
                <a:gd name="T18" fmla="*/ 19 h 19"/>
              </a:gdLst>
              <a:ahLst/>
              <a:cxnLst>
                <a:cxn ang="T10">
                  <a:pos x="T0" y="T1"/>
                </a:cxn>
                <a:cxn ang="T11">
                  <a:pos x="T2" y="T3"/>
                </a:cxn>
                <a:cxn ang="T12">
                  <a:pos x="T4" y="T5"/>
                </a:cxn>
                <a:cxn ang="T13">
                  <a:pos x="T6" y="T7"/>
                </a:cxn>
                <a:cxn ang="T14">
                  <a:pos x="T8" y="T9"/>
                </a:cxn>
              </a:cxnLst>
              <a:rect l="T15" t="T16" r="T17" b="T18"/>
              <a:pathLst>
                <a:path w="196" h="19">
                  <a:moveTo>
                    <a:pt x="0" y="19"/>
                  </a:moveTo>
                  <a:lnTo>
                    <a:pt x="19" y="0"/>
                  </a:lnTo>
                  <a:lnTo>
                    <a:pt x="196" y="0"/>
                  </a:lnTo>
                  <a:lnTo>
                    <a:pt x="177" y="19"/>
                  </a:lnTo>
                  <a:lnTo>
                    <a:pt x="0" y="19"/>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b="1">
                <a:latin typeface="+mn-lt"/>
                <a:ea typeface="黑体" panose="02010609060101010101" pitchFamily="2" charset="-122"/>
              </a:endParaRPr>
            </a:p>
          </p:txBody>
        </p:sp>
        <p:sp>
          <p:nvSpPr>
            <p:cNvPr id="77" name="Freeform 561"/>
            <p:cNvSpPr/>
            <p:nvPr/>
          </p:nvSpPr>
          <p:spPr bwMode="auto">
            <a:xfrm>
              <a:off x="757" y="1591"/>
              <a:ext cx="196" cy="19"/>
            </a:xfrm>
            <a:custGeom>
              <a:avLst/>
              <a:gdLst>
                <a:gd name="T0" fmla="*/ 0 w 196"/>
                <a:gd name="T1" fmla="*/ 19 h 19"/>
                <a:gd name="T2" fmla="*/ 19 w 196"/>
                <a:gd name="T3" fmla="*/ 0 h 19"/>
                <a:gd name="T4" fmla="*/ 196 w 196"/>
                <a:gd name="T5" fmla="*/ 0 h 19"/>
                <a:gd name="T6" fmla="*/ 177 w 196"/>
                <a:gd name="T7" fmla="*/ 19 h 19"/>
                <a:gd name="T8" fmla="*/ 0 w 196"/>
                <a:gd name="T9" fmla="*/ 19 h 19"/>
                <a:gd name="T10" fmla="*/ 0 60000 65536"/>
                <a:gd name="T11" fmla="*/ 0 60000 65536"/>
                <a:gd name="T12" fmla="*/ 0 60000 65536"/>
                <a:gd name="T13" fmla="*/ 0 60000 65536"/>
                <a:gd name="T14" fmla="*/ 0 60000 65536"/>
                <a:gd name="T15" fmla="*/ 0 w 196"/>
                <a:gd name="T16" fmla="*/ 0 h 19"/>
                <a:gd name="T17" fmla="*/ 196 w 196"/>
                <a:gd name="T18" fmla="*/ 19 h 19"/>
              </a:gdLst>
              <a:ahLst/>
              <a:cxnLst>
                <a:cxn ang="T10">
                  <a:pos x="T0" y="T1"/>
                </a:cxn>
                <a:cxn ang="T11">
                  <a:pos x="T2" y="T3"/>
                </a:cxn>
                <a:cxn ang="T12">
                  <a:pos x="T4" y="T5"/>
                </a:cxn>
                <a:cxn ang="T13">
                  <a:pos x="T6" y="T7"/>
                </a:cxn>
                <a:cxn ang="T14">
                  <a:pos x="T8" y="T9"/>
                </a:cxn>
              </a:cxnLst>
              <a:rect l="T15" t="T16" r="T17" b="T18"/>
              <a:pathLst>
                <a:path w="196" h="19">
                  <a:moveTo>
                    <a:pt x="0" y="19"/>
                  </a:moveTo>
                  <a:lnTo>
                    <a:pt x="19" y="0"/>
                  </a:lnTo>
                  <a:lnTo>
                    <a:pt x="196" y="0"/>
                  </a:lnTo>
                  <a:lnTo>
                    <a:pt x="177" y="19"/>
                  </a:lnTo>
                  <a:lnTo>
                    <a:pt x="0" y="19"/>
                  </a:lnTo>
                  <a:close/>
                </a:path>
              </a:pathLst>
            </a:custGeom>
            <a:solidFill>
              <a:srgbClr val="000000"/>
            </a:solidFill>
            <a:ln w="4763">
              <a:solidFill>
                <a:srgbClr val="000000"/>
              </a:solidFill>
              <a:prstDash val="solid"/>
              <a:round/>
            </a:ln>
          </p:spPr>
          <p:txBody>
            <a:bodyPr/>
            <a:lstStyle/>
            <a:p>
              <a:endParaRPr lang="zh-CN" altLang="en-US" sz="2400" b="1">
                <a:latin typeface="+mn-lt"/>
                <a:ea typeface="黑体" panose="02010609060101010101" pitchFamily="2" charset="-122"/>
              </a:endParaRPr>
            </a:p>
          </p:txBody>
        </p:sp>
        <p:sp>
          <p:nvSpPr>
            <p:cNvPr id="78" name="Freeform 562"/>
            <p:cNvSpPr/>
            <p:nvPr/>
          </p:nvSpPr>
          <p:spPr bwMode="auto">
            <a:xfrm>
              <a:off x="751" y="1446"/>
              <a:ext cx="202" cy="19"/>
            </a:xfrm>
            <a:custGeom>
              <a:avLst/>
              <a:gdLst>
                <a:gd name="T0" fmla="*/ 0 w 202"/>
                <a:gd name="T1" fmla="*/ 19 h 19"/>
                <a:gd name="T2" fmla="*/ 19 w 202"/>
                <a:gd name="T3" fmla="*/ 0 h 19"/>
                <a:gd name="T4" fmla="*/ 202 w 202"/>
                <a:gd name="T5" fmla="*/ 0 h 19"/>
                <a:gd name="T6" fmla="*/ 180 w 202"/>
                <a:gd name="T7" fmla="*/ 19 h 19"/>
                <a:gd name="T8" fmla="*/ 0 w 202"/>
                <a:gd name="T9" fmla="*/ 19 h 19"/>
                <a:gd name="T10" fmla="*/ 0 60000 65536"/>
                <a:gd name="T11" fmla="*/ 0 60000 65536"/>
                <a:gd name="T12" fmla="*/ 0 60000 65536"/>
                <a:gd name="T13" fmla="*/ 0 60000 65536"/>
                <a:gd name="T14" fmla="*/ 0 60000 65536"/>
                <a:gd name="T15" fmla="*/ 0 w 202"/>
                <a:gd name="T16" fmla="*/ 0 h 19"/>
                <a:gd name="T17" fmla="*/ 202 w 202"/>
                <a:gd name="T18" fmla="*/ 19 h 19"/>
              </a:gdLst>
              <a:ahLst/>
              <a:cxnLst>
                <a:cxn ang="T10">
                  <a:pos x="T0" y="T1"/>
                </a:cxn>
                <a:cxn ang="T11">
                  <a:pos x="T2" y="T3"/>
                </a:cxn>
                <a:cxn ang="T12">
                  <a:pos x="T4" y="T5"/>
                </a:cxn>
                <a:cxn ang="T13">
                  <a:pos x="T6" y="T7"/>
                </a:cxn>
                <a:cxn ang="T14">
                  <a:pos x="T8" y="T9"/>
                </a:cxn>
              </a:cxnLst>
              <a:rect l="T15" t="T16" r="T17" b="T18"/>
              <a:pathLst>
                <a:path w="202" h="19">
                  <a:moveTo>
                    <a:pt x="0" y="19"/>
                  </a:moveTo>
                  <a:lnTo>
                    <a:pt x="19" y="0"/>
                  </a:lnTo>
                  <a:lnTo>
                    <a:pt x="202" y="0"/>
                  </a:lnTo>
                  <a:lnTo>
                    <a:pt x="180" y="19"/>
                  </a:lnTo>
                  <a:lnTo>
                    <a:pt x="0" y="19"/>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b="1">
                <a:latin typeface="+mn-lt"/>
                <a:ea typeface="黑体" panose="02010609060101010101" pitchFamily="2" charset="-122"/>
              </a:endParaRPr>
            </a:p>
          </p:txBody>
        </p:sp>
        <p:sp>
          <p:nvSpPr>
            <p:cNvPr id="79" name="Freeform 563"/>
            <p:cNvSpPr/>
            <p:nvPr/>
          </p:nvSpPr>
          <p:spPr bwMode="auto">
            <a:xfrm>
              <a:off x="751" y="1446"/>
              <a:ext cx="202" cy="19"/>
            </a:xfrm>
            <a:custGeom>
              <a:avLst/>
              <a:gdLst>
                <a:gd name="T0" fmla="*/ 0 w 202"/>
                <a:gd name="T1" fmla="*/ 19 h 19"/>
                <a:gd name="T2" fmla="*/ 19 w 202"/>
                <a:gd name="T3" fmla="*/ 0 h 19"/>
                <a:gd name="T4" fmla="*/ 202 w 202"/>
                <a:gd name="T5" fmla="*/ 0 h 19"/>
                <a:gd name="T6" fmla="*/ 180 w 202"/>
                <a:gd name="T7" fmla="*/ 19 h 19"/>
                <a:gd name="T8" fmla="*/ 0 w 202"/>
                <a:gd name="T9" fmla="*/ 19 h 19"/>
                <a:gd name="T10" fmla="*/ 0 60000 65536"/>
                <a:gd name="T11" fmla="*/ 0 60000 65536"/>
                <a:gd name="T12" fmla="*/ 0 60000 65536"/>
                <a:gd name="T13" fmla="*/ 0 60000 65536"/>
                <a:gd name="T14" fmla="*/ 0 60000 65536"/>
                <a:gd name="T15" fmla="*/ 0 w 202"/>
                <a:gd name="T16" fmla="*/ 0 h 19"/>
                <a:gd name="T17" fmla="*/ 202 w 202"/>
                <a:gd name="T18" fmla="*/ 19 h 19"/>
              </a:gdLst>
              <a:ahLst/>
              <a:cxnLst>
                <a:cxn ang="T10">
                  <a:pos x="T0" y="T1"/>
                </a:cxn>
                <a:cxn ang="T11">
                  <a:pos x="T2" y="T3"/>
                </a:cxn>
                <a:cxn ang="T12">
                  <a:pos x="T4" y="T5"/>
                </a:cxn>
                <a:cxn ang="T13">
                  <a:pos x="T6" y="T7"/>
                </a:cxn>
                <a:cxn ang="T14">
                  <a:pos x="T8" y="T9"/>
                </a:cxn>
              </a:cxnLst>
              <a:rect l="T15" t="T16" r="T17" b="T18"/>
              <a:pathLst>
                <a:path w="202" h="19">
                  <a:moveTo>
                    <a:pt x="0" y="19"/>
                  </a:moveTo>
                  <a:lnTo>
                    <a:pt x="19" y="0"/>
                  </a:lnTo>
                  <a:lnTo>
                    <a:pt x="202" y="0"/>
                  </a:lnTo>
                  <a:lnTo>
                    <a:pt x="180" y="19"/>
                  </a:lnTo>
                  <a:lnTo>
                    <a:pt x="0" y="19"/>
                  </a:lnTo>
                  <a:close/>
                </a:path>
              </a:pathLst>
            </a:custGeom>
            <a:solidFill>
              <a:srgbClr val="C9C9B6"/>
            </a:solidFill>
            <a:ln w="4763">
              <a:solidFill>
                <a:srgbClr val="494936"/>
              </a:solidFill>
              <a:prstDash val="solid"/>
              <a:round/>
            </a:ln>
          </p:spPr>
          <p:txBody>
            <a:bodyPr/>
            <a:lstStyle/>
            <a:p>
              <a:endParaRPr lang="zh-CN" altLang="en-US" sz="2400" b="1">
                <a:latin typeface="+mn-lt"/>
                <a:ea typeface="黑体" panose="02010609060101010101" pitchFamily="2" charset="-122"/>
              </a:endParaRPr>
            </a:p>
          </p:txBody>
        </p:sp>
        <p:sp>
          <p:nvSpPr>
            <p:cNvPr id="80" name="Rectangle 564"/>
            <p:cNvSpPr>
              <a:spLocks noChangeArrowheads="1"/>
            </p:cNvSpPr>
            <p:nvPr/>
          </p:nvSpPr>
          <p:spPr bwMode="auto">
            <a:xfrm>
              <a:off x="752" y="1466"/>
              <a:ext cx="181" cy="140"/>
            </a:xfrm>
            <a:prstGeom prst="rect">
              <a:avLst/>
            </a:prstGeom>
            <a:solidFill>
              <a:srgbClr val="B7B79D"/>
            </a:solidFill>
            <a:ln w="4763">
              <a:solidFill>
                <a:srgbClr val="494936"/>
              </a:solidFill>
              <a:miter lim="800000"/>
            </a:ln>
          </p:spPr>
          <p:txBody>
            <a:bodyPr/>
            <a:lstStyle/>
            <a:p>
              <a:endParaRPr lang="zh-CN" altLang="en-US" sz="2400" b="1">
                <a:latin typeface="+mn-lt"/>
                <a:ea typeface="黑体" panose="02010609060101010101" pitchFamily="2" charset="-122"/>
              </a:endParaRPr>
            </a:p>
          </p:txBody>
        </p:sp>
        <p:sp>
          <p:nvSpPr>
            <p:cNvPr id="81" name="Rectangle 565"/>
            <p:cNvSpPr>
              <a:spLocks noChangeArrowheads="1"/>
            </p:cNvSpPr>
            <p:nvPr/>
          </p:nvSpPr>
          <p:spPr bwMode="auto">
            <a:xfrm>
              <a:off x="768" y="1485"/>
              <a:ext cx="149" cy="108"/>
            </a:xfrm>
            <a:prstGeom prst="rect">
              <a:avLst/>
            </a:prstGeom>
            <a:solidFill>
              <a:srgbClr val="FFFFFF"/>
            </a:solidFill>
            <a:ln w="4763">
              <a:solidFill>
                <a:srgbClr val="494936"/>
              </a:solidFill>
              <a:miter lim="800000"/>
            </a:ln>
          </p:spPr>
          <p:txBody>
            <a:bodyPr/>
            <a:lstStyle/>
            <a:p>
              <a:endParaRPr lang="zh-CN" altLang="en-US" sz="2400" b="1">
                <a:latin typeface="+mn-lt"/>
                <a:ea typeface="黑体" panose="02010609060101010101" pitchFamily="2" charset="-122"/>
              </a:endParaRPr>
            </a:p>
          </p:txBody>
        </p:sp>
        <p:sp>
          <p:nvSpPr>
            <p:cNvPr id="82" name="Freeform 566"/>
            <p:cNvSpPr/>
            <p:nvPr/>
          </p:nvSpPr>
          <p:spPr bwMode="auto">
            <a:xfrm>
              <a:off x="931" y="1446"/>
              <a:ext cx="22" cy="161"/>
            </a:xfrm>
            <a:custGeom>
              <a:avLst/>
              <a:gdLst>
                <a:gd name="T0" fmla="*/ 0 w 22"/>
                <a:gd name="T1" fmla="*/ 161 h 161"/>
                <a:gd name="T2" fmla="*/ 22 w 22"/>
                <a:gd name="T3" fmla="*/ 142 h 161"/>
                <a:gd name="T4" fmla="*/ 22 w 22"/>
                <a:gd name="T5" fmla="*/ 0 h 161"/>
                <a:gd name="T6" fmla="*/ 0 w 22"/>
                <a:gd name="T7" fmla="*/ 19 h 161"/>
                <a:gd name="T8" fmla="*/ 0 w 22"/>
                <a:gd name="T9" fmla="*/ 161 h 161"/>
                <a:gd name="T10" fmla="*/ 0 60000 65536"/>
                <a:gd name="T11" fmla="*/ 0 60000 65536"/>
                <a:gd name="T12" fmla="*/ 0 60000 65536"/>
                <a:gd name="T13" fmla="*/ 0 60000 65536"/>
                <a:gd name="T14" fmla="*/ 0 60000 65536"/>
                <a:gd name="T15" fmla="*/ 0 w 22"/>
                <a:gd name="T16" fmla="*/ 0 h 161"/>
                <a:gd name="T17" fmla="*/ 22 w 22"/>
                <a:gd name="T18" fmla="*/ 161 h 161"/>
              </a:gdLst>
              <a:ahLst/>
              <a:cxnLst>
                <a:cxn ang="T10">
                  <a:pos x="T0" y="T1"/>
                </a:cxn>
                <a:cxn ang="T11">
                  <a:pos x="T2" y="T3"/>
                </a:cxn>
                <a:cxn ang="T12">
                  <a:pos x="T4" y="T5"/>
                </a:cxn>
                <a:cxn ang="T13">
                  <a:pos x="T6" y="T7"/>
                </a:cxn>
                <a:cxn ang="T14">
                  <a:pos x="T8" y="T9"/>
                </a:cxn>
              </a:cxnLst>
              <a:rect l="T15" t="T16" r="T17" b="T18"/>
              <a:pathLst>
                <a:path w="22" h="161">
                  <a:moveTo>
                    <a:pt x="0" y="161"/>
                  </a:moveTo>
                  <a:lnTo>
                    <a:pt x="22" y="142"/>
                  </a:lnTo>
                  <a:lnTo>
                    <a:pt x="22" y="0"/>
                  </a:lnTo>
                  <a:lnTo>
                    <a:pt x="0" y="19"/>
                  </a:lnTo>
                  <a:lnTo>
                    <a:pt x="0" y="161"/>
                  </a:lnTo>
                  <a:close/>
                </a:path>
              </a:pathLst>
            </a:custGeom>
            <a:solidFill>
              <a:srgbClr val="7A7A5A"/>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b="1">
                <a:latin typeface="+mn-lt"/>
                <a:ea typeface="黑体" panose="02010609060101010101" pitchFamily="2" charset="-122"/>
              </a:endParaRPr>
            </a:p>
          </p:txBody>
        </p:sp>
        <p:sp>
          <p:nvSpPr>
            <p:cNvPr id="83" name="Freeform 567"/>
            <p:cNvSpPr/>
            <p:nvPr/>
          </p:nvSpPr>
          <p:spPr bwMode="auto">
            <a:xfrm>
              <a:off x="931" y="1446"/>
              <a:ext cx="22" cy="161"/>
            </a:xfrm>
            <a:custGeom>
              <a:avLst/>
              <a:gdLst>
                <a:gd name="T0" fmla="*/ 0 w 22"/>
                <a:gd name="T1" fmla="*/ 161 h 161"/>
                <a:gd name="T2" fmla="*/ 22 w 22"/>
                <a:gd name="T3" fmla="*/ 142 h 161"/>
                <a:gd name="T4" fmla="*/ 22 w 22"/>
                <a:gd name="T5" fmla="*/ 0 h 161"/>
                <a:gd name="T6" fmla="*/ 0 w 22"/>
                <a:gd name="T7" fmla="*/ 19 h 161"/>
                <a:gd name="T8" fmla="*/ 0 w 22"/>
                <a:gd name="T9" fmla="*/ 161 h 161"/>
                <a:gd name="T10" fmla="*/ 0 60000 65536"/>
                <a:gd name="T11" fmla="*/ 0 60000 65536"/>
                <a:gd name="T12" fmla="*/ 0 60000 65536"/>
                <a:gd name="T13" fmla="*/ 0 60000 65536"/>
                <a:gd name="T14" fmla="*/ 0 60000 65536"/>
                <a:gd name="T15" fmla="*/ 0 w 22"/>
                <a:gd name="T16" fmla="*/ 0 h 161"/>
                <a:gd name="T17" fmla="*/ 22 w 22"/>
                <a:gd name="T18" fmla="*/ 161 h 161"/>
              </a:gdLst>
              <a:ahLst/>
              <a:cxnLst>
                <a:cxn ang="T10">
                  <a:pos x="T0" y="T1"/>
                </a:cxn>
                <a:cxn ang="T11">
                  <a:pos x="T2" y="T3"/>
                </a:cxn>
                <a:cxn ang="T12">
                  <a:pos x="T4" y="T5"/>
                </a:cxn>
                <a:cxn ang="T13">
                  <a:pos x="T6" y="T7"/>
                </a:cxn>
                <a:cxn ang="T14">
                  <a:pos x="T8" y="T9"/>
                </a:cxn>
              </a:cxnLst>
              <a:rect l="T15" t="T16" r="T17" b="T18"/>
              <a:pathLst>
                <a:path w="22" h="161">
                  <a:moveTo>
                    <a:pt x="0" y="161"/>
                  </a:moveTo>
                  <a:lnTo>
                    <a:pt x="22" y="142"/>
                  </a:lnTo>
                  <a:lnTo>
                    <a:pt x="22" y="0"/>
                  </a:lnTo>
                  <a:lnTo>
                    <a:pt x="0" y="19"/>
                  </a:lnTo>
                  <a:lnTo>
                    <a:pt x="0" y="161"/>
                  </a:lnTo>
                  <a:close/>
                </a:path>
              </a:pathLst>
            </a:custGeom>
            <a:solidFill>
              <a:srgbClr val="7A7A5A"/>
            </a:solidFill>
            <a:ln w="4763">
              <a:solidFill>
                <a:srgbClr val="494936"/>
              </a:solidFill>
              <a:prstDash val="solid"/>
              <a:round/>
            </a:ln>
          </p:spPr>
          <p:txBody>
            <a:bodyPr/>
            <a:lstStyle/>
            <a:p>
              <a:endParaRPr lang="zh-CN" altLang="en-US" sz="2400" b="1">
                <a:latin typeface="+mn-lt"/>
                <a:ea typeface="黑体" panose="02010609060101010101" pitchFamily="2" charset="-122"/>
              </a:endParaRPr>
            </a:p>
          </p:txBody>
        </p:sp>
        <p:sp>
          <p:nvSpPr>
            <p:cNvPr id="84" name="Freeform 568"/>
            <p:cNvSpPr/>
            <p:nvPr/>
          </p:nvSpPr>
          <p:spPr bwMode="auto">
            <a:xfrm>
              <a:off x="717" y="1642"/>
              <a:ext cx="223" cy="35"/>
            </a:xfrm>
            <a:custGeom>
              <a:avLst/>
              <a:gdLst>
                <a:gd name="T0" fmla="*/ 0 w 223"/>
                <a:gd name="T1" fmla="*/ 35 h 35"/>
                <a:gd name="T2" fmla="*/ 28 w 223"/>
                <a:gd name="T3" fmla="*/ 0 h 35"/>
                <a:gd name="T4" fmla="*/ 223 w 223"/>
                <a:gd name="T5" fmla="*/ 0 h 35"/>
                <a:gd name="T6" fmla="*/ 195 w 223"/>
                <a:gd name="T7" fmla="*/ 35 h 35"/>
                <a:gd name="T8" fmla="*/ 0 w 223"/>
                <a:gd name="T9" fmla="*/ 35 h 35"/>
                <a:gd name="T10" fmla="*/ 0 60000 65536"/>
                <a:gd name="T11" fmla="*/ 0 60000 65536"/>
                <a:gd name="T12" fmla="*/ 0 60000 65536"/>
                <a:gd name="T13" fmla="*/ 0 60000 65536"/>
                <a:gd name="T14" fmla="*/ 0 60000 65536"/>
                <a:gd name="T15" fmla="*/ 0 w 223"/>
                <a:gd name="T16" fmla="*/ 0 h 35"/>
                <a:gd name="T17" fmla="*/ 223 w 223"/>
                <a:gd name="T18" fmla="*/ 35 h 35"/>
              </a:gdLst>
              <a:ahLst/>
              <a:cxnLst>
                <a:cxn ang="T10">
                  <a:pos x="T0" y="T1"/>
                </a:cxn>
                <a:cxn ang="T11">
                  <a:pos x="T2" y="T3"/>
                </a:cxn>
                <a:cxn ang="T12">
                  <a:pos x="T4" y="T5"/>
                </a:cxn>
                <a:cxn ang="T13">
                  <a:pos x="T6" y="T7"/>
                </a:cxn>
                <a:cxn ang="T14">
                  <a:pos x="T8" y="T9"/>
                </a:cxn>
              </a:cxnLst>
              <a:rect l="T15" t="T16" r="T17" b="T18"/>
              <a:pathLst>
                <a:path w="223" h="35">
                  <a:moveTo>
                    <a:pt x="0" y="35"/>
                  </a:moveTo>
                  <a:lnTo>
                    <a:pt x="28" y="0"/>
                  </a:lnTo>
                  <a:lnTo>
                    <a:pt x="223" y="0"/>
                  </a:lnTo>
                  <a:lnTo>
                    <a:pt x="195" y="35"/>
                  </a:lnTo>
                  <a:lnTo>
                    <a:pt x="0" y="35"/>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b="1">
                <a:latin typeface="+mn-lt"/>
                <a:ea typeface="黑体" panose="02010609060101010101" pitchFamily="2" charset="-122"/>
              </a:endParaRPr>
            </a:p>
          </p:txBody>
        </p:sp>
        <p:sp>
          <p:nvSpPr>
            <p:cNvPr id="85" name="Freeform 569"/>
            <p:cNvSpPr/>
            <p:nvPr/>
          </p:nvSpPr>
          <p:spPr bwMode="auto">
            <a:xfrm>
              <a:off x="717" y="1642"/>
              <a:ext cx="223" cy="35"/>
            </a:xfrm>
            <a:custGeom>
              <a:avLst/>
              <a:gdLst>
                <a:gd name="T0" fmla="*/ 0 w 223"/>
                <a:gd name="T1" fmla="*/ 35 h 35"/>
                <a:gd name="T2" fmla="*/ 28 w 223"/>
                <a:gd name="T3" fmla="*/ 0 h 35"/>
                <a:gd name="T4" fmla="*/ 223 w 223"/>
                <a:gd name="T5" fmla="*/ 0 h 35"/>
                <a:gd name="T6" fmla="*/ 195 w 223"/>
                <a:gd name="T7" fmla="*/ 35 h 35"/>
                <a:gd name="T8" fmla="*/ 0 w 223"/>
                <a:gd name="T9" fmla="*/ 35 h 35"/>
                <a:gd name="T10" fmla="*/ 0 60000 65536"/>
                <a:gd name="T11" fmla="*/ 0 60000 65536"/>
                <a:gd name="T12" fmla="*/ 0 60000 65536"/>
                <a:gd name="T13" fmla="*/ 0 60000 65536"/>
                <a:gd name="T14" fmla="*/ 0 60000 65536"/>
                <a:gd name="T15" fmla="*/ 0 w 223"/>
                <a:gd name="T16" fmla="*/ 0 h 35"/>
                <a:gd name="T17" fmla="*/ 223 w 223"/>
                <a:gd name="T18" fmla="*/ 35 h 35"/>
              </a:gdLst>
              <a:ahLst/>
              <a:cxnLst>
                <a:cxn ang="T10">
                  <a:pos x="T0" y="T1"/>
                </a:cxn>
                <a:cxn ang="T11">
                  <a:pos x="T2" y="T3"/>
                </a:cxn>
                <a:cxn ang="T12">
                  <a:pos x="T4" y="T5"/>
                </a:cxn>
                <a:cxn ang="T13">
                  <a:pos x="T6" y="T7"/>
                </a:cxn>
                <a:cxn ang="T14">
                  <a:pos x="T8" y="T9"/>
                </a:cxn>
              </a:cxnLst>
              <a:rect l="T15" t="T16" r="T17" b="T18"/>
              <a:pathLst>
                <a:path w="223" h="35">
                  <a:moveTo>
                    <a:pt x="0" y="35"/>
                  </a:moveTo>
                  <a:lnTo>
                    <a:pt x="28" y="0"/>
                  </a:lnTo>
                  <a:lnTo>
                    <a:pt x="223" y="0"/>
                  </a:lnTo>
                  <a:lnTo>
                    <a:pt x="195" y="35"/>
                  </a:lnTo>
                  <a:lnTo>
                    <a:pt x="0" y="35"/>
                  </a:lnTo>
                  <a:close/>
                </a:path>
              </a:pathLst>
            </a:custGeom>
            <a:solidFill>
              <a:srgbClr val="C9C9B6"/>
            </a:solidFill>
            <a:ln w="4763">
              <a:solidFill>
                <a:srgbClr val="494936"/>
              </a:solidFill>
              <a:prstDash val="solid"/>
              <a:round/>
            </a:ln>
          </p:spPr>
          <p:txBody>
            <a:bodyPr/>
            <a:lstStyle/>
            <a:p>
              <a:endParaRPr lang="zh-CN" altLang="en-US" sz="2400" b="1">
                <a:latin typeface="+mn-lt"/>
                <a:ea typeface="黑体" panose="02010609060101010101" pitchFamily="2" charset="-122"/>
              </a:endParaRPr>
            </a:p>
          </p:txBody>
        </p:sp>
        <p:sp>
          <p:nvSpPr>
            <p:cNvPr id="86" name="Freeform 570"/>
            <p:cNvSpPr/>
            <p:nvPr/>
          </p:nvSpPr>
          <p:spPr bwMode="auto">
            <a:xfrm>
              <a:off x="912" y="1642"/>
              <a:ext cx="28" cy="41"/>
            </a:xfrm>
            <a:custGeom>
              <a:avLst/>
              <a:gdLst>
                <a:gd name="T0" fmla="*/ 0 w 28"/>
                <a:gd name="T1" fmla="*/ 41 h 41"/>
                <a:gd name="T2" fmla="*/ 28 w 28"/>
                <a:gd name="T3" fmla="*/ 13 h 41"/>
                <a:gd name="T4" fmla="*/ 28 w 28"/>
                <a:gd name="T5" fmla="*/ 0 h 41"/>
                <a:gd name="T6" fmla="*/ 0 w 28"/>
                <a:gd name="T7" fmla="*/ 35 h 41"/>
                <a:gd name="T8" fmla="*/ 0 w 28"/>
                <a:gd name="T9" fmla="*/ 41 h 41"/>
                <a:gd name="T10" fmla="*/ 0 60000 65536"/>
                <a:gd name="T11" fmla="*/ 0 60000 65536"/>
                <a:gd name="T12" fmla="*/ 0 60000 65536"/>
                <a:gd name="T13" fmla="*/ 0 60000 65536"/>
                <a:gd name="T14" fmla="*/ 0 60000 65536"/>
                <a:gd name="T15" fmla="*/ 0 w 28"/>
                <a:gd name="T16" fmla="*/ 0 h 41"/>
                <a:gd name="T17" fmla="*/ 28 w 28"/>
                <a:gd name="T18" fmla="*/ 41 h 41"/>
              </a:gdLst>
              <a:ahLst/>
              <a:cxnLst>
                <a:cxn ang="T10">
                  <a:pos x="T0" y="T1"/>
                </a:cxn>
                <a:cxn ang="T11">
                  <a:pos x="T2" y="T3"/>
                </a:cxn>
                <a:cxn ang="T12">
                  <a:pos x="T4" y="T5"/>
                </a:cxn>
                <a:cxn ang="T13">
                  <a:pos x="T6" y="T7"/>
                </a:cxn>
                <a:cxn ang="T14">
                  <a:pos x="T8" y="T9"/>
                </a:cxn>
              </a:cxnLst>
              <a:rect l="T15" t="T16" r="T17" b="T18"/>
              <a:pathLst>
                <a:path w="28" h="41">
                  <a:moveTo>
                    <a:pt x="0" y="41"/>
                  </a:moveTo>
                  <a:lnTo>
                    <a:pt x="28" y="13"/>
                  </a:lnTo>
                  <a:lnTo>
                    <a:pt x="28" y="0"/>
                  </a:lnTo>
                  <a:lnTo>
                    <a:pt x="0" y="35"/>
                  </a:lnTo>
                  <a:lnTo>
                    <a:pt x="0" y="41"/>
                  </a:lnTo>
                  <a:close/>
                </a:path>
              </a:pathLst>
            </a:custGeom>
            <a:solidFill>
              <a:srgbClr val="7A7A5A"/>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b="1">
                <a:latin typeface="+mn-lt"/>
                <a:ea typeface="黑体" panose="02010609060101010101" pitchFamily="2" charset="-122"/>
              </a:endParaRPr>
            </a:p>
          </p:txBody>
        </p:sp>
        <p:sp>
          <p:nvSpPr>
            <p:cNvPr id="87" name="Freeform 571"/>
            <p:cNvSpPr/>
            <p:nvPr/>
          </p:nvSpPr>
          <p:spPr bwMode="auto">
            <a:xfrm>
              <a:off x="912" y="1642"/>
              <a:ext cx="28" cy="41"/>
            </a:xfrm>
            <a:custGeom>
              <a:avLst/>
              <a:gdLst>
                <a:gd name="T0" fmla="*/ 0 w 28"/>
                <a:gd name="T1" fmla="*/ 41 h 41"/>
                <a:gd name="T2" fmla="*/ 28 w 28"/>
                <a:gd name="T3" fmla="*/ 13 h 41"/>
                <a:gd name="T4" fmla="*/ 28 w 28"/>
                <a:gd name="T5" fmla="*/ 0 h 41"/>
                <a:gd name="T6" fmla="*/ 0 w 28"/>
                <a:gd name="T7" fmla="*/ 35 h 41"/>
                <a:gd name="T8" fmla="*/ 0 w 28"/>
                <a:gd name="T9" fmla="*/ 41 h 41"/>
                <a:gd name="T10" fmla="*/ 0 60000 65536"/>
                <a:gd name="T11" fmla="*/ 0 60000 65536"/>
                <a:gd name="T12" fmla="*/ 0 60000 65536"/>
                <a:gd name="T13" fmla="*/ 0 60000 65536"/>
                <a:gd name="T14" fmla="*/ 0 60000 65536"/>
                <a:gd name="T15" fmla="*/ 0 w 28"/>
                <a:gd name="T16" fmla="*/ 0 h 41"/>
                <a:gd name="T17" fmla="*/ 28 w 28"/>
                <a:gd name="T18" fmla="*/ 41 h 41"/>
              </a:gdLst>
              <a:ahLst/>
              <a:cxnLst>
                <a:cxn ang="T10">
                  <a:pos x="T0" y="T1"/>
                </a:cxn>
                <a:cxn ang="T11">
                  <a:pos x="T2" y="T3"/>
                </a:cxn>
                <a:cxn ang="T12">
                  <a:pos x="T4" y="T5"/>
                </a:cxn>
                <a:cxn ang="T13">
                  <a:pos x="T6" y="T7"/>
                </a:cxn>
                <a:cxn ang="T14">
                  <a:pos x="T8" y="T9"/>
                </a:cxn>
              </a:cxnLst>
              <a:rect l="T15" t="T16" r="T17" b="T18"/>
              <a:pathLst>
                <a:path w="28" h="41">
                  <a:moveTo>
                    <a:pt x="0" y="41"/>
                  </a:moveTo>
                  <a:lnTo>
                    <a:pt x="28" y="13"/>
                  </a:lnTo>
                  <a:lnTo>
                    <a:pt x="28" y="0"/>
                  </a:lnTo>
                  <a:lnTo>
                    <a:pt x="0" y="35"/>
                  </a:lnTo>
                  <a:lnTo>
                    <a:pt x="0" y="41"/>
                  </a:lnTo>
                  <a:close/>
                </a:path>
              </a:pathLst>
            </a:custGeom>
            <a:solidFill>
              <a:srgbClr val="7A7A5A"/>
            </a:solidFill>
            <a:ln w="4763">
              <a:solidFill>
                <a:srgbClr val="494936"/>
              </a:solidFill>
              <a:prstDash val="solid"/>
              <a:round/>
            </a:ln>
          </p:spPr>
          <p:txBody>
            <a:bodyPr/>
            <a:lstStyle/>
            <a:p>
              <a:endParaRPr lang="zh-CN" altLang="en-US" sz="2400" b="1">
                <a:latin typeface="+mn-lt"/>
                <a:ea typeface="黑体" panose="02010609060101010101" pitchFamily="2" charset="-122"/>
              </a:endParaRPr>
            </a:p>
          </p:txBody>
        </p:sp>
        <p:sp>
          <p:nvSpPr>
            <p:cNvPr id="88" name="Rectangle 572"/>
            <p:cNvSpPr>
              <a:spLocks noChangeArrowheads="1"/>
            </p:cNvSpPr>
            <p:nvPr/>
          </p:nvSpPr>
          <p:spPr bwMode="auto">
            <a:xfrm>
              <a:off x="717" y="1677"/>
              <a:ext cx="195" cy="6"/>
            </a:xfrm>
            <a:prstGeom prst="rect">
              <a:avLst/>
            </a:prstGeom>
            <a:solidFill>
              <a:srgbClr val="B7B7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400" b="1">
                <a:latin typeface="+mn-lt"/>
                <a:ea typeface="黑体" panose="02010609060101010101" pitchFamily="2" charset="-122"/>
              </a:endParaRPr>
            </a:p>
          </p:txBody>
        </p:sp>
        <p:sp>
          <p:nvSpPr>
            <p:cNvPr id="89" name="Rectangle 573"/>
            <p:cNvSpPr>
              <a:spLocks noChangeArrowheads="1"/>
            </p:cNvSpPr>
            <p:nvPr/>
          </p:nvSpPr>
          <p:spPr bwMode="auto">
            <a:xfrm>
              <a:off x="718" y="1678"/>
              <a:ext cx="193" cy="4"/>
            </a:xfrm>
            <a:prstGeom prst="rect">
              <a:avLst/>
            </a:prstGeom>
            <a:solidFill>
              <a:srgbClr val="B7B79D"/>
            </a:solidFill>
            <a:ln w="4763">
              <a:solidFill>
                <a:srgbClr val="494936"/>
              </a:solidFill>
              <a:miter lim="800000"/>
            </a:ln>
          </p:spPr>
          <p:txBody>
            <a:bodyPr/>
            <a:lstStyle/>
            <a:p>
              <a:endParaRPr lang="zh-CN" altLang="en-US" sz="2400" b="1">
                <a:latin typeface="+mn-lt"/>
                <a:ea typeface="黑体" panose="02010609060101010101" pitchFamily="2" charset="-122"/>
              </a:endParaRPr>
            </a:p>
          </p:txBody>
        </p:sp>
        <p:sp>
          <p:nvSpPr>
            <p:cNvPr id="90" name="Freeform 574"/>
            <p:cNvSpPr/>
            <p:nvPr/>
          </p:nvSpPr>
          <p:spPr bwMode="auto">
            <a:xfrm>
              <a:off x="953" y="1651"/>
              <a:ext cx="38" cy="23"/>
            </a:xfrm>
            <a:custGeom>
              <a:avLst/>
              <a:gdLst>
                <a:gd name="T0" fmla="*/ 0 w 38"/>
                <a:gd name="T1" fmla="*/ 23 h 23"/>
                <a:gd name="T2" fmla="*/ 13 w 38"/>
                <a:gd name="T3" fmla="*/ 0 h 23"/>
                <a:gd name="T4" fmla="*/ 38 w 38"/>
                <a:gd name="T5" fmla="*/ 0 h 23"/>
                <a:gd name="T6" fmla="*/ 25 w 38"/>
                <a:gd name="T7" fmla="*/ 23 h 23"/>
                <a:gd name="T8" fmla="*/ 0 w 38"/>
                <a:gd name="T9" fmla="*/ 23 h 23"/>
                <a:gd name="T10" fmla="*/ 0 60000 65536"/>
                <a:gd name="T11" fmla="*/ 0 60000 65536"/>
                <a:gd name="T12" fmla="*/ 0 60000 65536"/>
                <a:gd name="T13" fmla="*/ 0 60000 65536"/>
                <a:gd name="T14" fmla="*/ 0 60000 65536"/>
                <a:gd name="T15" fmla="*/ 0 w 38"/>
                <a:gd name="T16" fmla="*/ 0 h 23"/>
                <a:gd name="T17" fmla="*/ 38 w 38"/>
                <a:gd name="T18" fmla="*/ 23 h 23"/>
              </a:gdLst>
              <a:ahLst/>
              <a:cxnLst>
                <a:cxn ang="T10">
                  <a:pos x="T0" y="T1"/>
                </a:cxn>
                <a:cxn ang="T11">
                  <a:pos x="T2" y="T3"/>
                </a:cxn>
                <a:cxn ang="T12">
                  <a:pos x="T4" y="T5"/>
                </a:cxn>
                <a:cxn ang="T13">
                  <a:pos x="T6" y="T7"/>
                </a:cxn>
                <a:cxn ang="T14">
                  <a:pos x="T8" y="T9"/>
                </a:cxn>
              </a:cxnLst>
              <a:rect l="T15" t="T16" r="T17" b="T18"/>
              <a:pathLst>
                <a:path w="38" h="23">
                  <a:moveTo>
                    <a:pt x="0" y="23"/>
                  </a:moveTo>
                  <a:lnTo>
                    <a:pt x="13" y="0"/>
                  </a:lnTo>
                  <a:lnTo>
                    <a:pt x="38" y="0"/>
                  </a:lnTo>
                  <a:lnTo>
                    <a:pt x="25" y="23"/>
                  </a:lnTo>
                  <a:lnTo>
                    <a:pt x="0" y="23"/>
                  </a:lnTo>
                  <a:close/>
                </a:path>
              </a:pathLst>
            </a:custGeom>
            <a:solidFill>
              <a:srgbClr val="C9C9B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b="1">
                <a:latin typeface="+mn-lt"/>
                <a:ea typeface="黑体" panose="02010609060101010101" pitchFamily="2" charset="-122"/>
              </a:endParaRPr>
            </a:p>
          </p:txBody>
        </p:sp>
        <p:sp>
          <p:nvSpPr>
            <p:cNvPr id="91" name="Freeform 575"/>
            <p:cNvSpPr/>
            <p:nvPr/>
          </p:nvSpPr>
          <p:spPr bwMode="auto">
            <a:xfrm>
              <a:off x="953" y="1651"/>
              <a:ext cx="38" cy="23"/>
            </a:xfrm>
            <a:custGeom>
              <a:avLst/>
              <a:gdLst>
                <a:gd name="T0" fmla="*/ 0 w 38"/>
                <a:gd name="T1" fmla="*/ 23 h 23"/>
                <a:gd name="T2" fmla="*/ 13 w 38"/>
                <a:gd name="T3" fmla="*/ 0 h 23"/>
                <a:gd name="T4" fmla="*/ 38 w 38"/>
                <a:gd name="T5" fmla="*/ 0 h 23"/>
                <a:gd name="T6" fmla="*/ 25 w 38"/>
                <a:gd name="T7" fmla="*/ 23 h 23"/>
                <a:gd name="T8" fmla="*/ 0 w 38"/>
                <a:gd name="T9" fmla="*/ 23 h 23"/>
                <a:gd name="T10" fmla="*/ 0 60000 65536"/>
                <a:gd name="T11" fmla="*/ 0 60000 65536"/>
                <a:gd name="T12" fmla="*/ 0 60000 65536"/>
                <a:gd name="T13" fmla="*/ 0 60000 65536"/>
                <a:gd name="T14" fmla="*/ 0 60000 65536"/>
                <a:gd name="T15" fmla="*/ 0 w 38"/>
                <a:gd name="T16" fmla="*/ 0 h 23"/>
                <a:gd name="T17" fmla="*/ 38 w 38"/>
                <a:gd name="T18" fmla="*/ 23 h 23"/>
              </a:gdLst>
              <a:ahLst/>
              <a:cxnLst>
                <a:cxn ang="T10">
                  <a:pos x="T0" y="T1"/>
                </a:cxn>
                <a:cxn ang="T11">
                  <a:pos x="T2" y="T3"/>
                </a:cxn>
                <a:cxn ang="T12">
                  <a:pos x="T4" y="T5"/>
                </a:cxn>
                <a:cxn ang="T13">
                  <a:pos x="T6" y="T7"/>
                </a:cxn>
                <a:cxn ang="T14">
                  <a:pos x="T8" y="T9"/>
                </a:cxn>
              </a:cxnLst>
              <a:rect l="T15" t="T16" r="T17" b="T18"/>
              <a:pathLst>
                <a:path w="38" h="23">
                  <a:moveTo>
                    <a:pt x="0" y="23"/>
                  </a:moveTo>
                  <a:lnTo>
                    <a:pt x="13" y="0"/>
                  </a:lnTo>
                  <a:lnTo>
                    <a:pt x="38" y="0"/>
                  </a:lnTo>
                  <a:lnTo>
                    <a:pt x="25" y="23"/>
                  </a:lnTo>
                  <a:lnTo>
                    <a:pt x="0" y="23"/>
                  </a:lnTo>
                  <a:close/>
                </a:path>
              </a:pathLst>
            </a:custGeom>
            <a:solidFill>
              <a:srgbClr val="C9C9B6"/>
            </a:solidFill>
            <a:ln w="4763">
              <a:solidFill>
                <a:srgbClr val="494936"/>
              </a:solidFill>
              <a:prstDash val="solid"/>
              <a:round/>
            </a:ln>
          </p:spPr>
          <p:txBody>
            <a:bodyPr/>
            <a:lstStyle/>
            <a:p>
              <a:endParaRPr lang="zh-CN" altLang="en-US" sz="2400" b="1">
                <a:latin typeface="+mn-lt"/>
                <a:ea typeface="黑体" panose="02010609060101010101" pitchFamily="2" charset="-122"/>
              </a:endParaRPr>
            </a:p>
          </p:txBody>
        </p:sp>
        <p:sp>
          <p:nvSpPr>
            <p:cNvPr id="92" name="Freeform 576"/>
            <p:cNvSpPr/>
            <p:nvPr/>
          </p:nvSpPr>
          <p:spPr bwMode="auto">
            <a:xfrm>
              <a:off x="978" y="1651"/>
              <a:ext cx="13" cy="29"/>
            </a:xfrm>
            <a:custGeom>
              <a:avLst/>
              <a:gdLst>
                <a:gd name="T0" fmla="*/ 0 w 13"/>
                <a:gd name="T1" fmla="*/ 29 h 29"/>
                <a:gd name="T2" fmla="*/ 13 w 13"/>
                <a:gd name="T3" fmla="*/ 16 h 29"/>
                <a:gd name="T4" fmla="*/ 13 w 13"/>
                <a:gd name="T5" fmla="*/ 0 h 29"/>
                <a:gd name="T6" fmla="*/ 0 w 13"/>
                <a:gd name="T7" fmla="*/ 23 h 29"/>
                <a:gd name="T8" fmla="*/ 0 w 13"/>
                <a:gd name="T9" fmla="*/ 29 h 29"/>
                <a:gd name="T10" fmla="*/ 0 60000 65536"/>
                <a:gd name="T11" fmla="*/ 0 60000 65536"/>
                <a:gd name="T12" fmla="*/ 0 60000 65536"/>
                <a:gd name="T13" fmla="*/ 0 60000 65536"/>
                <a:gd name="T14" fmla="*/ 0 60000 65536"/>
                <a:gd name="T15" fmla="*/ 0 w 13"/>
                <a:gd name="T16" fmla="*/ 0 h 29"/>
                <a:gd name="T17" fmla="*/ 13 w 13"/>
                <a:gd name="T18" fmla="*/ 29 h 29"/>
              </a:gdLst>
              <a:ahLst/>
              <a:cxnLst>
                <a:cxn ang="T10">
                  <a:pos x="T0" y="T1"/>
                </a:cxn>
                <a:cxn ang="T11">
                  <a:pos x="T2" y="T3"/>
                </a:cxn>
                <a:cxn ang="T12">
                  <a:pos x="T4" y="T5"/>
                </a:cxn>
                <a:cxn ang="T13">
                  <a:pos x="T6" y="T7"/>
                </a:cxn>
                <a:cxn ang="T14">
                  <a:pos x="T8" y="T9"/>
                </a:cxn>
              </a:cxnLst>
              <a:rect l="T15" t="T16" r="T17" b="T18"/>
              <a:pathLst>
                <a:path w="13" h="29">
                  <a:moveTo>
                    <a:pt x="0" y="29"/>
                  </a:moveTo>
                  <a:lnTo>
                    <a:pt x="13" y="16"/>
                  </a:lnTo>
                  <a:lnTo>
                    <a:pt x="13" y="0"/>
                  </a:lnTo>
                  <a:lnTo>
                    <a:pt x="0" y="23"/>
                  </a:lnTo>
                  <a:lnTo>
                    <a:pt x="0" y="29"/>
                  </a:lnTo>
                  <a:close/>
                </a:path>
              </a:pathLst>
            </a:custGeom>
            <a:solidFill>
              <a:srgbClr val="7A7A5A"/>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b="1">
                <a:latin typeface="+mn-lt"/>
                <a:ea typeface="黑体" panose="02010609060101010101" pitchFamily="2" charset="-122"/>
              </a:endParaRPr>
            </a:p>
          </p:txBody>
        </p:sp>
        <p:sp>
          <p:nvSpPr>
            <p:cNvPr id="93" name="Freeform 577"/>
            <p:cNvSpPr/>
            <p:nvPr/>
          </p:nvSpPr>
          <p:spPr bwMode="auto">
            <a:xfrm>
              <a:off x="978" y="1651"/>
              <a:ext cx="13" cy="29"/>
            </a:xfrm>
            <a:custGeom>
              <a:avLst/>
              <a:gdLst>
                <a:gd name="T0" fmla="*/ 0 w 13"/>
                <a:gd name="T1" fmla="*/ 29 h 29"/>
                <a:gd name="T2" fmla="*/ 13 w 13"/>
                <a:gd name="T3" fmla="*/ 16 h 29"/>
                <a:gd name="T4" fmla="*/ 13 w 13"/>
                <a:gd name="T5" fmla="*/ 0 h 29"/>
                <a:gd name="T6" fmla="*/ 0 w 13"/>
                <a:gd name="T7" fmla="*/ 23 h 29"/>
                <a:gd name="T8" fmla="*/ 0 w 13"/>
                <a:gd name="T9" fmla="*/ 29 h 29"/>
                <a:gd name="T10" fmla="*/ 0 60000 65536"/>
                <a:gd name="T11" fmla="*/ 0 60000 65536"/>
                <a:gd name="T12" fmla="*/ 0 60000 65536"/>
                <a:gd name="T13" fmla="*/ 0 60000 65536"/>
                <a:gd name="T14" fmla="*/ 0 60000 65536"/>
                <a:gd name="T15" fmla="*/ 0 w 13"/>
                <a:gd name="T16" fmla="*/ 0 h 29"/>
                <a:gd name="T17" fmla="*/ 13 w 13"/>
                <a:gd name="T18" fmla="*/ 29 h 29"/>
              </a:gdLst>
              <a:ahLst/>
              <a:cxnLst>
                <a:cxn ang="T10">
                  <a:pos x="T0" y="T1"/>
                </a:cxn>
                <a:cxn ang="T11">
                  <a:pos x="T2" y="T3"/>
                </a:cxn>
                <a:cxn ang="T12">
                  <a:pos x="T4" y="T5"/>
                </a:cxn>
                <a:cxn ang="T13">
                  <a:pos x="T6" y="T7"/>
                </a:cxn>
                <a:cxn ang="T14">
                  <a:pos x="T8" y="T9"/>
                </a:cxn>
              </a:cxnLst>
              <a:rect l="T15" t="T16" r="T17" b="T18"/>
              <a:pathLst>
                <a:path w="13" h="29">
                  <a:moveTo>
                    <a:pt x="0" y="29"/>
                  </a:moveTo>
                  <a:lnTo>
                    <a:pt x="13" y="16"/>
                  </a:lnTo>
                  <a:lnTo>
                    <a:pt x="13" y="0"/>
                  </a:lnTo>
                  <a:lnTo>
                    <a:pt x="0" y="23"/>
                  </a:lnTo>
                  <a:lnTo>
                    <a:pt x="0" y="29"/>
                  </a:lnTo>
                  <a:close/>
                </a:path>
              </a:pathLst>
            </a:custGeom>
            <a:solidFill>
              <a:srgbClr val="7A7A5A"/>
            </a:solidFill>
            <a:ln w="4763">
              <a:solidFill>
                <a:srgbClr val="494936"/>
              </a:solidFill>
              <a:prstDash val="solid"/>
              <a:round/>
            </a:ln>
          </p:spPr>
          <p:txBody>
            <a:bodyPr/>
            <a:lstStyle/>
            <a:p>
              <a:endParaRPr lang="zh-CN" altLang="en-US" sz="2400" b="1">
                <a:latin typeface="+mn-lt"/>
                <a:ea typeface="黑体" panose="02010609060101010101" pitchFamily="2" charset="-122"/>
              </a:endParaRPr>
            </a:p>
          </p:txBody>
        </p:sp>
        <p:sp>
          <p:nvSpPr>
            <p:cNvPr id="94" name="Rectangle 578"/>
            <p:cNvSpPr>
              <a:spLocks noChangeArrowheads="1"/>
            </p:cNvSpPr>
            <p:nvPr/>
          </p:nvSpPr>
          <p:spPr bwMode="auto">
            <a:xfrm>
              <a:off x="950" y="1674"/>
              <a:ext cx="28" cy="6"/>
            </a:xfrm>
            <a:prstGeom prst="rect">
              <a:avLst/>
            </a:prstGeom>
            <a:solidFill>
              <a:srgbClr val="B7B7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400" b="1">
                <a:latin typeface="+mn-lt"/>
                <a:ea typeface="黑体" panose="02010609060101010101" pitchFamily="2" charset="-122"/>
              </a:endParaRPr>
            </a:p>
          </p:txBody>
        </p:sp>
        <p:sp>
          <p:nvSpPr>
            <p:cNvPr id="95" name="Rectangle 579"/>
            <p:cNvSpPr>
              <a:spLocks noChangeArrowheads="1"/>
            </p:cNvSpPr>
            <p:nvPr/>
          </p:nvSpPr>
          <p:spPr bwMode="auto">
            <a:xfrm>
              <a:off x="951" y="1675"/>
              <a:ext cx="26" cy="4"/>
            </a:xfrm>
            <a:prstGeom prst="rect">
              <a:avLst/>
            </a:prstGeom>
            <a:solidFill>
              <a:srgbClr val="B7B79D"/>
            </a:solidFill>
            <a:ln w="4763">
              <a:solidFill>
                <a:srgbClr val="494936"/>
              </a:solidFill>
              <a:miter lim="800000"/>
            </a:ln>
          </p:spPr>
          <p:txBody>
            <a:bodyPr/>
            <a:lstStyle/>
            <a:p>
              <a:endParaRPr lang="zh-CN" altLang="en-US" sz="2400" b="1">
                <a:latin typeface="+mn-lt"/>
                <a:ea typeface="黑体" panose="02010609060101010101" pitchFamily="2" charset="-122"/>
              </a:endParaRPr>
            </a:p>
          </p:txBody>
        </p:sp>
      </p:grpSp>
      <p:sp>
        <p:nvSpPr>
          <p:cNvPr id="96" name="Rectangle 580"/>
          <p:cNvSpPr>
            <a:spLocks noChangeArrowheads="1"/>
          </p:cNvSpPr>
          <p:nvPr/>
        </p:nvSpPr>
        <p:spPr bwMode="auto">
          <a:xfrm>
            <a:off x="4222053" y="2679818"/>
            <a:ext cx="2247731" cy="400110"/>
          </a:xfrm>
          <a:prstGeom prst="rect">
            <a:avLst/>
          </a:prstGeom>
          <a:solidFill>
            <a:schemeClr val="bg1"/>
          </a:solidFill>
          <a:ln w="9525">
            <a:solidFill>
              <a:schemeClr val="tx1"/>
            </a:solidFill>
            <a:miter lim="800000"/>
          </a:ln>
          <a:effectLst>
            <a:outerShdw dist="35921" dir="2700000" algn="ctr" rotWithShape="0">
              <a:schemeClr val="bg2"/>
            </a:outerShdw>
          </a:effectLst>
        </p:spPr>
        <p:txBody>
          <a:bodyPr wrap="none" anchor="ctr">
            <a:spAutoFit/>
          </a:bodyPr>
          <a:lstStyle/>
          <a:p>
            <a:pPr algn="ctr">
              <a:defRPr/>
            </a:pPr>
            <a:r>
              <a:rPr kumimoji="1" lang="en-US" altLang="zh-CN" sz="2000" b="1">
                <a:solidFill>
                  <a:srgbClr val="000099"/>
                </a:solidFill>
                <a:latin typeface="+mn-lt"/>
                <a:ea typeface="黑体" panose="02010609060101010101" pitchFamily="2" charset="-122"/>
              </a:rPr>
              <a:t>B </a:t>
            </a:r>
            <a:r>
              <a:rPr kumimoji="1" lang="zh-CN" altLang="en-US" sz="2000" b="1">
                <a:solidFill>
                  <a:srgbClr val="000099"/>
                </a:solidFill>
                <a:latin typeface="+mn-lt"/>
                <a:ea typeface="黑体" panose="02010609060101010101" pitchFamily="2" charset="-122"/>
              </a:rPr>
              <a:t>选定的加密算法</a:t>
            </a:r>
            <a:endParaRPr kumimoji="1" lang="zh-CN" altLang="en-US" sz="2000" b="1" baseline="-25000">
              <a:solidFill>
                <a:srgbClr val="000099"/>
              </a:solidFill>
              <a:latin typeface="+mn-lt"/>
              <a:ea typeface="黑体" panose="02010609060101010101" pitchFamily="2" charset="-122"/>
            </a:endParaRPr>
          </a:p>
        </p:txBody>
      </p:sp>
      <p:sp>
        <p:nvSpPr>
          <p:cNvPr id="97" name="Line 583"/>
          <p:cNvSpPr>
            <a:spLocks noChangeShapeType="1"/>
          </p:cNvSpPr>
          <p:nvPr/>
        </p:nvSpPr>
        <p:spPr bwMode="auto">
          <a:xfrm flipV="1">
            <a:off x="3420643" y="3430303"/>
            <a:ext cx="3870483" cy="0"/>
          </a:xfrm>
          <a:prstGeom prst="line">
            <a:avLst/>
          </a:prstGeom>
          <a:noFill/>
          <a:ln w="38100">
            <a:solidFill>
              <a:srgbClr val="000099"/>
            </a:solidFill>
            <a:round/>
            <a:headEnd type="triangle" w="med" len="lg"/>
            <a:tailEnd type="none" w="med" len="lg"/>
          </a:ln>
          <a:extLst>
            <a:ext uri="{909E8E84-426E-40DD-AFC4-6F175D3DCCD1}">
              <a14:hiddenFill xmlns:a14="http://schemas.microsoft.com/office/drawing/2010/main">
                <a:noFill/>
              </a14:hiddenFill>
            </a:ext>
          </a:extLst>
        </p:spPr>
        <p:txBody>
          <a:bodyPr wrap="none" anchor="ctr"/>
          <a:lstStyle/>
          <a:p>
            <a:endParaRPr lang="zh-CN" altLang="en-US" sz="2400" b="1">
              <a:latin typeface="+mn-lt"/>
              <a:ea typeface="黑体" panose="02010609060101010101" pitchFamily="2" charset="-122"/>
            </a:endParaRPr>
          </a:p>
        </p:txBody>
      </p:sp>
      <p:sp>
        <p:nvSpPr>
          <p:cNvPr id="98" name="Rectangle 581"/>
          <p:cNvSpPr>
            <a:spLocks noChangeArrowheads="1"/>
          </p:cNvSpPr>
          <p:nvPr/>
        </p:nvSpPr>
        <p:spPr bwMode="auto">
          <a:xfrm>
            <a:off x="4346320" y="3223167"/>
            <a:ext cx="2013693" cy="400110"/>
          </a:xfrm>
          <a:prstGeom prst="rect">
            <a:avLst/>
          </a:prstGeom>
          <a:solidFill>
            <a:schemeClr val="bg1"/>
          </a:solidFill>
          <a:ln w="9525">
            <a:solidFill>
              <a:schemeClr val="tx1"/>
            </a:solidFill>
            <a:miter lim="800000"/>
          </a:ln>
          <a:effectLst>
            <a:outerShdw dist="35921" dir="2700000" algn="ctr" rotWithShape="0">
              <a:schemeClr val="bg2"/>
            </a:outerShdw>
          </a:effectLst>
        </p:spPr>
        <p:txBody>
          <a:bodyPr wrap="none" anchor="ctr">
            <a:spAutoFit/>
          </a:bodyPr>
          <a:lstStyle/>
          <a:p>
            <a:pPr algn="ctr">
              <a:defRPr/>
            </a:pPr>
            <a:r>
              <a:rPr kumimoji="1" lang="en-US" altLang="zh-CN" sz="2000" b="1">
                <a:solidFill>
                  <a:srgbClr val="000099"/>
                </a:solidFill>
                <a:latin typeface="+mn-lt"/>
                <a:ea typeface="黑体" panose="02010609060101010101" pitchFamily="2" charset="-122"/>
              </a:rPr>
              <a:t>  B </a:t>
            </a:r>
            <a:r>
              <a:rPr kumimoji="1" lang="zh-CN" altLang="en-US" sz="2000" b="1">
                <a:solidFill>
                  <a:srgbClr val="000099"/>
                </a:solidFill>
                <a:latin typeface="+mn-lt"/>
                <a:ea typeface="黑体" panose="02010609060101010101" pitchFamily="2" charset="-122"/>
              </a:rPr>
              <a:t>的数字证书  </a:t>
            </a:r>
            <a:endParaRPr kumimoji="1" lang="zh-CN" altLang="en-US" sz="2000" b="1" baseline="-25000">
              <a:solidFill>
                <a:srgbClr val="000099"/>
              </a:solidFill>
              <a:latin typeface="+mn-lt"/>
              <a:ea typeface="黑体" panose="02010609060101010101" pitchFamily="2" charset="-122"/>
            </a:endParaRPr>
          </a:p>
        </p:txBody>
      </p:sp>
      <p:sp>
        <p:nvSpPr>
          <p:cNvPr id="99" name="Line 584"/>
          <p:cNvSpPr>
            <a:spLocks noChangeShapeType="1"/>
          </p:cNvSpPr>
          <p:nvPr/>
        </p:nvSpPr>
        <p:spPr bwMode="auto">
          <a:xfrm flipV="1">
            <a:off x="3411582" y="4090463"/>
            <a:ext cx="3870483" cy="0"/>
          </a:xfrm>
          <a:prstGeom prst="line">
            <a:avLst/>
          </a:prstGeom>
          <a:noFill/>
          <a:ln w="38100">
            <a:solidFill>
              <a:srgbClr val="000099"/>
            </a:solidFill>
            <a:round/>
            <a:headEnd type="none" w="sm" len="med"/>
            <a:tailEnd type="triangle" w="med" len="lg"/>
          </a:ln>
          <a:extLst>
            <a:ext uri="{909E8E84-426E-40DD-AFC4-6F175D3DCCD1}">
              <a14:hiddenFill xmlns:a14="http://schemas.microsoft.com/office/drawing/2010/main">
                <a:noFill/>
              </a14:hiddenFill>
            </a:ext>
          </a:extLst>
        </p:spPr>
        <p:txBody>
          <a:bodyPr wrap="none" anchor="ctr"/>
          <a:lstStyle/>
          <a:p>
            <a:endParaRPr lang="zh-CN" altLang="en-US" sz="2400" b="1">
              <a:latin typeface="+mn-lt"/>
              <a:ea typeface="黑体" panose="02010609060101010101" pitchFamily="2" charset="-122"/>
            </a:endParaRPr>
          </a:p>
        </p:txBody>
      </p:sp>
      <p:sp>
        <p:nvSpPr>
          <p:cNvPr id="100" name="Rectangle 585"/>
          <p:cNvSpPr>
            <a:spLocks noChangeArrowheads="1"/>
          </p:cNvSpPr>
          <p:nvPr/>
        </p:nvSpPr>
        <p:spPr bwMode="auto">
          <a:xfrm>
            <a:off x="3803286" y="3899256"/>
            <a:ext cx="3092513" cy="400110"/>
          </a:xfrm>
          <a:prstGeom prst="rect">
            <a:avLst/>
          </a:prstGeom>
          <a:solidFill>
            <a:schemeClr val="bg1"/>
          </a:solidFill>
          <a:ln w="9525">
            <a:solidFill>
              <a:schemeClr val="tx1"/>
            </a:solidFill>
            <a:miter lim="800000"/>
          </a:ln>
          <a:effectLst>
            <a:outerShdw dist="35921" dir="2700000" algn="ctr" rotWithShape="0">
              <a:schemeClr val="bg2"/>
            </a:outerShdw>
          </a:effectLst>
        </p:spPr>
        <p:txBody>
          <a:bodyPr wrap="none" anchor="ctr">
            <a:spAutoFit/>
          </a:bodyPr>
          <a:lstStyle/>
          <a:p>
            <a:pPr algn="ctr">
              <a:defRPr/>
            </a:pPr>
            <a:r>
              <a:rPr kumimoji="1" lang="zh-CN" altLang="en-US" sz="2000" b="1">
                <a:solidFill>
                  <a:srgbClr val="000099"/>
                </a:solidFill>
                <a:latin typeface="+mn-lt"/>
                <a:ea typeface="黑体" panose="02010609060101010101" pitchFamily="2" charset="-122"/>
              </a:rPr>
              <a:t>用 </a:t>
            </a:r>
            <a:r>
              <a:rPr kumimoji="1" lang="en-US" altLang="zh-CN" sz="2000" b="1">
                <a:solidFill>
                  <a:srgbClr val="000099"/>
                </a:solidFill>
                <a:latin typeface="+mn-lt"/>
                <a:ea typeface="黑体" panose="02010609060101010101" pitchFamily="2" charset="-122"/>
              </a:rPr>
              <a:t>B </a:t>
            </a:r>
            <a:r>
              <a:rPr kumimoji="1" lang="zh-CN" altLang="en-US" sz="2000" b="1">
                <a:solidFill>
                  <a:srgbClr val="000099"/>
                </a:solidFill>
                <a:latin typeface="+mn-lt"/>
                <a:ea typeface="黑体" panose="02010609060101010101" pitchFamily="2" charset="-122"/>
              </a:rPr>
              <a:t>的公钥加密的秘密数</a:t>
            </a:r>
            <a:endParaRPr kumimoji="1" lang="zh-CN" altLang="en-US" sz="2000" b="1" baseline="-25000">
              <a:solidFill>
                <a:srgbClr val="000099"/>
              </a:solidFill>
              <a:latin typeface="+mn-lt"/>
              <a:ea typeface="黑体" panose="02010609060101010101" pitchFamily="2" charset="-122"/>
            </a:endParaRPr>
          </a:p>
        </p:txBody>
      </p:sp>
      <p:sp>
        <p:nvSpPr>
          <p:cNvPr id="101" name="Line 586"/>
          <p:cNvSpPr>
            <a:spLocks noChangeShapeType="1"/>
          </p:cNvSpPr>
          <p:nvPr/>
        </p:nvSpPr>
        <p:spPr bwMode="auto">
          <a:xfrm flipV="1">
            <a:off x="3413395" y="4773631"/>
            <a:ext cx="3870483" cy="0"/>
          </a:xfrm>
          <a:prstGeom prst="line">
            <a:avLst/>
          </a:prstGeom>
          <a:noFill/>
          <a:ln w="38100">
            <a:solidFill>
              <a:srgbClr val="000099"/>
            </a:solidFill>
            <a:round/>
            <a:headEnd type="triangle" w="med" len="lg"/>
            <a:tailEnd type="none" w="med" len="lg"/>
          </a:ln>
          <a:extLst>
            <a:ext uri="{909E8E84-426E-40DD-AFC4-6F175D3DCCD1}">
              <a14:hiddenFill xmlns:a14="http://schemas.microsoft.com/office/drawing/2010/main">
                <a:noFill/>
              </a14:hiddenFill>
            </a:ext>
          </a:extLst>
        </p:spPr>
        <p:txBody>
          <a:bodyPr wrap="none" anchor="ctr"/>
          <a:lstStyle/>
          <a:p>
            <a:endParaRPr lang="zh-CN" altLang="en-US" sz="2400" b="1">
              <a:latin typeface="+mn-lt"/>
              <a:ea typeface="黑体" panose="02010609060101010101" pitchFamily="2" charset="-122"/>
            </a:endParaRPr>
          </a:p>
        </p:txBody>
      </p:sp>
      <p:sp>
        <p:nvSpPr>
          <p:cNvPr id="102" name="Rectangle 587"/>
          <p:cNvSpPr>
            <a:spLocks noChangeArrowheads="1"/>
          </p:cNvSpPr>
          <p:nvPr/>
        </p:nvSpPr>
        <p:spPr bwMode="auto">
          <a:xfrm>
            <a:off x="4091303" y="4566497"/>
            <a:ext cx="2507418" cy="400110"/>
          </a:xfrm>
          <a:prstGeom prst="rect">
            <a:avLst/>
          </a:prstGeom>
          <a:solidFill>
            <a:schemeClr val="bg1"/>
          </a:solidFill>
          <a:ln w="9525">
            <a:solidFill>
              <a:schemeClr val="tx1"/>
            </a:solidFill>
            <a:miter lim="800000"/>
          </a:ln>
          <a:effectLst>
            <a:outerShdw dist="35921" dir="2700000" algn="ctr" rotWithShape="0">
              <a:schemeClr val="bg2"/>
            </a:outerShdw>
          </a:effectLst>
        </p:spPr>
        <p:txBody>
          <a:bodyPr wrap="none" anchor="ctr">
            <a:spAutoFit/>
          </a:bodyPr>
          <a:lstStyle/>
          <a:p>
            <a:pPr algn="ctr">
              <a:defRPr/>
            </a:pPr>
            <a:r>
              <a:rPr kumimoji="1" lang="zh-CN" altLang="en-US" sz="2000" b="1">
                <a:solidFill>
                  <a:srgbClr val="000099"/>
                </a:solidFill>
                <a:latin typeface="+mn-lt"/>
                <a:ea typeface="黑体" panose="02010609060101010101" pitchFamily="2" charset="-122"/>
              </a:rPr>
              <a:t>会话密钥的产生完成</a:t>
            </a:r>
          </a:p>
        </p:txBody>
      </p:sp>
      <p:sp>
        <p:nvSpPr>
          <p:cNvPr id="103" name="AutoShape 588"/>
          <p:cNvSpPr>
            <a:spLocks noChangeArrowheads="1"/>
          </p:cNvSpPr>
          <p:nvPr/>
        </p:nvSpPr>
        <p:spPr bwMode="auto">
          <a:xfrm>
            <a:off x="3435139" y="5138224"/>
            <a:ext cx="3843302" cy="569897"/>
          </a:xfrm>
          <a:prstGeom prst="leftRightArrow">
            <a:avLst>
              <a:gd name="adj1" fmla="val 61667"/>
              <a:gd name="adj2" fmla="val 18328"/>
            </a:avLst>
          </a:prstGeom>
          <a:solidFill>
            <a:srgbClr val="66FF66"/>
          </a:solidFill>
          <a:ln w="19050">
            <a:solidFill>
              <a:srgbClr val="000099"/>
            </a:solidFill>
            <a:miter lim="800000"/>
          </a:ln>
        </p:spPr>
        <p:txBody>
          <a:bodyPr wrap="none" anchor="ctr"/>
          <a:lstStyle/>
          <a:p>
            <a:pPr algn="ctr"/>
            <a:r>
              <a:rPr lang="zh-CN" altLang="en-US" sz="2000" b="1">
                <a:solidFill>
                  <a:srgbClr val="0000FF"/>
                </a:solidFill>
                <a:latin typeface="+mn-lt"/>
                <a:ea typeface="黑体" panose="02010609060101010101" pitchFamily="2" charset="-122"/>
              </a:rPr>
              <a:t>数据传输（用会话密钥加密）</a:t>
            </a:r>
          </a:p>
        </p:txBody>
      </p:sp>
      <p:sp>
        <p:nvSpPr>
          <p:cNvPr id="104" name="Text Box 589"/>
          <p:cNvSpPr txBox="1">
            <a:spLocks noChangeArrowheads="1"/>
          </p:cNvSpPr>
          <p:nvPr/>
        </p:nvSpPr>
        <p:spPr bwMode="auto">
          <a:xfrm>
            <a:off x="883743" y="2276349"/>
            <a:ext cx="176679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endParaRPr lang="zh-CN" altLang="zh-CN" sz="2400" b="1">
              <a:latin typeface="+mn-lt"/>
              <a:ea typeface="黑体" panose="02010609060101010101" pitchFamily="2" charset="-122"/>
            </a:endParaRPr>
          </a:p>
        </p:txBody>
      </p:sp>
      <p:sp>
        <p:nvSpPr>
          <p:cNvPr id="105" name="Text Box 590"/>
          <p:cNvSpPr txBox="1">
            <a:spLocks noChangeArrowheads="1"/>
          </p:cNvSpPr>
          <p:nvPr/>
        </p:nvSpPr>
        <p:spPr bwMode="auto">
          <a:xfrm>
            <a:off x="947460" y="2393160"/>
            <a:ext cx="230270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eaLnBrk="1" hangingPunct="1">
              <a:spcBef>
                <a:spcPct val="50000"/>
              </a:spcBef>
            </a:pPr>
            <a:r>
              <a:rPr lang="zh-CN" altLang="en-US" sz="2000" b="1" dirty="0">
                <a:latin typeface="+mn-lt"/>
                <a:ea typeface="黑体" panose="02010609060101010101" pitchFamily="2" charset="-122"/>
              </a:rPr>
              <a:t>协商加密算法</a:t>
            </a:r>
          </a:p>
        </p:txBody>
      </p:sp>
      <p:sp>
        <p:nvSpPr>
          <p:cNvPr id="106" name="Text Box 591"/>
          <p:cNvSpPr txBox="1">
            <a:spLocks noChangeArrowheads="1"/>
          </p:cNvSpPr>
          <p:nvPr/>
        </p:nvSpPr>
        <p:spPr bwMode="auto">
          <a:xfrm>
            <a:off x="405710" y="3068960"/>
            <a:ext cx="296311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000" b="1" dirty="0">
                <a:latin typeface="+mn-lt"/>
                <a:ea typeface="黑体" panose="02010609060101010101" pitchFamily="2" charset="-122"/>
              </a:rPr>
              <a:t>用 </a:t>
            </a:r>
            <a:r>
              <a:rPr lang="en-US" altLang="zh-CN" sz="2000" b="1" dirty="0">
                <a:latin typeface="+mn-lt"/>
                <a:ea typeface="黑体" panose="02010609060101010101" pitchFamily="2" charset="-122"/>
              </a:rPr>
              <a:t>CA </a:t>
            </a:r>
            <a:r>
              <a:rPr lang="zh-CN" altLang="en-US" sz="2000" b="1" dirty="0">
                <a:latin typeface="+mn-lt"/>
                <a:ea typeface="黑体" panose="02010609060101010101" pitchFamily="2" charset="-122"/>
              </a:rPr>
              <a:t>发布的公钥</a:t>
            </a:r>
          </a:p>
          <a:p>
            <a:pPr algn="ctr" eaLnBrk="1" hangingPunct="1"/>
            <a:r>
              <a:rPr lang="zh-CN" altLang="en-US" sz="2000" b="1" dirty="0">
                <a:latin typeface="+mn-lt"/>
                <a:ea typeface="黑体" panose="02010609060101010101" pitchFamily="2" charset="-122"/>
              </a:rPr>
              <a:t>鉴别 </a:t>
            </a:r>
            <a:r>
              <a:rPr lang="en-US" altLang="zh-CN" sz="2000" b="1" dirty="0">
                <a:latin typeface="+mn-lt"/>
                <a:ea typeface="黑体" panose="02010609060101010101" pitchFamily="2" charset="-122"/>
              </a:rPr>
              <a:t>B </a:t>
            </a:r>
            <a:r>
              <a:rPr lang="zh-CN" altLang="en-US" sz="2000" b="1" dirty="0">
                <a:latin typeface="+mn-lt"/>
                <a:ea typeface="黑体" panose="02010609060101010101" pitchFamily="2" charset="-122"/>
              </a:rPr>
              <a:t>的证书</a:t>
            </a:r>
          </a:p>
        </p:txBody>
      </p:sp>
      <p:sp>
        <p:nvSpPr>
          <p:cNvPr id="107" name="Text Box 592"/>
          <p:cNvSpPr txBox="1">
            <a:spLocks noChangeArrowheads="1"/>
          </p:cNvSpPr>
          <p:nvPr/>
        </p:nvSpPr>
        <p:spPr bwMode="auto">
          <a:xfrm>
            <a:off x="558397" y="3781489"/>
            <a:ext cx="281042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000" b="1" dirty="0">
                <a:latin typeface="+mn-lt"/>
                <a:ea typeface="黑体" panose="02010609060101010101" pitchFamily="2" charset="-122"/>
              </a:rPr>
              <a:t>产生秘密数</a:t>
            </a:r>
          </a:p>
          <a:p>
            <a:pPr algn="ctr" eaLnBrk="1" hangingPunct="1"/>
            <a:r>
              <a:rPr lang="zh-CN" altLang="en-US" sz="2000" b="1" dirty="0">
                <a:latin typeface="+mn-lt"/>
                <a:ea typeface="黑体" panose="02010609060101010101" pitchFamily="2" charset="-122"/>
              </a:rPr>
              <a:t>用秘密数产生</a:t>
            </a:r>
          </a:p>
          <a:p>
            <a:pPr algn="ctr" eaLnBrk="1" hangingPunct="1"/>
            <a:r>
              <a:rPr lang="zh-CN" altLang="en-US" sz="2000" b="1" dirty="0">
                <a:latin typeface="+mn-lt"/>
                <a:ea typeface="黑体" panose="02010609060101010101" pitchFamily="2" charset="-122"/>
              </a:rPr>
              <a:t>会话密钥</a:t>
            </a:r>
          </a:p>
        </p:txBody>
      </p:sp>
      <p:sp>
        <p:nvSpPr>
          <p:cNvPr id="108" name="Text Box 593"/>
          <p:cNvSpPr txBox="1">
            <a:spLocks noChangeArrowheads="1"/>
          </p:cNvSpPr>
          <p:nvPr/>
        </p:nvSpPr>
        <p:spPr bwMode="auto">
          <a:xfrm>
            <a:off x="7399712" y="4377298"/>
            <a:ext cx="201778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000" b="1" dirty="0">
                <a:latin typeface="+mn-lt"/>
                <a:ea typeface="黑体" panose="02010609060101010101" pitchFamily="2" charset="-122"/>
              </a:rPr>
              <a:t>用秘密数</a:t>
            </a:r>
          </a:p>
          <a:p>
            <a:pPr algn="ctr" eaLnBrk="1" hangingPunct="1"/>
            <a:r>
              <a:rPr lang="zh-CN" altLang="en-US" sz="2000" b="1" dirty="0">
                <a:latin typeface="+mn-lt"/>
                <a:ea typeface="黑体" panose="02010609060101010101" pitchFamily="2" charset="-122"/>
              </a:rPr>
              <a:t>产生会话密钥</a:t>
            </a:r>
          </a:p>
        </p:txBody>
      </p:sp>
      <p:sp>
        <p:nvSpPr>
          <p:cNvPr id="109" name="Text Box 594"/>
          <p:cNvSpPr txBox="1">
            <a:spLocks noChangeArrowheads="1"/>
          </p:cNvSpPr>
          <p:nvPr/>
        </p:nvSpPr>
        <p:spPr bwMode="auto">
          <a:xfrm>
            <a:off x="7426554" y="2419708"/>
            <a:ext cx="191893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000" b="1" dirty="0">
                <a:latin typeface="+mn-lt"/>
                <a:ea typeface="黑体" panose="02010609060101010101" pitchFamily="2" charset="-122"/>
              </a:rPr>
              <a:t>协商加密算法</a:t>
            </a:r>
          </a:p>
        </p:txBody>
      </p:sp>
      <p:grpSp>
        <p:nvGrpSpPr>
          <p:cNvPr id="110" name="Group 596"/>
          <p:cNvGrpSpPr/>
          <p:nvPr/>
        </p:nvGrpSpPr>
        <p:grpSpPr bwMode="auto">
          <a:xfrm>
            <a:off x="3409771" y="2118831"/>
            <a:ext cx="4182151" cy="4142814"/>
            <a:chOff x="1691" y="1266"/>
            <a:chExt cx="2308" cy="2043"/>
          </a:xfrm>
        </p:grpSpPr>
        <p:sp>
          <p:nvSpPr>
            <p:cNvPr id="111" name="Line 512"/>
            <p:cNvSpPr>
              <a:spLocks noChangeShapeType="1"/>
            </p:cNvSpPr>
            <p:nvPr/>
          </p:nvSpPr>
          <p:spPr bwMode="auto">
            <a:xfrm rot="16200000" flipH="1">
              <a:off x="745" y="2228"/>
              <a:ext cx="1895" cy="4"/>
            </a:xfrm>
            <a:prstGeom prst="line">
              <a:avLst/>
            </a:prstGeom>
            <a:noFill/>
            <a:ln w="19050">
              <a:solidFill>
                <a:srgbClr val="000099"/>
              </a:solidFill>
              <a:round/>
              <a:headEnd type="none" w="sm" len="med"/>
              <a:tailEnd type="triangle" w="med" len="med"/>
            </a:ln>
            <a:extLst>
              <a:ext uri="{909E8E84-426E-40DD-AFC4-6F175D3DCCD1}">
                <a14:hiddenFill xmlns:a14="http://schemas.microsoft.com/office/drawing/2010/main">
                  <a:noFill/>
                </a14:hiddenFill>
              </a:ext>
            </a:extLst>
          </p:spPr>
          <p:txBody>
            <a:bodyPr wrap="none" anchor="ctr"/>
            <a:lstStyle/>
            <a:p>
              <a:endParaRPr lang="zh-CN" altLang="en-US" sz="2400" b="1">
                <a:latin typeface="+mn-lt"/>
                <a:ea typeface="黑体" panose="02010609060101010101" pitchFamily="2" charset="-122"/>
              </a:endParaRPr>
            </a:p>
          </p:txBody>
        </p:sp>
        <p:sp>
          <p:nvSpPr>
            <p:cNvPr id="112" name="Line 513"/>
            <p:cNvSpPr>
              <a:spLocks noChangeShapeType="1"/>
            </p:cNvSpPr>
            <p:nvPr/>
          </p:nvSpPr>
          <p:spPr bwMode="auto">
            <a:xfrm rot="16200000" flipH="1">
              <a:off x="2877" y="2224"/>
              <a:ext cx="1915" cy="0"/>
            </a:xfrm>
            <a:prstGeom prst="line">
              <a:avLst/>
            </a:prstGeom>
            <a:noFill/>
            <a:ln w="19050">
              <a:solidFill>
                <a:srgbClr val="000099"/>
              </a:solidFill>
              <a:round/>
              <a:headEnd type="none" w="sm" len="med"/>
              <a:tailEnd type="triangle" w="med" len="med"/>
            </a:ln>
            <a:extLst>
              <a:ext uri="{909E8E84-426E-40DD-AFC4-6F175D3DCCD1}">
                <a14:hiddenFill xmlns:a14="http://schemas.microsoft.com/office/drawing/2010/main">
                  <a:noFill/>
                </a14:hiddenFill>
              </a:ext>
            </a:extLst>
          </p:spPr>
          <p:txBody>
            <a:bodyPr wrap="none" anchor="ctr"/>
            <a:lstStyle/>
            <a:p>
              <a:endParaRPr lang="zh-CN" altLang="en-US" sz="2400" b="1">
                <a:latin typeface="+mn-lt"/>
                <a:ea typeface="黑体" panose="02010609060101010101" pitchFamily="2" charset="-122"/>
              </a:endParaRPr>
            </a:p>
          </p:txBody>
        </p:sp>
        <p:sp>
          <p:nvSpPr>
            <p:cNvPr id="113" name="Text Box 530"/>
            <p:cNvSpPr txBox="1">
              <a:spLocks noChangeArrowheads="1"/>
            </p:cNvSpPr>
            <p:nvPr/>
          </p:nvSpPr>
          <p:spPr bwMode="auto">
            <a:xfrm>
              <a:off x="1711" y="3106"/>
              <a:ext cx="149" cy="197"/>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b="1" i="1">
                  <a:solidFill>
                    <a:srgbClr val="000099"/>
                  </a:solidFill>
                  <a:latin typeface="+mn-lt"/>
                  <a:ea typeface="黑体" panose="02010609060101010101" pitchFamily="2" charset="-122"/>
                </a:rPr>
                <a:t>t</a:t>
              </a:r>
              <a:endParaRPr lang="en-US" altLang="zh-CN" sz="2000" b="1" i="1" baseline="-25000">
                <a:solidFill>
                  <a:srgbClr val="000099"/>
                </a:solidFill>
                <a:latin typeface="+mn-lt"/>
                <a:ea typeface="黑体" panose="02010609060101010101" pitchFamily="2" charset="-122"/>
              </a:endParaRPr>
            </a:p>
          </p:txBody>
        </p:sp>
        <p:sp>
          <p:nvSpPr>
            <p:cNvPr id="114" name="Text Box 595"/>
            <p:cNvSpPr txBox="1">
              <a:spLocks noChangeArrowheads="1"/>
            </p:cNvSpPr>
            <p:nvPr/>
          </p:nvSpPr>
          <p:spPr bwMode="auto">
            <a:xfrm>
              <a:off x="3850" y="3112"/>
              <a:ext cx="149" cy="197"/>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b="1" i="1">
                  <a:solidFill>
                    <a:srgbClr val="000099"/>
                  </a:solidFill>
                  <a:latin typeface="+mn-lt"/>
                  <a:ea typeface="黑体" panose="02010609060101010101" pitchFamily="2" charset="-122"/>
                </a:rPr>
                <a:t>t</a:t>
              </a:r>
              <a:endParaRPr lang="en-US" altLang="zh-CN" sz="2000" b="1" i="1" baseline="-25000">
                <a:solidFill>
                  <a:srgbClr val="000099"/>
                </a:solidFill>
                <a:latin typeface="+mn-lt"/>
                <a:ea typeface="黑体" panose="02010609060101010101" pitchFamily="2" charset="-122"/>
              </a:endParaRPr>
            </a:p>
          </p:txBody>
        </p:sp>
      </p:grpSp>
      <p:sp>
        <p:nvSpPr>
          <p:cNvPr id="115" name="Text Box 597"/>
          <p:cNvSpPr txBox="1">
            <a:spLocks noChangeArrowheads="1"/>
          </p:cNvSpPr>
          <p:nvPr/>
        </p:nvSpPr>
        <p:spPr bwMode="auto">
          <a:xfrm>
            <a:off x="3074546" y="1060450"/>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kumimoji="1" lang="zh-CN" altLang="en-US" sz="2000" b="1">
                <a:solidFill>
                  <a:srgbClr val="C00000"/>
                </a:solidFill>
                <a:latin typeface="+mn-lt"/>
                <a:ea typeface="黑体" panose="02010609060101010101" pitchFamily="2" charset="-122"/>
              </a:rPr>
              <a:t>顾客</a:t>
            </a:r>
          </a:p>
        </p:txBody>
      </p:sp>
      <p:sp>
        <p:nvSpPr>
          <p:cNvPr id="116" name="TextBox 57"/>
          <p:cNvSpPr txBox="1">
            <a:spLocks noChangeArrowheads="1"/>
          </p:cNvSpPr>
          <p:nvPr/>
        </p:nvSpPr>
        <p:spPr bwMode="auto">
          <a:xfrm>
            <a:off x="3413183" y="1959223"/>
            <a:ext cx="67572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a:latin typeface="+mn-lt"/>
                <a:ea typeface="黑体" panose="02010609060101010101" pitchFamily="2" charset="-122"/>
                <a:sym typeface="Wingdings" panose="05000000000000000000" pitchFamily="2" charset="2"/>
              </a:rPr>
              <a:t></a:t>
            </a:r>
            <a:endParaRPr lang="zh-CN" altLang="en-US" sz="2400" b="1" dirty="0">
              <a:latin typeface="+mn-lt"/>
              <a:ea typeface="黑体" panose="02010609060101010101" pitchFamily="2" charset="-122"/>
            </a:endParaRPr>
          </a:p>
        </p:txBody>
      </p:sp>
      <p:sp>
        <p:nvSpPr>
          <p:cNvPr id="117" name="TextBox 58"/>
          <p:cNvSpPr txBox="1">
            <a:spLocks noChangeArrowheads="1"/>
          </p:cNvSpPr>
          <p:nvPr/>
        </p:nvSpPr>
        <p:spPr bwMode="auto">
          <a:xfrm>
            <a:off x="6868924" y="2511741"/>
            <a:ext cx="4587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a:latin typeface="+mn-lt"/>
                <a:ea typeface="黑体" panose="02010609060101010101" pitchFamily="2" charset="-122"/>
                <a:sym typeface="Wingdings" panose="05000000000000000000" pitchFamily="2" charset="2"/>
              </a:rPr>
              <a:t></a:t>
            </a:r>
            <a:endParaRPr lang="zh-CN" altLang="en-US" sz="2400" b="1">
              <a:latin typeface="+mn-lt"/>
              <a:ea typeface="黑体" panose="02010609060101010101" pitchFamily="2" charset="-122"/>
            </a:endParaRPr>
          </a:p>
        </p:txBody>
      </p:sp>
      <p:sp>
        <p:nvSpPr>
          <p:cNvPr id="118" name="TextBox 59"/>
          <p:cNvSpPr txBox="1">
            <a:spLocks noChangeArrowheads="1"/>
          </p:cNvSpPr>
          <p:nvPr/>
        </p:nvSpPr>
        <p:spPr bwMode="auto">
          <a:xfrm>
            <a:off x="416496" y="3039343"/>
            <a:ext cx="67572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a:latin typeface="+mn-lt"/>
                <a:ea typeface="黑体" panose="02010609060101010101" pitchFamily="2" charset="-122"/>
                <a:sym typeface="Wingdings" panose="05000000000000000000" pitchFamily="2" charset="2"/>
              </a:rPr>
              <a:t></a:t>
            </a:r>
            <a:endParaRPr lang="zh-CN" altLang="en-US" sz="2400" b="1" dirty="0">
              <a:latin typeface="+mn-lt"/>
              <a:ea typeface="黑体" panose="02010609060101010101" pitchFamily="2" charset="-122"/>
            </a:endParaRPr>
          </a:p>
        </p:txBody>
      </p:sp>
      <p:sp>
        <p:nvSpPr>
          <p:cNvPr id="119" name="TextBox 60"/>
          <p:cNvSpPr txBox="1">
            <a:spLocks noChangeArrowheads="1"/>
          </p:cNvSpPr>
          <p:nvPr/>
        </p:nvSpPr>
        <p:spPr bwMode="auto">
          <a:xfrm>
            <a:off x="6859864" y="3055091"/>
            <a:ext cx="4587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a:latin typeface="+mn-lt"/>
                <a:ea typeface="黑体" panose="02010609060101010101" pitchFamily="2" charset="-122"/>
                <a:sym typeface="Wingdings" panose="05000000000000000000" pitchFamily="2" charset="2"/>
              </a:rPr>
              <a:t></a:t>
            </a:r>
            <a:endParaRPr lang="zh-CN" altLang="en-US" sz="2400" b="1">
              <a:latin typeface="+mn-lt"/>
              <a:ea typeface="黑体" panose="02010609060101010101" pitchFamily="2" charset="-122"/>
            </a:endParaRPr>
          </a:p>
        </p:txBody>
      </p:sp>
      <p:sp>
        <p:nvSpPr>
          <p:cNvPr id="120" name="TextBox 61"/>
          <p:cNvSpPr txBox="1">
            <a:spLocks noChangeArrowheads="1"/>
          </p:cNvSpPr>
          <p:nvPr/>
        </p:nvSpPr>
        <p:spPr bwMode="auto">
          <a:xfrm>
            <a:off x="6850804" y="4365104"/>
            <a:ext cx="4587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a:latin typeface="+mn-lt"/>
                <a:ea typeface="黑体" panose="02010609060101010101" pitchFamily="2" charset="-122"/>
                <a:sym typeface="Wingdings" panose="05000000000000000000" pitchFamily="2" charset="2"/>
              </a:rPr>
              <a:t></a:t>
            </a:r>
            <a:endParaRPr lang="zh-CN" altLang="en-US" sz="2400" b="1" dirty="0">
              <a:latin typeface="+mn-lt"/>
              <a:ea typeface="黑体" panose="02010609060101010101" pitchFamily="2" charset="-122"/>
            </a:endParaRPr>
          </a:p>
        </p:txBody>
      </p:sp>
      <p:sp>
        <p:nvSpPr>
          <p:cNvPr id="121" name="TextBox 62"/>
          <p:cNvSpPr txBox="1">
            <a:spLocks noChangeArrowheads="1"/>
          </p:cNvSpPr>
          <p:nvPr/>
        </p:nvSpPr>
        <p:spPr bwMode="auto">
          <a:xfrm>
            <a:off x="3368824" y="3692243"/>
            <a:ext cx="67572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a:latin typeface="+mn-lt"/>
                <a:ea typeface="黑体" panose="02010609060101010101" pitchFamily="2" charset="-122"/>
                <a:sym typeface="Wingdings" panose="05000000000000000000" pitchFamily="2" charset="2"/>
              </a:rPr>
              <a:t></a:t>
            </a:r>
            <a:endParaRPr lang="zh-CN" altLang="en-US" sz="2400" b="1" dirty="0">
              <a:latin typeface="+mn-lt"/>
              <a:ea typeface="黑体" panose="02010609060101010101" pitchFamily="2" charset="-122"/>
            </a:endParaRPr>
          </a:p>
        </p:txBody>
      </p:sp>
      <p:sp>
        <p:nvSpPr>
          <p:cNvPr id="122" name="TextBox 61"/>
          <p:cNvSpPr txBox="1">
            <a:spLocks noChangeArrowheads="1"/>
          </p:cNvSpPr>
          <p:nvPr/>
        </p:nvSpPr>
        <p:spPr bwMode="auto">
          <a:xfrm>
            <a:off x="5181930" y="4941769"/>
            <a:ext cx="4587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a:latin typeface="+mn-lt"/>
                <a:ea typeface="黑体" panose="02010609060101010101" pitchFamily="2" charset="-122"/>
                <a:sym typeface="Wingdings" panose="05000000000000000000" pitchFamily="2" charset="2"/>
              </a:rPr>
              <a:t></a:t>
            </a:r>
            <a:endParaRPr lang="zh-CN" altLang="en-US" sz="2400" b="1">
              <a:latin typeface="+mn-lt"/>
              <a:ea typeface="黑体" panose="02010609060101010101" pitchFamily="2" charset="-122"/>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6626" name="Rectangle 2"/>
          <p:cNvSpPr>
            <a:spLocks noGrp="1" noChangeArrowheads="1"/>
          </p:cNvSpPr>
          <p:nvPr>
            <p:ph type="title"/>
          </p:nvPr>
        </p:nvSpPr>
        <p:spPr/>
        <p:txBody>
          <a:bodyPr/>
          <a:lstStyle/>
          <a:p>
            <a:r>
              <a:rPr lang="en-US" altLang="zh-CN" dirty="0" smtClean="0"/>
              <a:t>9.6.3  </a:t>
            </a:r>
            <a:r>
              <a:rPr lang="zh-CN" altLang="en-US" dirty="0"/>
              <a:t>应用层的安全协议 </a:t>
            </a:r>
            <a:endParaRPr lang="en-US" altLang="zh-CN" dirty="0"/>
          </a:p>
        </p:txBody>
      </p:sp>
      <p:sp>
        <p:nvSpPr>
          <p:cNvPr id="666627" name="Rectangle 3"/>
          <p:cNvSpPr>
            <a:spLocks noGrp="1" noChangeArrowheads="1"/>
          </p:cNvSpPr>
          <p:nvPr>
            <p:ph idx="1"/>
          </p:nvPr>
        </p:nvSpPr>
        <p:spPr/>
        <p:txBody>
          <a:bodyPr/>
          <a:lstStyle/>
          <a:p>
            <a:r>
              <a:rPr lang="zh-CN" altLang="en-US" dirty="0"/>
              <a:t>本</a:t>
            </a:r>
            <a:r>
              <a:rPr lang="zh-CN" altLang="zh-CN" dirty="0" smtClean="0"/>
              <a:t>节</a:t>
            </a:r>
            <a:r>
              <a:rPr lang="zh-CN" altLang="zh-CN" dirty="0"/>
              <a:t>仅讨论应用层中有关电子邮件的安全协议</a:t>
            </a:r>
            <a:r>
              <a:rPr lang="zh-CN" altLang="zh-CN" dirty="0" smtClean="0"/>
              <a:t>。</a:t>
            </a:r>
            <a:endParaRPr lang="en-US" altLang="zh-CN" dirty="0" smtClean="0"/>
          </a:p>
          <a:p>
            <a:r>
              <a:rPr lang="zh-CN" altLang="zh-CN" dirty="0"/>
              <a:t>发送电子邮件是个即时的行为</a:t>
            </a:r>
            <a:r>
              <a:rPr lang="zh-CN" altLang="zh-CN" dirty="0" smtClean="0"/>
              <a:t>。</a:t>
            </a:r>
            <a:r>
              <a:rPr lang="zh-CN" altLang="en-US" dirty="0" smtClean="0"/>
              <a:t>发送方 </a:t>
            </a:r>
            <a:r>
              <a:rPr lang="en-US" altLang="zh-CN" dirty="0" smtClean="0"/>
              <a:t>A </a:t>
            </a:r>
            <a:r>
              <a:rPr lang="zh-CN" altLang="zh-CN" dirty="0" smtClean="0"/>
              <a:t>和</a:t>
            </a:r>
            <a:r>
              <a:rPr lang="zh-CN" altLang="en-US" dirty="0" smtClean="0"/>
              <a:t>接收方 </a:t>
            </a:r>
            <a:r>
              <a:rPr lang="en-US" altLang="zh-CN" dirty="0" smtClean="0"/>
              <a:t>B </a:t>
            </a:r>
            <a:r>
              <a:rPr lang="zh-CN" altLang="zh-CN" dirty="0" smtClean="0"/>
              <a:t>并不</a:t>
            </a:r>
            <a:r>
              <a:rPr lang="zh-CN" altLang="zh-CN" dirty="0"/>
              <a:t>会为此而建立任何会话</a:t>
            </a:r>
            <a:r>
              <a:rPr lang="zh-CN" altLang="zh-CN" dirty="0" smtClean="0"/>
              <a:t>。</a:t>
            </a:r>
            <a:endParaRPr lang="en-US" altLang="zh-CN" dirty="0" smtClean="0"/>
          </a:p>
          <a:p>
            <a:r>
              <a:rPr lang="zh-CN" altLang="zh-CN" dirty="0" smtClean="0"/>
              <a:t>电子邮件安全</a:t>
            </a:r>
            <a:r>
              <a:rPr lang="zh-CN" altLang="zh-CN" dirty="0"/>
              <a:t>协议就应当为每种加密操作定义相应</a:t>
            </a:r>
            <a:r>
              <a:rPr lang="zh-CN" altLang="zh-CN" dirty="0" smtClean="0"/>
              <a:t>的算法</a:t>
            </a:r>
            <a:r>
              <a:rPr lang="zh-CN" altLang="en-US" dirty="0" smtClean="0"/>
              <a:t>，以及密钥管理、鉴别、完整性保护等方法。</a:t>
            </a:r>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42" name="Rectangle 2"/>
          <p:cNvSpPr>
            <a:spLocks noGrp="1" noChangeArrowheads="1"/>
          </p:cNvSpPr>
          <p:nvPr>
            <p:ph type="title"/>
          </p:nvPr>
        </p:nvSpPr>
        <p:spPr/>
        <p:txBody>
          <a:bodyPr/>
          <a:lstStyle/>
          <a:p>
            <a:r>
              <a:rPr lang="en-US" altLang="zh-CN" sz="4000" dirty="0" smtClean="0"/>
              <a:t>9.1.1  </a:t>
            </a:r>
            <a:r>
              <a:rPr lang="zh-CN" altLang="zh-CN" sz="4000" dirty="0"/>
              <a:t>计算机网络面临的安全性威胁</a:t>
            </a:r>
            <a:endParaRPr lang="zh-CN" altLang="en-US" sz="4000" dirty="0"/>
          </a:p>
        </p:txBody>
      </p:sp>
      <p:sp>
        <p:nvSpPr>
          <p:cNvPr id="931843" name="Rectangle 3"/>
          <p:cNvSpPr>
            <a:spLocks noGrp="1" noChangeArrowheads="1"/>
          </p:cNvSpPr>
          <p:nvPr>
            <p:ph idx="1"/>
          </p:nvPr>
        </p:nvSpPr>
        <p:spPr/>
        <p:txBody>
          <a:bodyPr/>
          <a:lstStyle/>
          <a:p>
            <a:r>
              <a:rPr lang="zh-CN" altLang="en-US" dirty="0" smtClean="0">
                <a:solidFill>
                  <a:srgbClr val="FF0000"/>
                </a:solidFill>
              </a:rPr>
              <a:t>主动攻击</a:t>
            </a:r>
            <a:r>
              <a:rPr lang="zh-CN" altLang="en-US" dirty="0" smtClean="0"/>
              <a:t>主要</a:t>
            </a:r>
            <a:r>
              <a:rPr lang="zh-CN" altLang="en-US" dirty="0"/>
              <a:t>有：</a:t>
            </a:r>
          </a:p>
          <a:p>
            <a:pPr lvl="1"/>
            <a:r>
              <a:rPr lang="en-US" altLang="zh-CN" dirty="0" smtClean="0">
                <a:solidFill>
                  <a:srgbClr val="0000FF"/>
                </a:solidFill>
              </a:rPr>
              <a:t>(</a:t>
            </a:r>
            <a:r>
              <a:rPr lang="en-US" altLang="zh-CN" dirty="0">
                <a:solidFill>
                  <a:srgbClr val="0000FF"/>
                </a:solidFill>
              </a:rPr>
              <a:t>1) </a:t>
            </a:r>
            <a:r>
              <a:rPr lang="zh-CN" altLang="en-US" dirty="0">
                <a:solidFill>
                  <a:srgbClr val="0000FF"/>
                </a:solidFill>
              </a:rPr>
              <a:t>篡改</a:t>
            </a:r>
            <a:r>
              <a:rPr lang="en-US" altLang="zh-CN" dirty="0"/>
              <a:t>——</a:t>
            </a:r>
            <a:r>
              <a:rPr lang="zh-CN" altLang="en-US" dirty="0"/>
              <a:t>故意篡改网络上传送的报文</a:t>
            </a:r>
            <a:r>
              <a:rPr lang="zh-CN" altLang="en-US" dirty="0" smtClean="0"/>
              <a:t>。</a:t>
            </a:r>
            <a:r>
              <a:rPr lang="zh-CN" altLang="zh-CN" dirty="0"/>
              <a:t>这种攻击方式有时也称为</a:t>
            </a:r>
            <a:r>
              <a:rPr lang="zh-CN" altLang="zh-CN" dirty="0">
                <a:solidFill>
                  <a:srgbClr val="FF0000"/>
                </a:solidFill>
              </a:rPr>
              <a:t>更改报文流。</a:t>
            </a:r>
            <a:endParaRPr lang="zh-CN" altLang="en-US" dirty="0">
              <a:solidFill>
                <a:srgbClr val="FF0000"/>
              </a:solidFill>
            </a:endParaRPr>
          </a:p>
          <a:p>
            <a:pPr lvl="1"/>
            <a:r>
              <a:rPr lang="en-US" altLang="zh-CN" dirty="0" smtClean="0">
                <a:solidFill>
                  <a:srgbClr val="0000FF"/>
                </a:solidFill>
              </a:rPr>
              <a:t>(</a:t>
            </a:r>
            <a:r>
              <a:rPr lang="en-US" altLang="zh-CN" dirty="0">
                <a:solidFill>
                  <a:srgbClr val="0000FF"/>
                </a:solidFill>
              </a:rPr>
              <a:t>2) </a:t>
            </a:r>
            <a:r>
              <a:rPr lang="zh-CN" altLang="en-US" dirty="0">
                <a:solidFill>
                  <a:srgbClr val="0000FF"/>
                </a:solidFill>
              </a:rPr>
              <a:t>恶意程序</a:t>
            </a:r>
            <a:r>
              <a:rPr lang="en-US" altLang="zh-CN" dirty="0" smtClean="0"/>
              <a:t>——</a:t>
            </a:r>
            <a:r>
              <a:rPr lang="zh-CN" altLang="zh-CN" dirty="0"/>
              <a:t>种类繁多，对网络安全威胁较大的</a:t>
            </a:r>
            <a:r>
              <a:rPr lang="zh-CN" altLang="zh-CN" dirty="0" smtClean="0"/>
              <a:t>主要</a:t>
            </a:r>
            <a:r>
              <a:rPr lang="zh-CN" altLang="en-US" dirty="0" smtClean="0"/>
              <a:t>包括</a:t>
            </a:r>
            <a:r>
              <a:rPr lang="zh-CN" altLang="en-US" dirty="0"/>
              <a:t>：</a:t>
            </a:r>
            <a:r>
              <a:rPr lang="zh-CN" altLang="en-US" dirty="0" smtClean="0"/>
              <a:t>计算机病毒</a:t>
            </a:r>
            <a:r>
              <a:rPr lang="zh-CN" altLang="en-US" dirty="0"/>
              <a:t>、计算机蠕虫、</a:t>
            </a:r>
            <a:r>
              <a:rPr lang="zh-CN" altLang="en-US" dirty="0" smtClean="0"/>
              <a:t>特洛伊木马、逻辑炸弹、后门入侵、流氓软件等</a:t>
            </a:r>
            <a:r>
              <a:rPr lang="zh-CN" altLang="en-US" dirty="0"/>
              <a:t>。</a:t>
            </a:r>
          </a:p>
          <a:p>
            <a:pPr lvl="1"/>
            <a:r>
              <a:rPr lang="en-US" altLang="zh-CN" dirty="0" smtClean="0">
                <a:solidFill>
                  <a:srgbClr val="0000FF"/>
                </a:solidFill>
              </a:rPr>
              <a:t>(</a:t>
            </a:r>
            <a:r>
              <a:rPr lang="en-US" altLang="zh-CN" dirty="0">
                <a:solidFill>
                  <a:srgbClr val="0000FF"/>
                </a:solidFill>
              </a:rPr>
              <a:t>3) </a:t>
            </a:r>
            <a:r>
              <a:rPr lang="zh-CN" altLang="en-US" dirty="0">
                <a:solidFill>
                  <a:srgbClr val="0000FF"/>
                </a:solidFill>
              </a:rPr>
              <a:t>拒绝服务</a:t>
            </a:r>
            <a:r>
              <a:rPr lang="en-US" altLang="zh-CN" dirty="0" smtClean="0"/>
              <a:t>——</a:t>
            </a:r>
            <a:r>
              <a:rPr lang="zh-CN" altLang="zh-CN" dirty="0"/>
              <a:t>指攻击者向互联网上的某个服务器不停地发送大量分组，使该服务器无法提供正常服务，甚至完全瘫痪</a:t>
            </a:r>
            <a:r>
              <a:rPr lang="zh-CN" altLang="zh-CN" dirty="0" smtClean="0"/>
              <a:t>。</a:t>
            </a:r>
            <a:endParaRPr lang="en-US" altLang="zh-CN" dirty="0" smtClean="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6626" name="Rectangle 2"/>
          <p:cNvSpPr>
            <a:spLocks noGrp="1" noChangeArrowheads="1"/>
          </p:cNvSpPr>
          <p:nvPr>
            <p:ph type="title"/>
          </p:nvPr>
        </p:nvSpPr>
        <p:spPr/>
        <p:txBody>
          <a:bodyPr/>
          <a:lstStyle/>
          <a:p>
            <a:pPr algn="ctr"/>
            <a:r>
              <a:rPr lang="en-US" altLang="zh-CN" dirty="0"/>
              <a:t>PGP (Pretty Good Privacy)</a:t>
            </a:r>
          </a:p>
        </p:txBody>
      </p:sp>
      <p:sp>
        <p:nvSpPr>
          <p:cNvPr id="666627" name="Rectangle 3"/>
          <p:cNvSpPr>
            <a:spLocks noGrp="1" noChangeArrowheads="1"/>
          </p:cNvSpPr>
          <p:nvPr>
            <p:ph idx="1"/>
          </p:nvPr>
        </p:nvSpPr>
        <p:spPr/>
        <p:txBody>
          <a:bodyPr/>
          <a:lstStyle/>
          <a:p>
            <a:r>
              <a:rPr lang="en-US" altLang="zh-CN" dirty="0" smtClean="0"/>
              <a:t>PGP </a:t>
            </a:r>
            <a:r>
              <a:rPr lang="en-US" altLang="zh-CN" dirty="0"/>
              <a:t>(Pretty Good Privacy)  </a:t>
            </a:r>
            <a:r>
              <a:rPr lang="zh-CN" altLang="en-US" dirty="0"/>
              <a:t>是一个完整的电子邮件安全软件包，包括加密、鉴别、电子签名和压缩等技术。</a:t>
            </a:r>
          </a:p>
          <a:p>
            <a:r>
              <a:rPr lang="en-US" altLang="zh-CN" dirty="0"/>
              <a:t>PGP </a:t>
            </a:r>
            <a:r>
              <a:rPr lang="zh-CN" altLang="en-US" dirty="0"/>
              <a:t>并没有使用什么新的概念，它只是将现有的一些算法如 </a:t>
            </a:r>
            <a:r>
              <a:rPr lang="en-US" altLang="zh-CN" dirty="0"/>
              <a:t>MD5</a:t>
            </a:r>
            <a:r>
              <a:rPr lang="zh-CN" altLang="en-US" dirty="0"/>
              <a:t>，</a:t>
            </a:r>
            <a:r>
              <a:rPr lang="en-US" altLang="zh-CN" dirty="0"/>
              <a:t>RSA</a:t>
            </a:r>
            <a:r>
              <a:rPr lang="zh-CN" altLang="en-US" dirty="0"/>
              <a:t>，以及 </a:t>
            </a:r>
            <a:r>
              <a:rPr lang="en-US" altLang="zh-CN" dirty="0"/>
              <a:t>IDEA </a:t>
            </a:r>
            <a:r>
              <a:rPr lang="zh-CN" altLang="en-US" dirty="0"/>
              <a:t>等综合在一起而已。</a:t>
            </a:r>
          </a:p>
          <a:p>
            <a:r>
              <a:rPr lang="zh-CN" altLang="en-US" dirty="0"/>
              <a:t>虽然 </a:t>
            </a:r>
            <a:r>
              <a:rPr lang="en-US" altLang="zh-CN" dirty="0"/>
              <a:t>PGP </a:t>
            </a:r>
            <a:r>
              <a:rPr lang="zh-CN" altLang="en-US" dirty="0"/>
              <a:t>已被广泛使用，但 </a:t>
            </a:r>
            <a:r>
              <a:rPr lang="en-US" altLang="zh-CN" dirty="0"/>
              <a:t>PGP </a:t>
            </a:r>
            <a:r>
              <a:rPr lang="zh-CN" altLang="en-US" dirty="0" smtClean="0"/>
              <a:t>并不是互联网的</a:t>
            </a:r>
            <a:r>
              <a:rPr lang="zh-CN" altLang="en-US" dirty="0"/>
              <a:t>正式标准。</a:t>
            </a:r>
            <a:r>
              <a:rPr lang="zh-CN" altLang="en-US" sz="3600" dirty="0"/>
              <a:t> </a:t>
            </a:r>
            <a:r>
              <a:rPr lang="zh-CN" altLang="en-US"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662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6662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Rectangle 2"/>
          <p:cNvSpPr>
            <a:spLocks noGrp="1" noChangeArrowheads="1"/>
          </p:cNvSpPr>
          <p:nvPr>
            <p:ph type="title"/>
          </p:nvPr>
        </p:nvSpPr>
        <p:spPr/>
        <p:txBody>
          <a:bodyPr/>
          <a:lstStyle/>
          <a:p>
            <a:pPr algn="ctr"/>
            <a:r>
              <a:rPr lang="en-US" altLang="zh-CN" dirty="0" smtClean="0"/>
              <a:t>PGP </a:t>
            </a:r>
            <a:r>
              <a:rPr lang="zh-CN" altLang="en-US" dirty="0" smtClean="0"/>
              <a:t>工作原理</a:t>
            </a:r>
            <a:endParaRPr lang="zh-CN" altLang="en-US" dirty="0"/>
          </a:p>
        </p:txBody>
      </p:sp>
      <p:sp>
        <p:nvSpPr>
          <p:cNvPr id="668727" name="Text Box 55"/>
          <p:cNvSpPr txBox="1">
            <a:spLocks noChangeArrowheads="1"/>
          </p:cNvSpPr>
          <p:nvPr/>
        </p:nvSpPr>
        <p:spPr bwMode="auto">
          <a:xfrm>
            <a:off x="416496" y="1724615"/>
            <a:ext cx="9345488" cy="1200329"/>
          </a:xfrm>
          <a:prstGeom prst="rect">
            <a:avLst/>
          </a:prstGeom>
          <a:noFill/>
          <a:ln w="9525">
            <a:noFill/>
            <a:miter lim="800000"/>
          </a:ln>
          <a:effectLst/>
        </p:spPr>
        <p:txBody>
          <a:bodyPr wrap="square">
            <a:spAutoFit/>
          </a:bodyPr>
          <a:lstStyle>
            <a:defPPr>
              <a:defRPr lang="en-US"/>
            </a:defPPr>
            <a:lvl1pPr algn="just">
              <a:defRPr sz="2800" b="1">
                <a:solidFill>
                  <a:srgbClr val="000066"/>
                </a:solidFill>
                <a:latin typeface="+mn-lt"/>
                <a:ea typeface="黑体" panose="02010609060101010101" pitchFamily="2" charset="-122"/>
              </a:defRPr>
            </a:lvl1pPr>
          </a:lstStyle>
          <a:p>
            <a:r>
              <a:rPr lang="zh-CN" altLang="zh-CN" sz="2400" dirty="0" smtClean="0">
                <a:solidFill>
                  <a:schemeClr val="tx1"/>
                </a:solidFill>
              </a:rPr>
              <a:t>假定</a:t>
            </a:r>
            <a:r>
              <a:rPr lang="en-US" altLang="zh-CN" sz="2400" dirty="0" smtClean="0">
                <a:solidFill>
                  <a:schemeClr val="tx1"/>
                </a:solidFill>
              </a:rPr>
              <a:t> A </a:t>
            </a:r>
            <a:r>
              <a:rPr lang="zh-CN" altLang="zh-CN" sz="2400" dirty="0" smtClean="0">
                <a:solidFill>
                  <a:schemeClr val="tx1"/>
                </a:solidFill>
              </a:rPr>
              <a:t>向</a:t>
            </a:r>
            <a:r>
              <a:rPr lang="en-US" altLang="zh-CN" sz="2400" dirty="0" smtClean="0">
                <a:solidFill>
                  <a:schemeClr val="tx1"/>
                </a:solidFill>
              </a:rPr>
              <a:t> B </a:t>
            </a:r>
            <a:r>
              <a:rPr lang="zh-CN" altLang="zh-CN" sz="2400" dirty="0" smtClean="0">
                <a:solidFill>
                  <a:schemeClr val="tx1"/>
                </a:solidFill>
              </a:rPr>
              <a:t>发送</a:t>
            </a:r>
            <a:r>
              <a:rPr lang="zh-CN" altLang="zh-CN" sz="2400" dirty="0">
                <a:solidFill>
                  <a:schemeClr val="tx1"/>
                </a:solidFill>
              </a:rPr>
              <a:t>电子邮件</a:t>
            </a:r>
            <a:r>
              <a:rPr lang="zh-CN" altLang="zh-CN" sz="2400" dirty="0" smtClean="0">
                <a:solidFill>
                  <a:schemeClr val="tx1"/>
                </a:solidFill>
              </a:rPr>
              <a:t>明文</a:t>
            </a:r>
            <a:r>
              <a:rPr lang="en-US" altLang="zh-CN" sz="2400" dirty="0" smtClean="0">
                <a:solidFill>
                  <a:schemeClr val="tx1"/>
                </a:solidFill>
              </a:rPr>
              <a:t> X</a:t>
            </a:r>
            <a:r>
              <a:rPr lang="zh-CN" altLang="zh-CN" sz="2400" dirty="0" smtClean="0">
                <a:solidFill>
                  <a:schemeClr val="tx1"/>
                </a:solidFill>
              </a:rPr>
              <a:t>，</a:t>
            </a:r>
            <a:r>
              <a:rPr lang="zh-CN" altLang="en-US" sz="2400" dirty="0" smtClean="0">
                <a:solidFill>
                  <a:schemeClr val="tx1"/>
                </a:solidFill>
              </a:rPr>
              <a:t>使用 </a:t>
            </a:r>
            <a:r>
              <a:rPr lang="en-US" altLang="zh-CN" sz="2400" dirty="0" smtClean="0">
                <a:solidFill>
                  <a:schemeClr val="tx1"/>
                </a:solidFill>
              </a:rPr>
              <a:t>PGP </a:t>
            </a:r>
            <a:r>
              <a:rPr lang="zh-CN" altLang="zh-CN" sz="2400" dirty="0" smtClean="0">
                <a:solidFill>
                  <a:schemeClr val="tx1"/>
                </a:solidFill>
              </a:rPr>
              <a:t>进行</a:t>
            </a:r>
            <a:r>
              <a:rPr lang="zh-CN" altLang="zh-CN" sz="2400" dirty="0">
                <a:solidFill>
                  <a:schemeClr val="tx1"/>
                </a:solidFill>
              </a:rPr>
              <a:t>加密</a:t>
            </a:r>
            <a:r>
              <a:rPr lang="zh-CN" altLang="zh-CN" sz="2400" dirty="0" smtClean="0">
                <a:solidFill>
                  <a:schemeClr val="tx1"/>
                </a:solidFill>
              </a:rPr>
              <a:t>。</a:t>
            </a:r>
            <a:endParaRPr lang="en-US" altLang="zh-CN" sz="2400" dirty="0" smtClean="0">
              <a:solidFill>
                <a:schemeClr val="tx1"/>
              </a:solidFill>
            </a:endParaRPr>
          </a:p>
          <a:p>
            <a:r>
              <a:rPr lang="en-US" altLang="zh-CN" sz="2400" dirty="0" smtClean="0">
                <a:solidFill>
                  <a:srgbClr val="FF0000"/>
                </a:solidFill>
              </a:rPr>
              <a:t>A </a:t>
            </a:r>
            <a:r>
              <a:rPr lang="zh-CN" altLang="zh-CN" sz="2400" dirty="0" smtClean="0">
                <a:solidFill>
                  <a:srgbClr val="FF0000"/>
                </a:solidFill>
              </a:rPr>
              <a:t>有</a:t>
            </a:r>
            <a:r>
              <a:rPr lang="zh-CN" altLang="zh-CN" sz="2400" dirty="0">
                <a:solidFill>
                  <a:srgbClr val="FF0000"/>
                </a:solidFill>
              </a:rPr>
              <a:t>三个密钥</a:t>
            </a:r>
            <a:r>
              <a:rPr lang="zh-CN" altLang="zh-CN" sz="2400" dirty="0" smtClean="0">
                <a:solidFill>
                  <a:srgbClr val="FF0000"/>
                </a:solidFill>
              </a:rPr>
              <a:t>：</a:t>
            </a:r>
            <a:r>
              <a:rPr lang="en-US" altLang="zh-CN" sz="2400" dirty="0" smtClean="0">
                <a:solidFill>
                  <a:schemeClr val="tx1"/>
                </a:solidFill>
              </a:rPr>
              <a:t>A </a:t>
            </a:r>
            <a:r>
              <a:rPr lang="zh-CN" altLang="zh-CN" sz="2400" dirty="0" smtClean="0">
                <a:solidFill>
                  <a:schemeClr val="tx1"/>
                </a:solidFill>
              </a:rPr>
              <a:t>的</a:t>
            </a:r>
            <a:r>
              <a:rPr lang="zh-CN" altLang="zh-CN" sz="2400" dirty="0">
                <a:solidFill>
                  <a:schemeClr val="tx1"/>
                </a:solidFill>
              </a:rPr>
              <a:t>私钥、</a:t>
            </a:r>
            <a:r>
              <a:rPr lang="en-US" altLang="zh-CN" sz="2400" dirty="0" smtClean="0">
                <a:solidFill>
                  <a:schemeClr val="tx1"/>
                </a:solidFill>
              </a:rPr>
              <a:t>B </a:t>
            </a:r>
            <a:r>
              <a:rPr lang="zh-CN" altLang="zh-CN" sz="2400" dirty="0" smtClean="0">
                <a:solidFill>
                  <a:schemeClr val="tx1"/>
                </a:solidFill>
              </a:rPr>
              <a:t>的</a:t>
            </a:r>
            <a:r>
              <a:rPr lang="zh-CN" altLang="zh-CN" sz="2400" dirty="0">
                <a:solidFill>
                  <a:schemeClr val="tx1"/>
                </a:solidFill>
              </a:rPr>
              <a:t>公钥</a:t>
            </a:r>
            <a:r>
              <a:rPr lang="zh-CN" altLang="zh-CN" sz="2400" dirty="0" smtClean="0">
                <a:solidFill>
                  <a:schemeClr val="tx1"/>
                </a:solidFill>
              </a:rPr>
              <a:t>和</a:t>
            </a:r>
            <a:r>
              <a:rPr lang="en-US" altLang="zh-CN" sz="2400" dirty="0" smtClean="0">
                <a:solidFill>
                  <a:schemeClr val="tx1"/>
                </a:solidFill>
              </a:rPr>
              <a:t> A </a:t>
            </a:r>
            <a:r>
              <a:rPr lang="zh-CN" altLang="zh-CN" sz="2400" dirty="0" smtClean="0">
                <a:solidFill>
                  <a:schemeClr val="tx1"/>
                </a:solidFill>
              </a:rPr>
              <a:t>生成</a:t>
            </a:r>
            <a:r>
              <a:rPr lang="zh-CN" altLang="zh-CN" sz="2400" dirty="0">
                <a:solidFill>
                  <a:schemeClr val="tx1"/>
                </a:solidFill>
              </a:rPr>
              <a:t>的一次性密钥</a:t>
            </a:r>
            <a:r>
              <a:rPr lang="zh-CN" altLang="zh-CN" sz="2400" dirty="0" smtClean="0">
                <a:solidFill>
                  <a:schemeClr val="tx1"/>
                </a:solidFill>
              </a:rPr>
              <a:t>。</a:t>
            </a:r>
            <a:endParaRPr lang="en-US" altLang="zh-CN" sz="2400" dirty="0" smtClean="0">
              <a:solidFill>
                <a:schemeClr val="tx1"/>
              </a:solidFill>
            </a:endParaRPr>
          </a:p>
          <a:p>
            <a:r>
              <a:rPr lang="en-US" altLang="zh-CN" sz="2400" dirty="0" smtClean="0">
                <a:solidFill>
                  <a:srgbClr val="FF0000"/>
                </a:solidFill>
              </a:rPr>
              <a:t>B </a:t>
            </a:r>
            <a:r>
              <a:rPr lang="zh-CN" altLang="zh-CN" sz="2400" dirty="0" smtClean="0">
                <a:solidFill>
                  <a:srgbClr val="FF0000"/>
                </a:solidFill>
              </a:rPr>
              <a:t>有</a:t>
            </a:r>
            <a:r>
              <a:rPr lang="zh-CN" altLang="zh-CN" sz="2400" dirty="0">
                <a:solidFill>
                  <a:srgbClr val="FF0000"/>
                </a:solidFill>
              </a:rPr>
              <a:t>两个密钥</a:t>
            </a:r>
            <a:r>
              <a:rPr lang="zh-CN" altLang="zh-CN" sz="2400" dirty="0" smtClean="0">
                <a:solidFill>
                  <a:srgbClr val="FF0000"/>
                </a:solidFill>
              </a:rPr>
              <a:t>：</a:t>
            </a:r>
            <a:r>
              <a:rPr lang="en-US" altLang="zh-CN" sz="2400" dirty="0" smtClean="0">
                <a:solidFill>
                  <a:schemeClr val="tx1"/>
                </a:solidFill>
              </a:rPr>
              <a:t>B </a:t>
            </a:r>
            <a:r>
              <a:rPr lang="zh-CN" altLang="zh-CN" sz="2400" dirty="0" smtClean="0">
                <a:solidFill>
                  <a:schemeClr val="tx1"/>
                </a:solidFill>
              </a:rPr>
              <a:t>的</a:t>
            </a:r>
            <a:r>
              <a:rPr lang="zh-CN" altLang="zh-CN" sz="2400" dirty="0">
                <a:solidFill>
                  <a:schemeClr val="tx1"/>
                </a:solidFill>
              </a:rPr>
              <a:t>私钥</a:t>
            </a:r>
            <a:r>
              <a:rPr lang="zh-CN" altLang="zh-CN" sz="2400" dirty="0" smtClean="0">
                <a:solidFill>
                  <a:schemeClr val="tx1"/>
                </a:solidFill>
              </a:rPr>
              <a:t>和</a:t>
            </a:r>
            <a:r>
              <a:rPr lang="en-US" altLang="zh-CN" sz="2400" dirty="0" smtClean="0">
                <a:solidFill>
                  <a:schemeClr val="tx1"/>
                </a:solidFill>
              </a:rPr>
              <a:t> A </a:t>
            </a:r>
            <a:r>
              <a:rPr lang="zh-CN" altLang="zh-CN" sz="2400" dirty="0" smtClean="0">
                <a:solidFill>
                  <a:schemeClr val="tx1"/>
                </a:solidFill>
              </a:rPr>
              <a:t>的</a:t>
            </a:r>
            <a:r>
              <a:rPr lang="zh-CN" altLang="zh-CN" sz="2400" dirty="0">
                <a:solidFill>
                  <a:schemeClr val="tx1"/>
                </a:solidFill>
              </a:rPr>
              <a:t>公钥</a:t>
            </a:r>
            <a:r>
              <a:rPr lang="zh-CN" altLang="zh-CN" sz="2400" dirty="0" smtClean="0">
                <a:solidFill>
                  <a:schemeClr val="tx1"/>
                </a:solidFill>
              </a:rPr>
              <a:t>。</a:t>
            </a:r>
            <a:endParaRPr lang="zh-CN" altLang="en-US" sz="2400" dirty="0">
              <a:solidFill>
                <a:schemeClr val="tx1"/>
              </a:solidFill>
            </a:endParaRPr>
          </a:p>
        </p:txBody>
      </p:sp>
      <p:sp>
        <p:nvSpPr>
          <p:cNvPr id="3" name="矩形 2"/>
          <p:cNvSpPr/>
          <p:nvPr/>
        </p:nvSpPr>
        <p:spPr>
          <a:xfrm>
            <a:off x="416496" y="1124744"/>
            <a:ext cx="9345488" cy="523220"/>
          </a:xfrm>
          <a:prstGeom prst="rect">
            <a:avLst/>
          </a:prstGeom>
          <a:solidFill>
            <a:srgbClr val="FFFF66"/>
          </a:solidFill>
          <a:ln w="9525">
            <a:solidFill>
              <a:srgbClr val="333399"/>
            </a:solidFill>
            <a:miter lim="800000"/>
          </a:ln>
          <a:effectLst/>
        </p:spPr>
        <p:txBody>
          <a:bodyPr wrap="square">
            <a:spAutoFit/>
          </a:bodyPr>
          <a:lstStyle/>
          <a:p>
            <a:pPr algn="just"/>
            <a:r>
              <a:rPr lang="en-US" altLang="zh-CN" sz="2800" b="1" dirty="0" smtClean="0">
                <a:solidFill>
                  <a:srgbClr val="000066"/>
                </a:solidFill>
                <a:latin typeface="+mn-lt"/>
                <a:ea typeface="黑体" panose="02010609060101010101" pitchFamily="2" charset="-122"/>
              </a:rPr>
              <a:t>PGP </a:t>
            </a:r>
            <a:r>
              <a:rPr lang="zh-CN" altLang="zh-CN" sz="2800" b="1" dirty="0" smtClean="0">
                <a:solidFill>
                  <a:srgbClr val="000066"/>
                </a:solidFill>
                <a:latin typeface="+mn-lt"/>
                <a:ea typeface="黑体" panose="02010609060101010101" pitchFamily="2" charset="-122"/>
              </a:rPr>
              <a:t>提供</a:t>
            </a:r>
            <a:r>
              <a:rPr lang="zh-CN" altLang="zh-CN" sz="2800" b="1" dirty="0">
                <a:solidFill>
                  <a:srgbClr val="000066"/>
                </a:solidFill>
                <a:latin typeface="+mn-lt"/>
                <a:ea typeface="黑体" panose="02010609060101010101" pitchFamily="2" charset="-122"/>
              </a:rPr>
              <a:t>电子邮件的安全性、发送方鉴别和报文完整性。</a:t>
            </a:r>
            <a:endParaRPr lang="zh-CN" altLang="en-US" sz="2800" b="1" dirty="0">
              <a:solidFill>
                <a:srgbClr val="000066"/>
              </a:solidFill>
              <a:latin typeface="+mn-lt"/>
              <a:ea typeface="黑体" panose="02010609060101010101" pitchFamily="2" charset="-122"/>
            </a:endParaRPr>
          </a:p>
        </p:txBody>
      </p:sp>
      <p:sp>
        <p:nvSpPr>
          <p:cNvPr id="668677" name="Line 5"/>
          <p:cNvSpPr>
            <a:spLocks noChangeShapeType="1"/>
          </p:cNvSpPr>
          <p:nvPr/>
        </p:nvSpPr>
        <p:spPr bwMode="auto">
          <a:xfrm>
            <a:off x="6702348" y="4753378"/>
            <a:ext cx="502614" cy="0"/>
          </a:xfrm>
          <a:prstGeom prst="line">
            <a:avLst/>
          </a:prstGeom>
          <a:noFill/>
          <a:ln w="19050">
            <a:solidFill>
              <a:schemeClr val="tx1"/>
            </a:solidFill>
            <a:round/>
            <a:headEnd type="non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sz="2400" b="1">
              <a:solidFill>
                <a:srgbClr val="000099"/>
              </a:solidFill>
              <a:latin typeface="+mn-lt"/>
              <a:ea typeface="黑体" panose="02010609060101010101" pitchFamily="2" charset="-122"/>
            </a:endParaRPr>
          </a:p>
        </p:txBody>
      </p:sp>
      <p:sp>
        <p:nvSpPr>
          <p:cNvPr id="668678" name="Line 6"/>
          <p:cNvSpPr>
            <a:spLocks noChangeShapeType="1"/>
          </p:cNvSpPr>
          <p:nvPr/>
        </p:nvSpPr>
        <p:spPr bwMode="auto">
          <a:xfrm>
            <a:off x="1497620" y="5342975"/>
            <a:ext cx="436336" cy="0"/>
          </a:xfrm>
          <a:prstGeom prst="line">
            <a:avLst/>
          </a:prstGeom>
          <a:noFill/>
          <a:ln w="19050">
            <a:solidFill>
              <a:schemeClr val="tx1"/>
            </a:solidFill>
            <a:round/>
            <a:headEnd type="non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sz="2400" b="1">
              <a:solidFill>
                <a:srgbClr val="000099"/>
              </a:solidFill>
              <a:latin typeface="+mn-lt"/>
              <a:ea typeface="黑体" panose="02010609060101010101" pitchFamily="2" charset="-122"/>
            </a:endParaRPr>
          </a:p>
        </p:txBody>
      </p:sp>
      <p:sp>
        <p:nvSpPr>
          <p:cNvPr id="668679" name="Text Box 7"/>
          <p:cNvSpPr txBox="1">
            <a:spLocks noChangeArrowheads="1"/>
          </p:cNvSpPr>
          <p:nvPr/>
        </p:nvSpPr>
        <p:spPr bwMode="auto">
          <a:xfrm>
            <a:off x="1712640" y="5865438"/>
            <a:ext cx="120590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en-US" altLang="zh-CN" sz="2000" b="1" dirty="0">
                <a:solidFill>
                  <a:srgbClr val="000099"/>
                </a:solidFill>
                <a:latin typeface="+mn-lt"/>
                <a:ea typeface="黑体" panose="02010609060101010101" pitchFamily="2" charset="-122"/>
              </a:rPr>
              <a:t>A </a:t>
            </a:r>
            <a:r>
              <a:rPr kumimoji="1" lang="zh-CN" altLang="en-US" sz="2000" b="1" dirty="0">
                <a:solidFill>
                  <a:srgbClr val="000099"/>
                </a:solidFill>
                <a:latin typeface="+mn-lt"/>
                <a:ea typeface="黑体" panose="02010609060101010101" pitchFamily="2" charset="-122"/>
              </a:rPr>
              <a:t>的私钥</a:t>
            </a:r>
            <a:endParaRPr kumimoji="1" lang="zh-CN" altLang="en-US" sz="2000" b="1" i="1" baseline="-25000" dirty="0">
              <a:solidFill>
                <a:srgbClr val="000099"/>
              </a:solidFill>
              <a:latin typeface="+mn-lt"/>
              <a:ea typeface="黑体" panose="02010609060101010101" pitchFamily="2" charset="-122"/>
            </a:endParaRPr>
          </a:p>
        </p:txBody>
      </p:sp>
      <p:sp>
        <p:nvSpPr>
          <p:cNvPr id="668680" name="Rectangle 8"/>
          <p:cNvSpPr>
            <a:spLocks noChangeArrowheads="1"/>
          </p:cNvSpPr>
          <p:nvPr/>
        </p:nvSpPr>
        <p:spPr bwMode="auto">
          <a:xfrm>
            <a:off x="941614" y="3800565"/>
            <a:ext cx="751160" cy="343597"/>
          </a:xfrm>
          <a:prstGeom prst="rect">
            <a:avLst/>
          </a:prstGeom>
          <a:solidFill>
            <a:schemeClr val="bg1"/>
          </a:solidFill>
          <a:ln w="9525">
            <a:solidFill>
              <a:schemeClr val="tx1"/>
            </a:solidFill>
            <a:miter lim="800000"/>
          </a:ln>
          <a:effectLst>
            <a:outerShdw dist="35921" dir="2700000" algn="ctr" rotWithShape="0">
              <a:schemeClr val="bg2"/>
            </a:outerShdw>
          </a:effectLst>
        </p:spPr>
        <p:txBody>
          <a:bodyPr wrap="none" anchor="ctr"/>
          <a:lstStyle/>
          <a:p>
            <a:pPr algn="ctr"/>
            <a:r>
              <a:rPr kumimoji="1" lang="en-US" altLang="zh-CN" sz="2000" b="1" i="1">
                <a:solidFill>
                  <a:srgbClr val="000099"/>
                </a:solidFill>
                <a:latin typeface="+mn-lt"/>
                <a:ea typeface="黑体" panose="02010609060101010101" pitchFamily="2" charset="-122"/>
              </a:rPr>
              <a:t>X</a:t>
            </a:r>
          </a:p>
        </p:txBody>
      </p:sp>
      <p:sp>
        <p:nvSpPr>
          <p:cNvPr id="668681" name="Rectangle 9"/>
          <p:cNvSpPr>
            <a:spLocks noChangeArrowheads="1"/>
          </p:cNvSpPr>
          <p:nvPr/>
        </p:nvSpPr>
        <p:spPr bwMode="auto">
          <a:xfrm>
            <a:off x="941614" y="4485871"/>
            <a:ext cx="751160" cy="343597"/>
          </a:xfrm>
          <a:prstGeom prst="rect">
            <a:avLst/>
          </a:prstGeom>
          <a:solidFill>
            <a:schemeClr val="bg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zh-CN" altLang="en-US" sz="2000" b="1" dirty="0">
                <a:solidFill>
                  <a:srgbClr val="000099"/>
                </a:solidFill>
                <a:latin typeface="+mn-lt"/>
                <a:ea typeface="黑体" panose="02010609060101010101" pitchFamily="2" charset="-122"/>
              </a:rPr>
              <a:t>散列</a:t>
            </a:r>
          </a:p>
        </p:txBody>
      </p:sp>
      <p:sp>
        <p:nvSpPr>
          <p:cNvPr id="668682" name="Rectangle 10"/>
          <p:cNvSpPr>
            <a:spLocks noChangeArrowheads="1"/>
          </p:cNvSpPr>
          <p:nvPr/>
        </p:nvSpPr>
        <p:spPr bwMode="auto">
          <a:xfrm>
            <a:off x="1073374" y="5169290"/>
            <a:ext cx="495250" cy="345483"/>
          </a:xfrm>
          <a:prstGeom prst="rect">
            <a:avLst/>
          </a:prstGeom>
          <a:solidFill>
            <a:srgbClr val="F8F8F8"/>
          </a:solidFill>
          <a:ln w="9525">
            <a:solidFill>
              <a:schemeClr val="tx1"/>
            </a:solidFill>
            <a:miter lim="800000"/>
          </a:ln>
          <a:effectLst>
            <a:outerShdw dist="35921" dir="2700000" algn="ctr" rotWithShape="0">
              <a:schemeClr val="bg2"/>
            </a:outerShdw>
          </a:effectLst>
        </p:spPr>
        <p:txBody>
          <a:bodyPr wrap="none" anchor="ctr"/>
          <a:lstStyle/>
          <a:p>
            <a:pPr algn="ctr"/>
            <a:r>
              <a:rPr kumimoji="1" lang="en-US" altLang="zh-CN" sz="2000" b="1" i="1" dirty="0">
                <a:solidFill>
                  <a:srgbClr val="000099"/>
                </a:solidFill>
                <a:latin typeface="+mn-lt"/>
                <a:ea typeface="黑体" panose="02010609060101010101" pitchFamily="2" charset="-122"/>
              </a:rPr>
              <a:t>H</a:t>
            </a:r>
          </a:p>
        </p:txBody>
      </p:sp>
      <p:sp>
        <p:nvSpPr>
          <p:cNvPr id="668683" name="Line 11"/>
          <p:cNvSpPr>
            <a:spLocks noChangeShapeType="1"/>
          </p:cNvSpPr>
          <p:nvPr/>
        </p:nvSpPr>
        <p:spPr bwMode="auto">
          <a:xfrm>
            <a:off x="1311671" y="4144163"/>
            <a:ext cx="0" cy="341709"/>
          </a:xfrm>
          <a:prstGeom prst="line">
            <a:avLst/>
          </a:prstGeom>
          <a:noFill/>
          <a:ln w="19050">
            <a:solidFill>
              <a:schemeClr val="tx1"/>
            </a:solidFill>
            <a:round/>
            <a:headEnd type="non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sz="2400" b="1">
              <a:solidFill>
                <a:srgbClr val="000099"/>
              </a:solidFill>
              <a:latin typeface="+mn-lt"/>
              <a:ea typeface="黑体" panose="02010609060101010101" pitchFamily="2" charset="-122"/>
            </a:endParaRPr>
          </a:p>
        </p:txBody>
      </p:sp>
      <p:sp>
        <p:nvSpPr>
          <p:cNvPr id="668684" name="Line 12"/>
          <p:cNvSpPr>
            <a:spLocks noChangeShapeType="1"/>
          </p:cNvSpPr>
          <p:nvPr/>
        </p:nvSpPr>
        <p:spPr bwMode="auto">
          <a:xfrm>
            <a:off x="1311671" y="4816254"/>
            <a:ext cx="0" cy="341709"/>
          </a:xfrm>
          <a:prstGeom prst="line">
            <a:avLst/>
          </a:prstGeom>
          <a:noFill/>
          <a:ln w="19050">
            <a:solidFill>
              <a:schemeClr val="tx1"/>
            </a:solidFill>
            <a:round/>
            <a:headEnd type="non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sz="2400" b="1">
              <a:solidFill>
                <a:srgbClr val="000099"/>
              </a:solidFill>
              <a:latin typeface="+mn-lt"/>
              <a:ea typeface="黑体" panose="02010609060101010101" pitchFamily="2" charset="-122"/>
            </a:endParaRPr>
          </a:p>
        </p:txBody>
      </p:sp>
      <p:sp>
        <p:nvSpPr>
          <p:cNvPr id="668685" name="Rectangle 13"/>
          <p:cNvSpPr>
            <a:spLocks noChangeArrowheads="1"/>
          </p:cNvSpPr>
          <p:nvPr/>
        </p:nvSpPr>
        <p:spPr bwMode="auto">
          <a:xfrm>
            <a:off x="5700801" y="3800565"/>
            <a:ext cx="751160" cy="343597"/>
          </a:xfrm>
          <a:prstGeom prst="rect">
            <a:avLst/>
          </a:prstGeom>
          <a:solidFill>
            <a:schemeClr val="bg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zh-CN" altLang="en-US" sz="2000" b="1">
                <a:solidFill>
                  <a:srgbClr val="000099"/>
                </a:solidFill>
                <a:latin typeface="+mn-lt"/>
                <a:ea typeface="黑体" panose="02010609060101010101" pitchFamily="2" charset="-122"/>
              </a:rPr>
              <a:t>加密</a:t>
            </a:r>
          </a:p>
        </p:txBody>
      </p:sp>
      <p:sp>
        <p:nvSpPr>
          <p:cNvPr id="668686" name="Rectangle 14"/>
          <p:cNvSpPr>
            <a:spLocks noChangeArrowheads="1"/>
          </p:cNvSpPr>
          <p:nvPr/>
        </p:nvSpPr>
        <p:spPr bwMode="auto">
          <a:xfrm>
            <a:off x="3103039" y="5171177"/>
            <a:ext cx="360851" cy="345484"/>
          </a:xfrm>
          <a:prstGeom prst="rect">
            <a:avLst/>
          </a:prstGeom>
          <a:solidFill>
            <a:srgbClr val="66FFFF"/>
          </a:solidFill>
          <a:ln w="9525">
            <a:solidFill>
              <a:schemeClr val="tx1"/>
            </a:solidFill>
            <a:miter lim="800000"/>
          </a:ln>
          <a:effectLst>
            <a:outerShdw dist="35921" dir="2700000" algn="ctr" rotWithShape="0">
              <a:schemeClr val="bg2"/>
            </a:outerShdw>
          </a:effectLst>
        </p:spPr>
        <p:txBody>
          <a:bodyPr wrap="none" anchor="ctr"/>
          <a:lstStyle/>
          <a:p>
            <a:pPr algn="ctr"/>
            <a:endParaRPr lang="zh-CN" altLang="en-US" sz="2400" b="1">
              <a:solidFill>
                <a:srgbClr val="000099"/>
              </a:solidFill>
              <a:latin typeface="+mn-lt"/>
              <a:ea typeface="黑体" panose="02010609060101010101" pitchFamily="2" charset="-122"/>
            </a:endParaRPr>
          </a:p>
        </p:txBody>
      </p:sp>
      <p:sp>
        <p:nvSpPr>
          <p:cNvPr id="668687" name="Line 15"/>
          <p:cNvSpPr>
            <a:spLocks noChangeShapeType="1"/>
          </p:cNvSpPr>
          <p:nvPr/>
        </p:nvSpPr>
        <p:spPr bwMode="auto">
          <a:xfrm>
            <a:off x="2675909" y="5342975"/>
            <a:ext cx="436336" cy="0"/>
          </a:xfrm>
          <a:prstGeom prst="line">
            <a:avLst/>
          </a:prstGeom>
          <a:noFill/>
          <a:ln w="19050">
            <a:solidFill>
              <a:schemeClr val="tx1"/>
            </a:solidFill>
            <a:round/>
            <a:headEnd type="non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sz="2400" b="1">
              <a:solidFill>
                <a:srgbClr val="000099"/>
              </a:solidFill>
              <a:latin typeface="+mn-lt"/>
              <a:ea typeface="黑体" panose="02010609060101010101" pitchFamily="2" charset="-122"/>
            </a:endParaRPr>
          </a:p>
        </p:txBody>
      </p:sp>
      <p:sp>
        <p:nvSpPr>
          <p:cNvPr id="668688" name="Line 16"/>
          <p:cNvSpPr>
            <a:spLocks noChangeShapeType="1"/>
          </p:cNvSpPr>
          <p:nvPr/>
        </p:nvSpPr>
        <p:spPr bwMode="auto">
          <a:xfrm flipV="1">
            <a:off x="2331628" y="5514773"/>
            <a:ext cx="0" cy="345153"/>
          </a:xfrm>
          <a:prstGeom prst="line">
            <a:avLst/>
          </a:prstGeom>
          <a:noFill/>
          <a:ln w="38100">
            <a:solidFill>
              <a:srgbClr val="C00000"/>
            </a:solidFill>
            <a:rou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zh-CN" altLang="en-US" sz="2400" b="1">
              <a:solidFill>
                <a:srgbClr val="000099"/>
              </a:solidFill>
              <a:latin typeface="+mn-lt"/>
              <a:ea typeface="黑体" panose="02010609060101010101" pitchFamily="2" charset="-122"/>
            </a:endParaRPr>
          </a:p>
        </p:txBody>
      </p:sp>
      <p:sp>
        <p:nvSpPr>
          <p:cNvPr id="668689" name="Text Box 17"/>
          <p:cNvSpPr txBox="1">
            <a:spLocks noChangeArrowheads="1"/>
          </p:cNvSpPr>
          <p:nvPr/>
        </p:nvSpPr>
        <p:spPr bwMode="auto">
          <a:xfrm>
            <a:off x="632520" y="5549170"/>
            <a:ext cx="121700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zh-CN" altLang="en-US" sz="2000" b="1" dirty="0" smtClean="0">
                <a:solidFill>
                  <a:srgbClr val="000099"/>
                </a:solidFill>
                <a:latin typeface="+mn-lt"/>
                <a:ea typeface="黑体" panose="02010609060101010101" pitchFamily="2" charset="-122"/>
              </a:rPr>
              <a:t>报文摘要</a:t>
            </a:r>
            <a:endParaRPr kumimoji="1" lang="zh-CN" altLang="en-US" sz="2000" b="1" i="1" baseline="-25000" dirty="0">
              <a:solidFill>
                <a:srgbClr val="000099"/>
              </a:solidFill>
              <a:latin typeface="+mn-lt"/>
              <a:ea typeface="黑体" panose="02010609060101010101" pitchFamily="2" charset="-122"/>
            </a:endParaRPr>
          </a:p>
        </p:txBody>
      </p:sp>
      <p:sp>
        <p:nvSpPr>
          <p:cNvPr id="668690" name="Text Box 18"/>
          <p:cNvSpPr txBox="1">
            <a:spLocks noChangeArrowheads="1"/>
          </p:cNvSpPr>
          <p:nvPr/>
        </p:nvSpPr>
        <p:spPr bwMode="auto">
          <a:xfrm>
            <a:off x="3477916" y="4485871"/>
            <a:ext cx="147508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zh-CN" altLang="en-US" sz="2000" b="1" dirty="0">
                <a:solidFill>
                  <a:srgbClr val="000099"/>
                </a:solidFill>
                <a:latin typeface="+mn-lt"/>
                <a:ea typeface="黑体" panose="02010609060101010101" pitchFamily="2" charset="-122"/>
              </a:rPr>
              <a:t>报文鉴别码</a:t>
            </a:r>
          </a:p>
          <a:p>
            <a:pPr algn="ctr"/>
            <a:r>
              <a:rPr kumimoji="1" lang="en-US" altLang="zh-CN" sz="2000" b="1" dirty="0">
                <a:solidFill>
                  <a:srgbClr val="000099"/>
                </a:solidFill>
                <a:latin typeface="+mn-lt"/>
                <a:ea typeface="黑体" panose="02010609060101010101" pitchFamily="2" charset="-122"/>
              </a:rPr>
              <a:t>MAC</a:t>
            </a:r>
            <a:endParaRPr kumimoji="1" lang="en-US" altLang="zh-CN" sz="2000" b="1" i="1" baseline="-25000" dirty="0">
              <a:solidFill>
                <a:srgbClr val="000099"/>
              </a:solidFill>
              <a:latin typeface="+mn-lt"/>
              <a:ea typeface="黑体" panose="02010609060101010101" pitchFamily="2" charset="-122"/>
            </a:endParaRPr>
          </a:p>
        </p:txBody>
      </p:sp>
      <p:sp>
        <p:nvSpPr>
          <p:cNvPr id="668691" name="Text Box 19"/>
          <p:cNvSpPr txBox="1">
            <a:spLocks noChangeArrowheads="1"/>
          </p:cNvSpPr>
          <p:nvPr/>
        </p:nvSpPr>
        <p:spPr bwMode="auto">
          <a:xfrm>
            <a:off x="3052457" y="3726103"/>
            <a:ext cx="46038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en-US" altLang="zh-CN" sz="2800" b="1" dirty="0">
                <a:solidFill>
                  <a:srgbClr val="000099"/>
                </a:solidFill>
                <a:latin typeface="+mn-lt"/>
                <a:ea typeface="黑体" panose="02010609060101010101" pitchFamily="2" charset="-122"/>
                <a:sym typeface="Symbol" panose="05050102010706020507" pitchFamily="18" charset="2"/>
              </a:rPr>
              <a:t></a:t>
            </a:r>
          </a:p>
        </p:txBody>
      </p:sp>
      <p:sp>
        <p:nvSpPr>
          <p:cNvPr id="668692" name="Line 20"/>
          <p:cNvSpPr>
            <a:spLocks noChangeShapeType="1"/>
          </p:cNvSpPr>
          <p:nvPr/>
        </p:nvSpPr>
        <p:spPr bwMode="auto">
          <a:xfrm flipV="1">
            <a:off x="3298193" y="4144161"/>
            <a:ext cx="0" cy="1027016"/>
          </a:xfrm>
          <a:prstGeom prst="line">
            <a:avLst/>
          </a:prstGeom>
          <a:noFill/>
          <a:ln w="19050">
            <a:solidFill>
              <a:schemeClr val="tx1"/>
            </a:solidFill>
            <a:round/>
            <a:headEnd type="non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sz="2400" b="1">
              <a:solidFill>
                <a:srgbClr val="000099"/>
              </a:solidFill>
              <a:latin typeface="+mn-lt"/>
              <a:ea typeface="黑体" panose="02010609060101010101" pitchFamily="2" charset="-122"/>
            </a:endParaRPr>
          </a:p>
        </p:txBody>
      </p:sp>
      <p:sp>
        <p:nvSpPr>
          <p:cNvPr id="668693" name="Line 21"/>
          <p:cNvSpPr>
            <a:spLocks noChangeShapeType="1"/>
          </p:cNvSpPr>
          <p:nvPr/>
        </p:nvSpPr>
        <p:spPr bwMode="auto">
          <a:xfrm>
            <a:off x="1692774" y="3972362"/>
            <a:ext cx="1447087" cy="0"/>
          </a:xfrm>
          <a:prstGeom prst="line">
            <a:avLst/>
          </a:prstGeom>
          <a:noFill/>
          <a:ln w="19050">
            <a:solidFill>
              <a:schemeClr val="tx1"/>
            </a:solidFill>
            <a:round/>
            <a:headEnd type="non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sz="2400" b="1">
              <a:solidFill>
                <a:srgbClr val="000099"/>
              </a:solidFill>
              <a:latin typeface="+mn-lt"/>
              <a:ea typeface="黑体" panose="02010609060101010101" pitchFamily="2" charset="-122"/>
            </a:endParaRPr>
          </a:p>
        </p:txBody>
      </p:sp>
      <p:sp>
        <p:nvSpPr>
          <p:cNvPr id="668694" name="Rectangle 22"/>
          <p:cNvSpPr>
            <a:spLocks noChangeArrowheads="1"/>
          </p:cNvSpPr>
          <p:nvPr/>
        </p:nvSpPr>
        <p:spPr bwMode="auto">
          <a:xfrm>
            <a:off x="3920478" y="3800564"/>
            <a:ext cx="360851" cy="345484"/>
          </a:xfrm>
          <a:prstGeom prst="rect">
            <a:avLst/>
          </a:prstGeom>
          <a:solidFill>
            <a:srgbClr val="66FFFF"/>
          </a:solidFill>
          <a:ln w="9525">
            <a:solidFill>
              <a:schemeClr val="tx1"/>
            </a:solidFill>
            <a:miter lim="800000"/>
          </a:ln>
          <a:effectLst>
            <a:outerShdw dist="35921" dir="2700000" algn="ctr" rotWithShape="0">
              <a:schemeClr val="bg2"/>
            </a:outerShdw>
          </a:effectLst>
        </p:spPr>
        <p:txBody>
          <a:bodyPr wrap="none" anchor="ctr"/>
          <a:lstStyle/>
          <a:p>
            <a:pPr algn="ctr"/>
            <a:endParaRPr lang="zh-CN" altLang="en-US" sz="2400" b="1">
              <a:solidFill>
                <a:srgbClr val="000099"/>
              </a:solidFill>
              <a:latin typeface="+mn-lt"/>
              <a:ea typeface="黑体" panose="02010609060101010101" pitchFamily="2" charset="-122"/>
            </a:endParaRPr>
          </a:p>
        </p:txBody>
      </p:sp>
      <p:sp>
        <p:nvSpPr>
          <p:cNvPr id="668695" name="Rectangle 23"/>
          <p:cNvSpPr>
            <a:spLocks noChangeArrowheads="1"/>
          </p:cNvSpPr>
          <p:nvPr/>
        </p:nvSpPr>
        <p:spPr bwMode="auto">
          <a:xfrm>
            <a:off x="4281329" y="3800565"/>
            <a:ext cx="751160" cy="343597"/>
          </a:xfrm>
          <a:prstGeom prst="rect">
            <a:avLst/>
          </a:prstGeom>
          <a:solidFill>
            <a:schemeClr val="bg1"/>
          </a:solidFill>
          <a:ln w="9525">
            <a:solidFill>
              <a:schemeClr val="tx1"/>
            </a:solidFill>
            <a:miter lim="800000"/>
          </a:ln>
          <a:effectLst>
            <a:outerShdw dist="35921" dir="2700000" algn="ctr" rotWithShape="0">
              <a:schemeClr val="bg2"/>
            </a:outerShdw>
          </a:effectLst>
        </p:spPr>
        <p:txBody>
          <a:bodyPr wrap="none" anchor="ctr"/>
          <a:lstStyle/>
          <a:p>
            <a:pPr algn="ctr"/>
            <a:r>
              <a:rPr kumimoji="1" lang="en-US" altLang="zh-CN" sz="2000" b="1" i="1">
                <a:solidFill>
                  <a:srgbClr val="000099"/>
                </a:solidFill>
                <a:latin typeface="+mn-lt"/>
                <a:ea typeface="黑体" panose="02010609060101010101" pitchFamily="2" charset="-122"/>
              </a:rPr>
              <a:t>X</a:t>
            </a:r>
          </a:p>
        </p:txBody>
      </p:sp>
      <p:sp>
        <p:nvSpPr>
          <p:cNvPr id="668696" name="Line 24"/>
          <p:cNvSpPr>
            <a:spLocks noChangeShapeType="1"/>
          </p:cNvSpPr>
          <p:nvPr/>
        </p:nvSpPr>
        <p:spPr bwMode="auto">
          <a:xfrm>
            <a:off x="3463890" y="3981802"/>
            <a:ext cx="445541" cy="0"/>
          </a:xfrm>
          <a:prstGeom prst="line">
            <a:avLst/>
          </a:prstGeom>
          <a:noFill/>
          <a:ln w="19050">
            <a:solidFill>
              <a:schemeClr val="tx1"/>
            </a:solidFill>
            <a:round/>
            <a:headEnd type="non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sz="2400" b="1">
              <a:solidFill>
                <a:srgbClr val="000099"/>
              </a:solidFill>
              <a:latin typeface="+mn-lt"/>
              <a:ea typeface="黑体" panose="02010609060101010101" pitchFamily="2" charset="-122"/>
            </a:endParaRPr>
          </a:p>
        </p:txBody>
      </p:sp>
      <p:sp>
        <p:nvSpPr>
          <p:cNvPr id="668697" name="Line 25"/>
          <p:cNvSpPr>
            <a:spLocks noChangeShapeType="1"/>
          </p:cNvSpPr>
          <p:nvPr/>
        </p:nvSpPr>
        <p:spPr bwMode="auto">
          <a:xfrm flipH="1">
            <a:off x="3279783" y="5086221"/>
            <a:ext cx="583623" cy="256754"/>
          </a:xfrm>
          <a:prstGeom prst="line">
            <a:avLst/>
          </a:prstGeom>
          <a:noFill/>
          <a:ln w="9525">
            <a:solidFill>
              <a:schemeClr val="tx1"/>
            </a:solidFill>
            <a:rou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zh-CN" altLang="en-US" sz="2400" b="1">
              <a:solidFill>
                <a:srgbClr val="000099"/>
              </a:solidFill>
              <a:latin typeface="+mn-lt"/>
              <a:ea typeface="黑体" panose="02010609060101010101" pitchFamily="2" charset="-122"/>
            </a:endParaRPr>
          </a:p>
        </p:txBody>
      </p:sp>
      <p:sp>
        <p:nvSpPr>
          <p:cNvPr id="668698" name="Line 26"/>
          <p:cNvSpPr>
            <a:spLocks noChangeShapeType="1"/>
          </p:cNvSpPr>
          <p:nvPr/>
        </p:nvSpPr>
        <p:spPr bwMode="auto">
          <a:xfrm flipH="1" flipV="1">
            <a:off x="4100902" y="4002333"/>
            <a:ext cx="114556" cy="483538"/>
          </a:xfrm>
          <a:prstGeom prst="line">
            <a:avLst/>
          </a:prstGeom>
          <a:noFill/>
          <a:ln w="9525">
            <a:solidFill>
              <a:schemeClr val="tx1"/>
            </a:solidFill>
            <a:rou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zh-CN" altLang="en-US" sz="2400" b="1">
              <a:solidFill>
                <a:srgbClr val="000099"/>
              </a:solidFill>
              <a:latin typeface="+mn-lt"/>
              <a:ea typeface="黑体" panose="02010609060101010101" pitchFamily="2" charset="-122"/>
            </a:endParaRPr>
          </a:p>
        </p:txBody>
      </p:sp>
      <p:sp>
        <p:nvSpPr>
          <p:cNvPr id="668699" name="Rectangle 27"/>
          <p:cNvSpPr>
            <a:spLocks noChangeArrowheads="1"/>
          </p:cNvSpPr>
          <p:nvPr/>
        </p:nvSpPr>
        <p:spPr bwMode="auto">
          <a:xfrm>
            <a:off x="5089241" y="4553797"/>
            <a:ext cx="1591952" cy="433311"/>
          </a:xfrm>
          <a:prstGeom prst="rect">
            <a:avLst/>
          </a:prstGeom>
          <a:solidFill>
            <a:schemeClr val="bg1"/>
          </a:solidFill>
          <a:ln w="9525">
            <a:solidFill>
              <a:schemeClr val="tx1"/>
            </a:solidFill>
            <a:miter lim="800000"/>
          </a:ln>
          <a:effectLst>
            <a:outerShdw dist="35921" dir="2700000" algn="ctr" rotWithShape="0">
              <a:schemeClr val="bg2"/>
            </a:outerShdw>
          </a:effectLst>
        </p:spPr>
        <p:txBody>
          <a:bodyPr wrap="none" lIns="0" rIns="0" anchor="ctr"/>
          <a:lstStyle/>
          <a:p>
            <a:r>
              <a:rPr kumimoji="1" lang="zh-CN" altLang="en-US" sz="2000" b="1" dirty="0">
                <a:solidFill>
                  <a:srgbClr val="000099"/>
                </a:solidFill>
                <a:latin typeface="+mn-lt"/>
                <a:ea typeface="黑体" panose="02010609060101010101" pitchFamily="2" charset="-122"/>
              </a:rPr>
              <a:t>一次性密钥</a:t>
            </a:r>
          </a:p>
        </p:txBody>
      </p:sp>
      <p:sp>
        <p:nvSpPr>
          <p:cNvPr id="668700" name="Rectangle 28"/>
          <p:cNvSpPr>
            <a:spLocks noChangeArrowheads="1"/>
          </p:cNvSpPr>
          <p:nvPr/>
        </p:nvSpPr>
        <p:spPr bwMode="auto">
          <a:xfrm>
            <a:off x="1943160" y="5171178"/>
            <a:ext cx="751160" cy="343597"/>
          </a:xfrm>
          <a:prstGeom prst="rect">
            <a:avLst/>
          </a:prstGeom>
          <a:solidFill>
            <a:schemeClr val="bg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zh-CN" altLang="en-US" sz="2000" b="1">
                <a:solidFill>
                  <a:srgbClr val="000099"/>
                </a:solidFill>
                <a:latin typeface="+mn-lt"/>
                <a:ea typeface="黑体" panose="02010609060101010101" pitchFamily="2" charset="-122"/>
              </a:rPr>
              <a:t>加密</a:t>
            </a:r>
          </a:p>
        </p:txBody>
      </p:sp>
      <p:sp>
        <p:nvSpPr>
          <p:cNvPr id="668702" name="Line 30"/>
          <p:cNvSpPr>
            <a:spLocks noChangeShapeType="1"/>
          </p:cNvSpPr>
          <p:nvPr/>
        </p:nvSpPr>
        <p:spPr bwMode="auto">
          <a:xfrm flipV="1">
            <a:off x="6091109" y="4177314"/>
            <a:ext cx="0" cy="352999"/>
          </a:xfrm>
          <a:prstGeom prst="line">
            <a:avLst/>
          </a:prstGeom>
          <a:noFill/>
          <a:ln w="28575">
            <a:solidFill>
              <a:srgbClr val="C00000"/>
            </a:solidFill>
            <a:rou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zh-CN" altLang="en-US" sz="2400" b="1">
              <a:solidFill>
                <a:srgbClr val="000099"/>
              </a:solidFill>
              <a:latin typeface="+mn-lt"/>
              <a:ea typeface="黑体" panose="02010609060101010101" pitchFamily="2" charset="-122"/>
            </a:endParaRPr>
          </a:p>
        </p:txBody>
      </p:sp>
      <p:sp>
        <p:nvSpPr>
          <p:cNvPr id="668703" name="Line 31"/>
          <p:cNvSpPr>
            <a:spLocks noChangeShapeType="1"/>
          </p:cNvSpPr>
          <p:nvPr/>
        </p:nvSpPr>
        <p:spPr bwMode="auto">
          <a:xfrm>
            <a:off x="5032489" y="3981802"/>
            <a:ext cx="668312" cy="0"/>
          </a:xfrm>
          <a:prstGeom prst="line">
            <a:avLst/>
          </a:prstGeom>
          <a:noFill/>
          <a:ln w="19050">
            <a:solidFill>
              <a:schemeClr val="tx1"/>
            </a:solidFill>
            <a:round/>
            <a:headEnd type="non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sz="2400" b="1">
              <a:solidFill>
                <a:srgbClr val="000099"/>
              </a:solidFill>
              <a:latin typeface="+mn-lt"/>
              <a:ea typeface="黑体" panose="02010609060101010101" pitchFamily="2" charset="-122"/>
            </a:endParaRPr>
          </a:p>
        </p:txBody>
      </p:sp>
      <p:sp>
        <p:nvSpPr>
          <p:cNvPr id="668704" name="Text Box 32"/>
          <p:cNvSpPr txBox="1">
            <a:spLocks noChangeArrowheads="1"/>
          </p:cNvSpPr>
          <p:nvPr/>
        </p:nvSpPr>
        <p:spPr bwMode="auto">
          <a:xfrm>
            <a:off x="7070563" y="5331318"/>
            <a:ext cx="121539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en-US" altLang="zh-CN" sz="2000" b="1" dirty="0">
                <a:solidFill>
                  <a:srgbClr val="000099"/>
                </a:solidFill>
                <a:latin typeface="+mn-lt"/>
                <a:ea typeface="黑体" panose="02010609060101010101" pitchFamily="2" charset="-122"/>
              </a:rPr>
              <a:t>B </a:t>
            </a:r>
            <a:r>
              <a:rPr kumimoji="1" lang="zh-CN" altLang="en-US" sz="2000" b="1" dirty="0">
                <a:solidFill>
                  <a:srgbClr val="000099"/>
                </a:solidFill>
                <a:latin typeface="+mn-lt"/>
                <a:ea typeface="黑体" panose="02010609060101010101" pitchFamily="2" charset="-122"/>
              </a:rPr>
              <a:t>的公钥</a:t>
            </a:r>
            <a:endParaRPr kumimoji="1" lang="zh-CN" altLang="en-US" sz="2000" b="1" i="1" baseline="-25000" dirty="0">
              <a:solidFill>
                <a:srgbClr val="000099"/>
              </a:solidFill>
              <a:latin typeface="+mn-lt"/>
              <a:ea typeface="黑体" panose="02010609060101010101" pitchFamily="2" charset="-122"/>
            </a:endParaRPr>
          </a:p>
        </p:txBody>
      </p:sp>
      <p:pic>
        <p:nvPicPr>
          <p:cNvPr id="668705" name="Picture 33"/>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8147004" y="5404604"/>
            <a:ext cx="475250" cy="2385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sp>
        <p:nvSpPr>
          <p:cNvPr id="668706" name="Line 34"/>
          <p:cNvSpPr>
            <a:spLocks noChangeShapeType="1"/>
          </p:cNvSpPr>
          <p:nvPr/>
        </p:nvSpPr>
        <p:spPr bwMode="auto">
          <a:xfrm flipV="1">
            <a:off x="7593428" y="4926285"/>
            <a:ext cx="0" cy="359953"/>
          </a:xfrm>
          <a:prstGeom prst="line">
            <a:avLst/>
          </a:prstGeom>
          <a:noFill/>
          <a:ln w="28575">
            <a:solidFill>
              <a:srgbClr val="C00000"/>
            </a:solidFill>
            <a:rou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zh-CN" altLang="en-US" sz="2400" b="1">
              <a:solidFill>
                <a:srgbClr val="000099"/>
              </a:solidFill>
              <a:latin typeface="+mn-lt"/>
              <a:ea typeface="黑体" panose="02010609060101010101" pitchFamily="2" charset="-122"/>
            </a:endParaRPr>
          </a:p>
        </p:txBody>
      </p:sp>
      <p:sp>
        <p:nvSpPr>
          <p:cNvPr id="668707" name="Text Box 35"/>
          <p:cNvSpPr txBox="1">
            <a:spLocks noChangeArrowheads="1"/>
          </p:cNvSpPr>
          <p:nvPr/>
        </p:nvSpPr>
        <p:spPr bwMode="auto">
          <a:xfrm>
            <a:off x="7372937" y="3673259"/>
            <a:ext cx="46038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en-US" altLang="zh-CN" sz="2800" b="1" dirty="0">
                <a:solidFill>
                  <a:srgbClr val="000099"/>
                </a:solidFill>
                <a:latin typeface="+mn-lt"/>
                <a:ea typeface="黑体" panose="02010609060101010101" pitchFamily="2" charset="-122"/>
                <a:sym typeface="Symbol" panose="05050102010706020507" pitchFamily="18" charset="2"/>
              </a:rPr>
              <a:t></a:t>
            </a:r>
          </a:p>
        </p:txBody>
      </p:sp>
      <p:sp>
        <p:nvSpPr>
          <p:cNvPr id="668708" name="Line 36"/>
          <p:cNvSpPr>
            <a:spLocks noChangeShapeType="1"/>
          </p:cNvSpPr>
          <p:nvPr/>
        </p:nvSpPr>
        <p:spPr bwMode="auto">
          <a:xfrm>
            <a:off x="6451961" y="3972362"/>
            <a:ext cx="973929" cy="0"/>
          </a:xfrm>
          <a:prstGeom prst="line">
            <a:avLst/>
          </a:prstGeom>
          <a:noFill/>
          <a:ln w="19050">
            <a:solidFill>
              <a:schemeClr val="tx1"/>
            </a:solidFill>
            <a:round/>
            <a:headEnd type="non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sz="2400" b="1">
              <a:solidFill>
                <a:srgbClr val="000099"/>
              </a:solidFill>
              <a:latin typeface="+mn-lt"/>
              <a:ea typeface="黑体" panose="02010609060101010101" pitchFamily="2" charset="-122"/>
            </a:endParaRPr>
          </a:p>
        </p:txBody>
      </p:sp>
      <p:sp>
        <p:nvSpPr>
          <p:cNvPr id="668709" name="Line 37"/>
          <p:cNvSpPr>
            <a:spLocks noChangeShapeType="1"/>
          </p:cNvSpPr>
          <p:nvPr/>
        </p:nvSpPr>
        <p:spPr bwMode="auto">
          <a:xfrm>
            <a:off x="7740715" y="3981802"/>
            <a:ext cx="548641" cy="0"/>
          </a:xfrm>
          <a:prstGeom prst="line">
            <a:avLst/>
          </a:prstGeom>
          <a:noFill/>
          <a:ln w="19050">
            <a:solidFill>
              <a:schemeClr val="tx1"/>
            </a:solidFill>
            <a:round/>
            <a:headEnd type="non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sz="2400" b="1">
              <a:solidFill>
                <a:srgbClr val="000099"/>
              </a:solidFill>
              <a:latin typeface="+mn-lt"/>
              <a:ea typeface="黑体" panose="02010609060101010101" pitchFamily="2" charset="-122"/>
            </a:endParaRPr>
          </a:p>
        </p:txBody>
      </p:sp>
      <p:sp>
        <p:nvSpPr>
          <p:cNvPr id="668710" name="Line 38"/>
          <p:cNvSpPr>
            <a:spLocks noChangeShapeType="1"/>
          </p:cNvSpPr>
          <p:nvPr/>
        </p:nvSpPr>
        <p:spPr bwMode="auto">
          <a:xfrm flipV="1">
            <a:off x="7584223" y="4174878"/>
            <a:ext cx="0" cy="362476"/>
          </a:xfrm>
          <a:prstGeom prst="line">
            <a:avLst/>
          </a:prstGeom>
          <a:noFill/>
          <a:ln w="28575">
            <a:solidFill>
              <a:srgbClr val="C00000"/>
            </a:solidFill>
            <a:round/>
            <a:headEnd type="non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sz="2400" b="1">
              <a:solidFill>
                <a:srgbClr val="000099"/>
              </a:solidFill>
              <a:latin typeface="+mn-lt"/>
              <a:ea typeface="黑体" panose="02010609060101010101" pitchFamily="2" charset="-122"/>
            </a:endParaRPr>
          </a:p>
        </p:txBody>
      </p:sp>
      <p:sp>
        <p:nvSpPr>
          <p:cNvPr id="668711" name="Rectangle 39"/>
          <p:cNvSpPr>
            <a:spLocks noChangeArrowheads="1"/>
          </p:cNvSpPr>
          <p:nvPr/>
        </p:nvSpPr>
        <p:spPr bwMode="auto">
          <a:xfrm>
            <a:off x="7204961" y="4553797"/>
            <a:ext cx="751160" cy="343597"/>
          </a:xfrm>
          <a:prstGeom prst="rect">
            <a:avLst/>
          </a:prstGeom>
          <a:solidFill>
            <a:schemeClr val="bg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zh-CN" altLang="en-US" sz="2000" b="1">
                <a:solidFill>
                  <a:srgbClr val="000099"/>
                </a:solidFill>
                <a:latin typeface="+mn-lt"/>
                <a:ea typeface="黑体" panose="02010609060101010101" pitchFamily="2" charset="-122"/>
              </a:rPr>
              <a:t>加密</a:t>
            </a:r>
          </a:p>
        </p:txBody>
      </p:sp>
      <p:grpSp>
        <p:nvGrpSpPr>
          <p:cNvPr id="668712" name="Group 40"/>
          <p:cNvGrpSpPr/>
          <p:nvPr/>
        </p:nvGrpSpPr>
        <p:grpSpPr bwMode="auto">
          <a:xfrm>
            <a:off x="8298561" y="3847762"/>
            <a:ext cx="489727" cy="247315"/>
            <a:chOff x="2736" y="3648"/>
            <a:chExt cx="432" cy="240"/>
          </a:xfrm>
        </p:grpSpPr>
        <p:grpSp>
          <p:nvGrpSpPr>
            <p:cNvPr id="668713" name="Group 41"/>
            <p:cNvGrpSpPr/>
            <p:nvPr/>
          </p:nvGrpSpPr>
          <p:grpSpPr bwMode="auto">
            <a:xfrm>
              <a:off x="2736" y="3648"/>
              <a:ext cx="432" cy="240"/>
              <a:chOff x="2592" y="3504"/>
              <a:chExt cx="576" cy="384"/>
            </a:xfrm>
          </p:grpSpPr>
          <p:sp>
            <p:nvSpPr>
              <p:cNvPr id="668714" name="Rectangle 42"/>
              <p:cNvSpPr>
                <a:spLocks noChangeArrowheads="1"/>
              </p:cNvSpPr>
              <p:nvPr/>
            </p:nvSpPr>
            <p:spPr bwMode="auto">
              <a:xfrm>
                <a:off x="2592" y="3504"/>
                <a:ext cx="576" cy="384"/>
              </a:xfrm>
              <a:prstGeom prst="rect">
                <a:avLst/>
              </a:prstGeom>
              <a:solidFill>
                <a:schemeClr val="bg1"/>
              </a:solidFill>
              <a:ln w="28575">
                <a:solidFill>
                  <a:srgbClr val="0000FF"/>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sz="2400" b="1">
                  <a:solidFill>
                    <a:srgbClr val="000099"/>
                  </a:solidFill>
                  <a:latin typeface="+mn-lt"/>
                  <a:ea typeface="黑体" panose="02010609060101010101" pitchFamily="2" charset="-122"/>
                </a:endParaRPr>
              </a:p>
            </p:txBody>
          </p:sp>
          <p:sp>
            <p:nvSpPr>
              <p:cNvPr id="668715" name="Freeform 43"/>
              <p:cNvSpPr/>
              <p:nvPr/>
            </p:nvSpPr>
            <p:spPr bwMode="auto">
              <a:xfrm>
                <a:off x="2592" y="3504"/>
                <a:ext cx="576" cy="240"/>
              </a:xfrm>
              <a:custGeom>
                <a:avLst/>
                <a:gdLst>
                  <a:gd name="T0" fmla="*/ 0 w 576"/>
                  <a:gd name="T1" fmla="*/ 0 h 240"/>
                  <a:gd name="T2" fmla="*/ 288 w 576"/>
                  <a:gd name="T3" fmla="*/ 240 h 240"/>
                  <a:gd name="T4" fmla="*/ 576 w 576"/>
                  <a:gd name="T5" fmla="*/ 0 h 240"/>
                </a:gdLst>
                <a:ahLst/>
                <a:cxnLst>
                  <a:cxn ang="0">
                    <a:pos x="T0" y="T1"/>
                  </a:cxn>
                  <a:cxn ang="0">
                    <a:pos x="T2" y="T3"/>
                  </a:cxn>
                  <a:cxn ang="0">
                    <a:pos x="T4" y="T5"/>
                  </a:cxn>
                </a:cxnLst>
                <a:rect l="0" t="0" r="r" b="b"/>
                <a:pathLst>
                  <a:path w="576" h="240">
                    <a:moveTo>
                      <a:pt x="0" y="0"/>
                    </a:moveTo>
                    <a:lnTo>
                      <a:pt x="288" y="240"/>
                    </a:lnTo>
                    <a:lnTo>
                      <a:pt x="576" y="0"/>
                    </a:lnTo>
                  </a:path>
                </a:pathLst>
              </a:custGeom>
              <a:solidFill>
                <a:schemeClr val="bg1"/>
              </a:solidFill>
              <a:ln w="28575">
                <a:solidFill>
                  <a:srgbClr val="0000FF"/>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sz="2400" b="1">
                  <a:solidFill>
                    <a:srgbClr val="000099"/>
                  </a:solidFill>
                  <a:latin typeface="+mn-lt"/>
                  <a:ea typeface="黑体" panose="02010609060101010101" pitchFamily="2" charset="-122"/>
                </a:endParaRPr>
              </a:p>
            </p:txBody>
          </p:sp>
          <p:sp>
            <p:nvSpPr>
              <p:cNvPr id="668716" name="Line 44"/>
              <p:cNvSpPr>
                <a:spLocks noChangeShapeType="1"/>
              </p:cNvSpPr>
              <p:nvPr/>
            </p:nvSpPr>
            <p:spPr bwMode="auto">
              <a:xfrm flipV="1">
                <a:off x="2592" y="3704"/>
                <a:ext cx="232" cy="184"/>
              </a:xfrm>
              <a:prstGeom prst="line">
                <a:avLst/>
              </a:prstGeom>
              <a:noFill/>
              <a:ln w="28575">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sz="2400" b="1">
                  <a:solidFill>
                    <a:srgbClr val="000099"/>
                  </a:solidFill>
                  <a:latin typeface="+mn-lt"/>
                  <a:ea typeface="黑体" panose="02010609060101010101" pitchFamily="2" charset="-122"/>
                </a:endParaRPr>
              </a:p>
            </p:txBody>
          </p:sp>
          <p:sp>
            <p:nvSpPr>
              <p:cNvPr id="668717" name="Line 45"/>
              <p:cNvSpPr>
                <a:spLocks noChangeShapeType="1"/>
              </p:cNvSpPr>
              <p:nvPr/>
            </p:nvSpPr>
            <p:spPr bwMode="auto">
              <a:xfrm flipH="1" flipV="1">
                <a:off x="2936" y="3704"/>
                <a:ext cx="232" cy="184"/>
              </a:xfrm>
              <a:prstGeom prst="line">
                <a:avLst/>
              </a:prstGeom>
              <a:noFill/>
              <a:ln w="28575">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sz="2400" b="1">
                  <a:solidFill>
                    <a:srgbClr val="000099"/>
                  </a:solidFill>
                  <a:latin typeface="+mn-lt"/>
                  <a:ea typeface="黑体" panose="02010609060101010101" pitchFamily="2" charset="-122"/>
                </a:endParaRPr>
              </a:p>
            </p:txBody>
          </p:sp>
        </p:grpSp>
        <p:sp>
          <p:nvSpPr>
            <p:cNvPr id="668718" name="Line 46"/>
            <p:cNvSpPr>
              <a:spLocks noChangeShapeType="1"/>
            </p:cNvSpPr>
            <p:nvPr/>
          </p:nvSpPr>
          <p:spPr bwMode="auto">
            <a:xfrm>
              <a:off x="2736" y="3648"/>
              <a:ext cx="424" cy="0"/>
            </a:xfrm>
            <a:prstGeom prst="line">
              <a:avLst/>
            </a:prstGeom>
            <a:noFill/>
            <a:ln w="28575">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sz="2400" b="1">
                <a:solidFill>
                  <a:srgbClr val="000099"/>
                </a:solidFill>
                <a:latin typeface="+mn-lt"/>
                <a:ea typeface="黑体" panose="02010609060101010101" pitchFamily="2" charset="-122"/>
              </a:endParaRPr>
            </a:p>
          </p:txBody>
        </p:sp>
      </p:grpSp>
      <p:pic>
        <p:nvPicPr>
          <p:cNvPr id="668719" name="Picture 47"/>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06506" y="3630655"/>
            <a:ext cx="250387" cy="281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sp>
        <p:nvSpPr>
          <p:cNvPr id="668723" name="Text Box 51"/>
          <p:cNvSpPr txBox="1">
            <a:spLocks noChangeArrowheads="1"/>
          </p:cNvSpPr>
          <p:nvPr/>
        </p:nvSpPr>
        <p:spPr bwMode="auto">
          <a:xfrm>
            <a:off x="560512" y="3726936"/>
            <a:ext cx="37061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en-US" altLang="zh-CN" sz="2000" b="1">
                <a:solidFill>
                  <a:srgbClr val="000099"/>
                </a:solidFill>
                <a:latin typeface="+mn-lt"/>
                <a:ea typeface="黑体" panose="02010609060101010101" pitchFamily="2" charset="-122"/>
              </a:rPr>
              <a:t>A</a:t>
            </a:r>
          </a:p>
        </p:txBody>
      </p:sp>
      <p:sp>
        <p:nvSpPr>
          <p:cNvPr id="668724" name="Text Box 52"/>
          <p:cNvSpPr txBox="1">
            <a:spLocks noChangeArrowheads="1"/>
          </p:cNvSpPr>
          <p:nvPr/>
        </p:nvSpPr>
        <p:spPr bwMode="auto">
          <a:xfrm>
            <a:off x="991323" y="3385227"/>
            <a:ext cx="70083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zh-CN" altLang="en-US" sz="2000" b="1" dirty="0">
                <a:solidFill>
                  <a:srgbClr val="000099"/>
                </a:solidFill>
                <a:latin typeface="+mn-lt"/>
                <a:ea typeface="黑体" panose="02010609060101010101" pitchFamily="2" charset="-122"/>
              </a:rPr>
              <a:t>邮件</a:t>
            </a:r>
          </a:p>
        </p:txBody>
      </p:sp>
      <p:sp>
        <p:nvSpPr>
          <p:cNvPr id="668725" name="AutoShape 53"/>
          <p:cNvSpPr>
            <a:spLocks noChangeArrowheads="1"/>
          </p:cNvSpPr>
          <p:nvPr/>
        </p:nvSpPr>
        <p:spPr bwMode="auto">
          <a:xfrm>
            <a:off x="8957667" y="3887409"/>
            <a:ext cx="668312" cy="169911"/>
          </a:xfrm>
          <a:prstGeom prst="rightArrow">
            <a:avLst>
              <a:gd name="adj1" fmla="val 50000"/>
              <a:gd name="adj2" fmla="val 100833"/>
            </a:avLst>
          </a:prstGeom>
          <a:solidFill>
            <a:srgbClr val="C00000"/>
          </a:solidFill>
          <a:ln w="9525">
            <a:solidFill>
              <a:srgbClr val="C00000"/>
            </a:solidFill>
            <a:miter lim="800000"/>
          </a:ln>
          <a:effectLst/>
        </p:spPr>
        <p:txBody>
          <a:bodyPr wrap="none" anchor="ctr"/>
          <a:lstStyle/>
          <a:p>
            <a:pPr algn="ctr"/>
            <a:endParaRPr lang="zh-CN" altLang="en-US" sz="2400" b="1">
              <a:solidFill>
                <a:srgbClr val="000099"/>
              </a:solidFill>
              <a:latin typeface="+mn-lt"/>
              <a:ea typeface="黑体" panose="02010609060101010101" pitchFamily="2" charset="-122"/>
            </a:endParaRPr>
          </a:p>
        </p:txBody>
      </p:sp>
      <p:sp>
        <p:nvSpPr>
          <p:cNvPr id="668726" name="Text Box 54"/>
          <p:cNvSpPr txBox="1">
            <a:spLocks noChangeArrowheads="1"/>
          </p:cNvSpPr>
          <p:nvPr/>
        </p:nvSpPr>
        <p:spPr bwMode="auto">
          <a:xfrm>
            <a:off x="8941098" y="3487173"/>
            <a:ext cx="70083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1" lang="zh-CN" altLang="en-US" sz="2000" b="1">
                <a:solidFill>
                  <a:srgbClr val="000099"/>
                </a:solidFill>
                <a:latin typeface="+mn-lt"/>
                <a:ea typeface="黑体" panose="02010609060101010101" pitchFamily="2" charset="-122"/>
              </a:rPr>
              <a:t>发送</a:t>
            </a:r>
            <a:endParaRPr kumimoji="1" lang="zh-CN" altLang="en-US" sz="2000" b="1" i="1" baseline="-25000">
              <a:solidFill>
                <a:srgbClr val="000099"/>
              </a:solidFill>
              <a:latin typeface="+mn-lt"/>
              <a:ea typeface="黑体" panose="02010609060101010101" pitchFamily="2" charset="-122"/>
            </a:endParaRPr>
          </a:p>
        </p:txBody>
      </p:sp>
      <p:grpSp>
        <p:nvGrpSpPr>
          <p:cNvPr id="2" name="组合 1"/>
          <p:cNvGrpSpPr/>
          <p:nvPr/>
        </p:nvGrpSpPr>
        <p:grpSpPr>
          <a:xfrm>
            <a:off x="2936775" y="5833497"/>
            <a:ext cx="342903" cy="475823"/>
            <a:chOff x="2936775" y="5445223"/>
            <a:chExt cx="342903" cy="475823"/>
          </a:xfrm>
        </p:grpSpPr>
        <p:sp>
          <p:nvSpPr>
            <p:cNvPr id="668722" name="Rectangle 50"/>
            <p:cNvSpPr>
              <a:spLocks noChangeArrowheads="1"/>
            </p:cNvSpPr>
            <p:nvPr/>
          </p:nvSpPr>
          <p:spPr bwMode="auto">
            <a:xfrm>
              <a:off x="2936775" y="5445223"/>
              <a:ext cx="342903" cy="475823"/>
            </a:xfrm>
            <a:prstGeom prst="rect">
              <a:avLst/>
            </a:prstGeom>
            <a:solidFill>
              <a:srgbClr val="FF66FF"/>
            </a:solidFill>
            <a:ln w="9525">
              <a:solidFill>
                <a:schemeClr val="tx1"/>
              </a:solidFill>
              <a:miter lim="800000"/>
            </a:ln>
            <a:effectLst/>
          </p:spPr>
          <p:txBody>
            <a:bodyPr wrap="none" anchor="ctr"/>
            <a:lstStyle/>
            <a:p>
              <a:pPr algn="ctr"/>
              <a:endParaRPr lang="zh-CN" altLang="en-US" sz="2400" b="1">
                <a:solidFill>
                  <a:srgbClr val="000099"/>
                </a:solidFill>
                <a:latin typeface="+mn-lt"/>
                <a:ea typeface="黑体" panose="02010609060101010101" pitchFamily="2" charset="-122"/>
              </a:endParaRPr>
            </a:p>
          </p:txBody>
        </p:sp>
        <p:pic>
          <p:nvPicPr>
            <p:cNvPr id="668721" name="Picture 49"/>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2915080" y="5565358"/>
              <a:ext cx="405620" cy="218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grpSp>
      <p:pic>
        <p:nvPicPr>
          <p:cNvPr id="58" name="Picture 33"/>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6291380" y="4672161"/>
            <a:ext cx="475250" cy="2385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sp>
        <p:nvSpPr>
          <p:cNvPr id="5" name="矩形 4"/>
          <p:cNvSpPr/>
          <p:nvPr/>
        </p:nvSpPr>
        <p:spPr>
          <a:xfrm>
            <a:off x="2604210" y="2996952"/>
            <a:ext cx="4811445" cy="523220"/>
          </a:xfrm>
          <a:prstGeom prst="rect">
            <a:avLst/>
          </a:prstGeom>
          <a:solidFill>
            <a:srgbClr val="66FF66"/>
          </a:solidFill>
          <a:ln>
            <a:solidFill>
              <a:srgbClr val="000099"/>
            </a:solidFill>
          </a:ln>
        </p:spPr>
        <p:txBody>
          <a:bodyPr wrap="none">
            <a:spAutoFit/>
          </a:bodyPr>
          <a:lstStyle/>
          <a:p>
            <a:r>
              <a:rPr lang="zh-CN" altLang="zh-CN" sz="2800" b="1" dirty="0">
                <a:latin typeface="+mn-lt"/>
                <a:ea typeface="黑体" panose="02010609060101010101" pitchFamily="2" charset="-122"/>
              </a:rPr>
              <a:t>在发送</a:t>
            </a:r>
            <a:r>
              <a:rPr lang="zh-CN" altLang="zh-CN" sz="2800" b="1" dirty="0" smtClean="0">
                <a:latin typeface="+mn-lt"/>
                <a:ea typeface="黑体" panose="02010609060101010101" pitchFamily="2" charset="-122"/>
              </a:rPr>
              <a:t>方</a:t>
            </a:r>
            <a:r>
              <a:rPr lang="en-US" altLang="zh-CN" sz="2800" b="1" dirty="0" smtClean="0">
                <a:latin typeface="+mn-lt"/>
                <a:ea typeface="黑体" panose="02010609060101010101" pitchFamily="2" charset="-122"/>
              </a:rPr>
              <a:t> A </a:t>
            </a:r>
            <a:r>
              <a:rPr lang="zh-CN" altLang="zh-CN" sz="2800" b="1" dirty="0" smtClean="0">
                <a:latin typeface="+mn-lt"/>
                <a:ea typeface="黑体" panose="02010609060101010101" pitchFamily="2" charset="-122"/>
              </a:rPr>
              <a:t>的</a:t>
            </a:r>
            <a:r>
              <a:rPr lang="en-US" altLang="zh-CN" sz="2800" b="1" dirty="0" smtClean="0">
                <a:latin typeface="+mn-lt"/>
                <a:ea typeface="黑体" panose="02010609060101010101" pitchFamily="2" charset="-122"/>
              </a:rPr>
              <a:t> PGP </a:t>
            </a:r>
            <a:r>
              <a:rPr lang="zh-CN" altLang="zh-CN" sz="2800" b="1" dirty="0" smtClean="0">
                <a:latin typeface="+mn-lt"/>
                <a:ea typeface="黑体" panose="02010609060101010101" pitchFamily="2" charset="-122"/>
              </a:rPr>
              <a:t>处理</a:t>
            </a:r>
            <a:r>
              <a:rPr lang="zh-CN" altLang="zh-CN" sz="2800" b="1" dirty="0">
                <a:latin typeface="+mn-lt"/>
                <a:ea typeface="黑体" panose="02010609060101010101" pitchFamily="2" charset="-122"/>
              </a:rPr>
              <a:t>过程</a:t>
            </a:r>
            <a:endParaRPr lang="zh-CN" altLang="en-US" sz="2800" b="1" dirty="0">
              <a:latin typeface="+mn-lt"/>
              <a:ea typeface="黑体" panose="02010609060101010101" pitchFamily="2" charset="-122"/>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zh-CN" dirty="0"/>
              <a:t>发送</a:t>
            </a:r>
            <a:r>
              <a:rPr lang="zh-CN" altLang="zh-CN" dirty="0" smtClean="0"/>
              <a:t>方</a:t>
            </a:r>
            <a:r>
              <a:rPr lang="en-US" altLang="zh-CN" dirty="0" smtClean="0"/>
              <a:t> A </a:t>
            </a:r>
            <a:r>
              <a:rPr lang="zh-CN" altLang="zh-CN" dirty="0" smtClean="0"/>
              <a:t>的</a:t>
            </a:r>
            <a:r>
              <a:rPr lang="zh-CN" altLang="en-US" dirty="0" smtClean="0"/>
              <a:t>工作</a:t>
            </a:r>
            <a:endParaRPr lang="zh-CN" altLang="en-US" dirty="0"/>
          </a:p>
        </p:txBody>
      </p:sp>
      <p:sp>
        <p:nvSpPr>
          <p:cNvPr id="3" name="内容占位符 2"/>
          <p:cNvSpPr>
            <a:spLocks noGrp="1"/>
          </p:cNvSpPr>
          <p:nvPr>
            <p:ph idx="1"/>
          </p:nvPr>
        </p:nvSpPr>
        <p:spPr/>
        <p:txBody>
          <a:bodyPr/>
          <a:lstStyle/>
          <a:p>
            <a:r>
              <a:rPr lang="en-US" altLang="zh-CN" sz="2800" dirty="0"/>
              <a:t>(1) </a:t>
            </a:r>
            <a:r>
              <a:rPr lang="zh-CN" altLang="zh-CN" sz="2800" dirty="0"/>
              <a:t>对明文</a:t>
            </a:r>
            <a:r>
              <a:rPr lang="zh-CN" altLang="zh-CN" sz="2800" dirty="0" smtClean="0"/>
              <a:t>邮件</a:t>
            </a:r>
            <a:r>
              <a:rPr lang="en-US" altLang="zh-CN" sz="2800" dirty="0" smtClean="0"/>
              <a:t> </a:t>
            </a:r>
            <a:r>
              <a:rPr lang="en-US" altLang="zh-CN" sz="2800" i="1" dirty="0" smtClean="0"/>
              <a:t>X </a:t>
            </a:r>
            <a:r>
              <a:rPr lang="zh-CN" altLang="zh-CN" sz="2800" dirty="0" smtClean="0"/>
              <a:t>进行</a:t>
            </a:r>
            <a:r>
              <a:rPr lang="en-US" altLang="zh-CN" sz="2800" dirty="0" smtClean="0"/>
              <a:t> MD5 </a:t>
            </a:r>
            <a:r>
              <a:rPr lang="zh-CN" altLang="zh-CN" sz="2800" dirty="0" smtClean="0"/>
              <a:t>运算</a:t>
            </a:r>
            <a:r>
              <a:rPr lang="zh-CN" altLang="zh-CN" sz="2800" dirty="0"/>
              <a:t>，</a:t>
            </a:r>
            <a:r>
              <a:rPr lang="zh-CN" altLang="zh-CN" sz="2800" dirty="0" smtClean="0"/>
              <a:t>得出</a:t>
            </a:r>
            <a:r>
              <a:rPr lang="en-US" altLang="zh-CN" sz="2800" dirty="0" smtClean="0"/>
              <a:t> MD5 </a:t>
            </a:r>
            <a:r>
              <a:rPr lang="zh-CN" altLang="zh-CN" sz="2800" dirty="0" smtClean="0"/>
              <a:t>报文摘要</a:t>
            </a:r>
            <a:r>
              <a:rPr lang="en-US" altLang="zh-CN" sz="2800" dirty="0" smtClean="0"/>
              <a:t> </a:t>
            </a:r>
            <a:r>
              <a:rPr lang="en-US" altLang="zh-CN" sz="2800" i="1" dirty="0" smtClean="0"/>
              <a:t>H</a:t>
            </a:r>
            <a:r>
              <a:rPr lang="zh-CN" altLang="zh-CN" sz="2800" dirty="0"/>
              <a:t>。</a:t>
            </a:r>
            <a:r>
              <a:rPr lang="zh-CN" altLang="zh-CN" sz="2800" dirty="0" smtClean="0"/>
              <a:t>用</a:t>
            </a:r>
            <a:r>
              <a:rPr lang="en-US" altLang="zh-CN" sz="2800" dirty="0" smtClean="0"/>
              <a:t> A </a:t>
            </a:r>
            <a:r>
              <a:rPr lang="zh-CN" altLang="zh-CN" sz="2800" dirty="0" smtClean="0"/>
              <a:t>的</a:t>
            </a:r>
            <a:r>
              <a:rPr lang="zh-CN" altLang="zh-CN" sz="2800" dirty="0"/>
              <a:t>私钥</a:t>
            </a:r>
            <a:r>
              <a:rPr lang="zh-CN" altLang="zh-CN" sz="2800" dirty="0" smtClean="0"/>
              <a:t>对</a:t>
            </a:r>
            <a:r>
              <a:rPr lang="en-US" altLang="zh-CN" sz="2800" dirty="0" smtClean="0"/>
              <a:t> </a:t>
            </a:r>
            <a:r>
              <a:rPr lang="en-US" altLang="zh-CN" sz="2800" i="1" dirty="0" smtClean="0"/>
              <a:t>H </a:t>
            </a:r>
            <a:r>
              <a:rPr lang="zh-CN" altLang="zh-CN" sz="2800" dirty="0" smtClean="0"/>
              <a:t>进行</a:t>
            </a:r>
            <a:r>
              <a:rPr lang="zh-CN" altLang="zh-CN" sz="2800" dirty="0"/>
              <a:t>加密（即数字签名），得出报文鉴别</a:t>
            </a:r>
            <a:r>
              <a:rPr lang="zh-CN" altLang="zh-CN" sz="2800" dirty="0" smtClean="0"/>
              <a:t>码</a:t>
            </a:r>
            <a:r>
              <a:rPr lang="en-US" altLang="zh-CN" sz="2800" dirty="0" smtClean="0"/>
              <a:t> MAC</a:t>
            </a:r>
            <a:r>
              <a:rPr lang="zh-CN" altLang="zh-CN" sz="2800" dirty="0"/>
              <a:t>，把它拼接在</a:t>
            </a:r>
            <a:r>
              <a:rPr lang="zh-CN" altLang="zh-CN" sz="2800" dirty="0" smtClean="0"/>
              <a:t>明文</a:t>
            </a:r>
            <a:r>
              <a:rPr lang="en-US" altLang="zh-CN" sz="2800" dirty="0" smtClean="0"/>
              <a:t> </a:t>
            </a:r>
            <a:r>
              <a:rPr lang="en-US" altLang="zh-CN" sz="2800" i="1" dirty="0" smtClean="0"/>
              <a:t>X </a:t>
            </a:r>
            <a:r>
              <a:rPr lang="zh-CN" altLang="zh-CN" sz="2800" dirty="0" smtClean="0"/>
              <a:t>后面</a:t>
            </a:r>
            <a:r>
              <a:rPr lang="zh-CN" altLang="zh-CN" sz="2800" dirty="0"/>
              <a:t>，得到扩展的</a:t>
            </a:r>
            <a:r>
              <a:rPr lang="zh-CN" altLang="zh-CN" sz="2800" dirty="0" smtClean="0"/>
              <a:t>邮件</a:t>
            </a:r>
            <a:r>
              <a:rPr lang="en-US" altLang="zh-CN" sz="2800" dirty="0" smtClean="0"/>
              <a:t> (</a:t>
            </a:r>
            <a:r>
              <a:rPr lang="en-US" altLang="zh-CN" sz="2800" i="1" dirty="0"/>
              <a:t>X</a:t>
            </a:r>
            <a:r>
              <a:rPr lang="en-US" altLang="zh-CN" sz="2800" dirty="0"/>
              <a:t>, MAC)</a:t>
            </a:r>
            <a:r>
              <a:rPr lang="zh-CN" altLang="zh-CN" sz="2800" dirty="0"/>
              <a:t>。</a:t>
            </a:r>
          </a:p>
          <a:p>
            <a:r>
              <a:rPr lang="en-US" altLang="zh-CN" sz="2800" dirty="0"/>
              <a:t>(2) </a:t>
            </a:r>
            <a:r>
              <a:rPr lang="zh-CN" altLang="zh-CN" sz="2800" dirty="0" smtClean="0"/>
              <a:t>使用</a:t>
            </a:r>
            <a:r>
              <a:rPr lang="en-US" altLang="zh-CN" sz="2800" dirty="0" smtClean="0"/>
              <a:t> A </a:t>
            </a:r>
            <a:r>
              <a:rPr lang="zh-CN" altLang="zh-CN" sz="2800" dirty="0" smtClean="0"/>
              <a:t>自己</a:t>
            </a:r>
            <a:r>
              <a:rPr lang="zh-CN" altLang="zh-CN" sz="2800" dirty="0"/>
              <a:t>生成的一次性密钥对扩展的</a:t>
            </a:r>
            <a:r>
              <a:rPr lang="zh-CN" altLang="zh-CN" sz="2800" dirty="0" smtClean="0"/>
              <a:t>邮件</a:t>
            </a:r>
            <a:r>
              <a:rPr lang="en-US" altLang="zh-CN" sz="2800" dirty="0" smtClean="0"/>
              <a:t> (</a:t>
            </a:r>
            <a:r>
              <a:rPr lang="en-US" altLang="zh-CN" sz="2800" i="1" dirty="0" smtClean="0"/>
              <a:t>X</a:t>
            </a:r>
            <a:r>
              <a:rPr lang="en-US" altLang="zh-CN" sz="2800" dirty="0"/>
              <a:t>, MAC)</a:t>
            </a:r>
            <a:r>
              <a:rPr lang="zh-CN" altLang="zh-CN" sz="2800" dirty="0"/>
              <a:t>进行加密。</a:t>
            </a:r>
          </a:p>
          <a:p>
            <a:r>
              <a:rPr lang="en-US" altLang="zh-CN" sz="2800" dirty="0"/>
              <a:t>(3) </a:t>
            </a:r>
            <a:r>
              <a:rPr lang="zh-CN" altLang="zh-CN" sz="2800" dirty="0" smtClean="0"/>
              <a:t>用</a:t>
            </a:r>
            <a:r>
              <a:rPr lang="en-US" altLang="zh-CN" sz="2800" dirty="0" smtClean="0"/>
              <a:t> B </a:t>
            </a:r>
            <a:r>
              <a:rPr lang="zh-CN" altLang="zh-CN" sz="2800" dirty="0" smtClean="0"/>
              <a:t>的</a:t>
            </a:r>
            <a:r>
              <a:rPr lang="zh-CN" altLang="zh-CN" sz="2800" dirty="0"/>
              <a:t>公钥</a:t>
            </a:r>
            <a:r>
              <a:rPr lang="zh-CN" altLang="zh-CN" sz="2800" dirty="0" smtClean="0"/>
              <a:t>对</a:t>
            </a:r>
            <a:r>
              <a:rPr lang="en-US" altLang="zh-CN" sz="2800" dirty="0" smtClean="0"/>
              <a:t> A </a:t>
            </a:r>
            <a:r>
              <a:rPr lang="zh-CN" altLang="zh-CN" sz="2800" dirty="0" smtClean="0"/>
              <a:t>生成</a:t>
            </a:r>
            <a:r>
              <a:rPr lang="zh-CN" altLang="zh-CN" sz="2800" dirty="0"/>
              <a:t>的一次性密钥进行加密。</a:t>
            </a:r>
          </a:p>
          <a:p>
            <a:r>
              <a:rPr lang="en-US" altLang="zh-CN" sz="2800" dirty="0"/>
              <a:t>(4) </a:t>
            </a:r>
            <a:r>
              <a:rPr lang="zh-CN" altLang="zh-CN" sz="2800" dirty="0"/>
              <a:t>把加了密的一次性密钥和加了密的扩展的邮件发送</a:t>
            </a:r>
            <a:r>
              <a:rPr lang="zh-CN" altLang="zh-CN" sz="2800" dirty="0" smtClean="0"/>
              <a:t>给</a:t>
            </a:r>
            <a:r>
              <a:rPr lang="en-US" altLang="zh-CN" sz="2800" dirty="0" smtClean="0"/>
              <a:t> B</a:t>
            </a:r>
            <a:r>
              <a:rPr lang="zh-CN" altLang="zh-CN" sz="2800" dirty="0"/>
              <a:t>。</a:t>
            </a:r>
            <a:endParaRPr lang="zh-CN" altLang="en-US" sz="2800"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Rectangle 2"/>
          <p:cNvSpPr>
            <a:spLocks noGrp="1" noChangeArrowheads="1"/>
          </p:cNvSpPr>
          <p:nvPr>
            <p:ph type="title"/>
          </p:nvPr>
        </p:nvSpPr>
        <p:spPr/>
        <p:txBody>
          <a:bodyPr/>
          <a:lstStyle/>
          <a:p>
            <a:pPr algn="ctr"/>
            <a:r>
              <a:rPr lang="en-US" altLang="zh-CN" dirty="0" smtClean="0"/>
              <a:t>PGP </a:t>
            </a:r>
            <a:r>
              <a:rPr lang="zh-CN" altLang="en-US" dirty="0" smtClean="0"/>
              <a:t>工作原理</a:t>
            </a:r>
            <a:endParaRPr lang="zh-CN" altLang="en-US" dirty="0"/>
          </a:p>
        </p:txBody>
      </p:sp>
      <p:sp>
        <p:nvSpPr>
          <p:cNvPr id="668727" name="Text Box 55"/>
          <p:cNvSpPr txBox="1">
            <a:spLocks noChangeArrowheads="1"/>
          </p:cNvSpPr>
          <p:nvPr/>
        </p:nvSpPr>
        <p:spPr bwMode="auto">
          <a:xfrm>
            <a:off x="416496" y="1724615"/>
            <a:ext cx="9345488" cy="1200329"/>
          </a:xfrm>
          <a:prstGeom prst="rect">
            <a:avLst/>
          </a:prstGeom>
          <a:noFill/>
          <a:ln w="9525">
            <a:noFill/>
            <a:miter lim="800000"/>
          </a:ln>
          <a:effectLst/>
        </p:spPr>
        <p:txBody>
          <a:bodyPr wrap="square">
            <a:spAutoFit/>
          </a:bodyPr>
          <a:lstStyle>
            <a:defPPr>
              <a:defRPr lang="en-US"/>
            </a:defPPr>
            <a:lvl1pPr algn="just">
              <a:defRPr sz="2800" b="1">
                <a:solidFill>
                  <a:srgbClr val="000066"/>
                </a:solidFill>
                <a:latin typeface="+mn-lt"/>
                <a:ea typeface="黑体" panose="02010609060101010101" pitchFamily="2" charset="-122"/>
              </a:defRPr>
            </a:lvl1pPr>
          </a:lstStyle>
          <a:p>
            <a:r>
              <a:rPr lang="zh-CN" altLang="zh-CN" sz="2400" dirty="0" smtClean="0">
                <a:solidFill>
                  <a:schemeClr val="tx1"/>
                </a:solidFill>
              </a:rPr>
              <a:t>假定</a:t>
            </a:r>
            <a:r>
              <a:rPr lang="en-US" altLang="zh-CN" sz="2400" dirty="0" smtClean="0">
                <a:solidFill>
                  <a:schemeClr val="tx1"/>
                </a:solidFill>
              </a:rPr>
              <a:t> A </a:t>
            </a:r>
            <a:r>
              <a:rPr lang="zh-CN" altLang="zh-CN" sz="2400" dirty="0" smtClean="0">
                <a:solidFill>
                  <a:schemeClr val="tx1"/>
                </a:solidFill>
              </a:rPr>
              <a:t>向</a:t>
            </a:r>
            <a:r>
              <a:rPr lang="en-US" altLang="zh-CN" sz="2400" dirty="0" smtClean="0">
                <a:solidFill>
                  <a:schemeClr val="tx1"/>
                </a:solidFill>
              </a:rPr>
              <a:t> B </a:t>
            </a:r>
            <a:r>
              <a:rPr lang="zh-CN" altLang="zh-CN" sz="2400" dirty="0" smtClean="0">
                <a:solidFill>
                  <a:schemeClr val="tx1"/>
                </a:solidFill>
              </a:rPr>
              <a:t>发送</a:t>
            </a:r>
            <a:r>
              <a:rPr lang="zh-CN" altLang="zh-CN" sz="2400" dirty="0">
                <a:solidFill>
                  <a:schemeClr val="tx1"/>
                </a:solidFill>
              </a:rPr>
              <a:t>电子邮件</a:t>
            </a:r>
            <a:r>
              <a:rPr lang="zh-CN" altLang="zh-CN" sz="2400" dirty="0" smtClean="0">
                <a:solidFill>
                  <a:schemeClr val="tx1"/>
                </a:solidFill>
              </a:rPr>
              <a:t>明文</a:t>
            </a:r>
            <a:r>
              <a:rPr lang="en-US" altLang="zh-CN" sz="2400" dirty="0" smtClean="0">
                <a:solidFill>
                  <a:schemeClr val="tx1"/>
                </a:solidFill>
              </a:rPr>
              <a:t> X</a:t>
            </a:r>
            <a:r>
              <a:rPr lang="zh-CN" altLang="zh-CN" sz="2400" dirty="0" smtClean="0">
                <a:solidFill>
                  <a:schemeClr val="tx1"/>
                </a:solidFill>
              </a:rPr>
              <a:t>，</a:t>
            </a:r>
            <a:r>
              <a:rPr lang="zh-CN" altLang="en-US" sz="2400" dirty="0" smtClean="0">
                <a:solidFill>
                  <a:schemeClr val="tx1"/>
                </a:solidFill>
              </a:rPr>
              <a:t>使用 </a:t>
            </a:r>
            <a:r>
              <a:rPr lang="en-US" altLang="zh-CN" sz="2400" dirty="0" smtClean="0">
                <a:solidFill>
                  <a:schemeClr val="tx1"/>
                </a:solidFill>
              </a:rPr>
              <a:t>PGP </a:t>
            </a:r>
            <a:r>
              <a:rPr lang="zh-CN" altLang="zh-CN" sz="2400" dirty="0" smtClean="0">
                <a:solidFill>
                  <a:schemeClr val="tx1"/>
                </a:solidFill>
              </a:rPr>
              <a:t>进行</a:t>
            </a:r>
            <a:r>
              <a:rPr lang="zh-CN" altLang="zh-CN" sz="2400" dirty="0">
                <a:solidFill>
                  <a:schemeClr val="tx1"/>
                </a:solidFill>
              </a:rPr>
              <a:t>加密</a:t>
            </a:r>
            <a:r>
              <a:rPr lang="zh-CN" altLang="zh-CN" sz="2400" dirty="0" smtClean="0">
                <a:solidFill>
                  <a:schemeClr val="tx1"/>
                </a:solidFill>
              </a:rPr>
              <a:t>。</a:t>
            </a:r>
            <a:endParaRPr lang="en-US" altLang="zh-CN" sz="2400" dirty="0" smtClean="0">
              <a:solidFill>
                <a:schemeClr val="tx1"/>
              </a:solidFill>
            </a:endParaRPr>
          </a:p>
          <a:p>
            <a:r>
              <a:rPr lang="en-US" altLang="zh-CN" sz="2400" dirty="0" smtClean="0">
                <a:solidFill>
                  <a:srgbClr val="FF0000"/>
                </a:solidFill>
              </a:rPr>
              <a:t>A</a:t>
            </a:r>
            <a:r>
              <a:rPr lang="zh-CN" altLang="zh-CN" sz="2400" dirty="0">
                <a:solidFill>
                  <a:srgbClr val="FF0000"/>
                </a:solidFill>
              </a:rPr>
              <a:t>有三个密钥</a:t>
            </a:r>
            <a:r>
              <a:rPr lang="zh-CN" altLang="zh-CN" sz="2400" dirty="0" smtClean="0">
                <a:solidFill>
                  <a:srgbClr val="FF0000"/>
                </a:solidFill>
              </a:rPr>
              <a:t>：</a:t>
            </a:r>
            <a:r>
              <a:rPr lang="en-US" altLang="zh-CN" sz="2400" dirty="0" smtClean="0">
                <a:solidFill>
                  <a:schemeClr val="tx1"/>
                </a:solidFill>
              </a:rPr>
              <a:t>A </a:t>
            </a:r>
            <a:r>
              <a:rPr lang="zh-CN" altLang="zh-CN" sz="2400" dirty="0" smtClean="0">
                <a:solidFill>
                  <a:schemeClr val="tx1"/>
                </a:solidFill>
              </a:rPr>
              <a:t>的</a:t>
            </a:r>
            <a:r>
              <a:rPr lang="zh-CN" altLang="zh-CN" sz="2400" dirty="0">
                <a:solidFill>
                  <a:schemeClr val="tx1"/>
                </a:solidFill>
              </a:rPr>
              <a:t>私钥、</a:t>
            </a:r>
            <a:r>
              <a:rPr lang="en-US" altLang="zh-CN" sz="2400" dirty="0" smtClean="0">
                <a:solidFill>
                  <a:schemeClr val="tx1"/>
                </a:solidFill>
              </a:rPr>
              <a:t>B </a:t>
            </a:r>
            <a:r>
              <a:rPr lang="zh-CN" altLang="zh-CN" sz="2400" dirty="0" smtClean="0">
                <a:solidFill>
                  <a:schemeClr val="tx1"/>
                </a:solidFill>
              </a:rPr>
              <a:t>的</a:t>
            </a:r>
            <a:r>
              <a:rPr lang="zh-CN" altLang="zh-CN" sz="2400" dirty="0">
                <a:solidFill>
                  <a:schemeClr val="tx1"/>
                </a:solidFill>
              </a:rPr>
              <a:t>公钥</a:t>
            </a:r>
            <a:r>
              <a:rPr lang="zh-CN" altLang="zh-CN" sz="2400" dirty="0" smtClean="0">
                <a:solidFill>
                  <a:schemeClr val="tx1"/>
                </a:solidFill>
              </a:rPr>
              <a:t>和</a:t>
            </a:r>
            <a:r>
              <a:rPr lang="en-US" altLang="zh-CN" sz="2400" dirty="0" smtClean="0">
                <a:solidFill>
                  <a:schemeClr val="tx1"/>
                </a:solidFill>
              </a:rPr>
              <a:t> A </a:t>
            </a:r>
            <a:r>
              <a:rPr lang="zh-CN" altLang="zh-CN" sz="2400" dirty="0" smtClean="0">
                <a:solidFill>
                  <a:schemeClr val="tx1"/>
                </a:solidFill>
              </a:rPr>
              <a:t>生成</a:t>
            </a:r>
            <a:r>
              <a:rPr lang="zh-CN" altLang="zh-CN" sz="2400" dirty="0">
                <a:solidFill>
                  <a:schemeClr val="tx1"/>
                </a:solidFill>
              </a:rPr>
              <a:t>的一次性密钥</a:t>
            </a:r>
            <a:r>
              <a:rPr lang="zh-CN" altLang="zh-CN" sz="2400" dirty="0" smtClean="0">
                <a:solidFill>
                  <a:schemeClr val="tx1"/>
                </a:solidFill>
              </a:rPr>
              <a:t>。</a:t>
            </a:r>
            <a:endParaRPr lang="en-US" altLang="zh-CN" sz="2400" dirty="0" smtClean="0">
              <a:solidFill>
                <a:schemeClr val="tx1"/>
              </a:solidFill>
            </a:endParaRPr>
          </a:p>
          <a:p>
            <a:r>
              <a:rPr lang="en-US" altLang="zh-CN" sz="2400" dirty="0" smtClean="0">
                <a:solidFill>
                  <a:srgbClr val="FF0000"/>
                </a:solidFill>
              </a:rPr>
              <a:t>B</a:t>
            </a:r>
            <a:r>
              <a:rPr lang="zh-CN" altLang="zh-CN" sz="2400" dirty="0">
                <a:solidFill>
                  <a:srgbClr val="FF0000"/>
                </a:solidFill>
              </a:rPr>
              <a:t>有两个密钥</a:t>
            </a:r>
            <a:r>
              <a:rPr lang="zh-CN" altLang="zh-CN" sz="2400" dirty="0" smtClean="0">
                <a:solidFill>
                  <a:srgbClr val="FF0000"/>
                </a:solidFill>
              </a:rPr>
              <a:t>：</a:t>
            </a:r>
            <a:r>
              <a:rPr lang="en-US" altLang="zh-CN" sz="2400" dirty="0" smtClean="0">
                <a:solidFill>
                  <a:schemeClr val="tx1"/>
                </a:solidFill>
              </a:rPr>
              <a:t>B </a:t>
            </a:r>
            <a:r>
              <a:rPr lang="zh-CN" altLang="zh-CN" sz="2400" dirty="0" smtClean="0">
                <a:solidFill>
                  <a:schemeClr val="tx1"/>
                </a:solidFill>
              </a:rPr>
              <a:t>的</a:t>
            </a:r>
            <a:r>
              <a:rPr lang="zh-CN" altLang="zh-CN" sz="2400" dirty="0">
                <a:solidFill>
                  <a:schemeClr val="tx1"/>
                </a:solidFill>
              </a:rPr>
              <a:t>私钥</a:t>
            </a:r>
            <a:r>
              <a:rPr lang="zh-CN" altLang="zh-CN" sz="2400" dirty="0" smtClean="0">
                <a:solidFill>
                  <a:schemeClr val="tx1"/>
                </a:solidFill>
              </a:rPr>
              <a:t>和</a:t>
            </a:r>
            <a:r>
              <a:rPr lang="en-US" altLang="zh-CN" sz="2400" dirty="0" smtClean="0">
                <a:solidFill>
                  <a:schemeClr val="tx1"/>
                </a:solidFill>
              </a:rPr>
              <a:t> A </a:t>
            </a:r>
            <a:r>
              <a:rPr lang="zh-CN" altLang="zh-CN" sz="2400" dirty="0" smtClean="0">
                <a:solidFill>
                  <a:schemeClr val="tx1"/>
                </a:solidFill>
              </a:rPr>
              <a:t>的</a:t>
            </a:r>
            <a:r>
              <a:rPr lang="zh-CN" altLang="zh-CN" sz="2400" dirty="0">
                <a:solidFill>
                  <a:schemeClr val="tx1"/>
                </a:solidFill>
              </a:rPr>
              <a:t>公钥</a:t>
            </a:r>
            <a:r>
              <a:rPr lang="zh-CN" altLang="zh-CN" sz="2400" dirty="0" smtClean="0">
                <a:solidFill>
                  <a:schemeClr val="tx1"/>
                </a:solidFill>
              </a:rPr>
              <a:t>。</a:t>
            </a:r>
            <a:endParaRPr lang="zh-CN" altLang="en-US" sz="2400" dirty="0">
              <a:solidFill>
                <a:schemeClr val="tx1"/>
              </a:solidFill>
            </a:endParaRPr>
          </a:p>
        </p:txBody>
      </p:sp>
      <p:sp>
        <p:nvSpPr>
          <p:cNvPr id="3" name="矩形 2"/>
          <p:cNvSpPr/>
          <p:nvPr/>
        </p:nvSpPr>
        <p:spPr>
          <a:xfrm>
            <a:off x="416496" y="1124744"/>
            <a:ext cx="9345488" cy="523220"/>
          </a:xfrm>
          <a:prstGeom prst="rect">
            <a:avLst/>
          </a:prstGeom>
          <a:solidFill>
            <a:srgbClr val="FFFF66"/>
          </a:solidFill>
          <a:ln w="9525">
            <a:solidFill>
              <a:srgbClr val="333399"/>
            </a:solidFill>
            <a:miter lim="800000"/>
          </a:ln>
          <a:effectLst/>
        </p:spPr>
        <p:txBody>
          <a:bodyPr wrap="square">
            <a:spAutoFit/>
          </a:bodyPr>
          <a:lstStyle/>
          <a:p>
            <a:pPr algn="just"/>
            <a:r>
              <a:rPr lang="en-US" altLang="zh-CN" sz="2800" b="1" dirty="0" smtClean="0">
                <a:solidFill>
                  <a:srgbClr val="000066"/>
                </a:solidFill>
                <a:latin typeface="+mn-lt"/>
                <a:ea typeface="黑体" panose="02010609060101010101" pitchFamily="2" charset="-122"/>
              </a:rPr>
              <a:t>PGP </a:t>
            </a:r>
            <a:r>
              <a:rPr lang="zh-CN" altLang="zh-CN" sz="2800" b="1" dirty="0" smtClean="0">
                <a:solidFill>
                  <a:srgbClr val="000066"/>
                </a:solidFill>
                <a:latin typeface="+mn-lt"/>
                <a:ea typeface="黑体" panose="02010609060101010101" pitchFamily="2" charset="-122"/>
              </a:rPr>
              <a:t>提供</a:t>
            </a:r>
            <a:r>
              <a:rPr lang="zh-CN" altLang="zh-CN" sz="2800" b="1" dirty="0">
                <a:solidFill>
                  <a:srgbClr val="000066"/>
                </a:solidFill>
                <a:latin typeface="+mn-lt"/>
                <a:ea typeface="黑体" panose="02010609060101010101" pitchFamily="2" charset="-122"/>
              </a:rPr>
              <a:t>电子邮件的安全性、发送方鉴别和报文完整性。</a:t>
            </a:r>
            <a:endParaRPr lang="zh-CN" altLang="en-US" sz="2800" b="1" dirty="0">
              <a:solidFill>
                <a:srgbClr val="000066"/>
              </a:solidFill>
              <a:latin typeface="+mn-lt"/>
              <a:ea typeface="黑体" panose="02010609060101010101" pitchFamily="2" charset="-122"/>
            </a:endParaRPr>
          </a:p>
        </p:txBody>
      </p:sp>
      <p:sp>
        <p:nvSpPr>
          <p:cNvPr id="5" name="矩形 4"/>
          <p:cNvSpPr/>
          <p:nvPr/>
        </p:nvSpPr>
        <p:spPr>
          <a:xfrm>
            <a:off x="2604210" y="2996952"/>
            <a:ext cx="4838119" cy="523220"/>
          </a:xfrm>
          <a:prstGeom prst="rect">
            <a:avLst/>
          </a:prstGeom>
          <a:solidFill>
            <a:srgbClr val="FFCC00"/>
          </a:solidFill>
          <a:ln>
            <a:solidFill>
              <a:srgbClr val="000099"/>
            </a:solidFill>
          </a:ln>
        </p:spPr>
        <p:txBody>
          <a:bodyPr wrap="none">
            <a:spAutoFit/>
          </a:bodyPr>
          <a:lstStyle/>
          <a:p>
            <a:r>
              <a:rPr lang="zh-CN" altLang="zh-CN" sz="2800" b="1" dirty="0" smtClean="0">
                <a:latin typeface="+mn-lt"/>
                <a:ea typeface="黑体" panose="02010609060101010101" pitchFamily="2" charset="-122"/>
              </a:rPr>
              <a:t>在</a:t>
            </a:r>
            <a:r>
              <a:rPr lang="zh-CN" altLang="en-US" sz="2800" b="1" dirty="0" smtClean="0">
                <a:latin typeface="+mn-lt"/>
                <a:ea typeface="黑体" panose="02010609060101010101" pitchFamily="2" charset="-122"/>
              </a:rPr>
              <a:t>接收</a:t>
            </a:r>
            <a:r>
              <a:rPr lang="zh-CN" altLang="zh-CN" sz="2800" b="1" dirty="0" smtClean="0">
                <a:latin typeface="+mn-lt"/>
                <a:ea typeface="黑体" panose="02010609060101010101" pitchFamily="2" charset="-122"/>
              </a:rPr>
              <a:t>方</a:t>
            </a:r>
            <a:r>
              <a:rPr lang="en-US" altLang="zh-CN" sz="2800" b="1" dirty="0" smtClean="0">
                <a:latin typeface="+mn-lt"/>
                <a:ea typeface="黑体" panose="02010609060101010101" pitchFamily="2" charset="-122"/>
              </a:rPr>
              <a:t> B </a:t>
            </a:r>
            <a:r>
              <a:rPr lang="zh-CN" altLang="zh-CN" sz="2800" b="1" dirty="0" smtClean="0">
                <a:latin typeface="+mn-lt"/>
                <a:ea typeface="黑体" panose="02010609060101010101" pitchFamily="2" charset="-122"/>
              </a:rPr>
              <a:t>的</a:t>
            </a:r>
            <a:r>
              <a:rPr lang="en-US" altLang="zh-CN" sz="2800" b="1" dirty="0" smtClean="0">
                <a:latin typeface="+mn-lt"/>
                <a:ea typeface="黑体" panose="02010609060101010101" pitchFamily="2" charset="-122"/>
              </a:rPr>
              <a:t> PGP </a:t>
            </a:r>
            <a:r>
              <a:rPr lang="zh-CN" altLang="zh-CN" sz="2800" b="1" dirty="0" smtClean="0">
                <a:latin typeface="+mn-lt"/>
                <a:ea typeface="黑体" panose="02010609060101010101" pitchFamily="2" charset="-122"/>
              </a:rPr>
              <a:t>处理</a:t>
            </a:r>
            <a:r>
              <a:rPr lang="zh-CN" altLang="zh-CN" sz="2800" b="1" dirty="0">
                <a:latin typeface="+mn-lt"/>
                <a:ea typeface="黑体" panose="02010609060101010101" pitchFamily="2" charset="-122"/>
              </a:rPr>
              <a:t>过程</a:t>
            </a:r>
            <a:endParaRPr lang="zh-CN" altLang="en-US" sz="2800" b="1" dirty="0">
              <a:latin typeface="+mn-lt"/>
              <a:ea typeface="黑体" panose="02010609060101010101" pitchFamily="2" charset="-122"/>
            </a:endParaRPr>
          </a:p>
        </p:txBody>
      </p:sp>
      <p:sp>
        <p:nvSpPr>
          <p:cNvPr id="57" name="Line 114"/>
          <p:cNvSpPr>
            <a:spLocks noChangeShapeType="1"/>
          </p:cNvSpPr>
          <p:nvPr/>
        </p:nvSpPr>
        <p:spPr bwMode="auto">
          <a:xfrm flipH="1">
            <a:off x="8288663" y="5978701"/>
            <a:ext cx="432979" cy="0"/>
          </a:xfrm>
          <a:prstGeom prst="line">
            <a:avLst/>
          </a:prstGeom>
          <a:noFill/>
          <a:ln w="19050">
            <a:solidFill>
              <a:schemeClr val="tx1"/>
            </a:solidFill>
            <a:round/>
            <a:headEnd type="none" w="sm" len="med"/>
            <a:tailEnd type="triangle" w="sm" len="med"/>
          </a:ln>
          <a:extLst>
            <a:ext uri="{909E8E84-426E-40DD-AFC4-6F175D3DCCD1}">
              <a14:hiddenFill xmlns:a14="http://schemas.microsoft.com/office/drawing/2010/main">
                <a:noFill/>
              </a14:hiddenFill>
            </a:ext>
          </a:extLst>
        </p:spPr>
        <p:txBody>
          <a:bodyPr wrap="none" anchor="ctr"/>
          <a:lstStyle/>
          <a:p>
            <a:endParaRPr lang="zh-CN" altLang="en-US" sz="2400" b="1">
              <a:solidFill>
                <a:srgbClr val="000099"/>
              </a:solidFill>
              <a:latin typeface="+mn-lt"/>
              <a:ea typeface="黑体" panose="02010609060101010101" pitchFamily="2" charset="-122"/>
            </a:endParaRPr>
          </a:p>
        </p:txBody>
      </p:sp>
      <p:sp>
        <p:nvSpPr>
          <p:cNvPr id="59" name="Line 66"/>
          <p:cNvSpPr>
            <a:spLocks noChangeShapeType="1"/>
          </p:cNvSpPr>
          <p:nvPr/>
        </p:nvSpPr>
        <p:spPr bwMode="auto">
          <a:xfrm>
            <a:off x="7265607" y="5988086"/>
            <a:ext cx="463632" cy="0"/>
          </a:xfrm>
          <a:prstGeom prst="line">
            <a:avLst/>
          </a:prstGeom>
          <a:noFill/>
          <a:ln w="19050">
            <a:solidFill>
              <a:schemeClr val="tx1"/>
            </a:solidFill>
            <a:round/>
            <a:headEnd type="none" w="sm" len="med"/>
            <a:tailEnd type="triangle" w="sm" len="med"/>
          </a:ln>
          <a:extLst>
            <a:ext uri="{909E8E84-426E-40DD-AFC4-6F175D3DCCD1}">
              <a14:hiddenFill xmlns:a14="http://schemas.microsoft.com/office/drawing/2010/main">
                <a:noFill/>
              </a14:hiddenFill>
            </a:ext>
          </a:extLst>
        </p:spPr>
        <p:txBody>
          <a:bodyPr wrap="none" anchor="ctr"/>
          <a:lstStyle/>
          <a:p>
            <a:endParaRPr lang="zh-CN" altLang="en-US" sz="2400" b="1">
              <a:solidFill>
                <a:srgbClr val="000099"/>
              </a:solidFill>
              <a:latin typeface="+mn-lt"/>
              <a:ea typeface="黑体" panose="02010609060101010101" pitchFamily="2" charset="-122"/>
            </a:endParaRPr>
          </a:p>
        </p:txBody>
      </p:sp>
      <p:sp>
        <p:nvSpPr>
          <p:cNvPr id="60" name="Text Box 18"/>
          <p:cNvSpPr txBox="1">
            <a:spLocks noChangeArrowheads="1"/>
          </p:cNvSpPr>
          <p:nvPr/>
        </p:nvSpPr>
        <p:spPr bwMode="auto">
          <a:xfrm>
            <a:off x="5003057" y="5119016"/>
            <a:ext cx="131809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ctr" eaLnBrk="1" hangingPunct="1"/>
            <a:r>
              <a:rPr lang="en-US" altLang="zh-CN" sz="2000" b="1" dirty="0">
                <a:solidFill>
                  <a:srgbClr val="000099"/>
                </a:solidFill>
                <a:latin typeface="+mn-lt"/>
                <a:ea typeface="黑体" panose="02010609060101010101" pitchFamily="2" charset="-122"/>
              </a:rPr>
              <a:t>A </a:t>
            </a:r>
            <a:r>
              <a:rPr lang="zh-CN" altLang="en-US" sz="2000" b="1" dirty="0">
                <a:solidFill>
                  <a:srgbClr val="000099"/>
                </a:solidFill>
                <a:latin typeface="+mn-lt"/>
                <a:ea typeface="黑体" panose="02010609060101010101" pitchFamily="2" charset="-122"/>
              </a:rPr>
              <a:t>的公钥</a:t>
            </a:r>
            <a:endParaRPr lang="zh-CN" altLang="en-US" sz="2000" b="1" i="1" baseline="-25000" dirty="0">
              <a:solidFill>
                <a:srgbClr val="000099"/>
              </a:solidFill>
              <a:latin typeface="+mn-lt"/>
              <a:ea typeface="黑体" panose="02010609060101010101" pitchFamily="2" charset="-122"/>
            </a:endParaRPr>
          </a:p>
        </p:txBody>
      </p:sp>
      <p:sp>
        <p:nvSpPr>
          <p:cNvPr id="62" name="Rectangle 52"/>
          <p:cNvSpPr>
            <a:spLocks noChangeArrowheads="1"/>
          </p:cNvSpPr>
          <p:nvPr/>
        </p:nvSpPr>
        <p:spPr bwMode="auto">
          <a:xfrm>
            <a:off x="8193360" y="5133197"/>
            <a:ext cx="1441863" cy="384035"/>
          </a:xfrm>
          <a:prstGeom prst="rect">
            <a:avLst/>
          </a:prstGeom>
          <a:solidFill>
            <a:schemeClr val="bg1"/>
          </a:solidFill>
          <a:ln w="9525">
            <a:solidFill>
              <a:schemeClr val="tx1"/>
            </a:solidFill>
            <a:miter lim="800000"/>
          </a:ln>
        </p:spPr>
        <p:txBody>
          <a:bodyPr wrap="none" anchor="ctr"/>
          <a:lstStyle/>
          <a:p>
            <a:pPr algn="ctr"/>
            <a:r>
              <a:rPr lang="en-US" altLang="zh-CN" sz="2000" b="1" dirty="0">
                <a:solidFill>
                  <a:srgbClr val="000099"/>
                </a:solidFill>
                <a:latin typeface="+mn-lt"/>
                <a:ea typeface="黑体" panose="02010609060101010101" pitchFamily="2" charset="-122"/>
              </a:rPr>
              <a:t>MD5 </a:t>
            </a:r>
            <a:r>
              <a:rPr lang="zh-CN" altLang="en-US" sz="2000" b="1" dirty="0">
                <a:solidFill>
                  <a:srgbClr val="000099"/>
                </a:solidFill>
                <a:latin typeface="+mn-lt"/>
                <a:ea typeface="黑体" panose="02010609060101010101" pitchFamily="2" charset="-122"/>
              </a:rPr>
              <a:t>运算</a:t>
            </a:r>
          </a:p>
        </p:txBody>
      </p:sp>
      <p:sp>
        <p:nvSpPr>
          <p:cNvPr id="63" name="Line 55"/>
          <p:cNvSpPr>
            <a:spLocks noChangeShapeType="1"/>
          </p:cNvSpPr>
          <p:nvPr/>
        </p:nvSpPr>
        <p:spPr bwMode="auto">
          <a:xfrm>
            <a:off x="7083602" y="5486916"/>
            <a:ext cx="0" cy="339745"/>
          </a:xfrm>
          <a:prstGeom prst="line">
            <a:avLst/>
          </a:prstGeom>
          <a:noFill/>
          <a:ln w="19050">
            <a:solidFill>
              <a:schemeClr val="tx1"/>
            </a:solidFill>
            <a:round/>
            <a:headEnd type="none" w="sm" len="med"/>
            <a:tailEnd type="triangle" w="sm" len="med"/>
          </a:ln>
          <a:extLst>
            <a:ext uri="{909E8E84-426E-40DD-AFC4-6F175D3DCCD1}">
              <a14:hiddenFill xmlns:a14="http://schemas.microsoft.com/office/drawing/2010/main">
                <a:noFill/>
              </a14:hiddenFill>
            </a:ext>
          </a:extLst>
        </p:spPr>
        <p:txBody>
          <a:bodyPr wrap="none" anchor="ctr"/>
          <a:lstStyle/>
          <a:p>
            <a:endParaRPr lang="zh-CN" altLang="en-US" sz="2400" b="1">
              <a:solidFill>
                <a:srgbClr val="000099"/>
              </a:solidFill>
              <a:latin typeface="+mn-lt"/>
              <a:ea typeface="黑体" panose="02010609060101010101" pitchFamily="2" charset="-122"/>
            </a:endParaRPr>
          </a:p>
        </p:txBody>
      </p:sp>
      <p:sp>
        <p:nvSpPr>
          <p:cNvPr id="64" name="Line 59"/>
          <p:cNvSpPr>
            <a:spLocks noChangeShapeType="1"/>
          </p:cNvSpPr>
          <p:nvPr/>
        </p:nvSpPr>
        <p:spPr bwMode="auto">
          <a:xfrm rot="5400000" flipV="1">
            <a:off x="6506937" y="5174102"/>
            <a:ext cx="0" cy="306534"/>
          </a:xfrm>
          <a:prstGeom prst="line">
            <a:avLst/>
          </a:prstGeom>
          <a:noFill/>
          <a:ln w="28575">
            <a:solidFill>
              <a:srgbClr val="C00000"/>
            </a:solidFill>
            <a:round/>
            <a:tailEnd type="triangle" w="sm" len="lg"/>
          </a:ln>
          <a:extLst>
            <a:ext uri="{909E8E84-426E-40DD-AFC4-6F175D3DCCD1}">
              <a14:hiddenFill xmlns:a14="http://schemas.microsoft.com/office/drawing/2010/main">
                <a:noFill/>
              </a14:hiddenFill>
            </a:ext>
          </a:extLst>
        </p:spPr>
        <p:txBody>
          <a:bodyPr/>
          <a:lstStyle/>
          <a:p>
            <a:endParaRPr lang="zh-CN" altLang="en-US" sz="2400" b="1">
              <a:solidFill>
                <a:srgbClr val="000099"/>
              </a:solidFill>
              <a:latin typeface="+mn-lt"/>
              <a:ea typeface="黑体" panose="02010609060101010101" pitchFamily="2" charset="-122"/>
            </a:endParaRPr>
          </a:p>
        </p:txBody>
      </p:sp>
      <p:sp>
        <p:nvSpPr>
          <p:cNvPr id="65" name="Rectangle 65"/>
          <p:cNvSpPr>
            <a:spLocks noChangeArrowheads="1"/>
          </p:cNvSpPr>
          <p:nvPr/>
        </p:nvSpPr>
        <p:spPr bwMode="auto">
          <a:xfrm>
            <a:off x="7535740" y="3870785"/>
            <a:ext cx="375504" cy="343498"/>
          </a:xfrm>
          <a:prstGeom prst="rect">
            <a:avLst/>
          </a:prstGeom>
          <a:solidFill>
            <a:srgbClr val="66FFFF"/>
          </a:solidFill>
          <a:ln w="9525">
            <a:solidFill>
              <a:schemeClr val="tx1"/>
            </a:solidFill>
            <a:miter lim="800000"/>
          </a:ln>
          <a:effectLst>
            <a:outerShdw dist="35921" dir="2700000" algn="ctr" rotWithShape="0">
              <a:schemeClr val="bg2"/>
            </a:outerShdw>
          </a:effectLst>
        </p:spPr>
        <p:txBody>
          <a:bodyPr wrap="none" anchor="ctr"/>
          <a:lstStyle/>
          <a:p>
            <a:pPr>
              <a:defRPr/>
            </a:pPr>
            <a:endParaRPr lang="zh-CN" altLang="en-US" sz="2400" b="1">
              <a:solidFill>
                <a:srgbClr val="000099"/>
              </a:solidFill>
              <a:latin typeface="+mn-lt"/>
              <a:ea typeface="黑体" panose="02010609060101010101" pitchFamily="2" charset="-122"/>
            </a:endParaRPr>
          </a:p>
        </p:txBody>
      </p:sp>
      <p:sp>
        <p:nvSpPr>
          <p:cNvPr id="66" name="Rectangle 64"/>
          <p:cNvSpPr>
            <a:spLocks noChangeArrowheads="1"/>
          </p:cNvSpPr>
          <p:nvPr/>
        </p:nvSpPr>
        <p:spPr bwMode="auto">
          <a:xfrm>
            <a:off x="7911243" y="3870785"/>
            <a:ext cx="781661" cy="341621"/>
          </a:xfrm>
          <a:prstGeom prst="rect">
            <a:avLst/>
          </a:prstGeom>
          <a:solidFill>
            <a:schemeClr val="bg1"/>
          </a:solidFill>
          <a:ln w="9525">
            <a:solidFill>
              <a:schemeClr val="tx1"/>
            </a:solidFill>
            <a:miter lim="800000"/>
          </a:ln>
          <a:effectLst>
            <a:outerShdw dist="35921" dir="2700000" algn="ctr" rotWithShape="0">
              <a:schemeClr val="bg2"/>
            </a:outerShdw>
          </a:effectLst>
        </p:spPr>
        <p:txBody>
          <a:bodyPr wrap="none" anchor="ctr"/>
          <a:lstStyle/>
          <a:p>
            <a:pPr algn="ctr"/>
            <a:r>
              <a:rPr lang="en-US" altLang="zh-CN" sz="2000" b="1" i="1">
                <a:solidFill>
                  <a:srgbClr val="000099"/>
                </a:solidFill>
                <a:latin typeface="+mn-lt"/>
                <a:ea typeface="黑体" panose="02010609060101010101" pitchFamily="2" charset="-122"/>
              </a:rPr>
              <a:t>X</a:t>
            </a:r>
          </a:p>
        </p:txBody>
      </p:sp>
      <p:sp>
        <p:nvSpPr>
          <p:cNvPr id="67" name="Rectangle 69"/>
          <p:cNvSpPr>
            <a:spLocks noChangeArrowheads="1"/>
          </p:cNvSpPr>
          <p:nvPr/>
        </p:nvSpPr>
        <p:spPr bwMode="auto">
          <a:xfrm>
            <a:off x="4186860" y="4522118"/>
            <a:ext cx="1630236" cy="356637"/>
          </a:xfrm>
          <a:prstGeom prst="rect">
            <a:avLst/>
          </a:prstGeom>
          <a:solidFill>
            <a:schemeClr val="bg1"/>
          </a:solidFill>
          <a:ln w="9525">
            <a:solidFill>
              <a:schemeClr val="tx1"/>
            </a:solidFill>
            <a:miter lim="800000"/>
          </a:ln>
          <a:effectLst>
            <a:outerShdw dist="35921" dir="2700000" algn="ctr" rotWithShape="0">
              <a:schemeClr val="bg2"/>
            </a:outerShdw>
          </a:effectLst>
        </p:spPr>
        <p:txBody>
          <a:bodyPr wrap="none" lIns="0" rIns="0" anchor="ctr"/>
          <a:lstStyle/>
          <a:p>
            <a:pPr>
              <a:defRPr/>
            </a:pPr>
            <a:r>
              <a:rPr lang="zh-CN" altLang="en-US" sz="2000" b="1" dirty="0">
                <a:solidFill>
                  <a:srgbClr val="000099"/>
                </a:solidFill>
                <a:latin typeface="+mn-lt"/>
                <a:ea typeface="黑体" panose="02010609060101010101" pitchFamily="2" charset="-122"/>
              </a:rPr>
              <a:t>一次性密钥</a:t>
            </a:r>
          </a:p>
        </p:txBody>
      </p:sp>
      <p:sp>
        <p:nvSpPr>
          <p:cNvPr id="69" name="Line 72"/>
          <p:cNvSpPr>
            <a:spLocks noChangeShapeType="1"/>
          </p:cNvSpPr>
          <p:nvPr/>
        </p:nvSpPr>
        <p:spPr bwMode="auto">
          <a:xfrm flipH="1" flipV="1">
            <a:off x="4891887" y="4229299"/>
            <a:ext cx="1916" cy="289064"/>
          </a:xfrm>
          <a:prstGeom prst="line">
            <a:avLst/>
          </a:prstGeom>
          <a:noFill/>
          <a:ln w="28575">
            <a:solidFill>
              <a:srgbClr val="C00000"/>
            </a:solidFill>
            <a:round/>
            <a:tailEnd type="triangle" w="sm" len="lg"/>
          </a:ln>
          <a:extLst>
            <a:ext uri="{909E8E84-426E-40DD-AFC4-6F175D3DCCD1}">
              <a14:hiddenFill xmlns:a14="http://schemas.microsoft.com/office/drawing/2010/main">
                <a:noFill/>
              </a14:hiddenFill>
            </a:ext>
          </a:extLst>
        </p:spPr>
        <p:txBody>
          <a:bodyPr/>
          <a:lstStyle/>
          <a:p>
            <a:endParaRPr lang="zh-CN" altLang="en-US" sz="2400" b="1">
              <a:solidFill>
                <a:srgbClr val="000099"/>
              </a:solidFill>
              <a:latin typeface="+mn-lt"/>
              <a:ea typeface="黑体" panose="02010609060101010101" pitchFamily="2" charset="-122"/>
            </a:endParaRPr>
          </a:p>
        </p:txBody>
      </p:sp>
      <p:sp>
        <p:nvSpPr>
          <p:cNvPr id="70" name="Text Box 76"/>
          <p:cNvSpPr txBox="1">
            <a:spLocks noChangeArrowheads="1"/>
          </p:cNvSpPr>
          <p:nvPr/>
        </p:nvSpPr>
        <p:spPr bwMode="auto">
          <a:xfrm>
            <a:off x="3656856" y="5837202"/>
            <a:ext cx="133033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2000" b="1" dirty="0">
                <a:solidFill>
                  <a:srgbClr val="000099"/>
                </a:solidFill>
                <a:latin typeface="+mn-lt"/>
                <a:ea typeface="黑体" panose="02010609060101010101" pitchFamily="2" charset="-122"/>
              </a:rPr>
              <a:t>B </a:t>
            </a:r>
            <a:r>
              <a:rPr lang="zh-CN" altLang="en-US" sz="2000" b="1" dirty="0">
                <a:solidFill>
                  <a:srgbClr val="000099"/>
                </a:solidFill>
                <a:latin typeface="+mn-lt"/>
                <a:ea typeface="黑体" panose="02010609060101010101" pitchFamily="2" charset="-122"/>
              </a:rPr>
              <a:t>的私钥</a:t>
            </a:r>
            <a:endParaRPr lang="zh-CN" altLang="en-US" sz="2000" b="1" i="1" baseline="-25000" dirty="0">
              <a:solidFill>
                <a:srgbClr val="000099"/>
              </a:solidFill>
              <a:latin typeface="+mn-lt"/>
              <a:ea typeface="黑体" panose="02010609060101010101" pitchFamily="2" charset="-122"/>
            </a:endParaRPr>
          </a:p>
        </p:txBody>
      </p:sp>
      <p:sp>
        <p:nvSpPr>
          <p:cNvPr id="71" name="Line 81"/>
          <p:cNvSpPr>
            <a:spLocks noChangeShapeType="1"/>
          </p:cNvSpPr>
          <p:nvPr/>
        </p:nvSpPr>
        <p:spPr bwMode="auto">
          <a:xfrm flipV="1">
            <a:off x="1782487" y="4719207"/>
            <a:ext cx="915769" cy="1876"/>
          </a:xfrm>
          <a:prstGeom prst="line">
            <a:avLst/>
          </a:prstGeom>
          <a:noFill/>
          <a:ln w="19050">
            <a:solidFill>
              <a:schemeClr val="tx1"/>
            </a:solidFill>
            <a:round/>
            <a:headEnd type="none" w="sm" len="med"/>
            <a:tailEnd type="triangle" w="sm" len="med"/>
          </a:ln>
          <a:extLst>
            <a:ext uri="{909E8E84-426E-40DD-AFC4-6F175D3DCCD1}">
              <a14:hiddenFill xmlns:a14="http://schemas.microsoft.com/office/drawing/2010/main">
                <a:noFill/>
              </a14:hiddenFill>
            </a:ext>
          </a:extLst>
        </p:spPr>
        <p:txBody>
          <a:bodyPr wrap="none" anchor="ctr"/>
          <a:lstStyle/>
          <a:p>
            <a:endParaRPr lang="zh-CN" altLang="en-US" sz="2400" b="1">
              <a:solidFill>
                <a:srgbClr val="000099"/>
              </a:solidFill>
              <a:latin typeface="+mn-lt"/>
              <a:ea typeface="黑体" panose="02010609060101010101" pitchFamily="2" charset="-122"/>
            </a:endParaRPr>
          </a:p>
        </p:txBody>
      </p:sp>
      <p:grpSp>
        <p:nvGrpSpPr>
          <p:cNvPr id="73" name="Group 85"/>
          <p:cNvGrpSpPr/>
          <p:nvPr/>
        </p:nvGrpSpPr>
        <p:grpSpPr bwMode="auto">
          <a:xfrm>
            <a:off x="1269043" y="4597200"/>
            <a:ext cx="509612" cy="245892"/>
            <a:chOff x="2736" y="3648"/>
            <a:chExt cx="432" cy="240"/>
          </a:xfrm>
        </p:grpSpPr>
        <p:grpSp>
          <p:nvGrpSpPr>
            <p:cNvPr id="75" name="Group 86"/>
            <p:cNvGrpSpPr/>
            <p:nvPr/>
          </p:nvGrpSpPr>
          <p:grpSpPr bwMode="auto">
            <a:xfrm>
              <a:off x="2736" y="3648"/>
              <a:ext cx="432" cy="240"/>
              <a:chOff x="2592" y="3504"/>
              <a:chExt cx="576" cy="384"/>
            </a:xfrm>
          </p:grpSpPr>
          <p:sp>
            <p:nvSpPr>
              <p:cNvPr id="77" name="Rectangle 87"/>
              <p:cNvSpPr>
                <a:spLocks noChangeArrowheads="1"/>
              </p:cNvSpPr>
              <p:nvPr/>
            </p:nvSpPr>
            <p:spPr bwMode="auto">
              <a:xfrm>
                <a:off x="2592" y="3504"/>
                <a:ext cx="576" cy="384"/>
              </a:xfrm>
              <a:prstGeom prst="rect">
                <a:avLst/>
              </a:prstGeom>
              <a:solidFill>
                <a:schemeClr val="bg1"/>
              </a:solidFill>
              <a:ln w="28575">
                <a:solidFill>
                  <a:srgbClr val="0000FF"/>
                </a:solidFill>
                <a:miter lim="800000"/>
              </a:ln>
            </p:spPr>
            <p:txBody>
              <a:bodyPr wrap="none" anchor="ctr"/>
              <a:lstStyle/>
              <a:p>
                <a:endParaRPr lang="zh-CN" altLang="en-US" sz="2400" b="1">
                  <a:solidFill>
                    <a:srgbClr val="000099"/>
                  </a:solidFill>
                  <a:latin typeface="+mn-lt"/>
                  <a:ea typeface="黑体" panose="02010609060101010101" pitchFamily="2" charset="-122"/>
                </a:endParaRPr>
              </a:p>
            </p:txBody>
          </p:sp>
          <p:sp>
            <p:nvSpPr>
              <p:cNvPr id="78" name="Freeform 88"/>
              <p:cNvSpPr/>
              <p:nvPr/>
            </p:nvSpPr>
            <p:spPr bwMode="auto">
              <a:xfrm>
                <a:off x="2592" y="3504"/>
                <a:ext cx="576" cy="240"/>
              </a:xfrm>
              <a:custGeom>
                <a:avLst/>
                <a:gdLst>
                  <a:gd name="T0" fmla="*/ 0 w 576"/>
                  <a:gd name="T1" fmla="*/ 0 h 240"/>
                  <a:gd name="T2" fmla="*/ 288 w 576"/>
                  <a:gd name="T3" fmla="*/ 240 h 240"/>
                  <a:gd name="T4" fmla="*/ 576 w 576"/>
                  <a:gd name="T5" fmla="*/ 0 h 240"/>
                  <a:gd name="T6" fmla="*/ 0 60000 65536"/>
                  <a:gd name="T7" fmla="*/ 0 60000 65536"/>
                  <a:gd name="T8" fmla="*/ 0 60000 65536"/>
                  <a:gd name="T9" fmla="*/ 0 w 576"/>
                  <a:gd name="T10" fmla="*/ 0 h 240"/>
                  <a:gd name="T11" fmla="*/ 576 w 576"/>
                  <a:gd name="T12" fmla="*/ 240 h 240"/>
                </a:gdLst>
                <a:ahLst/>
                <a:cxnLst>
                  <a:cxn ang="T6">
                    <a:pos x="T0" y="T1"/>
                  </a:cxn>
                  <a:cxn ang="T7">
                    <a:pos x="T2" y="T3"/>
                  </a:cxn>
                  <a:cxn ang="T8">
                    <a:pos x="T4" y="T5"/>
                  </a:cxn>
                </a:cxnLst>
                <a:rect l="T9" t="T10" r="T11" b="T12"/>
                <a:pathLst>
                  <a:path w="576" h="240">
                    <a:moveTo>
                      <a:pt x="0" y="0"/>
                    </a:moveTo>
                    <a:lnTo>
                      <a:pt x="288" y="240"/>
                    </a:lnTo>
                    <a:lnTo>
                      <a:pt x="576" y="0"/>
                    </a:lnTo>
                  </a:path>
                </a:pathLst>
              </a:custGeom>
              <a:solidFill>
                <a:schemeClr val="bg1"/>
              </a:solidFill>
              <a:ln w="28575">
                <a:solidFill>
                  <a:srgbClr val="0000FF"/>
                </a:solidFill>
                <a:round/>
              </a:ln>
            </p:spPr>
            <p:txBody>
              <a:bodyPr wrap="none" anchor="ctr"/>
              <a:lstStyle/>
              <a:p>
                <a:endParaRPr lang="zh-CN" altLang="en-US" sz="2400" b="1">
                  <a:solidFill>
                    <a:srgbClr val="000099"/>
                  </a:solidFill>
                  <a:latin typeface="+mn-lt"/>
                  <a:ea typeface="黑体" panose="02010609060101010101" pitchFamily="2" charset="-122"/>
                </a:endParaRPr>
              </a:p>
            </p:txBody>
          </p:sp>
          <p:sp>
            <p:nvSpPr>
              <p:cNvPr id="79" name="Line 89"/>
              <p:cNvSpPr>
                <a:spLocks noChangeShapeType="1"/>
              </p:cNvSpPr>
              <p:nvPr/>
            </p:nvSpPr>
            <p:spPr bwMode="auto">
              <a:xfrm flipV="1">
                <a:off x="2592" y="3704"/>
                <a:ext cx="232" cy="184"/>
              </a:xfrm>
              <a:prstGeom prst="line">
                <a:avLst/>
              </a:prstGeom>
              <a:noFill/>
              <a:ln w="28575">
                <a:solidFill>
                  <a:srgbClr val="0000FF"/>
                </a:solidFill>
                <a:round/>
              </a:ln>
              <a:extLst>
                <a:ext uri="{909E8E84-426E-40DD-AFC4-6F175D3DCCD1}">
                  <a14:hiddenFill xmlns:a14="http://schemas.microsoft.com/office/drawing/2010/main">
                    <a:noFill/>
                  </a14:hiddenFill>
                </a:ext>
              </a:extLst>
            </p:spPr>
            <p:txBody>
              <a:bodyPr wrap="none" anchor="ctr"/>
              <a:lstStyle/>
              <a:p>
                <a:endParaRPr lang="zh-CN" altLang="en-US" sz="2400" b="1">
                  <a:solidFill>
                    <a:srgbClr val="000099"/>
                  </a:solidFill>
                  <a:latin typeface="+mn-lt"/>
                  <a:ea typeface="黑体" panose="02010609060101010101" pitchFamily="2" charset="-122"/>
                </a:endParaRPr>
              </a:p>
            </p:txBody>
          </p:sp>
          <p:sp>
            <p:nvSpPr>
              <p:cNvPr id="80" name="Line 90"/>
              <p:cNvSpPr>
                <a:spLocks noChangeShapeType="1"/>
              </p:cNvSpPr>
              <p:nvPr/>
            </p:nvSpPr>
            <p:spPr bwMode="auto">
              <a:xfrm flipH="1" flipV="1">
                <a:off x="2936" y="3704"/>
                <a:ext cx="232" cy="184"/>
              </a:xfrm>
              <a:prstGeom prst="line">
                <a:avLst/>
              </a:prstGeom>
              <a:noFill/>
              <a:ln w="28575">
                <a:solidFill>
                  <a:srgbClr val="0000FF"/>
                </a:solidFill>
                <a:round/>
              </a:ln>
              <a:extLst>
                <a:ext uri="{909E8E84-426E-40DD-AFC4-6F175D3DCCD1}">
                  <a14:hiddenFill xmlns:a14="http://schemas.microsoft.com/office/drawing/2010/main">
                    <a:noFill/>
                  </a14:hiddenFill>
                </a:ext>
              </a:extLst>
            </p:spPr>
            <p:txBody>
              <a:bodyPr wrap="none" anchor="ctr"/>
              <a:lstStyle/>
              <a:p>
                <a:endParaRPr lang="zh-CN" altLang="en-US" sz="2400" b="1">
                  <a:solidFill>
                    <a:srgbClr val="000099"/>
                  </a:solidFill>
                  <a:latin typeface="+mn-lt"/>
                  <a:ea typeface="黑体" panose="02010609060101010101" pitchFamily="2" charset="-122"/>
                </a:endParaRPr>
              </a:p>
            </p:txBody>
          </p:sp>
        </p:grpSp>
        <p:sp>
          <p:nvSpPr>
            <p:cNvPr id="76" name="Line 91"/>
            <p:cNvSpPr>
              <a:spLocks noChangeShapeType="1"/>
            </p:cNvSpPr>
            <p:nvPr/>
          </p:nvSpPr>
          <p:spPr bwMode="auto">
            <a:xfrm>
              <a:off x="2736" y="3648"/>
              <a:ext cx="424" cy="0"/>
            </a:xfrm>
            <a:prstGeom prst="line">
              <a:avLst/>
            </a:prstGeom>
            <a:noFill/>
            <a:ln w="28575">
              <a:solidFill>
                <a:srgbClr val="0000FF"/>
              </a:solidFill>
              <a:round/>
            </a:ln>
            <a:extLst>
              <a:ext uri="{909E8E84-426E-40DD-AFC4-6F175D3DCCD1}">
                <a14:hiddenFill xmlns:a14="http://schemas.microsoft.com/office/drawing/2010/main">
                  <a:noFill/>
                </a14:hiddenFill>
              </a:ext>
            </a:extLst>
          </p:spPr>
          <p:txBody>
            <a:bodyPr wrap="none" anchor="ctr"/>
            <a:lstStyle/>
            <a:p>
              <a:endParaRPr lang="zh-CN" altLang="en-US" sz="2400" b="1">
                <a:solidFill>
                  <a:srgbClr val="000099"/>
                </a:solidFill>
                <a:latin typeface="+mn-lt"/>
                <a:ea typeface="黑体" panose="02010609060101010101" pitchFamily="2" charset="-122"/>
              </a:endParaRPr>
            </a:p>
          </p:txBody>
        </p:sp>
      </p:grpSp>
      <p:pic>
        <p:nvPicPr>
          <p:cNvPr id="74" name="Picture 92"/>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73251" y="4381340"/>
            <a:ext cx="260554" cy="279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pic>
      <p:sp>
        <p:nvSpPr>
          <p:cNvPr id="81" name="Rectangle 97"/>
          <p:cNvSpPr>
            <a:spLocks noChangeArrowheads="1"/>
          </p:cNvSpPr>
          <p:nvPr/>
        </p:nvSpPr>
        <p:spPr bwMode="auto">
          <a:xfrm>
            <a:off x="1782487" y="3640073"/>
            <a:ext cx="1563322" cy="741267"/>
          </a:xfrm>
          <a:prstGeom prst="rect">
            <a:avLst/>
          </a:prstGeom>
          <a:solidFill>
            <a:schemeClr val="bg1"/>
          </a:solidFill>
          <a:ln w="9525">
            <a:solidFill>
              <a:schemeClr val="tx1"/>
            </a:solidFill>
            <a:miter lim="800000"/>
          </a:ln>
          <a:effectLst>
            <a:outerShdw dist="35921" dir="2700000" algn="ctr" rotWithShape="0">
              <a:schemeClr val="bg2"/>
            </a:outerShdw>
          </a:effectLst>
        </p:spPr>
        <p:txBody>
          <a:bodyPr wrap="none" anchor="ctr"/>
          <a:lstStyle/>
          <a:p>
            <a:pPr algn="ctr">
              <a:defRPr/>
            </a:pPr>
            <a:r>
              <a:rPr lang="zh-CN" altLang="en-US" sz="2000" b="1" dirty="0">
                <a:solidFill>
                  <a:srgbClr val="000099"/>
                </a:solidFill>
                <a:latin typeface="+mn-lt"/>
                <a:ea typeface="黑体" panose="02010609060101010101" pitchFamily="2" charset="-122"/>
              </a:rPr>
              <a:t>加密的</a:t>
            </a:r>
            <a:endParaRPr lang="en-US" altLang="zh-CN" sz="2000" b="1" dirty="0">
              <a:solidFill>
                <a:srgbClr val="000099"/>
              </a:solidFill>
              <a:latin typeface="+mn-lt"/>
              <a:ea typeface="黑体" panose="02010609060101010101" pitchFamily="2" charset="-122"/>
            </a:endParaRPr>
          </a:p>
          <a:p>
            <a:pPr algn="ctr">
              <a:defRPr/>
            </a:pPr>
            <a:r>
              <a:rPr lang="zh-CN" altLang="en-US" sz="2000" b="1" dirty="0">
                <a:solidFill>
                  <a:srgbClr val="000099"/>
                </a:solidFill>
                <a:latin typeface="+mn-lt"/>
                <a:ea typeface="黑体" panose="02010609060101010101" pitchFamily="2" charset="-122"/>
              </a:rPr>
              <a:t>扩展的邮件</a:t>
            </a:r>
          </a:p>
        </p:txBody>
      </p:sp>
      <p:sp>
        <p:nvSpPr>
          <p:cNvPr id="82" name="Line 99"/>
          <p:cNvSpPr>
            <a:spLocks noChangeShapeType="1"/>
          </p:cNvSpPr>
          <p:nvPr/>
        </p:nvSpPr>
        <p:spPr bwMode="auto">
          <a:xfrm>
            <a:off x="2690593" y="4381340"/>
            <a:ext cx="0" cy="765832"/>
          </a:xfrm>
          <a:prstGeom prst="line">
            <a:avLst/>
          </a:prstGeom>
          <a:noFill/>
          <a:ln w="19050">
            <a:solidFill>
              <a:schemeClr val="tx1"/>
            </a:solidFill>
            <a:round/>
            <a:headEnd type="triangle" w="med" len="lg"/>
            <a:tailEnd type="triangle" w="med" len="lg"/>
          </a:ln>
          <a:extLst>
            <a:ext uri="{909E8E84-426E-40DD-AFC4-6F175D3DCCD1}">
              <a14:hiddenFill xmlns:a14="http://schemas.microsoft.com/office/drawing/2010/main">
                <a:noFill/>
              </a14:hiddenFill>
            </a:ext>
          </a:extLst>
        </p:spPr>
        <p:txBody>
          <a:bodyPr/>
          <a:lstStyle/>
          <a:p>
            <a:endParaRPr lang="zh-CN" altLang="en-US" sz="2400" b="1">
              <a:solidFill>
                <a:srgbClr val="000099"/>
              </a:solidFill>
              <a:latin typeface="+mn-lt"/>
              <a:ea typeface="黑体" panose="02010609060101010101" pitchFamily="2" charset="-122"/>
            </a:endParaRPr>
          </a:p>
        </p:txBody>
      </p:sp>
      <p:sp>
        <p:nvSpPr>
          <p:cNvPr id="83" name="Rectangle 101"/>
          <p:cNvSpPr>
            <a:spLocks noChangeArrowheads="1"/>
          </p:cNvSpPr>
          <p:nvPr/>
        </p:nvSpPr>
        <p:spPr bwMode="auto">
          <a:xfrm>
            <a:off x="4495310" y="3868908"/>
            <a:ext cx="781661" cy="341621"/>
          </a:xfrm>
          <a:prstGeom prst="rect">
            <a:avLst/>
          </a:prstGeom>
          <a:solidFill>
            <a:schemeClr val="bg1"/>
          </a:solidFill>
          <a:ln w="9525">
            <a:solidFill>
              <a:schemeClr val="tx1"/>
            </a:solidFill>
            <a:miter lim="800000"/>
          </a:ln>
        </p:spPr>
        <p:txBody>
          <a:bodyPr wrap="none" anchor="ctr"/>
          <a:lstStyle/>
          <a:p>
            <a:pPr algn="ctr"/>
            <a:r>
              <a:rPr lang="zh-CN" altLang="en-US" sz="2000" b="1">
                <a:solidFill>
                  <a:srgbClr val="000099"/>
                </a:solidFill>
                <a:latin typeface="+mn-lt"/>
                <a:ea typeface="黑体" panose="02010609060101010101" pitchFamily="2" charset="-122"/>
              </a:rPr>
              <a:t>解密</a:t>
            </a:r>
          </a:p>
        </p:txBody>
      </p:sp>
      <p:sp>
        <p:nvSpPr>
          <p:cNvPr id="84" name="Line 102"/>
          <p:cNvSpPr>
            <a:spLocks noChangeShapeType="1"/>
          </p:cNvSpPr>
          <p:nvPr/>
        </p:nvSpPr>
        <p:spPr bwMode="auto">
          <a:xfrm>
            <a:off x="3345809" y="4039719"/>
            <a:ext cx="1130343" cy="0"/>
          </a:xfrm>
          <a:prstGeom prst="line">
            <a:avLst/>
          </a:prstGeom>
          <a:noFill/>
          <a:ln w="19050">
            <a:solidFill>
              <a:schemeClr val="tx1"/>
            </a:solidFill>
            <a:round/>
            <a:headEnd type="none" w="sm" len="med"/>
            <a:tailEnd type="triangle" w="sm" len="med"/>
          </a:ln>
          <a:extLst>
            <a:ext uri="{909E8E84-426E-40DD-AFC4-6F175D3DCCD1}">
              <a14:hiddenFill xmlns:a14="http://schemas.microsoft.com/office/drawing/2010/main">
                <a:noFill/>
              </a14:hiddenFill>
            </a:ext>
          </a:extLst>
        </p:spPr>
        <p:txBody>
          <a:bodyPr wrap="none" anchor="ctr"/>
          <a:lstStyle/>
          <a:p>
            <a:endParaRPr lang="zh-CN" altLang="en-US" sz="2400" b="1">
              <a:solidFill>
                <a:srgbClr val="000099"/>
              </a:solidFill>
              <a:latin typeface="+mn-lt"/>
              <a:ea typeface="黑体" panose="02010609060101010101" pitchFamily="2" charset="-122"/>
            </a:endParaRPr>
          </a:p>
        </p:txBody>
      </p:sp>
      <p:sp>
        <p:nvSpPr>
          <p:cNvPr id="85" name="Freeform 103"/>
          <p:cNvSpPr/>
          <p:nvPr/>
        </p:nvSpPr>
        <p:spPr bwMode="auto">
          <a:xfrm flipV="1">
            <a:off x="4535542" y="4878755"/>
            <a:ext cx="348682" cy="437351"/>
          </a:xfrm>
          <a:custGeom>
            <a:avLst/>
            <a:gdLst>
              <a:gd name="T0" fmla="*/ 0 w 182"/>
              <a:gd name="T1" fmla="*/ 0 h 272"/>
              <a:gd name="T2" fmla="*/ 2147483647 w 182"/>
              <a:gd name="T3" fmla="*/ 0 h 272"/>
              <a:gd name="T4" fmla="*/ 2147483647 w 182"/>
              <a:gd name="T5" fmla="*/ 2147483647 h 272"/>
              <a:gd name="T6" fmla="*/ 0 60000 65536"/>
              <a:gd name="T7" fmla="*/ 0 60000 65536"/>
              <a:gd name="T8" fmla="*/ 0 60000 65536"/>
              <a:gd name="T9" fmla="*/ 0 w 182"/>
              <a:gd name="T10" fmla="*/ 0 h 272"/>
              <a:gd name="T11" fmla="*/ 182 w 182"/>
              <a:gd name="T12" fmla="*/ 272 h 272"/>
            </a:gdLst>
            <a:ahLst/>
            <a:cxnLst>
              <a:cxn ang="T6">
                <a:pos x="T0" y="T1"/>
              </a:cxn>
              <a:cxn ang="T7">
                <a:pos x="T2" y="T3"/>
              </a:cxn>
              <a:cxn ang="T8">
                <a:pos x="T4" y="T5"/>
              </a:cxn>
            </a:cxnLst>
            <a:rect l="T9" t="T10" r="T11" b="T12"/>
            <a:pathLst>
              <a:path w="182" h="272">
                <a:moveTo>
                  <a:pt x="0" y="0"/>
                </a:moveTo>
                <a:lnTo>
                  <a:pt x="182" y="0"/>
                </a:lnTo>
                <a:lnTo>
                  <a:pt x="182" y="272"/>
                </a:lnTo>
              </a:path>
            </a:pathLst>
          </a:custGeom>
          <a:noFill/>
          <a:ln w="19050" cmpd="sng">
            <a:solidFill>
              <a:schemeClr val="tx1"/>
            </a:solidFill>
            <a:round/>
            <a:headEnd type="none" w="med" len="med"/>
            <a:tailEnd type="triangle" w="sm" len="med"/>
          </a:ln>
          <a:extLst>
            <a:ext uri="{909E8E84-426E-40DD-AFC4-6F175D3DCCD1}">
              <a14:hiddenFill xmlns:a14="http://schemas.microsoft.com/office/drawing/2010/main">
                <a:solidFill>
                  <a:srgbClr val="FFFFFF"/>
                </a:solidFill>
              </a14:hiddenFill>
            </a:ext>
          </a:extLst>
        </p:spPr>
        <p:txBody>
          <a:bodyPr/>
          <a:lstStyle/>
          <a:p>
            <a:endParaRPr lang="zh-CN" altLang="en-US" sz="2400" b="1">
              <a:solidFill>
                <a:srgbClr val="000099"/>
              </a:solidFill>
              <a:latin typeface="+mn-lt"/>
              <a:ea typeface="黑体" panose="02010609060101010101" pitchFamily="2" charset="-122"/>
            </a:endParaRPr>
          </a:p>
        </p:txBody>
      </p:sp>
      <p:sp>
        <p:nvSpPr>
          <p:cNvPr id="86" name="Line 104"/>
          <p:cNvSpPr>
            <a:spLocks noChangeShapeType="1"/>
          </p:cNvSpPr>
          <p:nvPr/>
        </p:nvSpPr>
        <p:spPr bwMode="auto">
          <a:xfrm>
            <a:off x="5267391" y="4041595"/>
            <a:ext cx="2249190" cy="0"/>
          </a:xfrm>
          <a:prstGeom prst="line">
            <a:avLst/>
          </a:prstGeom>
          <a:noFill/>
          <a:ln w="19050">
            <a:solidFill>
              <a:schemeClr val="tx1"/>
            </a:solidFill>
            <a:round/>
            <a:headEnd type="none" w="sm" len="med"/>
            <a:tailEnd type="triangle" w="sm" len="med"/>
          </a:ln>
          <a:extLst>
            <a:ext uri="{909E8E84-426E-40DD-AFC4-6F175D3DCCD1}">
              <a14:hiddenFill xmlns:a14="http://schemas.microsoft.com/office/drawing/2010/main">
                <a:noFill/>
              </a14:hiddenFill>
            </a:ext>
          </a:extLst>
        </p:spPr>
        <p:txBody>
          <a:bodyPr wrap="none" anchor="ctr"/>
          <a:lstStyle/>
          <a:p>
            <a:endParaRPr lang="zh-CN" altLang="en-US" sz="2400" b="1">
              <a:solidFill>
                <a:srgbClr val="000099"/>
              </a:solidFill>
              <a:latin typeface="+mn-lt"/>
              <a:ea typeface="黑体" panose="02010609060101010101" pitchFamily="2" charset="-122"/>
            </a:endParaRPr>
          </a:p>
        </p:txBody>
      </p:sp>
      <p:sp>
        <p:nvSpPr>
          <p:cNvPr id="87" name="Rectangle 96"/>
          <p:cNvSpPr>
            <a:spLocks noChangeArrowheads="1"/>
          </p:cNvSpPr>
          <p:nvPr/>
        </p:nvSpPr>
        <p:spPr bwMode="auto">
          <a:xfrm>
            <a:off x="1782487" y="5117141"/>
            <a:ext cx="1563322" cy="371654"/>
          </a:xfrm>
          <a:prstGeom prst="rect">
            <a:avLst/>
          </a:prstGeom>
          <a:solidFill>
            <a:schemeClr val="bg1"/>
          </a:solidFill>
          <a:ln w="9525">
            <a:solidFill>
              <a:schemeClr val="tx1"/>
            </a:solidFill>
            <a:miter lim="800000"/>
          </a:ln>
          <a:effectLst>
            <a:outerShdw dist="35921" dir="2700000" algn="ctr" rotWithShape="0">
              <a:schemeClr val="bg2"/>
            </a:outerShdw>
          </a:effectLst>
        </p:spPr>
        <p:txBody>
          <a:bodyPr wrap="none" anchor="ctr"/>
          <a:lstStyle/>
          <a:p>
            <a:pPr algn="ctr">
              <a:defRPr/>
            </a:pPr>
            <a:r>
              <a:rPr lang="zh-CN" altLang="en-US" sz="2000" b="1">
                <a:solidFill>
                  <a:srgbClr val="000099"/>
                </a:solidFill>
                <a:latin typeface="+mn-lt"/>
                <a:ea typeface="黑体" panose="02010609060101010101" pitchFamily="2" charset="-122"/>
              </a:rPr>
              <a:t>加密的密钥</a:t>
            </a:r>
          </a:p>
        </p:txBody>
      </p:sp>
      <p:sp>
        <p:nvSpPr>
          <p:cNvPr id="88" name="Line 105"/>
          <p:cNvSpPr>
            <a:spLocks noChangeShapeType="1"/>
          </p:cNvSpPr>
          <p:nvPr/>
        </p:nvSpPr>
        <p:spPr bwMode="auto">
          <a:xfrm flipV="1">
            <a:off x="4263493" y="5486915"/>
            <a:ext cx="0" cy="317221"/>
          </a:xfrm>
          <a:prstGeom prst="line">
            <a:avLst/>
          </a:prstGeom>
          <a:noFill/>
          <a:ln w="28575">
            <a:solidFill>
              <a:srgbClr val="C00000"/>
            </a:solidFill>
            <a:round/>
            <a:tailEnd type="triangle" w="sm" len="lg"/>
          </a:ln>
          <a:extLst>
            <a:ext uri="{909E8E84-426E-40DD-AFC4-6F175D3DCCD1}">
              <a14:hiddenFill xmlns:a14="http://schemas.microsoft.com/office/drawing/2010/main">
                <a:noFill/>
              </a14:hiddenFill>
            </a:ext>
          </a:extLst>
        </p:spPr>
        <p:txBody>
          <a:bodyPr/>
          <a:lstStyle/>
          <a:p>
            <a:endParaRPr lang="zh-CN" altLang="en-US" sz="2400" b="1">
              <a:solidFill>
                <a:srgbClr val="000099"/>
              </a:solidFill>
              <a:latin typeface="+mn-lt"/>
              <a:ea typeface="黑体" panose="02010609060101010101" pitchFamily="2" charset="-122"/>
            </a:endParaRPr>
          </a:p>
        </p:txBody>
      </p:sp>
      <p:sp>
        <p:nvSpPr>
          <p:cNvPr id="89" name="Line 80"/>
          <p:cNvSpPr>
            <a:spLocks noChangeShapeType="1"/>
          </p:cNvSpPr>
          <p:nvPr/>
        </p:nvSpPr>
        <p:spPr bwMode="auto">
          <a:xfrm>
            <a:off x="3345809" y="5327368"/>
            <a:ext cx="521107" cy="0"/>
          </a:xfrm>
          <a:prstGeom prst="line">
            <a:avLst/>
          </a:prstGeom>
          <a:noFill/>
          <a:ln w="19050">
            <a:solidFill>
              <a:schemeClr val="tx1"/>
            </a:solidFill>
            <a:round/>
            <a:headEnd type="none" w="sm" len="med"/>
            <a:tailEnd type="triangle" w="sm" len="med"/>
          </a:ln>
          <a:extLst>
            <a:ext uri="{909E8E84-426E-40DD-AFC4-6F175D3DCCD1}">
              <a14:hiddenFill xmlns:a14="http://schemas.microsoft.com/office/drawing/2010/main">
                <a:noFill/>
              </a14:hiddenFill>
            </a:ext>
          </a:extLst>
        </p:spPr>
        <p:txBody>
          <a:bodyPr wrap="none" anchor="ctr"/>
          <a:lstStyle/>
          <a:p>
            <a:endParaRPr lang="zh-CN" altLang="en-US" sz="2400" b="1">
              <a:solidFill>
                <a:srgbClr val="000099"/>
              </a:solidFill>
              <a:latin typeface="+mn-lt"/>
              <a:ea typeface="黑体" panose="02010609060101010101" pitchFamily="2" charset="-122"/>
            </a:endParaRPr>
          </a:p>
        </p:txBody>
      </p:sp>
      <p:sp>
        <p:nvSpPr>
          <p:cNvPr id="90" name="Rectangle 73"/>
          <p:cNvSpPr>
            <a:spLocks noChangeArrowheads="1"/>
          </p:cNvSpPr>
          <p:nvPr/>
        </p:nvSpPr>
        <p:spPr bwMode="auto">
          <a:xfrm>
            <a:off x="3866916" y="5147173"/>
            <a:ext cx="781661" cy="341621"/>
          </a:xfrm>
          <a:prstGeom prst="rect">
            <a:avLst/>
          </a:prstGeom>
          <a:solidFill>
            <a:schemeClr val="bg1"/>
          </a:solidFill>
          <a:ln w="9525">
            <a:solidFill>
              <a:schemeClr val="tx1"/>
            </a:solidFill>
            <a:miter lim="800000"/>
          </a:ln>
        </p:spPr>
        <p:txBody>
          <a:bodyPr wrap="none" anchor="ctr"/>
          <a:lstStyle/>
          <a:p>
            <a:pPr algn="ctr"/>
            <a:r>
              <a:rPr lang="zh-CN" altLang="en-US" sz="2000" b="1" dirty="0">
                <a:solidFill>
                  <a:srgbClr val="000099"/>
                </a:solidFill>
                <a:latin typeface="+mn-lt"/>
                <a:ea typeface="黑体" panose="02010609060101010101" pitchFamily="2" charset="-122"/>
              </a:rPr>
              <a:t>解密</a:t>
            </a:r>
          </a:p>
        </p:txBody>
      </p:sp>
      <p:sp>
        <p:nvSpPr>
          <p:cNvPr id="91" name="Rectangle 106"/>
          <p:cNvSpPr>
            <a:spLocks noChangeArrowheads="1"/>
          </p:cNvSpPr>
          <p:nvPr/>
        </p:nvSpPr>
        <p:spPr bwMode="auto">
          <a:xfrm>
            <a:off x="6687025" y="5147173"/>
            <a:ext cx="781661" cy="341621"/>
          </a:xfrm>
          <a:prstGeom prst="rect">
            <a:avLst/>
          </a:prstGeom>
          <a:solidFill>
            <a:schemeClr val="bg1"/>
          </a:solidFill>
          <a:ln w="9525">
            <a:solidFill>
              <a:schemeClr val="tx1"/>
            </a:solidFill>
            <a:miter lim="800000"/>
          </a:ln>
        </p:spPr>
        <p:txBody>
          <a:bodyPr wrap="none" anchor="ctr"/>
          <a:lstStyle/>
          <a:p>
            <a:pPr algn="ctr"/>
            <a:r>
              <a:rPr lang="zh-CN" altLang="en-US" sz="2000" b="1">
                <a:solidFill>
                  <a:srgbClr val="000099"/>
                </a:solidFill>
                <a:latin typeface="+mn-lt"/>
                <a:ea typeface="黑体" panose="02010609060101010101" pitchFamily="2" charset="-122"/>
              </a:rPr>
              <a:t>解密</a:t>
            </a:r>
          </a:p>
        </p:txBody>
      </p:sp>
      <p:sp>
        <p:nvSpPr>
          <p:cNvPr id="92" name="Freeform 107"/>
          <p:cNvSpPr/>
          <p:nvPr/>
        </p:nvSpPr>
        <p:spPr bwMode="auto">
          <a:xfrm>
            <a:off x="7083602" y="4210529"/>
            <a:ext cx="607320" cy="936643"/>
          </a:xfrm>
          <a:custGeom>
            <a:avLst/>
            <a:gdLst>
              <a:gd name="T0" fmla="*/ 2147483647 w 363"/>
              <a:gd name="T1" fmla="*/ 0 h 363"/>
              <a:gd name="T2" fmla="*/ 2147483647 w 363"/>
              <a:gd name="T3" fmla="*/ 2147483647 h 363"/>
              <a:gd name="T4" fmla="*/ 0 w 363"/>
              <a:gd name="T5" fmla="*/ 2147483647 h 363"/>
              <a:gd name="T6" fmla="*/ 0 w 363"/>
              <a:gd name="T7" fmla="*/ 2147483647 h 363"/>
              <a:gd name="T8" fmla="*/ 0 60000 65536"/>
              <a:gd name="T9" fmla="*/ 0 60000 65536"/>
              <a:gd name="T10" fmla="*/ 0 60000 65536"/>
              <a:gd name="T11" fmla="*/ 0 60000 65536"/>
              <a:gd name="T12" fmla="*/ 0 w 363"/>
              <a:gd name="T13" fmla="*/ 0 h 363"/>
              <a:gd name="T14" fmla="*/ 363 w 363"/>
              <a:gd name="T15" fmla="*/ 363 h 363"/>
            </a:gdLst>
            <a:ahLst/>
            <a:cxnLst>
              <a:cxn ang="T8">
                <a:pos x="T0" y="T1"/>
              </a:cxn>
              <a:cxn ang="T9">
                <a:pos x="T2" y="T3"/>
              </a:cxn>
              <a:cxn ang="T10">
                <a:pos x="T4" y="T5"/>
              </a:cxn>
              <a:cxn ang="T11">
                <a:pos x="T6" y="T7"/>
              </a:cxn>
            </a:cxnLst>
            <a:rect l="T12" t="T13" r="T14" b="T15"/>
            <a:pathLst>
              <a:path w="363" h="363">
                <a:moveTo>
                  <a:pt x="363" y="0"/>
                </a:moveTo>
                <a:lnTo>
                  <a:pt x="363" y="136"/>
                </a:lnTo>
                <a:lnTo>
                  <a:pt x="0" y="136"/>
                </a:lnTo>
                <a:lnTo>
                  <a:pt x="0" y="363"/>
                </a:lnTo>
              </a:path>
            </a:pathLst>
          </a:custGeom>
          <a:noFill/>
          <a:ln w="19050" cmpd="sng">
            <a:solidFill>
              <a:schemeClr val="tx1"/>
            </a:solidFill>
            <a:round/>
            <a:headEnd type="none" w="med" len="med"/>
            <a:tailEnd type="triangle" w="sm" len="med"/>
          </a:ln>
          <a:extLst>
            <a:ext uri="{909E8E84-426E-40DD-AFC4-6F175D3DCCD1}">
              <a14:hiddenFill xmlns:a14="http://schemas.microsoft.com/office/drawing/2010/main">
                <a:solidFill>
                  <a:srgbClr val="FFFFFF"/>
                </a:solidFill>
              </a14:hiddenFill>
            </a:ext>
          </a:extLst>
        </p:spPr>
        <p:txBody>
          <a:bodyPr/>
          <a:lstStyle/>
          <a:p>
            <a:endParaRPr lang="zh-CN" altLang="en-US" sz="2400" b="1">
              <a:solidFill>
                <a:srgbClr val="000099"/>
              </a:solidFill>
              <a:latin typeface="+mn-lt"/>
              <a:ea typeface="黑体" panose="02010609060101010101" pitchFamily="2" charset="-122"/>
            </a:endParaRPr>
          </a:p>
        </p:txBody>
      </p:sp>
      <p:sp>
        <p:nvSpPr>
          <p:cNvPr id="93" name="Freeform 108"/>
          <p:cNvSpPr/>
          <p:nvPr/>
        </p:nvSpPr>
        <p:spPr bwMode="auto">
          <a:xfrm flipH="1">
            <a:off x="8348054" y="4210529"/>
            <a:ext cx="559424" cy="936643"/>
          </a:xfrm>
          <a:custGeom>
            <a:avLst/>
            <a:gdLst>
              <a:gd name="T0" fmla="*/ 2147483647 w 363"/>
              <a:gd name="T1" fmla="*/ 0 h 363"/>
              <a:gd name="T2" fmla="*/ 2147483647 w 363"/>
              <a:gd name="T3" fmla="*/ 2147483647 h 363"/>
              <a:gd name="T4" fmla="*/ 0 w 363"/>
              <a:gd name="T5" fmla="*/ 2147483647 h 363"/>
              <a:gd name="T6" fmla="*/ 0 w 363"/>
              <a:gd name="T7" fmla="*/ 2147483647 h 363"/>
              <a:gd name="T8" fmla="*/ 0 60000 65536"/>
              <a:gd name="T9" fmla="*/ 0 60000 65536"/>
              <a:gd name="T10" fmla="*/ 0 60000 65536"/>
              <a:gd name="T11" fmla="*/ 0 60000 65536"/>
              <a:gd name="T12" fmla="*/ 0 w 363"/>
              <a:gd name="T13" fmla="*/ 0 h 363"/>
              <a:gd name="T14" fmla="*/ 363 w 363"/>
              <a:gd name="T15" fmla="*/ 363 h 363"/>
            </a:gdLst>
            <a:ahLst/>
            <a:cxnLst>
              <a:cxn ang="T8">
                <a:pos x="T0" y="T1"/>
              </a:cxn>
              <a:cxn ang="T9">
                <a:pos x="T2" y="T3"/>
              </a:cxn>
              <a:cxn ang="T10">
                <a:pos x="T4" y="T5"/>
              </a:cxn>
              <a:cxn ang="T11">
                <a:pos x="T6" y="T7"/>
              </a:cxn>
            </a:cxnLst>
            <a:rect l="T12" t="T13" r="T14" b="T15"/>
            <a:pathLst>
              <a:path w="363" h="363">
                <a:moveTo>
                  <a:pt x="363" y="0"/>
                </a:moveTo>
                <a:lnTo>
                  <a:pt x="363" y="136"/>
                </a:lnTo>
                <a:lnTo>
                  <a:pt x="0" y="136"/>
                </a:lnTo>
                <a:lnTo>
                  <a:pt x="0" y="363"/>
                </a:lnTo>
              </a:path>
            </a:pathLst>
          </a:custGeom>
          <a:noFill/>
          <a:ln w="19050" cmpd="sng">
            <a:solidFill>
              <a:schemeClr val="tx1"/>
            </a:solidFill>
            <a:round/>
            <a:headEnd type="none" w="med" len="med"/>
            <a:tailEnd type="triangle" w="sm" len="med"/>
          </a:ln>
          <a:extLst>
            <a:ext uri="{909E8E84-426E-40DD-AFC4-6F175D3DCCD1}">
              <a14:hiddenFill xmlns:a14="http://schemas.microsoft.com/office/drawing/2010/main">
                <a:solidFill>
                  <a:srgbClr val="FFFFFF"/>
                </a:solidFill>
              </a14:hiddenFill>
            </a:ext>
          </a:extLst>
        </p:spPr>
        <p:txBody>
          <a:bodyPr/>
          <a:lstStyle/>
          <a:p>
            <a:endParaRPr lang="zh-CN" altLang="en-US" sz="2400" b="1">
              <a:solidFill>
                <a:srgbClr val="000099"/>
              </a:solidFill>
              <a:latin typeface="+mn-lt"/>
              <a:ea typeface="黑体" panose="02010609060101010101" pitchFamily="2" charset="-122"/>
            </a:endParaRPr>
          </a:p>
        </p:txBody>
      </p:sp>
      <p:sp>
        <p:nvSpPr>
          <p:cNvPr id="94" name="Rectangle 109"/>
          <p:cNvSpPr>
            <a:spLocks noChangeArrowheads="1"/>
          </p:cNvSpPr>
          <p:nvPr/>
        </p:nvSpPr>
        <p:spPr bwMode="auto">
          <a:xfrm>
            <a:off x="6840292" y="5813521"/>
            <a:ext cx="503864" cy="343499"/>
          </a:xfrm>
          <a:prstGeom prst="rect">
            <a:avLst/>
          </a:prstGeom>
          <a:solidFill>
            <a:srgbClr val="F8F8F8"/>
          </a:solidFill>
          <a:ln w="9525">
            <a:solidFill>
              <a:schemeClr val="tx1"/>
            </a:solidFill>
            <a:miter lim="800000"/>
          </a:ln>
          <a:effectLst>
            <a:outerShdw dist="35921" dir="2700000" algn="ctr" rotWithShape="0">
              <a:schemeClr val="bg2"/>
            </a:outerShdw>
          </a:effectLst>
        </p:spPr>
        <p:txBody>
          <a:bodyPr wrap="none" anchor="ctr"/>
          <a:lstStyle/>
          <a:p>
            <a:pPr algn="ctr"/>
            <a:r>
              <a:rPr lang="en-US" altLang="zh-CN" sz="2000" b="1" i="1">
                <a:solidFill>
                  <a:srgbClr val="000099"/>
                </a:solidFill>
                <a:latin typeface="+mn-lt"/>
                <a:ea typeface="黑体" panose="02010609060101010101" pitchFamily="2" charset="-122"/>
              </a:rPr>
              <a:t>H</a:t>
            </a:r>
          </a:p>
        </p:txBody>
      </p:sp>
      <p:sp>
        <p:nvSpPr>
          <p:cNvPr id="95" name="Text Box 110"/>
          <p:cNvSpPr txBox="1">
            <a:spLocks noChangeArrowheads="1"/>
          </p:cNvSpPr>
          <p:nvPr/>
        </p:nvSpPr>
        <p:spPr bwMode="auto">
          <a:xfrm>
            <a:off x="6512684" y="6170159"/>
            <a:ext cx="133208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zh-CN" altLang="en-US" sz="2000" b="1">
                <a:solidFill>
                  <a:srgbClr val="000099"/>
                </a:solidFill>
                <a:latin typeface="+mn-lt"/>
                <a:ea typeface="黑体" panose="02010609060101010101" pitchFamily="2" charset="-122"/>
              </a:rPr>
              <a:t>报文摘要</a:t>
            </a:r>
            <a:endParaRPr lang="zh-CN" altLang="en-US" sz="2000" b="1" i="1" baseline="-25000">
              <a:solidFill>
                <a:srgbClr val="000099"/>
              </a:solidFill>
              <a:latin typeface="+mn-lt"/>
              <a:ea typeface="黑体" panose="02010609060101010101" pitchFamily="2" charset="-122"/>
            </a:endParaRPr>
          </a:p>
        </p:txBody>
      </p:sp>
      <p:sp>
        <p:nvSpPr>
          <p:cNvPr id="96" name="Line 111"/>
          <p:cNvSpPr>
            <a:spLocks noChangeShapeType="1"/>
          </p:cNvSpPr>
          <p:nvPr/>
        </p:nvSpPr>
        <p:spPr bwMode="auto">
          <a:xfrm>
            <a:off x="8911309" y="5537527"/>
            <a:ext cx="0" cy="339745"/>
          </a:xfrm>
          <a:prstGeom prst="line">
            <a:avLst/>
          </a:prstGeom>
          <a:noFill/>
          <a:ln w="19050">
            <a:solidFill>
              <a:schemeClr val="tx1"/>
            </a:solidFill>
            <a:round/>
            <a:headEnd type="none" w="sm" len="med"/>
            <a:tailEnd type="triangle" w="sm" len="med"/>
          </a:ln>
          <a:extLst>
            <a:ext uri="{909E8E84-426E-40DD-AFC4-6F175D3DCCD1}">
              <a14:hiddenFill xmlns:a14="http://schemas.microsoft.com/office/drawing/2010/main">
                <a:noFill/>
              </a14:hiddenFill>
            </a:ext>
          </a:extLst>
        </p:spPr>
        <p:txBody>
          <a:bodyPr wrap="none" anchor="ctr"/>
          <a:lstStyle/>
          <a:p>
            <a:endParaRPr lang="zh-CN" altLang="en-US" sz="2400" b="1">
              <a:solidFill>
                <a:srgbClr val="000099"/>
              </a:solidFill>
              <a:latin typeface="+mn-lt"/>
              <a:ea typeface="黑体" panose="02010609060101010101" pitchFamily="2" charset="-122"/>
            </a:endParaRPr>
          </a:p>
        </p:txBody>
      </p:sp>
      <p:sp>
        <p:nvSpPr>
          <p:cNvPr id="97" name="Rectangle 112"/>
          <p:cNvSpPr>
            <a:spLocks noChangeArrowheads="1"/>
          </p:cNvSpPr>
          <p:nvPr/>
        </p:nvSpPr>
        <p:spPr bwMode="auto">
          <a:xfrm>
            <a:off x="8685241" y="5851167"/>
            <a:ext cx="660247" cy="305853"/>
          </a:xfrm>
          <a:prstGeom prst="rect">
            <a:avLst/>
          </a:prstGeom>
          <a:solidFill>
            <a:srgbClr val="F8F8F8"/>
          </a:solidFill>
          <a:ln w="9525">
            <a:solidFill>
              <a:schemeClr val="tx1"/>
            </a:solidFill>
            <a:miter lim="800000"/>
          </a:ln>
          <a:effectLst>
            <a:outerShdw dist="35921" dir="2700000" algn="ctr" rotWithShape="0">
              <a:schemeClr val="bg2"/>
            </a:outerShdw>
          </a:effectLst>
        </p:spPr>
        <p:txBody>
          <a:bodyPr wrap="none" anchor="ctr"/>
          <a:lstStyle/>
          <a:p>
            <a:pPr algn="ctr">
              <a:defRPr/>
            </a:pPr>
            <a:r>
              <a:rPr lang="en-US" altLang="zh-CN" sz="2000" b="1" i="1" dirty="0">
                <a:solidFill>
                  <a:srgbClr val="000099"/>
                </a:solidFill>
                <a:latin typeface="+mn-lt"/>
                <a:ea typeface="黑体" panose="02010609060101010101" pitchFamily="2" charset="-122"/>
              </a:rPr>
              <a:t>H(X)</a:t>
            </a:r>
          </a:p>
        </p:txBody>
      </p:sp>
      <p:sp>
        <p:nvSpPr>
          <p:cNvPr id="98" name="Text Box 113"/>
          <p:cNvSpPr txBox="1">
            <a:spLocks noChangeArrowheads="1"/>
          </p:cNvSpPr>
          <p:nvPr/>
        </p:nvSpPr>
        <p:spPr bwMode="auto">
          <a:xfrm>
            <a:off x="8338475" y="6170159"/>
            <a:ext cx="133208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zh-CN" altLang="en-US" sz="2000" b="1">
                <a:solidFill>
                  <a:srgbClr val="000099"/>
                </a:solidFill>
                <a:latin typeface="+mn-lt"/>
                <a:ea typeface="黑体" panose="02010609060101010101" pitchFamily="2" charset="-122"/>
              </a:rPr>
              <a:t>报文摘要</a:t>
            </a:r>
            <a:endParaRPr lang="zh-CN" altLang="en-US" sz="2000" b="1" i="1" baseline="-25000">
              <a:solidFill>
                <a:srgbClr val="000099"/>
              </a:solidFill>
              <a:latin typeface="+mn-lt"/>
              <a:ea typeface="黑体" panose="02010609060101010101" pitchFamily="2" charset="-122"/>
            </a:endParaRPr>
          </a:p>
        </p:txBody>
      </p:sp>
      <p:sp>
        <p:nvSpPr>
          <p:cNvPr id="99" name="Text Box 115"/>
          <p:cNvSpPr txBox="1">
            <a:spLocks noChangeArrowheads="1"/>
          </p:cNvSpPr>
          <p:nvPr/>
        </p:nvSpPr>
        <p:spPr bwMode="auto">
          <a:xfrm>
            <a:off x="7650690" y="5815399"/>
            <a:ext cx="76710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zh-CN" altLang="en-US" sz="2000" b="1">
                <a:solidFill>
                  <a:srgbClr val="000099"/>
                </a:solidFill>
                <a:latin typeface="+mn-lt"/>
                <a:ea typeface="黑体" panose="02010609060101010101" pitchFamily="2" charset="-122"/>
              </a:rPr>
              <a:t>比较</a:t>
            </a:r>
            <a:endParaRPr lang="zh-CN" altLang="en-US" sz="2000" b="1" i="1" baseline="-25000">
              <a:solidFill>
                <a:srgbClr val="000099"/>
              </a:solidFill>
              <a:latin typeface="+mn-lt"/>
              <a:ea typeface="黑体" panose="02010609060101010101" pitchFamily="2" charset="-122"/>
            </a:endParaRPr>
          </a:p>
        </p:txBody>
      </p:sp>
      <p:sp>
        <p:nvSpPr>
          <p:cNvPr id="100" name="AutoShape 116"/>
          <p:cNvSpPr>
            <a:spLocks noChangeArrowheads="1"/>
          </p:cNvSpPr>
          <p:nvPr/>
        </p:nvSpPr>
        <p:spPr bwMode="auto">
          <a:xfrm>
            <a:off x="539109" y="4630986"/>
            <a:ext cx="695449" cy="168934"/>
          </a:xfrm>
          <a:prstGeom prst="rightArrow">
            <a:avLst>
              <a:gd name="adj1" fmla="val 50000"/>
              <a:gd name="adj2" fmla="val 100833"/>
            </a:avLst>
          </a:prstGeom>
          <a:solidFill>
            <a:srgbClr val="C00000"/>
          </a:solidFill>
          <a:ln w="9525">
            <a:solidFill>
              <a:srgbClr val="C00000"/>
            </a:solidFill>
            <a:miter lim="800000"/>
          </a:ln>
        </p:spPr>
        <p:txBody>
          <a:bodyPr wrap="none" anchor="ctr"/>
          <a:lstStyle/>
          <a:p>
            <a:endParaRPr lang="zh-CN" altLang="en-US" sz="2400" b="1">
              <a:solidFill>
                <a:srgbClr val="000099"/>
              </a:solidFill>
              <a:latin typeface="+mn-lt"/>
              <a:ea typeface="黑体" panose="02010609060101010101" pitchFamily="2" charset="-122"/>
            </a:endParaRPr>
          </a:p>
        </p:txBody>
      </p:sp>
      <p:sp>
        <p:nvSpPr>
          <p:cNvPr id="101" name="Text Box 117"/>
          <p:cNvSpPr txBox="1">
            <a:spLocks noChangeArrowheads="1"/>
          </p:cNvSpPr>
          <p:nvPr/>
        </p:nvSpPr>
        <p:spPr bwMode="auto">
          <a:xfrm>
            <a:off x="416496" y="4208653"/>
            <a:ext cx="76710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zh-CN" altLang="en-US" sz="2000" b="1">
                <a:solidFill>
                  <a:srgbClr val="000099"/>
                </a:solidFill>
                <a:latin typeface="+mn-lt"/>
                <a:ea typeface="黑体" panose="02010609060101010101" pitchFamily="2" charset="-122"/>
              </a:rPr>
              <a:t>接收</a:t>
            </a:r>
            <a:endParaRPr lang="zh-CN" altLang="en-US" sz="2000" b="1" i="1" baseline="-25000">
              <a:solidFill>
                <a:srgbClr val="000099"/>
              </a:solidFill>
              <a:latin typeface="+mn-lt"/>
              <a:ea typeface="黑体" panose="02010609060101010101" pitchFamily="2" charset="-122"/>
            </a:endParaRPr>
          </a:p>
        </p:txBody>
      </p:sp>
      <p:sp>
        <p:nvSpPr>
          <p:cNvPr id="105" name="Text Box 124"/>
          <p:cNvSpPr txBox="1">
            <a:spLocks noChangeArrowheads="1"/>
          </p:cNvSpPr>
          <p:nvPr/>
        </p:nvSpPr>
        <p:spPr bwMode="auto">
          <a:xfrm>
            <a:off x="6091405" y="4181285"/>
            <a:ext cx="84255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24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24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2000" b="1" dirty="0">
                <a:solidFill>
                  <a:srgbClr val="000099"/>
                </a:solidFill>
                <a:latin typeface="+mn-lt"/>
                <a:ea typeface="黑体" panose="02010609060101010101" pitchFamily="2" charset="-122"/>
              </a:rPr>
              <a:t>MAC</a:t>
            </a:r>
            <a:endParaRPr lang="en-US" altLang="zh-CN" sz="2000" b="1" i="1" baseline="-25000" dirty="0">
              <a:solidFill>
                <a:srgbClr val="000099"/>
              </a:solidFill>
              <a:latin typeface="+mn-lt"/>
              <a:ea typeface="黑体" panose="02010609060101010101" pitchFamily="2" charset="-122"/>
            </a:endParaRPr>
          </a:p>
        </p:txBody>
      </p:sp>
      <p:sp>
        <p:nvSpPr>
          <p:cNvPr id="106" name="Line 125"/>
          <p:cNvSpPr>
            <a:spLocks noChangeShapeType="1"/>
          </p:cNvSpPr>
          <p:nvPr/>
        </p:nvSpPr>
        <p:spPr bwMode="auto">
          <a:xfrm flipV="1">
            <a:off x="6840292" y="4011562"/>
            <a:ext cx="888947" cy="362269"/>
          </a:xfrm>
          <a:prstGeom prst="line">
            <a:avLst/>
          </a:prstGeom>
          <a:noFill/>
          <a:ln w="9525">
            <a:solidFill>
              <a:schemeClr val="tx1"/>
            </a:solidFill>
            <a:round/>
            <a:tailEnd type="triangle" w="med" len="lg"/>
          </a:ln>
          <a:extLst>
            <a:ext uri="{909E8E84-426E-40DD-AFC4-6F175D3DCCD1}">
              <a14:hiddenFill xmlns:a14="http://schemas.microsoft.com/office/drawing/2010/main">
                <a:noFill/>
              </a14:hiddenFill>
            </a:ext>
          </a:extLst>
        </p:spPr>
        <p:txBody>
          <a:bodyPr/>
          <a:lstStyle/>
          <a:p>
            <a:endParaRPr lang="zh-CN" altLang="en-US" sz="2400" b="1">
              <a:solidFill>
                <a:srgbClr val="000099"/>
              </a:solidFill>
              <a:latin typeface="+mn-lt"/>
              <a:ea typeface="黑体" panose="02010609060101010101" pitchFamily="2" charset="-122"/>
            </a:endParaRPr>
          </a:p>
        </p:txBody>
      </p:sp>
      <p:grpSp>
        <p:nvGrpSpPr>
          <p:cNvPr id="107" name="组合 106"/>
          <p:cNvGrpSpPr/>
          <p:nvPr/>
        </p:nvGrpSpPr>
        <p:grpSpPr>
          <a:xfrm>
            <a:off x="4826121" y="5761489"/>
            <a:ext cx="342903" cy="475823"/>
            <a:chOff x="2936775" y="5445223"/>
            <a:chExt cx="342903" cy="475823"/>
          </a:xfrm>
        </p:grpSpPr>
        <p:sp>
          <p:nvSpPr>
            <p:cNvPr id="108" name="Rectangle 50"/>
            <p:cNvSpPr>
              <a:spLocks noChangeArrowheads="1"/>
            </p:cNvSpPr>
            <p:nvPr/>
          </p:nvSpPr>
          <p:spPr bwMode="auto">
            <a:xfrm>
              <a:off x="2936775" y="5445223"/>
              <a:ext cx="342903" cy="475823"/>
            </a:xfrm>
            <a:prstGeom prst="rect">
              <a:avLst/>
            </a:prstGeom>
            <a:solidFill>
              <a:srgbClr val="FF66FF"/>
            </a:solidFill>
            <a:ln w="9525">
              <a:solidFill>
                <a:schemeClr val="tx1"/>
              </a:solidFill>
              <a:miter lim="800000"/>
            </a:ln>
            <a:effectLst/>
          </p:spPr>
          <p:txBody>
            <a:bodyPr wrap="none" anchor="ctr"/>
            <a:lstStyle/>
            <a:p>
              <a:pPr algn="ctr"/>
              <a:endParaRPr lang="zh-CN" altLang="en-US" sz="2400" b="1">
                <a:solidFill>
                  <a:srgbClr val="000099"/>
                </a:solidFill>
                <a:latin typeface="+mn-lt"/>
                <a:ea typeface="黑体" panose="02010609060101010101" pitchFamily="2" charset="-122"/>
              </a:endParaRPr>
            </a:p>
          </p:txBody>
        </p:sp>
        <p:pic>
          <p:nvPicPr>
            <p:cNvPr id="109" name="Picture 49"/>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400000">
              <a:off x="2915080" y="5565358"/>
              <a:ext cx="405620" cy="218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grpSp>
      <p:pic>
        <p:nvPicPr>
          <p:cNvPr id="110" name="Picture 33"/>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400000">
            <a:off x="5426051" y="4596193"/>
            <a:ext cx="475250" cy="2385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111" name="Picture 33"/>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400000">
            <a:off x="6035100" y="5162240"/>
            <a:ext cx="475250" cy="2385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en-US" dirty="0" smtClean="0"/>
              <a:t>接收方 </a:t>
            </a:r>
            <a:r>
              <a:rPr lang="en-US" altLang="zh-CN" dirty="0" smtClean="0"/>
              <a:t>B </a:t>
            </a:r>
            <a:r>
              <a:rPr lang="zh-CN" altLang="zh-CN" dirty="0" smtClean="0"/>
              <a:t>的</a:t>
            </a:r>
            <a:r>
              <a:rPr lang="zh-CN" altLang="en-US" dirty="0" smtClean="0"/>
              <a:t>工作</a:t>
            </a:r>
            <a:endParaRPr lang="zh-CN" altLang="en-US" dirty="0"/>
          </a:p>
        </p:txBody>
      </p:sp>
      <p:sp>
        <p:nvSpPr>
          <p:cNvPr id="3" name="内容占位符 2"/>
          <p:cNvSpPr>
            <a:spLocks noGrp="1"/>
          </p:cNvSpPr>
          <p:nvPr>
            <p:ph idx="1"/>
          </p:nvPr>
        </p:nvSpPr>
        <p:spPr/>
        <p:txBody>
          <a:bodyPr/>
          <a:lstStyle/>
          <a:p>
            <a:r>
              <a:rPr lang="en-US" altLang="zh-CN" sz="2400" dirty="0"/>
              <a:t>(1) </a:t>
            </a:r>
            <a:r>
              <a:rPr lang="zh-CN" altLang="zh-CN" sz="2400" dirty="0"/>
              <a:t>把被加密的一次性密钥和被加密的</a:t>
            </a:r>
            <a:r>
              <a:rPr lang="zh-CN" altLang="zh-CN" sz="2400" dirty="0" smtClean="0"/>
              <a:t>扩展报文</a:t>
            </a:r>
            <a:r>
              <a:rPr lang="en-US" altLang="zh-CN" sz="2400" dirty="0" smtClean="0"/>
              <a:t> (</a:t>
            </a:r>
            <a:r>
              <a:rPr lang="en-US" altLang="zh-CN" sz="2400" i="1" dirty="0"/>
              <a:t>X</a:t>
            </a:r>
            <a:r>
              <a:rPr lang="en-US" altLang="zh-CN" sz="2400" dirty="0"/>
              <a:t>, MAC</a:t>
            </a:r>
            <a:r>
              <a:rPr lang="en-US" altLang="zh-CN" sz="2400" dirty="0" smtClean="0"/>
              <a:t>) </a:t>
            </a:r>
            <a:r>
              <a:rPr lang="zh-CN" altLang="zh-CN" sz="2400" dirty="0" smtClean="0"/>
              <a:t>分</a:t>
            </a:r>
            <a:r>
              <a:rPr lang="zh-CN" altLang="zh-CN" sz="2400" dirty="0"/>
              <a:t>离开。</a:t>
            </a:r>
          </a:p>
          <a:p>
            <a:r>
              <a:rPr lang="en-US" altLang="zh-CN" sz="2400" dirty="0"/>
              <a:t>(2) </a:t>
            </a:r>
            <a:r>
              <a:rPr lang="zh-CN" altLang="zh-CN" sz="2400" dirty="0" smtClean="0"/>
              <a:t>用</a:t>
            </a:r>
            <a:r>
              <a:rPr lang="en-US" altLang="zh-CN" sz="2400" dirty="0" smtClean="0"/>
              <a:t> B </a:t>
            </a:r>
            <a:r>
              <a:rPr lang="zh-CN" altLang="zh-CN" sz="2400" dirty="0" smtClean="0"/>
              <a:t>自己</a:t>
            </a:r>
            <a:r>
              <a:rPr lang="zh-CN" altLang="zh-CN" sz="2400" dirty="0"/>
              <a:t>的私钥解</a:t>
            </a:r>
            <a:r>
              <a:rPr lang="zh-CN" altLang="zh-CN" sz="2400" dirty="0" smtClean="0"/>
              <a:t>出</a:t>
            </a:r>
            <a:r>
              <a:rPr lang="en-US" altLang="zh-CN" sz="2400" dirty="0" smtClean="0"/>
              <a:t> A </a:t>
            </a:r>
            <a:r>
              <a:rPr lang="zh-CN" altLang="zh-CN" sz="2400" dirty="0" smtClean="0"/>
              <a:t>的</a:t>
            </a:r>
            <a:r>
              <a:rPr lang="zh-CN" altLang="zh-CN" sz="2400" dirty="0"/>
              <a:t>一次性密钥。</a:t>
            </a:r>
          </a:p>
          <a:p>
            <a:r>
              <a:rPr lang="en-US" altLang="zh-CN" sz="2400" dirty="0"/>
              <a:t>(3) </a:t>
            </a:r>
            <a:r>
              <a:rPr lang="zh-CN" altLang="zh-CN" sz="2400" dirty="0"/>
              <a:t>用解出的一次性密钥对报文进行解密，然后分离出</a:t>
            </a:r>
            <a:r>
              <a:rPr lang="zh-CN" altLang="zh-CN" sz="2400" dirty="0" smtClean="0"/>
              <a:t>明文</a:t>
            </a:r>
            <a:r>
              <a:rPr lang="en-US" altLang="zh-CN" sz="2400" dirty="0" smtClean="0"/>
              <a:t> </a:t>
            </a:r>
            <a:r>
              <a:rPr lang="en-US" altLang="zh-CN" sz="2400" i="1" dirty="0" smtClean="0"/>
              <a:t>X </a:t>
            </a:r>
            <a:r>
              <a:rPr lang="zh-CN" altLang="zh-CN" sz="2400" dirty="0" smtClean="0"/>
              <a:t>和</a:t>
            </a:r>
            <a:r>
              <a:rPr lang="en-US" altLang="zh-CN" sz="2400" dirty="0" smtClean="0"/>
              <a:t> MAC</a:t>
            </a:r>
            <a:r>
              <a:rPr lang="zh-CN" altLang="zh-CN" sz="2400" dirty="0" smtClean="0"/>
              <a:t>。</a:t>
            </a:r>
            <a:endParaRPr lang="zh-CN" altLang="zh-CN" sz="2400" dirty="0"/>
          </a:p>
          <a:p>
            <a:r>
              <a:rPr lang="en-US" altLang="zh-CN" sz="2400" dirty="0"/>
              <a:t>(4) </a:t>
            </a:r>
            <a:r>
              <a:rPr lang="zh-CN" altLang="zh-CN" sz="2400" dirty="0" smtClean="0"/>
              <a:t>用</a:t>
            </a:r>
            <a:r>
              <a:rPr lang="en-US" altLang="zh-CN" sz="2400" dirty="0" smtClean="0"/>
              <a:t> A </a:t>
            </a:r>
            <a:r>
              <a:rPr lang="zh-CN" altLang="zh-CN" sz="2400" dirty="0" smtClean="0"/>
              <a:t>的</a:t>
            </a:r>
            <a:r>
              <a:rPr lang="zh-CN" altLang="zh-CN" sz="2400" dirty="0"/>
              <a:t>公钥</a:t>
            </a:r>
            <a:r>
              <a:rPr lang="zh-CN" altLang="zh-CN" sz="2400" dirty="0" smtClean="0"/>
              <a:t>对</a:t>
            </a:r>
            <a:r>
              <a:rPr lang="en-US" altLang="zh-CN" sz="2400" dirty="0" smtClean="0"/>
              <a:t> MAC </a:t>
            </a:r>
            <a:r>
              <a:rPr lang="zh-CN" altLang="zh-CN" sz="2400" dirty="0" smtClean="0"/>
              <a:t>进行</a:t>
            </a:r>
            <a:r>
              <a:rPr lang="zh-CN" altLang="zh-CN" sz="2400" dirty="0"/>
              <a:t>解密（即签名核实），得出报文</a:t>
            </a:r>
            <a:r>
              <a:rPr lang="zh-CN" altLang="zh-CN" sz="2400" dirty="0" smtClean="0"/>
              <a:t>摘要</a:t>
            </a:r>
            <a:r>
              <a:rPr lang="en-US" altLang="zh-CN" sz="2400" dirty="0" smtClean="0"/>
              <a:t> </a:t>
            </a:r>
            <a:r>
              <a:rPr lang="en-US" altLang="zh-CN" sz="2400" i="1" dirty="0" smtClean="0"/>
              <a:t>H</a:t>
            </a:r>
            <a:r>
              <a:rPr lang="zh-CN" altLang="zh-CN" sz="2400" dirty="0"/>
              <a:t>。这个报文摘要</a:t>
            </a:r>
            <a:r>
              <a:rPr lang="zh-CN" altLang="zh-CN" sz="2400" dirty="0" smtClean="0"/>
              <a:t>就是</a:t>
            </a:r>
            <a:r>
              <a:rPr lang="en-US" altLang="zh-CN" sz="2400" dirty="0" smtClean="0"/>
              <a:t> A </a:t>
            </a:r>
            <a:r>
              <a:rPr lang="zh-CN" altLang="zh-CN" sz="2400" dirty="0" smtClean="0"/>
              <a:t>原先</a:t>
            </a:r>
            <a:r>
              <a:rPr lang="zh-CN" altLang="zh-CN" sz="2400" dirty="0"/>
              <a:t>用明文</a:t>
            </a:r>
            <a:r>
              <a:rPr lang="zh-CN" altLang="zh-CN" sz="2400" dirty="0" smtClean="0"/>
              <a:t>邮件</a:t>
            </a:r>
            <a:r>
              <a:rPr lang="en-US" altLang="zh-CN" sz="2400" dirty="0" smtClean="0"/>
              <a:t> X </a:t>
            </a:r>
            <a:r>
              <a:rPr lang="zh-CN" altLang="zh-CN" sz="2400" dirty="0" smtClean="0"/>
              <a:t>通过</a:t>
            </a:r>
            <a:r>
              <a:rPr lang="en-US" altLang="zh-CN" sz="2400" dirty="0" smtClean="0"/>
              <a:t> MD5 </a:t>
            </a:r>
            <a:r>
              <a:rPr lang="zh-CN" altLang="zh-CN" sz="2400" dirty="0" smtClean="0"/>
              <a:t>运算</a:t>
            </a:r>
            <a:r>
              <a:rPr lang="zh-CN" altLang="zh-CN" sz="2400" dirty="0"/>
              <a:t>生成的那个报文摘要。</a:t>
            </a:r>
          </a:p>
          <a:p>
            <a:r>
              <a:rPr lang="en-US" altLang="zh-CN" sz="2400" dirty="0"/>
              <a:t>(5) </a:t>
            </a:r>
            <a:r>
              <a:rPr lang="zh-CN" altLang="zh-CN" sz="2400" dirty="0"/>
              <a:t>对分离出的明文</a:t>
            </a:r>
            <a:r>
              <a:rPr lang="zh-CN" altLang="zh-CN" sz="2400" dirty="0" smtClean="0"/>
              <a:t>邮件</a:t>
            </a:r>
            <a:r>
              <a:rPr lang="en-US" altLang="zh-CN" sz="2400" dirty="0" smtClean="0"/>
              <a:t> </a:t>
            </a:r>
            <a:r>
              <a:rPr lang="en-US" altLang="zh-CN" sz="2400" i="1" dirty="0" smtClean="0"/>
              <a:t>X </a:t>
            </a:r>
            <a:r>
              <a:rPr lang="zh-CN" altLang="zh-CN" sz="2400" dirty="0" smtClean="0"/>
              <a:t>进行</a:t>
            </a:r>
            <a:r>
              <a:rPr lang="en-US" altLang="zh-CN" sz="2400" dirty="0" smtClean="0"/>
              <a:t> MD5 </a:t>
            </a:r>
            <a:r>
              <a:rPr lang="zh-CN" altLang="zh-CN" sz="2400" dirty="0" smtClean="0"/>
              <a:t>报文</a:t>
            </a:r>
            <a:r>
              <a:rPr lang="zh-CN" altLang="zh-CN" sz="2400" dirty="0"/>
              <a:t>摘要运算，得出另一个报文</a:t>
            </a:r>
            <a:r>
              <a:rPr lang="zh-CN" altLang="zh-CN" sz="2400" dirty="0" smtClean="0"/>
              <a:t>摘要</a:t>
            </a:r>
            <a:r>
              <a:rPr lang="en-US" altLang="zh-CN" sz="2400" dirty="0" smtClean="0"/>
              <a:t> </a:t>
            </a:r>
            <a:r>
              <a:rPr lang="en-US" altLang="zh-CN" sz="2400" i="1" dirty="0" smtClean="0"/>
              <a:t>H</a:t>
            </a:r>
            <a:r>
              <a:rPr lang="en-US" altLang="zh-CN" sz="2400" dirty="0" smtClean="0"/>
              <a:t>(</a:t>
            </a:r>
            <a:r>
              <a:rPr lang="en-US" altLang="zh-CN" sz="2400" i="1" dirty="0" smtClean="0"/>
              <a:t>X</a:t>
            </a:r>
            <a:r>
              <a:rPr lang="en-US" altLang="zh-CN" sz="2400" dirty="0"/>
              <a:t>)</a:t>
            </a:r>
            <a:r>
              <a:rPr lang="zh-CN" altLang="zh-CN" sz="2400" dirty="0"/>
              <a:t>。</a:t>
            </a:r>
            <a:r>
              <a:rPr lang="zh-CN" altLang="zh-CN" sz="2400" dirty="0" smtClean="0"/>
              <a:t>把</a:t>
            </a:r>
            <a:r>
              <a:rPr lang="en-US" altLang="zh-CN" sz="2400" dirty="0" smtClean="0"/>
              <a:t> </a:t>
            </a:r>
            <a:r>
              <a:rPr lang="en-US" altLang="zh-CN" sz="2400" i="1" dirty="0" smtClean="0"/>
              <a:t>H</a:t>
            </a:r>
            <a:r>
              <a:rPr lang="en-US" altLang="zh-CN" sz="2400" dirty="0" smtClean="0"/>
              <a:t>(</a:t>
            </a:r>
            <a:r>
              <a:rPr lang="en-US" altLang="zh-CN" sz="2400" i="1" dirty="0" smtClean="0"/>
              <a:t>X</a:t>
            </a:r>
            <a:r>
              <a:rPr lang="en-US" altLang="zh-CN" sz="2400" dirty="0" smtClean="0"/>
              <a:t>) </a:t>
            </a:r>
            <a:r>
              <a:rPr lang="zh-CN" altLang="zh-CN" sz="2400" dirty="0" smtClean="0"/>
              <a:t>和</a:t>
            </a:r>
            <a:r>
              <a:rPr lang="zh-CN" altLang="zh-CN" sz="2400" dirty="0"/>
              <a:t>前面得出</a:t>
            </a:r>
            <a:r>
              <a:rPr lang="zh-CN" altLang="zh-CN" sz="2400" dirty="0" smtClean="0"/>
              <a:t>的</a:t>
            </a:r>
            <a:r>
              <a:rPr lang="en-US" altLang="zh-CN" sz="2400" dirty="0" smtClean="0"/>
              <a:t> </a:t>
            </a:r>
            <a:r>
              <a:rPr lang="en-US" altLang="zh-CN" sz="2400" i="1" dirty="0" smtClean="0"/>
              <a:t>H </a:t>
            </a:r>
            <a:r>
              <a:rPr lang="zh-CN" altLang="zh-CN" sz="2400" dirty="0" smtClean="0"/>
              <a:t>进行</a:t>
            </a:r>
            <a:r>
              <a:rPr lang="zh-CN" altLang="zh-CN" sz="2400" dirty="0"/>
              <a:t>比较，是否和一样。如一样，则对邮件的发送方的鉴别就通过了，报文的完整性也得到肯定。</a:t>
            </a:r>
          </a:p>
          <a:p>
            <a:endParaRPr lang="zh-CN" altLang="en-US" sz="2400"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6" name="Rectangle 2"/>
          <p:cNvSpPr>
            <a:spLocks noGrp="1" noChangeArrowheads="1"/>
          </p:cNvSpPr>
          <p:nvPr>
            <p:ph type="title"/>
          </p:nvPr>
        </p:nvSpPr>
        <p:spPr/>
        <p:txBody>
          <a:bodyPr/>
          <a:lstStyle/>
          <a:p>
            <a:r>
              <a:rPr lang="en-US" altLang="zh-CN" sz="4000" dirty="0" smtClean="0"/>
              <a:t>9.7  </a:t>
            </a:r>
            <a:r>
              <a:rPr lang="zh-CN" altLang="zh-CN" sz="4000" dirty="0"/>
              <a:t>系统安全：防火墙与入侵检测</a:t>
            </a:r>
            <a:endParaRPr lang="zh-CN" altLang="en-US" sz="4000" dirty="0"/>
          </a:p>
        </p:txBody>
      </p:sp>
      <p:sp>
        <p:nvSpPr>
          <p:cNvPr id="594947" name="Rectangle 3"/>
          <p:cNvSpPr>
            <a:spLocks noGrp="1" noChangeArrowheads="1"/>
          </p:cNvSpPr>
          <p:nvPr>
            <p:ph idx="1"/>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r>
              <a:rPr lang="en-US" altLang="zh-CN" dirty="0" smtClean="0"/>
              <a:t>9.7.1  </a:t>
            </a:r>
            <a:r>
              <a:rPr lang="zh-CN" altLang="zh-CN" dirty="0" smtClean="0"/>
              <a:t>防火墙</a:t>
            </a:r>
            <a:endParaRPr lang="zh-CN" altLang="zh-CN" dirty="0"/>
          </a:p>
          <a:p>
            <a:r>
              <a:rPr lang="en-US" altLang="zh-CN" dirty="0" smtClean="0"/>
              <a:t>9.7.2  </a:t>
            </a:r>
            <a:r>
              <a:rPr lang="zh-CN" altLang="zh-CN" dirty="0"/>
              <a:t>入侵检测系统</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666" name="Rectangle 2"/>
          <p:cNvSpPr>
            <a:spLocks noGrp="1" noChangeArrowheads="1"/>
          </p:cNvSpPr>
          <p:nvPr>
            <p:ph type="title"/>
          </p:nvPr>
        </p:nvSpPr>
        <p:spPr/>
        <p:txBody>
          <a:bodyPr/>
          <a:lstStyle/>
          <a:p>
            <a:r>
              <a:rPr lang="en-US" altLang="zh-CN" dirty="0" smtClean="0"/>
              <a:t>9.7.1  </a:t>
            </a:r>
            <a:r>
              <a:rPr lang="zh-CN" altLang="zh-CN" dirty="0"/>
              <a:t>防火墙</a:t>
            </a:r>
            <a:endParaRPr lang="zh-CN" altLang="en-US" sz="4000" dirty="0"/>
          </a:p>
        </p:txBody>
      </p:sp>
      <p:sp>
        <p:nvSpPr>
          <p:cNvPr id="625667" name="Rectangle 3"/>
          <p:cNvSpPr>
            <a:spLocks noGrp="1" noChangeArrowheads="1"/>
          </p:cNvSpPr>
          <p:nvPr>
            <p:ph idx="1"/>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a:lnSpc>
                <a:spcPct val="100000"/>
              </a:lnSpc>
            </a:pPr>
            <a:r>
              <a:rPr lang="zh-CN" altLang="en-US" dirty="0">
                <a:solidFill>
                  <a:srgbClr val="FF0000"/>
                </a:solidFill>
              </a:rPr>
              <a:t>防火墙</a:t>
            </a:r>
            <a:r>
              <a:rPr lang="zh-CN" altLang="en-US" dirty="0"/>
              <a:t>是由软件、硬件构成的系统，是一种特殊编程的路由器，用来在两个网络之间</a:t>
            </a:r>
            <a:r>
              <a:rPr lang="zh-CN" altLang="en-US" dirty="0" smtClean="0"/>
              <a:t>实施</a:t>
            </a:r>
            <a:r>
              <a:rPr lang="zh-CN" altLang="en-US" dirty="0">
                <a:solidFill>
                  <a:srgbClr val="FF0000"/>
                </a:solidFill>
              </a:rPr>
              <a:t>访问</a:t>
            </a:r>
            <a:r>
              <a:rPr lang="zh-CN" altLang="en-US" dirty="0" smtClean="0">
                <a:solidFill>
                  <a:srgbClr val="FF0000"/>
                </a:solidFill>
              </a:rPr>
              <a:t>控制</a:t>
            </a:r>
            <a:r>
              <a:rPr lang="zh-CN" altLang="en-US" dirty="0">
                <a:solidFill>
                  <a:srgbClr val="FF0000"/>
                </a:solidFill>
              </a:rPr>
              <a:t>策略</a:t>
            </a:r>
            <a:r>
              <a:rPr lang="zh-CN" altLang="en-US" dirty="0" smtClean="0">
                <a:solidFill>
                  <a:srgbClr val="FF0000"/>
                </a:solidFill>
              </a:rPr>
              <a:t>。</a:t>
            </a:r>
            <a:endParaRPr lang="en-US" altLang="zh-CN" dirty="0" smtClean="0">
              <a:solidFill>
                <a:srgbClr val="FF0000"/>
              </a:solidFill>
            </a:endParaRPr>
          </a:p>
          <a:p>
            <a:pPr>
              <a:lnSpc>
                <a:spcPct val="100000"/>
              </a:lnSpc>
            </a:pPr>
            <a:r>
              <a:rPr lang="zh-CN" altLang="en-US" dirty="0" smtClean="0"/>
              <a:t>访问控制</a:t>
            </a:r>
            <a:r>
              <a:rPr lang="zh-CN" altLang="en-US" dirty="0"/>
              <a:t>策略是由使用防火墙的单位自行制订的，为的是可以最适合本单位的需要。</a:t>
            </a:r>
          </a:p>
          <a:p>
            <a:pPr>
              <a:lnSpc>
                <a:spcPct val="100000"/>
              </a:lnSpc>
            </a:pPr>
            <a:r>
              <a:rPr lang="zh-CN" altLang="en-US" dirty="0"/>
              <a:t>防火墙内的网络称为“</a:t>
            </a:r>
            <a:r>
              <a:rPr lang="zh-CN" altLang="en-US" dirty="0">
                <a:solidFill>
                  <a:srgbClr val="FF0000"/>
                </a:solidFill>
              </a:rPr>
              <a:t>可信的网络</a:t>
            </a:r>
            <a:r>
              <a:rPr lang="zh-CN" altLang="en-US" dirty="0"/>
              <a:t>”</a:t>
            </a:r>
            <a:r>
              <a:rPr lang="en-US" altLang="zh-CN" dirty="0"/>
              <a:t>(trusted network)</a:t>
            </a:r>
            <a:r>
              <a:rPr lang="zh-CN" altLang="en-US" dirty="0"/>
              <a:t>，而将外部的因特网称为“</a:t>
            </a:r>
            <a:r>
              <a:rPr lang="zh-CN" altLang="en-US" dirty="0">
                <a:solidFill>
                  <a:srgbClr val="FF0000"/>
                </a:solidFill>
              </a:rPr>
              <a:t>不可信的网络</a:t>
            </a:r>
            <a:r>
              <a:rPr lang="zh-CN" altLang="en-US" dirty="0"/>
              <a:t>”</a:t>
            </a:r>
            <a:r>
              <a:rPr lang="en-US" altLang="zh-CN" dirty="0"/>
              <a:t>(untrusted network)</a:t>
            </a:r>
            <a:r>
              <a:rPr lang="zh-CN" altLang="en-US" dirty="0"/>
              <a:t>。</a:t>
            </a:r>
          </a:p>
          <a:p>
            <a:pPr>
              <a:lnSpc>
                <a:spcPct val="100000"/>
              </a:lnSpc>
            </a:pPr>
            <a:r>
              <a:rPr lang="zh-CN" altLang="en-US" dirty="0">
                <a:solidFill>
                  <a:srgbClr val="0000FF"/>
                </a:solidFill>
              </a:rPr>
              <a:t>防火墙可用来解决内联网和外联网的安全问题</a:t>
            </a:r>
            <a:r>
              <a:rPr lang="zh-CN" altLang="en-US" dirty="0" smtClean="0">
                <a:solidFill>
                  <a:srgbClr val="0000FF"/>
                </a:solidFill>
              </a:rPr>
              <a:t>。</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2566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256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690" name="Rectangle 2"/>
          <p:cNvSpPr>
            <a:spLocks noGrp="1" noChangeArrowheads="1"/>
          </p:cNvSpPr>
          <p:nvPr>
            <p:ph type="title"/>
          </p:nvPr>
        </p:nvSpPr>
        <p:spPr/>
        <p:txBody>
          <a:bodyPr/>
          <a:lstStyle/>
          <a:p>
            <a:pPr algn="ctr"/>
            <a:r>
              <a:rPr lang="zh-CN" altLang="en-US"/>
              <a:t>防火墙在互连网络中的位置 </a:t>
            </a:r>
          </a:p>
        </p:txBody>
      </p:sp>
      <p:sp>
        <p:nvSpPr>
          <p:cNvPr id="626722" name="AutoShape 34"/>
          <p:cNvSpPr>
            <a:spLocks noChangeArrowheads="1"/>
          </p:cNvSpPr>
          <p:nvPr/>
        </p:nvSpPr>
        <p:spPr bwMode="auto">
          <a:xfrm>
            <a:off x="3047554" y="2248072"/>
            <a:ext cx="4292600" cy="2209800"/>
          </a:xfrm>
          <a:prstGeom prst="cube">
            <a:avLst>
              <a:gd name="adj" fmla="val 11935"/>
            </a:avLst>
          </a:prstGeom>
          <a:solidFill>
            <a:srgbClr val="FFCC00"/>
          </a:solidFill>
          <a:ln w="19050">
            <a:solidFill>
              <a:schemeClr val="tx1"/>
            </a:solidFill>
            <a:miter lim="800000"/>
          </a:ln>
          <a:effectLst/>
        </p:spPr>
        <p:txBody>
          <a:bodyPr wrap="none" anchor="ctr"/>
          <a:lstStyle/>
          <a:p>
            <a:endParaRPr lang="zh-CN" altLang="en-US" sz="2000" b="1">
              <a:solidFill>
                <a:srgbClr val="003399"/>
              </a:solidFill>
              <a:latin typeface="+mn-lt"/>
              <a:ea typeface="黑体" panose="02010609060101010101" pitchFamily="2" charset="-122"/>
            </a:endParaRPr>
          </a:p>
        </p:txBody>
      </p:sp>
      <p:sp>
        <p:nvSpPr>
          <p:cNvPr id="626723" name="Line 35"/>
          <p:cNvSpPr>
            <a:spLocks noChangeShapeType="1"/>
          </p:cNvSpPr>
          <p:nvPr/>
        </p:nvSpPr>
        <p:spPr bwMode="auto">
          <a:xfrm>
            <a:off x="6514654" y="3543472"/>
            <a:ext cx="1320800" cy="0"/>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3399"/>
              </a:solidFill>
              <a:latin typeface="+mn-lt"/>
              <a:ea typeface="黑体" panose="02010609060101010101" pitchFamily="2" charset="-122"/>
            </a:endParaRPr>
          </a:p>
        </p:txBody>
      </p:sp>
      <p:pic>
        <p:nvPicPr>
          <p:cNvPr id="626724" name="Picture 3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05254" y="3010072"/>
            <a:ext cx="189865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26725" name="Line 37"/>
          <p:cNvSpPr>
            <a:spLocks noChangeShapeType="1"/>
          </p:cNvSpPr>
          <p:nvPr/>
        </p:nvSpPr>
        <p:spPr bwMode="auto">
          <a:xfrm>
            <a:off x="3460304" y="4076872"/>
            <a:ext cx="1403350" cy="0"/>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3399"/>
              </a:solidFill>
              <a:latin typeface="+mn-lt"/>
              <a:ea typeface="黑体" panose="02010609060101010101" pitchFamily="2" charset="-122"/>
            </a:endParaRPr>
          </a:p>
        </p:txBody>
      </p:sp>
      <p:sp>
        <p:nvSpPr>
          <p:cNvPr id="626726" name="Line 38"/>
          <p:cNvSpPr>
            <a:spLocks noChangeShapeType="1"/>
          </p:cNvSpPr>
          <p:nvPr/>
        </p:nvSpPr>
        <p:spPr bwMode="auto">
          <a:xfrm rot="-5400000">
            <a:off x="3555554" y="3924472"/>
            <a:ext cx="304800" cy="0"/>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3399"/>
              </a:solidFill>
              <a:latin typeface="+mn-lt"/>
              <a:ea typeface="黑体" panose="02010609060101010101" pitchFamily="2" charset="-122"/>
            </a:endParaRPr>
          </a:p>
        </p:txBody>
      </p:sp>
      <p:sp>
        <p:nvSpPr>
          <p:cNvPr id="626727" name="Line 39"/>
          <p:cNvSpPr>
            <a:spLocks noChangeShapeType="1"/>
          </p:cNvSpPr>
          <p:nvPr/>
        </p:nvSpPr>
        <p:spPr bwMode="auto">
          <a:xfrm rot="-5400000">
            <a:off x="4546154" y="3924472"/>
            <a:ext cx="304800" cy="0"/>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3399"/>
              </a:solidFill>
              <a:latin typeface="+mn-lt"/>
              <a:ea typeface="黑体" panose="02010609060101010101" pitchFamily="2" charset="-122"/>
            </a:endParaRPr>
          </a:p>
        </p:txBody>
      </p:sp>
      <p:grpSp>
        <p:nvGrpSpPr>
          <p:cNvPr id="626728" name="Group 40"/>
          <p:cNvGrpSpPr/>
          <p:nvPr/>
        </p:nvGrpSpPr>
        <p:grpSpPr bwMode="auto">
          <a:xfrm>
            <a:off x="5028754" y="3619672"/>
            <a:ext cx="1403350" cy="457200"/>
            <a:chOff x="1440" y="1872"/>
            <a:chExt cx="816" cy="192"/>
          </a:xfrm>
        </p:grpSpPr>
        <p:sp>
          <p:nvSpPr>
            <p:cNvPr id="626729" name="Line 41"/>
            <p:cNvSpPr>
              <a:spLocks noChangeShapeType="1"/>
            </p:cNvSpPr>
            <p:nvPr/>
          </p:nvSpPr>
          <p:spPr bwMode="auto">
            <a:xfrm>
              <a:off x="1440" y="2064"/>
              <a:ext cx="816" cy="0"/>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3399"/>
                </a:solidFill>
                <a:latin typeface="+mn-lt"/>
                <a:ea typeface="黑体" panose="02010609060101010101" pitchFamily="2" charset="-122"/>
              </a:endParaRPr>
            </a:p>
          </p:txBody>
        </p:sp>
        <p:sp>
          <p:nvSpPr>
            <p:cNvPr id="626730" name="Line 42"/>
            <p:cNvSpPr>
              <a:spLocks noChangeShapeType="1"/>
            </p:cNvSpPr>
            <p:nvPr/>
          </p:nvSpPr>
          <p:spPr bwMode="auto">
            <a:xfrm rot="-5400000">
              <a:off x="1440" y="1968"/>
              <a:ext cx="192" cy="0"/>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3399"/>
                </a:solidFill>
                <a:latin typeface="+mn-lt"/>
                <a:ea typeface="黑体" panose="02010609060101010101" pitchFamily="2" charset="-122"/>
              </a:endParaRPr>
            </a:p>
          </p:txBody>
        </p:sp>
        <p:sp>
          <p:nvSpPr>
            <p:cNvPr id="626731" name="Line 43"/>
            <p:cNvSpPr>
              <a:spLocks noChangeShapeType="1"/>
            </p:cNvSpPr>
            <p:nvPr/>
          </p:nvSpPr>
          <p:spPr bwMode="auto">
            <a:xfrm rot="-5400000">
              <a:off x="2064" y="1968"/>
              <a:ext cx="192" cy="0"/>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3399"/>
                </a:solidFill>
                <a:latin typeface="+mn-lt"/>
                <a:ea typeface="黑体" panose="02010609060101010101" pitchFamily="2" charset="-122"/>
              </a:endParaRPr>
            </a:p>
          </p:txBody>
        </p:sp>
      </p:grpSp>
      <p:sp>
        <p:nvSpPr>
          <p:cNvPr id="626732" name="Line 44"/>
          <p:cNvSpPr>
            <a:spLocks noChangeShapeType="1"/>
          </p:cNvSpPr>
          <p:nvPr/>
        </p:nvSpPr>
        <p:spPr bwMode="auto">
          <a:xfrm>
            <a:off x="2717354" y="3619672"/>
            <a:ext cx="660400" cy="0"/>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3399"/>
              </a:solidFill>
              <a:latin typeface="+mn-lt"/>
              <a:ea typeface="黑体" panose="02010609060101010101" pitchFamily="2" charset="-122"/>
            </a:endParaRPr>
          </a:p>
        </p:txBody>
      </p:sp>
      <p:sp>
        <p:nvSpPr>
          <p:cNvPr id="626733" name="Text Box 45"/>
          <p:cNvSpPr txBox="1">
            <a:spLocks noChangeArrowheads="1"/>
          </p:cNvSpPr>
          <p:nvPr/>
        </p:nvSpPr>
        <p:spPr bwMode="auto">
          <a:xfrm>
            <a:off x="8000554" y="3356992"/>
            <a:ext cx="95891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kumimoji="1" lang="zh-CN" altLang="en-US" sz="2000" b="1" dirty="0">
                <a:solidFill>
                  <a:srgbClr val="003399"/>
                </a:solidFill>
                <a:latin typeface="+mn-lt"/>
                <a:ea typeface="黑体" panose="02010609060101010101" pitchFamily="2" charset="-122"/>
              </a:rPr>
              <a:t>内联网</a:t>
            </a:r>
          </a:p>
        </p:txBody>
      </p:sp>
      <p:sp>
        <p:nvSpPr>
          <p:cNvPr id="626734" name="Oval 46"/>
          <p:cNvSpPr>
            <a:spLocks noChangeArrowheads="1"/>
          </p:cNvSpPr>
          <p:nvPr/>
        </p:nvSpPr>
        <p:spPr bwMode="auto">
          <a:xfrm>
            <a:off x="7422704" y="2476672"/>
            <a:ext cx="2063750" cy="1905000"/>
          </a:xfrm>
          <a:prstGeom prst="ellipse">
            <a:avLst/>
          </a:prstGeom>
          <a:noFill/>
          <a:ln w="38100">
            <a:solidFill>
              <a:srgbClr val="FF0000"/>
            </a:solidFill>
            <a:prstDash val="dash"/>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3399"/>
              </a:solidFill>
              <a:latin typeface="+mn-lt"/>
              <a:ea typeface="黑体" panose="02010609060101010101" pitchFamily="2" charset="-122"/>
            </a:endParaRPr>
          </a:p>
        </p:txBody>
      </p:sp>
      <p:sp>
        <p:nvSpPr>
          <p:cNvPr id="626735" name="Text Box 47"/>
          <p:cNvSpPr txBox="1">
            <a:spLocks noChangeArrowheads="1"/>
          </p:cNvSpPr>
          <p:nvPr/>
        </p:nvSpPr>
        <p:spPr bwMode="auto">
          <a:xfrm>
            <a:off x="7789020" y="2692572"/>
            <a:ext cx="134684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kumimoji="1" lang="zh-CN" altLang="en-US" b="1" dirty="0">
                <a:solidFill>
                  <a:srgbClr val="0000FF"/>
                </a:solidFill>
                <a:latin typeface="+mn-lt"/>
                <a:ea typeface="黑体" panose="02010609060101010101" pitchFamily="2" charset="-122"/>
              </a:rPr>
              <a:t>可信的网络</a:t>
            </a:r>
          </a:p>
        </p:txBody>
      </p:sp>
      <p:sp>
        <p:nvSpPr>
          <p:cNvPr id="626736" name="Text Box 48"/>
          <p:cNvSpPr txBox="1">
            <a:spLocks noChangeArrowheads="1"/>
          </p:cNvSpPr>
          <p:nvPr/>
        </p:nvSpPr>
        <p:spPr bwMode="auto">
          <a:xfrm>
            <a:off x="939089" y="2489372"/>
            <a:ext cx="157927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kumimoji="1" lang="zh-CN" altLang="en-US" b="1" dirty="0">
                <a:solidFill>
                  <a:srgbClr val="0000FF"/>
                </a:solidFill>
                <a:latin typeface="+mn-lt"/>
                <a:ea typeface="黑体" panose="02010609060101010101" pitchFamily="2" charset="-122"/>
              </a:rPr>
              <a:t>不可信的网络</a:t>
            </a:r>
          </a:p>
        </p:txBody>
      </p:sp>
      <p:sp>
        <p:nvSpPr>
          <p:cNvPr id="626737" name="Text Box 49"/>
          <p:cNvSpPr txBox="1">
            <a:spLocks noChangeArrowheads="1"/>
          </p:cNvSpPr>
          <p:nvPr/>
        </p:nvSpPr>
        <p:spPr bwMode="auto">
          <a:xfrm>
            <a:off x="3229852" y="2629073"/>
            <a:ext cx="111440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b="1">
                <a:solidFill>
                  <a:srgbClr val="003399"/>
                </a:solidFill>
                <a:latin typeface="+mn-lt"/>
                <a:ea typeface="黑体" panose="02010609060101010101" pitchFamily="2" charset="-122"/>
              </a:rPr>
              <a:t>分组过滤</a:t>
            </a:r>
          </a:p>
          <a:p>
            <a:r>
              <a:rPr kumimoji="1" lang="zh-CN" altLang="en-US" b="1">
                <a:solidFill>
                  <a:srgbClr val="003399"/>
                </a:solidFill>
                <a:latin typeface="+mn-lt"/>
                <a:ea typeface="黑体" panose="02010609060101010101" pitchFamily="2" charset="-122"/>
              </a:rPr>
              <a:t>路由器</a:t>
            </a:r>
          </a:p>
        </p:txBody>
      </p:sp>
      <p:sp>
        <p:nvSpPr>
          <p:cNvPr id="626738" name="Text Box 50"/>
          <p:cNvSpPr txBox="1">
            <a:spLocks noChangeArrowheads="1"/>
          </p:cNvSpPr>
          <p:nvPr/>
        </p:nvSpPr>
        <p:spPr bwMode="auto">
          <a:xfrm>
            <a:off x="5764825" y="2629073"/>
            <a:ext cx="111440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b="1">
                <a:solidFill>
                  <a:srgbClr val="003399"/>
                </a:solidFill>
                <a:latin typeface="+mn-lt"/>
                <a:ea typeface="黑体" panose="02010609060101010101" pitchFamily="2" charset="-122"/>
              </a:rPr>
              <a:t>分组过滤</a:t>
            </a:r>
          </a:p>
          <a:p>
            <a:r>
              <a:rPr kumimoji="1" lang="zh-CN" altLang="en-US" b="1">
                <a:solidFill>
                  <a:srgbClr val="003399"/>
                </a:solidFill>
                <a:latin typeface="+mn-lt"/>
                <a:ea typeface="黑体" panose="02010609060101010101" pitchFamily="2" charset="-122"/>
              </a:rPr>
              <a:t>路由器</a:t>
            </a:r>
          </a:p>
        </p:txBody>
      </p:sp>
      <p:sp>
        <p:nvSpPr>
          <p:cNvPr id="626739" name="Text Box 51"/>
          <p:cNvSpPr txBox="1">
            <a:spLocks noChangeArrowheads="1"/>
          </p:cNvSpPr>
          <p:nvPr/>
        </p:nvSpPr>
        <p:spPr bwMode="auto">
          <a:xfrm>
            <a:off x="4450904" y="2781472"/>
            <a:ext cx="111440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kumimoji="1" lang="zh-CN" altLang="en-US" b="1">
                <a:solidFill>
                  <a:srgbClr val="003399"/>
                </a:solidFill>
                <a:latin typeface="+mn-lt"/>
                <a:ea typeface="黑体" panose="02010609060101010101" pitchFamily="2" charset="-122"/>
              </a:rPr>
              <a:t>应用网关</a:t>
            </a:r>
          </a:p>
        </p:txBody>
      </p:sp>
      <p:sp>
        <p:nvSpPr>
          <p:cNvPr id="626740" name="Text Box 52"/>
          <p:cNvSpPr txBox="1">
            <a:spLocks noChangeArrowheads="1"/>
          </p:cNvSpPr>
          <p:nvPr/>
        </p:nvSpPr>
        <p:spPr bwMode="auto">
          <a:xfrm>
            <a:off x="3368824" y="4076872"/>
            <a:ext cx="111440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kumimoji="1" lang="zh-CN" altLang="en-US" b="1" dirty="0">
                <a:solidFill>
                  <a:srgbClr val="003399"/>
                </a:solidFill>
                <a:latin typeface="+mn-lt"/>
                <a:ea typeface="黑体" panose="02010609060101010101" pitchFamily="2" charset="-122"/>
              </a:rPr>
              <a:t>外局域网</a:t>
            </a:r>
          </a:p>
        </p:txBody>
      </p:sp>
      <p:sp>
        <p:nvSpPr>
          <p:cNvPr id="626741" name="Text Box 53"/>
          <p:cNvSpPr txBox="1">
            <a:spLocks noChangeArrowheads="1"/>
          </p:cNvSpPr>
          <p:nvPr/>
        </p:nvSpPr>
        <p:spPr bwMode="auto">
          <a:xfrm>
            <a:off x="5186975" y="4076872"/>
            <a:ext cx="111440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kumimoji="1" lang="zh-CN" altLang="en-US" b="1">
                <a:solidFill>
                  <a:srgbClr val="003399"/>
                </a:solidFill>
                <a:latin typeface="+mn-lt"/>
                <a:ea typeface="黑体" panose="02010609060101010101" pitchFamily="2" charset="-122"/>
              </a:rPr>
              <a:t>内局域网</a:t>
            </a:r>
          </a:p>
        </p:txBody>
      </p:sp>
      <p:sp>
        <p:nvSpPr>
          <p:cNvPr id="626742" name="Text Box 54"/>
          <p:cNvSpPr txBox="1">
            <a:spLocks noChangeArrowheads="1"/>
          </p:cNvSpPr>
          <p:nvPr/>
        </p:nvSpPr>
        <p:spPr bwMode="auto">
          <a:xfrm>
            <a:off x="4736976" y="1867072"/>
            <a:ext cx="111280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kumimoji="1" lang="zh-CN" altLang="en-US" sz="2400" b="1" dirty="0">
                <a:solidFill>
                  <a:srgbClr val="C00000"/>
                </a:solidFill>
                <a:latin typeface="+mn-lt"/>
                <a:ea typeface="黑体" panose="02010609060101010101" pitchFamily="2" charset="-122"/>
              </a:rPr>
              <a:t>防火墙</a:t>
            </a:r>
          </a:p>
        </p:txBody>
      </p:sp>
      <p:pic>
        <p:nvPicPr>
          <p:cNvPr id="626743" name="Picture 55"/>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336479" y="3429172"/>
            <a:ext cx="74295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626744" name="Picture 56"/>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95529" y="3378372"/>
            <a:ext cx="74295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grpSp>
        <p:nvGrpSpPr>
          <p:cNvPr id="626745" name="Group 57"/>
          <p:cNvGrpSpPr/>
          <p:nvPr/>
        </p:nvGrpSpPr>
        <p:grpSpPr bwMode="auto">
          <a:xfrm>
            <a:off x="4616004" y="3162472"/>
            <a:ext cx="660400" cy="609600"/>
            <a:chOff x="2256" y="1488"/>
            <a:chExt cx="384" cy="384"/>
          </a:xfrm>
        </p:grpSpPr>
        <p:sp>
          <p:nvSpPr>
            <p:cNvPr id="626746" name="AutoShape 58"/>
            <p:cNvSpPr>
              <a:spLocks noChangeArrowheads="1"/>
            </p:cNvSpPr>
            <p:nvPr/>
          </p:nvSpPr>
          <p:spPr bwMode="auto">
            <a:xfrm>
              <a:off x="2256" y="1488"/>
              <a:ext cx="384" cy="384"/>
            </a:xfrm>
            <a:prstGeom prst="cube">
              <a:avLst>
                <a:gd name="adj" fmla="val 12963"/>
              </a:avLst>
            </a:prstGeom>
            <a:solidFill>
              <a:srgbClr val="FFFF66"/>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3399"/>
                </a:solidFill>
                <a:latin typeface="+mn-lt"/>
                <a:ea typeface="黑体" panose="02010609060101010101" pitchFamily="2" charset="-122"/>
              </a:endParaRPr>
            </a:p>
          </p:txBody>
        </p:sp>
        <p:sp>
          <p:nvSpPr>
            <p:cNvPr id="626747" name="Text Box 59"/>
            <p:cNvSpPr txBox="1">
              <a:spLocks noChangeArrowheads="1"/>
            </p:cNvSpPr>
            <p:nvPr/>
          </p:nvSpPr>
          <p:spPr bwMode="auto">
            <a:xfrm>
              <a:off x="2315" y="1606"/>
              <a:ext cx="212" cy="233"/>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kumimoji="1" lang="en-US" altLang="zh-CN" b="1">
                  <a:solidFill>
                    <a:srgbClr val="003399"/>
                  </a:solidFill>
                  <a:latin typeface="+mn-lt"/>
                  <a:ea typeface="黑体" panose="02010609060101010101" pitchFamily="2" charset="-122"/>
                </a:rPr>
                <a:t>G</a:t>
              </a:r>
            </a:p>
          </p:txBody>
        </p:sp>
      </p:grpSp>
      <p:graphicFrame>
        <p:nvGraphicFramePr>
          <p:cNvPr id="626748" name="Object 60"/>
          <p:cNvGraphicFramePr>
            <a:graphicFrameLocks noChangeAspect="1"/>
          </p:cNvGraphicFramePr>
          <p:nvPr/>
        </p:nvGraphicFramePr>
        <p:xfrm>
          <a:off x="488504" y="2857672"/>
          <a:ext cx="2393950" cy="1371600"/>
        </p:xfrm>
        <a:graphic>
          <a:graphicData uri="http://schemas.openxmlformats.org/presentationml/2006/ole">
            <mc:AlternateContent xmlns:mc="http://schemas.openxmlformats.org/markup-compatibility/2006">
              <mc:Choice xmlns:v="urn:schemas-microsoft-com:vml" Requires="v">
                <p:oleObj spid="_x0000_s23581" name="VISIO" r:id="rId6" imgW="1687195" imgH="964565" progId="Visio.Drawing.6">
                  <p:embed/>
                </p:oleObj>
              </mc:Choice>
              <mc:Fallback>
                <p:oleObj name="VISIO" r:id="rId6" imgW="1687195" imgH="964565" progId="Visio.Drawing.6">
                  <p:embed/>
                  <p:pic>
                    <p:nvPicPr>
                      <p:cNvPr id="0" name="图片 2356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8504" y="2857672"/>
                        <a:ext cx="239395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26749" name="Text Box 61"/>
          <p:cNvSpPr txBox="1">
            <a:spLocks noChangeArrowheads="1"/>
          </p:cNvSpPr>
          <p:nvPr/>
        </p:nvSpPr>
        <p:spPr bwMode="auto">
          <a:xfrm>
            <a:off x="1208584" y="3343447"/>
            <a:ext cx="95891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kumimoji="1" lang="zh-CN" altLang="en-US" sz="2000" b="1" dirty="0" smtClean="0">
                <a:solidFill>
                  <a:srgbClr val="003399"/>
                </a:solidFill>
                <a:latin typeface="+mn-lt"/>
                <a:ea typeface="黑体" panose="02010609060101010101" pitchFamily="2" charset="-122"/>
              </a:rPr>
              <a:t>互联网</a:t>
            </a:r>
            <a:endParaRPr kumimoji="1" lang="zh-CN" altLang="en-US" sz="2000" b="1" dirty="0">
              <a:solidFill>
                <a:srgbClr val="003399"/>
              </a:solidFill>
              <a:latin typeface="+mn-lt"/>
              <a:ea typeface="黑体" panose="02010609060101010101" pitchFamily="2" charset="-122"/>
            </a:endParaRPr>
          </a:p>
        </p:txBody>
      </p:sp>
      <p:sp>
        <p:nvSpPr>
          <p:cNvPr id="626750" name="Line 62"/>
          <p:cNvSpPr>
            <a:spLocks noChangeShapeType="1"/>
          </p:cNvSpPr>
          <p:nvPr/>
        </p:nvSpPr>
        <p:spPr bwMode="auto">
          <a:xfrm flipH="1">
            <a:off x="3083670" y="2060747"/>
            <a:ext cx="1403350" cy="0"/>
          </a:xfrm>
          <a:prstGeom prst="line">
            <a:avLst/>
          </a:prstGeom>
          <a:noFill/>
          <a:ln w="9525">
            <a:solidFill>
              <a:schemeClr val="tx1"/>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3399"/>
              </a:solidFill>
              <a:latin typeface="+mn-lt"/>
              <a:ea typeface="黑体" panose="02010609060101010101" pitchFamily="2" charset="-122"/>
            </a:endParaRPr>
          </a:p>
        </p:txBody>
      </p:sp>
      <p:sp>
        <p:nvSpPr>
          <p:cNvPr id="626751" name="Text Box 63"/>
          <p:cNvSpPr txBox="1">
            <a:spLocks noChangeArrowheads="1"/>
          </p:cNvSpPr>
          <p:nvPr/>
        </p:nvSpPr>
        <p:spPr bwMode="auto">
          <a:xfrm>
            <a:off x="7324289" y="1868660"/>
            <a:ext cx="173316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kumimoji="1" lang="zh-CN" altLang="en-US" sz="2000" b="1" dirty="0">
                <a:solidFill>
                  <a:srgbClr val="003399"/>
                </a:solidFill>
                <a:latin typeface="+mn-lt"/>
                <a:ea typeface="黑体" panose="02010609060101010101" pitchFamily="2" charset="-122"/>
              </a:rPr>
              <a:t>防火墙的里面</a:t>
            </a:r>
          </a:p>
        </p:txBody>
      </p:sp>
      <p:sp>
        <p:nvSpPr>
          <p:cNvPr id="626752" name="Text Box 64"/>
          <p:cNvSpPr txBox="1">
            <a:spLocks noChangeArrowheads="1"/>
          </p:cNvSpPr>
          <p:nvPr/>
        </p:nvSpPr>
        <p:spPr bwMode="auto">
          <a:xfrm>
            <a:off x="1280592" y="1844824"/>
            <a:ext cx="173316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kumimoji="1" lang="zh-CN" altLang="en-US" sz="2000" b="1" dirty="0">
                <a:solidFill>
                  <a:srgbClr val="003399"/>
                </a:solidFill>
                <a:latin typeface="+mn-lt"/>
                <a:ea typeface="黑体" panose="02010609060101010101" pitchFamily="2" charset="-122"/>
              </a:rPr>
              <a:t>防火墙的外面</a:t>
            </a:r>
          </a:p>
        </p:txBody>
      </p:sp>
      <p:sp>
        <p:nvSpPr>
          <p:cNvPr id="626753" name="AutoShape 65"/>
          <p:cNvSpPr>
            <a:spLocks noChangeArrowheads="1"/>
          </p:cNvSpPr>
          <p:nvPr/>
        </p:nvSpPr>
        <p:spPr bwMode="auto">
          <a:xfrm>
            <a:off x="4487021" y="1773411"/>
            <a:ext cx="5149056" cy="2879725"/>
          </a:xfrm>
          <a:prstGeom prst="roundRect">
            <a:avLst>
              <a:gd name="adj" fmla="val 16667"/>
            </a:avLst>
          </a:prstGeom>
          <a:noFill/>
          <a:ln w="28575">
            <a:solidFill>
              <a:srgbClr val="0000FF"/>
            </a:solidFill>
            <a:prstDash val="dash"/>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3399"/>
              </a:solidFill>
              <a:latin typeface="+mn-lt"/>
              <a:ea typeface="黑体" panose="02010609060101010101" pitchFamily="2" charset="-122"/>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8738" name="Rectangle 2"/>
          <p:cNvSpPr>
            <a:spLocks noGrp="1" noChangeArrowheads="1"/>
          </p:cNvSpPr>
          <p:nvPr>
            <p:ph type="title"/>
          </p:nvPr>
        </p:nvSpPr>
        <p:spPr/>
        <p:txBody>
          <a:bodyPr/>
          <a:lstStyle/>
          <a:p>
            <a:pPr algn="ctr"/>
            <a:r>
              <a:rPr lang="zh-CN" altLang="en-US"/>
              <a:t>防火墙的功能</a:t>
            </a:r>
          </a:p>
        </p:txBody>
      </p:sp>
      <p:sp>
        <p:nvSpPr>
          <p:cNvPr id="628739" name="Rectangle 3"/>
          <p:cNvSpPr>
            <a:spLocks noGrp="1" noChangeArrowheads="1"/>
          </p:cNvSpPr>
          <p:nvPr>
            <p:ph idx="1"/>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r>
              <a:rPr lang="zh-CN" altLang="en-US" dirty="0"/>
              <a:t>防火墙的功能有两个：</a:t>
            </a:r>
            <a:r>
              <a:rPr lang="zh-CN" altLang="en-US" dirty="0">
                <a:solidFill>
                  <a:srgbClr val="FF0000"/>
                </a:solidFill>
              </a:rPr>
              <a:t>阻止</a:t>
            </a:r>
            <a:r>
              <a:rPr lang="zh-CN" altLang="en-US" dirty="0"/>
              <a:t>和</a:t>
            </a:r>
            <a:r>
              <a:rPr lang="zh-CN" altLang="en-US" dirty="0">
                <a:solidFill>
                  <a:srgbClr val="FF0000"/>
                </a:solidFill>
              </a:rPr>
              <a:t>允许。</a:t>
            </a:r>
          </a:p>
          <a:p>
            <a:r>
              <a:rPr lang="zh-CN" altLang="en-US" dirty="0"/>
              <a:t>“</a:t>
            </a:r>
            <a:r>
              <a:rPr lang="zh-CN" altLang="en-US" dirty="0">
                <a:solidFill>
                  <a:srgbClr val="FF0000"/>
                </a:solidFill>
              </a:rPr>
              <a:t>阻止</a:t>
            </a:r>
            <a:r>
              <a:rPr lang="zh-CN" altLang="en-US" dirty="0"/>
              <a:t>”就是阻止某种类型的通信量通过防火墙（从外部网络到内部网络，或反过来）。</a:t>
            </a:r>
          </a:p>
          <a:p>
            <a:r>
              <a:rPr lang="zh-CN" altLang="en-US" dirty="0"/>
              <a:t>“</a:t>
            </a:r>
            <a:r>
              <a:rPr lang="zh-CN" altLang="en-US" dirty="0">
                <a:solidFill>
                  <a:srgbClr val="FF0000"/>
                </a:solidFill>
              </a:rPr>
              <a:t>允许</a:t>
            </a:r>
            <a:r>
              <a:rPr lang="zh-CN" altLang="en-US" dirty="0"/>
              <a:t>”的功能与“阻止”恰好相反。</a:t>
            </a:r>
          </a:p>
          <a:p>
            <a:endParaRPr lang="en-US" altLang="zh-CN" dirty="0" smtClean="0"/>
          </a:p>
          <a:p>
            <a:r>
              <a:rPr lang="zh-CN" altLang="en-US" dirty="0" smtClean="0">
                <a:solidFill>
                  <a:srgbClr val="0000FF"/>
                </a:solidFill>
              </a:rPr>
              <a:t>防火墙</a:t>
            </a:r>
            <a:r>
              <a:rPr lang="zh-CN" altLang="en-US" dirty="0">
                <a:solidFill>
                  <a:srgbClr val="0000FF"/>
                </a:solidFill>
              </a:rPr>
              <a:t>必须能够识别通信量的各种类型。不过在大多数情况下防火墙的主要功能是“阻止”</a:t>
            </a:r>
            <a:r>
              <a:rPr lang="zh-CN" altLang="en-US" dirty="0" smtClean="0">
                <a:solidFill>
                  <a:srgbClr val="0000FF"/>
                </a:solidFill>
              </a:rPr>
              <a:t>。</a:t>
            </a:r>
            <a:endParaRPr lang="zh-CN" altLang="en-US"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2873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2873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287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9762" name="Rectangle 2"/>
          <p:cNvSpPr>
            <a:spLocks noGrp="1" noChangeArrowheads="1"/>
          </p:cNvSpPr>
          <p:nvPr>
            <p:ph type="title"/>
          </p:nvPr>
        </p:nvSpPr>
        <p:spPr/>
        <p:txBody>
          <a:bodyPr/>
          <a:lstStyle/>
          <a:p>
            <a:pPr algn="ctr"/>
            <a:r>
              <a:rPr lang="zh-CN" altLang="en-US"/>
              <a:t>防火墙技术一般分为两类 </a:t>
            </a:r>
          </a:p>
        </p:txBody>
      </p:sp>
      <p:sp>
        <p:nvSpPr>
          <p:cNvPr id="629763" name="Rectangle 3"/>
          <p:cNvSpPr>
            <a:spLocks noGrp="1" noChangeArrowheads="1"/>
          </p:cNvSpPr>
          <p:nvPr>
            <p:ph idx="1"/>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r>
              <a:rPr lang="zh-CN" altLang="zh-CN" dirty="0">
                <a:solidFill>
                  <a:srgbClr val="FF0000"/>
                </a:solidFill>
              </a:rPr>
              <a:t>分组过滤路由器</a:t>
            </a:r>
            <a:endParaRPr lang="en-US" altLang="zh-CN" dirty="0">
              <a:solidFill>
                <a:srgbClr val="FF0000"/>
              </a:solidFill>
            </a:endParaRPr>
          </a:p>
          <a:p>
            <a:pPr lvl="1"/>
            <a:r>
              <a:rPr lang="zh-CN" altLang="zh-CN" dirty="0"/>
              <a:t>是一种具有分组过滤功能的路由器，它根据过滤规则对进出内部网络的分组执行转发或者丢弃（即过滤）。过滤规则基于分组的网络层或运输层首部的信息，例如：源</a:t>
            </a:r>
            <a:r>
              <a:rPr lang="en-US" altLang="zh-CN" dirty="0"/>
              <a:t>/</a:t>
            </a:r>
            <a:r>
              <a:rPr lang="zh-CN" altLang="zh-CN" dirty="0" smtClean="0"/>
              <a:t>目的</a:t>
            </a:r>
            <a:r>
              <a:rPr lang="en-US" altLang="zh-CN" dirty="0" smtClean="0"/>
              <a:t> IP </a:t>
            </a:r>
            <a:r>
              <a:rPr lang="zh-CN" altLang="zh-CN" dirty="0" smtClean="0"/>
              <a:t>地址</a:t>
            </a:r>
            <a:r>
              <a:rPr lang="zh-CN" altLang="zh-CN" dirty="0"/>
              <a:t>、源</a:t>
            </a:r>
            <a:r>
              <a:rPr lang="en-US" altLang="zh-CN" dirty="0"/>
              <a:t>/</a:t>
            </a:r>
            <a:r>
              <a:rPr lang="zh-CN" altLang="zh-CN" dirty="0"/>
              <a:t>目的端口、协议类型（</a:t>
            </a:r>
            <a:r>
              <a:rPr lang="en-US" altLang="zh-CN" dirty="0" smtClean="0"/>
              <a:t>TCP </a:t>
            </a:r>
            <a:r>
              <a:rPr lang="zh-CN" altLang="zh-CN" dirty="0" smtClean="0"/>
              <a:t>或</a:t>
            </a:r>
            <a:r>
              <a:rPr lang="en-US" altLang="zh-CN" dirty="0" smtClean="0"/>
              <a:t> UDP</a:t>
            </a:r>
            <a:r>
              <a:rPr lang="zh-CN" altLang="zh-CN" dirty="0"/>
              <a:t>）等。</a:t>
            </a:r>
            <a:endParaRPr lang="en-US" altLang="zh-CN" dirty="0"/>
          </a:p>
          <a:p>
            <a:pPr lvl="1"/>
            <a:r>
              <a:rPr lang="zh-CN" altLang="zh-CN" dirty="0"/>
              <a:t>分组过滤可以是无状态的，即独立地处理每一个分组。也可以是有状态的，即要跟踪每个连接或会话的通信状态，并根据这些状态信息来决定是否转发分组。</a:t>
            </a:r>
            <a:endParaRPr lang="en-US" altLang="zh-C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zh-CN" dirty="0"/>
              <a:t>计算机网络通信安全的目标</a:t>
            </a:r>
            <a:endParaRPr lang="zh-CN" altLang="en-US" dirty="0"/>
          </a:p>
        </p:txBody>
      </p:sp>
      <p:sp>
        <p:nvSpPr>
          <p:cNvPr id="3" name="内容占位符 2"/>
          <p:cNvSpPr>
            <a:spLocks noGrp="1"/>
          </p:cNvSpPr>
          <p:nvPr>
            <p:ph idx="1"/>
          </p:nvPr>
        </p:nvSpPr>
        <p:spPr/>
        <p:txBody>
          <a:bodyPr/>
          <a:lstStyle/>
          <a:p>
            <a:r>
              <a:rPr lang="zh-CN" altLang="zh-CN" sz="2800" dirty="0" smtClean="0">
                <a:solidFill>
                  <a:srgbClr val="FF0000"/>
                </a:solidFill>
              </a:rPr>
              <a:t>对付</a:t>
            </a:r>
            <a:r>
              <a:rPr lang="zh-CN" altLang="zh-CN" sz="2800" dirty="0">
                <a:solidFill>
                  <a:srgbClr val="FF0000"/>
                </a:solidFill>
              </a:rPr>
              <a:t>被动攻击</a:t>
            </a:r>
            <a:r>
              <a:rPr lang="zh-CN" altLang="zh-CN" sz="2800" dirty="0"/>
              <a:t>可采用各种数据</a:t>
            </a:r>
            <a:r>
              <a:rPr lang="zh-CN" altLang="zh-CN" sz="2800" dirty="0">
                <a:solidFill>
                  <a:srgbClr val="FF0000"/>
                </a:solidFill>
              </a:rPr>
              <a:t>加密</a:t>
            </a:r>
            <a:r>
              <a:rPr lang="zh-CN" altLang="zh-CN" sz="2800" dirty="0" smtClean="0"/>
              <a:t>技术</a:t>
            </a:r>
            <a:r>
              <a:rPr lang="zh-CN" altLang="en-US" sz="2800" dirty="0" smtClean="0"/>
              <a:t>。</a:t>
            </a:r>
            <a:endParaRPr lang="en-US" altLang="zh-CN" sz="2800" dirty="0" smtClean="0"/>
          </a:p>
          <a:p>
            <a:r>
              <a:rPr lang="zh-CN" altLang="zh-CN" sz="2800" dirty="0" smtClean="0">
                <a:solidFill>
                  <a:srgbClr val="FF0000"/>
                </a:solidFill>
              </a:rPr>
              <a:t>对付主动攻击</a:t>
            </a:r>
            <a:r>
              <a:rPr lang="zh-CN" altLang="zh-CN" sz="2800" dirty="0" smtClean="0"/>
              <a:t>则</a:t>
            </a:r>
            <a:r>
              <a:rPr lang="zh-CN" altLang="zh-CN" sz="2800" dirty="0"/>
              <a:t>需将</a:t>
            </a:r>
            <a:r>
              <a:rPr lang="zh-CN" altLang="zh-CN" sz="2800" dirty="0">
                <a:solidFill>
                  <a:srgbClr val="FF0000"/>
                </a:solidFill>
              </a:rPr>
              <a:t>加密</a:t>
            </a:r>
            <a:r>
              <a:rPr lang="zh-CN" altLang="zh-CN" sz="2800" dirty="0"/>
              <a:t>技术与适当的</a:t>
            </a:r>
            <a:r>
              <a:rPr lang="zh-CN" altLang="zh-CN" sz="2800" dirty="0">
                <a:solidFill>
                  <a:srgbClr val="FF0000"/>
                </a:solidFill>
              </a:rPr>
              <a:t>鉴别</a:t>
            </a:r>
            <a:r>
              <a:rPr lang="zh-CN" altLang="zh-CN" sz="2800" dirty="0"/>
              <a:t>技术相结合。</a:t>
            </a:r>
            <a:endParaRPr lang="zh-CN" altLang="en-US" sz="2800"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9762" name="Rectangle 2"/>
          <p:cNvSpPr>
            <a:spLocks noGrp="1" noChangeArrowheads="1"/>
          </p:cNvSpPr>
          <p:nvPr>
            <p:ph type="title"/>
          </p:nvPr>
        </p:nvSpPr>
        <p:spPr/>
        <p:txBody>
          <a:bodyPr/>
          <a:lstStyle/>
          <a:p>
            <a:pPr algn="ctr"/>
            <a:r>
              <a:rPr lang="zh-CN" altLang="en-US"/>
              <a:t>防火墙技术一般分为两类 </a:t>
            </a:r>
          </a:p>
        </p:txBody>
      </p:sp>
      <p:sp>
        <p:nvSpPr>
          <p:cNvPr id="629763" name="Rectangle 3"/>
          <p:cNvSpPr>
            <a:spLocks noGrp="1" noChangeArrowheads="1"/>
          </p:cNvSpPr>
          <p:nvPr>
            <p:ph idx="1"/>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r>
              <a:rPr lang="zh-CN" altLang="zh-CN" sz="2800" dirty="0" smtClean="0">
                <a:solidFill>
                  <a:srgbClr val="FF0000"/>
                </a:solidFill>
              </a:rPr>
              <a:t>应用</a:t>
            </a:r>
            <a:r>
              <a:rPr lang="zh-CN" altLang="zh-CN" sz="2800" dirty="0">
                <a:solidFill>
                  <a:srgbClr val="FF0000"/>
                </a:solidFill>
              </a:rPr>
              <a:t>网关也称为代理服务器</a:t>
            </a:r>
            <a:r>
              <a:rPr lang="en-US" altLang="zh-CN" sz="2800" dirty="0"/>
              <a:t>(proxy server</a:t>
            </a:r>
            <a:r>
              <a:rPr lang="en-US" altLang="zh-CN" sz="2800" dirty="0" smtClean="0"/>
              <a:t>)</a:t>
            </a:r>
          </a:p>
          <a:p>
            <a:pPr lvl="1"/>
            <a:r>
              <a:rPr lang="zh-CN" altLang="zh-CN" sz="2400" dirty="0" smtClean="0"/>
              <a:t>它</a:t>
            </a:r>
            <a:r>
              <a:rPr lang="zh-CN" altLang="zh-CN" sz="2400" dirty="0"/>
              <a:t>在应用层通信中扮演</a:t>
            </a:r>
            <a:r>
              <a:rPr lang="zh-CN" altLang="zh-CN" sz="2400" dirty="0">
                <a:solidFill>
                  <a:srgbClr val="0000FF"/>
                </a:solidFill>
              </a:rPr>
              <a:t>报文中继</a:t>
            </a:r>
            <a:r>
              <a:rPr lang="zh-CN" altLang="zh-CN" sz="2400" dirty="0"/>
              <a:t>的角色</a:t>
            </a:r>
            <a:r>
              <a:rPr lang="zh-CN" altLang="zh-CN" sz="2400" dirty="0" smtClean="0"/>
              <a:t>。</a:t>
            </a:r>
            <a:endParaRPr lang="en-US" altLang="zh-CN" sz="2400" dirty="0" smtClean="0"/>
          </a:p>
          <a:p>
            <a:pPr lvl="1"/>
            <a:r>
              <a:rPr lang="zh-CN" altLang="zh-CN" sz="2400" dirty="0" smtClean="0"/>
              <a:t>一</a:t>
            </a:r>
            <a:r>
              <a:rPr lang="zh-CN" altLang="zh-CN" sz="2400" dirty="0"/>
              <a:t>种网络应用需要一个应用网关，</a:t>
            </a:r>
            <a:r>
              <a:rPr lang="zh-CN" altLang="zh-CN" sz="2400" dirty="0" smtClean="0"/>
              <a:t>例如 万维网</a:t>
            </a:r>
            <a:r>
              <a:rPr lang="zh-CN" altLang="zh-CN" sz="2400" dirty="0"/>
              <a:t>缓存就是一种万维网应用的代理服务器</a:t>
            </a:r>
            <a:r>
              <a:rPr lang="zh-CN" altLang="zh-CN" sz="2400" dirty="0" smtClean="0"/>
              <a:t>。</a:t>
            </a:r>
            <a:endParaRPr lang="en-US" altLang="zh-CN" sz="2400" dirty="0" smtClean="0"/>
          </a:p>
          <a:p>
            <a:pPr lvl="1"/>
            <a:r>
              <a:rPr lang="zh-CN" altLang="zh-CN" sz="2400" dirty="0" smtClean="0"/>
              <a:t>在</a:t>
            </a:r>
            <a:r>
              <a:rPr lang="zh-CN" altLang="zh-CN" sz="2400" dirty="0"/>
              <a:t>应用网关中，可以实现基于应用层数据的过滤和高层用户鉴别。</a:t>
            </a:r>
          </a:p>
          <a:p>
            <a:pPr lvl="1"/>
            <a:r>
              <a:rPr lang="zh-CN" altLang="zh-CN" sz="2400" dirty="0">
                <a:solidFill>
                  <a:srgbClr val="0000FF"/>
                </a:solidFill>
              </a:rPr>
              <a:t>所有进出网络的应用程序报文都必须通过应用网关</a:t>
            </a:r>
            <a:r>
              <a:rPr lang="zh-CN" altLang="zh-CN" sz="2400" dirty="0" smtClean="0">
                <a:solidFill>
                  <a:srgbClr val="0000FF"/>
                </a:solidFill>
              </a:rPr>
              <a:t>。</a:t>
            </a:r>
            <a:endParaRPr lang="en-US" altLang="zh-CN" sz="2400" dirty="0" smtClean="0">
              <a:solidFill>
                <a:srgbClr val="0000FF"/>
              </a:solidFill>
            </a:endParaRPr>
          </a:p>
          <a:p>
            <a:pPr lvl="1"/>
            <a:r>
              <a:rPr lang="zh-CN" altLang="zh-CN" sz="2400" dirty="0"/>
              <a:t>应用网关也有一些</a:t>
            </a:r>
            <a:r>
              <a:rPr lang="zh-CN" altLang="zh-CN" sz="2400" dirty="0" smtClean="0"/>
              <a:t>缺点</a:t>
            </a:r>
            <a:r>
              <a:rPr lang="zh-CN" altLang="en-US" sz="2400" dirty="0" smtClean="0"/>
              <a:t>：</a:t>
            </a:r>
            <a:endParaRPr lang="en-US" altLang="zh-CN" sz="2400" dirty="0" smtClean="0"/>
          </a:p>
          <a:p>
            <a:pPr lvl="2"/>
            <a:r>
              <a:rPr lang="zh-CN" altLang="zh-CN" sz="2000" dirty="0" smtClean="0"/>
              <a:t>首先</a:t>
            </a:r>
            <a:r>
              <a:rPr lang="zh-CN" altLang="zh-CN" sz="2000" dirty="0"/>
              <a:t>，每种应用都需要一个不同的应用</a:t>
            </a:r>
            <a:r>
              <a:rPr lang="zh-CN" altLang="zh-CN" sz="2000" dirty="0" smtClean="0"/>
              <a:t>网关。</a:t>
            </a:r>
            <a:endParaRPr lang="en-US" altLang="zh-CN" sz="2000" dirty="0" smtClean="0"/>
          </a:p>
          <a:p>
            <a:pPr lvl="2"/>
            <a:r>
              <a:rPr lang="zh-CN" altLang="zh-CN" sz="2000" dirty="0" smtClean="0"/>
              <a:t>其次</a:t>
            </a:r>
            <a:r>
              <a:rPr lang="zh-CN" altLang="zh-CN" sz="2000" dirty="0"/>
              <a:t>，在应用层转发和处理报文，处理负担较重</a:t>
            </a:r>
            <a:r>
              <a:rPr lang="zh-CN" altLang="zh-CN" sz="2000" dirty="0" smtClean="0"/>
              <a:t>。</a:t>
            </a:r>
            <a:endParaRPr lang="en-US" altLang="zh-CN" sz="2000" dirty="0" smtClean="0"/>
          </a:p>
          <a:p>
            <a:pPr lvl="2"/>
            <a:r>
              <a:rPr lang="zh-CN" altLang="zh-CN" sz="2000" dirty="0" smtClean="0"/>
              <a:t>另外</a:t>
            </a:r>
            <a:r>
              <a:rPr lang="zh-CN" altLang="zh-CN" sz="2000" dirty="0"/>
              <a:t>，对应用程序不透明，需要在应用程序客户端配置应用网关地址。</a:t>
            </a:r>
          </a:p>
          <a:p>
            <a:pPr lvl="1"/>
            <a:endParaRPr lang="en-US" altLang="zh-CN" sz="2400" dirty="0" smtClean="0">
              <a:solidFill>
                <a:srgbClr val="FF0000"/>
              </a:solidFill>
            </a:endParaRP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8066" name="Rectangle 2"/>
          <p:cNvSpPr>
            <a:spLocks noGrp="1" noChangeArrowheads="1"/>
          </p:cNvSpPr>
          <p:nvPr>
            <p:ph type="title"/>
          </p:nvPr>
        </p:nvSpPr>
        <p:spPr/>
        <p:txBody>
          <a:bodyPr/>
          <a:lstStyle/>
          <a:p>
            <a:r>
              <a:rPr lang="en-US" altLang="zh-CN" dirty="0" smtClean="0"/>
              <a:t>9.7.2  </a:t>
            </a:r>
            <a:r>
              <a:rPr lang="zh-CN" altLang="en-US" dirty="0"/>
              <a:t>入侵检测系统 </a:t>
            </a:r>
          </a:p>
        </p:txBody>
      </p:sp>
      <p:sp>
        <p:nvSpPr>
          <p:cNvPr id="728067" name="Rectangle 3"/>
          <p:cNvSpPr>
            <a:spLocks noGrp="1" noChangeArrowheads="1"/>
          </p:cNvSpPr>
          <p:nvPr>
            <p:ph idx="1"/>
          </p:nvPr>
        </p:nvSpPr>
        <p:spPr/>
        <p:txBody>
          <a:bodyPr/>
          <a:lstStyle/>
          <a:p>
            <a:r>
              <a:rPr lang="zh-CN" altLang="zh-CN" dirty="0"/>
              <a:t>防火墙试图在入侵行为发生之前阻止所有可疑的通信。</a:t>
            </a:r>
            <a:endParaRPr lang="en-US" altLang="zh-CN" dirty="0" smtClean="0">
              <a:solidFill>
                <a:srgbClr val="FF0000"/>
              </a:solidFill>
            </a:endParaRPr>
          </a:p>
          <a:p>
            <a:r>
              <a:rPr lang="zh-CN" altLang="en-US" dirty="0" smtClean="0">
                <a:solidFill>
                  <a:srgbClr val="FF0000"/>
                </a:solidFill>
              </a:rPr>
              <a:t>入侵</a:t>
            </a:r>
            <a:r>
              <a:rPr lang="zh-CN" altLang="en-US" dirty="0">
                <a:solidFill>
                  <a:srgbClr val="FF0000"/>
                </a:solidFill>
              </a:rPr>
              <a:t>检测系统 </a:t>
            </a:r>
            <a:r>
              <a:rPr lang="en-US" altLang="zh-CN" dirty="0">
                <a:solidFill>
                  <a:srgbClr val="FF0000"/>
                </a:solidFill>
              </a:rPr>
              <a:t>IDS </a:t>
            </a:r>
            <a:r>
              <a:rPr lang="en-US" altLang="zh-CN" dirty="0"/>
              <a:t>(Intrusion Detection System)</a:t>
            </a:r>
            <a:r>
              <a:rPr lang="zh-CN" altLang="en-US" dirty="0"/>
              <a:t>能够在入侵已经开始，但还没有造成危害或在造成更大危害前，及时检测到入侵，以便尽快阻止入侵，把危害降低到最小。  </a:t>
            </a:r>
            <a:endParaRPr lang="en-US" altLang="zh-CN" dirty="0" smtClean="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8066" name="Rectangle 2"/>
          <p:cNvSpPr>
            <a:spLocks noGrp="1" noChangeArrowheads="1"/>
          </p:cNvSpPr>
          <p:nvPr>
            <p:ph type="title"/>
          </p:nvPr>
        </p:nvSpPr>
        <p:spPr/>
        <p:txBody>
          <a:bodyPr/>
          <a:lstStyle/>
          <a:p>
            <a:r>
              <a:rPr lang="en-US" altLang="zh-CN" dirty="0" smtClean="0"/>
              <a:t>9.7.2  </a:t>
            </a:r>
            <a:r>
              <a:rPr lang="zh-CN" altLang="en-US" dirty="0"/>
              <a:t>入侵检测系统 </a:t>
            </a:r>
          </a:p>
        </p:txBody>
      </p:sp>
      <p:sp>
        <p:nvSpPr>
          <p:cNvPr id="728067" name="Rectangle 3"/>
          <p:cNvSpPr>
            <a:spLocks noGrp="1" noChangeArrowheads="1"/>
          </p:cNvSpPr>
          <p:nvPr>
            <p:ph idx="1"/>
          </p:nvPr>
        </p:nvSpPr>
        <p:spPr/>
        <p:txBody>
          <a:bodyPr/>
          <a:lstStyle/>
          <a:p>
            <a:r>
              <a:rPr lang="en-US" altLang="zh-CN" dirty="0" smtClean="0"/>
              <a:t>IDS </a:t>
            </a:r>
            <a:r>
              <a:rPr lang="zh-CN" altLang="zh-CN" dirty="0" smtClean="0"/>
              <a:t>对</a:t>
            </a:r>
            <a:r>
              <a:rPr lang="zh-CN" altLang="zh-CN" dirty="0"/>
              <a:t>进入网络的分组执行</a:t>
            </a:r>
            <a:r>
              <a:rPr lang="zh-CN" altLang="zh-CN" dirty="0">
                <a:solidFill>
                  <a:srgbClr val="FF0000"/>
                </a:solidFill>
              </a:rPr>
              <a:t>深度分组检查，</a:t>
            </a:r>
            <a:r>
              <a:rPr lang="zh-CN" altLang="zh-CN" dirty="0"/>
              <a:t>当观察到可疑分组时，向网络管理员发出告警或执行阻断操作（</a:t>
            </a:r>
            <a:r>
              <a:rPr lang="zh-CN" altLang="zh-CN" dirty="0" smtClean="0"/>
              <a:t>由于</a:t>
            </a:r>
            <a:r>
              <a:rPr lang="en-US" altLang="zh-CN" dirty="0" smtClean="0"/>
              <a:t> IDS </a:t>
            </a:r>
            <a:r>
              <a:rPr lang="zh-CN" altLang="zh-CN" dirty="0" smtClean="0"/>
              <a:t>的</a:t>
            </a:r>
            <a:r>
              <a:rPr lang="zh-CN" altLang="zh-CN" dirty="0"/>
              <a:t>“误报”率通常较高，多数情况不执行自动阻断）</a:t>
            </a:r>
            <a:r>
              <a:rPr lang="zh-CN" altLang="zh-CN" dirty="0" smtClean="0"/>
              <a:t>。</a:t>
            </a:r>
            <a:endParaRPr lang="en-US" altLang="zh-CN" dirty="0" smtClean="0"/>
          </a:p>
          <a:p>
            <a:r>
              <a:rPr lang="en-US" altLang="zh-CN" dirty="0" smtClean="0"/>
              <a:t>IDS </a:t>
            </a:r>
            <a:r>
              <a:rPr lang="zh-CN" altLang="zh-CN" dirty="0" smtClean="0"/>
              <a:t>能</a:t>
            </a:r>
            <a:r>
              <a:rPr lang="zh-CN" altLang="zh-CN" dirty="0"/>
              <a:t>用于检测多种网络攻击，包括网络映射、端口扫描、</a:t>
            </a:r>
            <a:r>
              <a:rPr lang="en-US" altLang="zh-CN" dirty="0" err="1" smtClean="0"/>
              <a:t>DoS</a:t>
            </a:r>
            <a:r>
              <a:rPr lang="en-US" altLang="zh-CN" dirty="0" smtClean="0"/>
              <a:t> </a:t>
            </a:r>
            <a:r>
              <a:rPr lang="zh-CN" altLang="zh-CN" dirty="0" smtClean="0"/>
              <a:t>攻击</a:t>
            </a:r>
            <a:r>
              <a:rPr lang="zh-CN" altLang="zh-CN" dirty="0"/>
              <a:t>、蠕虫和病毒、系统漏洞攻击等</a:t>
            </a:r>
            <a:r>
              <a:rPr lang="zh-CN" altLang="zh-CN" dirty="0" smtClean="0"/>
              <a:t>。</a:t>
            </a:r>
            <a:endParaRPr lang="zh-CN" alt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8066" name="Rectangle 2"/>
          <p:cNvSpPr>
            <a:spLocks noGrp="1" noChangeArrowheads="1"/>
          </p:cNvSpPr>
          <p:nvPr>
            <p:ph type="title"/>
          </p:nvPr>
        </p:nvSpPr>
        <p:spPr/>
        <p:txBody>
          <a:bodyPr/>
          <a:lstStyle/>
          <a:p>
            <a:pPr algn="ctr"/>
            <a:r>
              <a:rPr lang="zh-CN" altLang="en-US" dirty="0"/>
              <a:t>两种入侵检测方法</a:t>
            </a:r>
          </a:p>
        </p:txBody>
      </p:sp>
      <p:sp>
        <p:nvSpPr>
          <p:cNvPr id="728067" name="Rectangle 3"/>
          <p:cNvSpPr>
            <a:spLocks noGrp="1" noChangeArrowheads="1"/>
          </p:cNvSpPr>
          <p:nvPr>
            <p:ph idx="1"/>
          </p:nvPr>
        </p:nvSpPr>
        <p:spPr/>
        <p:txBody>
          <a:bodyPr/>
          <a:lstStyle/>
          <a:p>
            <a:r>
              <a:rPr lang="zh-CN" altLang="en-US" dirty="0" smtClean="0">
                <a:solidFill>
                  <a:srgbClr val="FF0000"/>
                </a:solidFill>
              </a:rPr>
              <a:t>基于</a:t>
            </a:r>
            <a:r>
              <a:rPr lang="zh-CN" altLang="en-US" dirty="0">
                <a:solidFill>
                  <a:srgbClr val="FF0000"/>
                </a:solidFill>
              </a:rPr>
              <a:t>特征的 </a:t>
            </a:r>
            <a:r>
              <a:rPr lang="en-US" altLang="zh-CN" dirty="0">
                <a:solidFill>
                  <a:srgbClr val="FF0000"/>
                </a:solidFill>
              </a:rPr>
              <a:t>IDS </a:t>
            </a:r>
            <a:r>
              <a:rPr lang="zh-CN" altLang="en-US" dirty="0"/>
              <a:t>维护一个</a:t>
            </a:r>
            <a:r>
              <a:rPr lang="zh-CN" altLang="en-US" dirty="0">
                <a:solidFill>
                  <a:srgbClr val="0000FF"/>
                </a:solidFill>
              </a:rPr>
              <a:t>所有已知攻击标志性特征的数据库。</a:t>
            </a:r>
            <a:endParaRPr lang="en-US" altLang="zh-CN" dirty="0">
              <a:solidFill>
                <a:srgbClr val="0000FF"/>
              </a:solidFill>
            </a:endParaRPr>
          </a:p>
          <a:p>
            <a:r>
              <a:rPr lang="zh-CN" altLang="zh-CN" dirty="0"/>
              <a:t>这些特征和规则通常由网络安全专家生成，机构的网络管理员定制并将其加入到数据库中。</a:t>
            </a:r>
            <a:endParaRPr lang="zh-CN" altLang="en-US" dirty="0"/>
          </a:p>
          <a:p>
            <a:r>
              <a:rPr lang="zh-CN" altLang="en-US" dirty="0"/>
              <a:t>基于特征</a:t>
            </a:r>
            <a:r>
              <a:rPr lang="zh-CN" altLang="en-US" dirty="0" smtClean="0"/>
              <a:t>的 </a:t>
            </a:r>
            <a:r>
              <a:rPr lang="en-US" altLang="zh-CN" dirty="0" smtClean="0"/>
              <a:t>IDS </a:t>
            </a:r>
            <a:r>
              <a:rPr lang="zh-CN" altLang="en-US" dirty="0" smtClean="0"/>
              <a:t>只能</a:t>
            </a:r>
            <a:r>
              <a:rPr lang="zh-CN" altLang="en-US" dirty="0"/>
              <a:t>检测已知攻击，对于未知攻击则束手无策。  </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8066" name="Rectangle 2"/>
          <p:cNvSpPr>
            <a:spLocks noGrp="1" noChangeArrowheads="1"/>
          </p:cNvSpPr>
          <p:nvPr>
            <p:ph type="title"/>
          </p:nvPr>
        </p:nvSpPr>
        <p:spPr/>
        <p:txBody>
          <a:bodyPr/>
          <a:lstStyle/>
          <a:p>
            <a:pPr algn="ctr"/>
            <a:r>
              <a:rPr lang="zh-CN" altLang="en-US" dirty="0" smtClean="0"/>
              <a:t>两种入侵检测方法 </a:t>
            </a:r>
            <a:endParaRPr lang="zh-CN" altLang="en-US" dirty="0"/>
          </a:p>
        </p:txBody>
      </p:sp>
      <p:sp>
        <p:nvSpPr>
          <p:cNvPr id="728067" name="Rectangle 3"/>
          <p:cNvSpPr>
            <a:spLocks noGrp="1" noChangeArrowheads="1"/>
          </p:cNvSpPr>
          <p:nvPr>
            <p:ph idx="1"/>
          </p:nvPr>
        </p:nvSpPr>
        <p:spPr/>
        <p:txBody>
          <a:bodyPr/>
          <a:lstStyle/>
          <a:p>
            <a:r>
              <a:rPr lang="zh-CN" altLang="zh-CN" dirty="0">
                <a:solidFill>
                  <a:srgbClr val="FF0000"/>
                </a:solidFill>
              </a:rPr>
              <a:t>基于异常</a:t>
            </a:r>
            <a:r>
              <a:rPr lang="zh-CN" altLang="zh-CN" dirty="0" smtClean="0">
                <a:solidFill>
                  <a:srgbClr val="FF0000"/>
                </a:solidFill>
              </a:rPr>
              <a:t>的</a:t>
            </a:r>
            <a:r>
              <a:rPr lang="en-US" altLang="zh-CN" dirty="0" smtClean="0">
                <a:solidFill>
                  <a:srgbClr val="FF0000"/>
                </a:solidFill>
              </a:rPr>
              <a:t> IDS </a:t>
            </a:r>
            <a:r>
              <a:rPr lang="zh-CN" altLang="zh-CN" dirty="0" smtClean="0"/>
              <a:t>通过</a:t>
            </a:r>
            <a:r>
              <a:rPr lang="zh-CN" altLang="zh-CN" dirty="0"/>
              <a:t>观察正常运行的网络流量，学习正常流量的统计特性和</a:t>
            </a:r>
            <a:r>
              <a:rPr lang="zh-CN" altLang="zh-CN" dirty="0" smtClean="0"/>
              <a:t>规律</a:t>
            </a:r>
            <a:r>
              <a:rPr lang="zh-CN" altLang="en-US" dirty="0" smtClean="0"/>
              <a:t>。</a:t>
            </a:r>
            <a:r>
              <a:rPr lang="zh-CN" altLang="zh-CN" dirty="0" smtClean="0"/>
              <a:t>当</a:t>
            </a:r>
            <a:r>
              <a:rPr lang="zh-CN" altLang="zh-CN" dirty="0"/>
              <a:t>检测到网络中流量某种统计规律不符合正常情况时，则认为可能发生了入侵行为。</a:t>
            </a:r>
            <a:endParaRPr lang="zh-CN" altLang="en-US" dirty="0"/>
          </a:p>
        </p:txBody>
      </p:sp>
      <p:sp>
        <p:nvSpPr>
          <p:cNvPr id="2" name="矩形 1"/>
          <p:cNvSpPr/>
          <p:nvPr/>
        </p:nvSpPr>
        <p:spPr>
          <a:xfrm>
            <a:off x="992560" y="3573016"/>
            <a:ext cx="8064896" cy="1569660"/>
          </a:xfrm>
          <a:prstGeom prst="rect">
            <a:avLst/>
          </a:prstGeom>
          <a:solidFill>
            <a:srgbClr val="FFFF66"/>
          </a:solidFill>
          <a:ln>
            <a:solidFill>
              <a:srgbClr val="000099"/>
            </a:solidFill>
          </a:ln>
        </p:spPr>
        <p:txBody>
          <a:bodyPr wrap="square">
            <a:spAutoFit/>
          </a:bodyPr>
          <a:lstStyle/>
          <a:p>
            <a:r>
              <a:rPr lang="zh-CN" altLang="zh-CN" sz="3200" b="1" dirty="0">
                <a:solidFill>
                  <a:srgbClr val="000066"/>
                </a:solidFill>
                <a:latin typeface="+mn-lt"/>
                <a:ea typeface="黑体" panose="02010609060101010101" pitchFamily="2" charset="-122"/>
              </a:rPr>
              <a:t>至今为止，大多数部署</a:t>
            </a:r>
            <a:r>
              <a:rPr lang="zh-CN" altLang="zh-CN" sz="3200" b="1" dirty="0" smtClean="0">
                <a:solidFill>
                  <a:srgbClr val="000066"/>
                </a:solidFill>
                <a:latin typeface="+mn-lt"/>
                <a:ea typeface="黑体" panose="02010609060101010101" pitchFamily="2" charset="-122"/>
              </a:rPr>
              <a:t>的</a:t>
            </a:r>
            <a:r>
              <a:rPr lang="en-US" altLang="zh-CN" sz="3200" b="1" dirty="0" smtClean="0">
                <a:solidFill>
                  <a:srgbClr val="000066"/>
                </a:solidFill>
                <a:latin typeface="+mn-lt"/>
                <a:ea typeface="黑体" panose="02010609060101010101" pitchFamily="2" charset="-122"/>
              </a:rPr>
              <a:t> IDS </a:t>
            </a:r>
            <a:r>
              <a:rPr lang="zh-CN" altLang="zh-CN" sz="3200" b="1" dirty="0" smtClean="0">
                <a:solidFill>
                  <a:srgbClr val="000066"/>
                </a:solidFill>
                <a:latin typeface="+mn-lt"/>
                <a:ea typeface="黑体" panose="02010609060101010101" pitchFamily="2" charset="-122"/>
              </a:rPr>
              <a:t>主要</a:t>
            </a:r>
            <a:r>
              <a:rPr lang="zh-CN" altLang="zh-CN" sz="3200" b="1" dirty="0">
                <a:solidFill>
                  <a:srgbClr val="000066"/>
                </a:solidFill>
                <a:latin typeface="+mn-lt"/>
                <a:ea typeface="黑体" panose="02010609060101010101" pitchFamily="2" charset="-122"/>
              </a:rPr>
              <a:t>是基于特征的，尽管</a:t>
            </a:r>
            <a:r>
              <a:rPr lang="zh-CN" altLang="zh-CN" sz="3200" b="1" dirty="0" smtClean="0">
                <a:solidFill>
                  <a:srgbClr val="000066"/>
                </a:solidFill>
                <a:latin typeface="+mn-lt"/>
                <a:ea typeface="黑体" panose="02010609060101010101" pitchFamily="2" charset="-122"/>
              </a:rPr>
              <a:t>某些</a:t>
            </a:r>
            <a:r>
              <a:rPr lang="en-US" altLang="zh-CN" sz="3200" b="1" dirty="0" smtClean="0">
                <a:solidFill>
                  <a:srgbClr val="000066"/>
                </a:solidFill>
                <a:latin typeface="+mn-lt"/>
                <a:ea typeface="黑体" panose="02010609060101010101" pitchFamily="2" charset="-122"/>
              </a:rPr>
              <a:t> IDS </a:t>
            </a:r>
            <a:r>
              <a:rPr lang="zh-CN" altLang="zh-CN" sz="3200" b="1" dirty="0" smtClean="0">
                <a:solidFill>
                  <a:srgbClr val="000066"/>
                </a:solidFill>
                <a:latin typeface="+mn-lt"/>
                <a:ea typeface="黑体" panose="02010609060101010101" pitchFamily="2" charset="-122"/>
              </a:rPr>
              <a:t>包括</a:t>
            </a:r>
            <a:r>
              <a:rPr lang="zh-CN" altLang="zh-CN" sz="3200" b="1" dirty="0">
                <a:solidFill>
                  <a:srgbClr val="000066"/>
                </a:solidFill>
                <a:latin typeface="+mn-lt"/>
                <a:ea typeface="黑体" panose="02010609060101010101" pitchFamily="2" charset="-122"/>
              </a:rPr>
              <a:t>了某些基于异常的特性。</a:t>
            </a:r>
            <a:endParaRPr lang="zh-CN" altLang="en-US" sz="3200" b="1" dirty="0">
              <a:solidFill>
                <a:srgbClr val="000066"/>
              </a:solidFill>
              <a:latin typeface="+mn-lt"/>
              <a:ea typeface="黑体" panose="02010609060101010101" pitchFamily="2" charset="-122"/>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6" name="Rectangle 2"/>
          <p:cNvSpPr>
            <a:spLocks noGrp="1" noChangeArrowheads="1"/>
          </p:cNvSpPr>
          <p:nvPr>
            <p:ph type="title"/>
          </p:nvPr>
        </p:nvSpPr>
        <p:spPr/>
        <p:txBody>
          <a:bodyPr/>
          <a:lstStyle/>
          <a:p>
            <a:r>
              <a:rPr lang="en-US" altLang="zh-CN" sz="4000" dirty="0" smtClean="0"/>
              <a:t>9.8  </a:t>
            </a:r>
            <a:r>
              <a:rPr lang="zh-CN" altLang="en-US" sz="4000" dirty="0" smtClean="0"/>
              <a:t>区块链和比特币</a:t>
            </a:r>
            <a:endParaRPr lang="zh-CN" altLang="en-US" sz="4000" dirty="0"/>
          </a:p>
        </p:txBody>
      </p:sp>
      <p:sp>
        <p:nvSpPr>
          <p:cNvPr id="594947" name="Rectangle 3"/>
          <p:cNvSpPr>
            <a:spLocks noGrp="1" noChangeArrowheads="1"/>
          </p:cNvSpPr>
          <p:nvPr>
            <p:ph idx="1"/>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r>
              <a:rPr lang="zh-CN" altLang="en-US" dirty="0" smtClean="0"/>
              <a:t>什么是区块链？</a:t>
            </a:r>
            <a:r>
              <a:rPr lang="zh-CN" altLang="en-US" dirty="0"/>
              <a:t>区块链就是通过密码学的方式形成的一个由集体维护的分布式数据库</a:t>
            </a:r>
            <a:r>
              <a:rPr lang="zh-CN" altLang="en-US" dirty="0" smtClean="0"/>
              <a:t>。</a:t>
            </a:r>
            <a:endParaRPr lang="en-US" altLang="zh-CN" dirty="0" smtClean="0"/>
          </a:p>
          <a:p>
            <a:r>
              <a:rPr lang="zh-CN" altLang="en-US" dirty="0" smtClean="0"/>
              <a:t>比特币是一种区块链</a:t>
            </a:r>
            <a:endParaRPr lang="en-US" altLang="zh-CN" dirty="0" smtClean="0"/>
          </a:p>
          <a:p>
            <a:r>
              <a:rPr lang="zh-CN" altLang="en-US" dirty="0" smtClean="0"/>
              <a:t>区块链因比特币而兴，但不仅仅是比特币上</a:t>
            </a:r>
            <a:endParaRPr lang="en-US" altLang="zh-CN" dirty="0" smtClean="0"/>
          </a:p>
          <a:p>
            <a:endParaRPr lang="zh-CN" altLang="zh-CN"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神奇之处</a:t>
            </a:r>
            <a:endParaRPr lang="zh-CN" altLang="en-US" dirty="0"/>
          </a:p>
        </p:txBody>
      </p:sp>
      <p:sp>
        <p:nvSpPr>
          <p:cNvPr id="3" name="内容占位符 2"/>
          <p:cNvSpPr>
            <a:spLocks noGrp="1"/>
          </p:cNvSpPr>
          <p:nvPr>
            <p:ph idx="1"/>
          </p:nvPr>
        </p:nvSpPr>
        <p:spPr/>
        <p:txBody>
          <a:bodyPr/>
          <a:lstStyle/>
          <a:p>
            <a:r>
              <a:rPr lang="zh-CN" altLang="en-US" dirty="0" smtClean="0"/>
              <a:t>中本聪</a:t>
            </a:r>
            <a:endParaRPr lang="en-US" altLang="zh-CN" dirty="0" smtClean="0"/>
          </a:p>
          <a:p>
            <a:r>
              <a:rPr lang="zh-CN" altLang="en-US" dirty="0" smtClean="0"/>
              <a:t>融合创新</a:t>
            </a:r>
            <a:endParaRPr lang="en-US" altLang="zh-CN" dirty="0" smtClean="0"/>
          </a:p>
          <a:p>
            <a:r>
              <a:rPr lang="en-US" altLang="zh-CN" dirty="0" smtClean="0"/>
              <a:t>2100</a:t>
            </a:r>
            <a:r>
              <a:rPr lang="zh-CN" altLang="en-US" dirty="0" smtClean="0"/>
              <a:t>万个比特币</a:t>
            </a:r>
            <a:endParaRPr lang="zh-CN" altLang="en-US" dirty="0"/>
          </a:p>
        </p:txBody>
      </p:sp>
      <p:pic>
        <p:nvPicPr>
          <p:cNvPr id="4" name="图片 3"/>
          <p:cNvPicPr>
            <a:picLocks noChangeAspect="1"/>
          </p:cNvPicPr>
          <p:nvPr/>
        </p:nvPicPr>
        <p:blipFill>
          <a:blip r:embed="rId2"/>
          <a:stretch>
            <a:fillRect/>
          </a:stretch>
        </p:blipFill>
        <p:spPr>
          <a:xfrm>
            <a:off x="848544" y="3068960"/>
            <a:ext cx="8352928" cy="3732774"/>
          </a:xfrm>
          <a:prstGeom prst="rect">
            <a:avLst/>
          </a:prstGeom>
        </p:spPr>
      </p:pic>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区</a:t>
            </a:r>
            <a:r>
              <a:rPr lang="zh-CN" altLang="en-US" dirty="0" smtClean="0"/>
              <a:t>块链解决</a:t>
            </a:r>
            <a:r>
              <a:rPr lang="zh-CN" altLang="en-US" dirty="0"/>
              <a:t>什么问题？</a:t>
            </a:r>
          </a:p>
        </p:txBody>
      </p:sp>
      <p:pic>
        <p:nvPicPr>
          <p:cNvPr id="24578" name="Picture 2" descr="https://pic1.zhimg.com/50/ab711270594c0bc69a7611d2205b09f0_h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0712" y="1484380"/>
            <a:ext cx="5013449" cy="435891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去中心化账本</a:t>
            </a:r>
            <a:endParaRPr lang="zh-CN" altLang="en-US" dirty="0"/>
          </a:p>
        </p:txBody>
      </p:sp>
      <p:sp>
        <p:nvSpPr>
          <p:cNvPr id="3" name="内容占位符 2"/>
          <p:cNvSpPr>
            <a:spLocks noGrp="1"/>
          </p:cNvSpPr>
          <p:nvPr>
            <p:ph idx="1"/>
          </p:nvPr>
        </p:nvSpPr>
        <p:spPr/>
        <p:txBody>
          <a:bodyPr/>
          <a:lstStyle/>
          <a:p>
            <a:endParaRPr lang="zh-CN" altLang="en-US"/>
          </a:p>
        </p:txBody>
      </p:sp>
      <p:pic>
        <p:nvPicPr>
          <p:cNvPr id="25602" name="Picture 2" descr="https://pic3.zhimg.com/50/fa9a7067a78d8c6fca49703521217c26_h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1" y="2334514"/>
            <a:ext cx="4097660" cy="3300893"/>
          </a:xfrm>
          <a:prstGeom prst="rect">
            <a:avLst/>
          </a:prstGeom>
          <a:noFill/>
          <a:extLst>
            <a:ext uri="{909E8E84-426E-40DD-AFC4-6F175D3DCCD1}">
              <a14:hiddenFill xmlns:a14="http://schemas.microsoft.com/office/drawing/2010/main">
                <a:solidFill>
                  <a:srgbClr val="FFFFFF"/>
                </a:solidFill>
              </a14:hiddenFill>
            </a:ext>
          </a:extLst>
        </p:spPr>
      </p:pic>
      <p:pic>
        <p:nvPicPr>
          <p:cNvPr id="25604" name="Picture 4" descr="https://pic4.zhimg.com/50/c14f86e8ea7dea99628bfd6998f939d3_h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8984" y="2204863"/>
            <a:ext cx="4991551" cy="333463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去中心化借贷模型</a:t>
            </a:r>
            <a:endParaRPr lang="zh-CN" altLang="en-US" dirty="0"/>
          </a:p>
        </p:txBody>
      </p:sp>
      <p:sp>
        <p:nvSpPr>
          <p:cNvPr id="3" name="内容占位符 2"/>
          <p:cNvSpPr>
            <a:spLocks noGrp="1"/>
          </p:cNvSpPr>
          <p:nvPr>
            <p:ph idx="1"/>
          </p:nvPr>
        </p:nvSpPr>
        <p:spPr/>
        <p:txBody>
          <a:bodyPr/>
          <a:lstStyle/>
          <a:p>
            <a:endParaRPr lang="zh-CN" altLang="en-US"/>
          </a:p>
        </p:txBody>
      </p:sp>
      <p:pic>
        <p:nvPicPr>
          <p:cNvPr id="28674" name="Picture 2" descr="https://pic3.zhimg.com/50/17966428c5ce9ea9d60aab703b3a405e_h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9406" y="1484784"/>
            <a:ext cx="6858000" cy="45339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9.1.2  </a:t>
            </a:r>
            <a:r>
              <a:rPr lang="zh-CN" altLang="zh-CN" dirty="0"/>
              <a:t>安全的计算机网络</a:t>
            </a:r>
            <a:endParaRPr lang="zh-CN" altLang="en-US" dirty="0"/>
          </a:p>
        </p:txBody>
      </p:sp>
      <p:sp>
        <p:nvSpPr>
          <p:cNvPr id="3" name="内容占位符 2"/>
          <p:cNvSpPr>
            <a:spLocks noGrp="1"/>
          </p:cNvSpPr>
          <p:nvPr>
            <p:ph idx="1"/>
          </p:nvPr>
        </p:nvSpPr>
        <p:spPr/>
        <p:txBody>
          <a:bodyPr/>
          <a:lstStyle/>
          <a:p>
            <a:r>
              <a:rPr lang="zh-CN" altLang="zh-CN" dirty="0"/>
              <a:t>网络的安全性是不可判定</a:t>
            </a:r>
            <a:r>
              <a:rPr lang="zh-CN" altLang="zh-CN" dirty="0" smtClean="0"/>
              <a:t>的</a:t>
            </a:r>
            <a:r>
              <a:rPr lang="zh-CN" altLang="en-US" dirty="0" smtClean="0"/>
              <a:t>。</a:t>
            </a:r>
            <a:endParaRPr lang="en-US" altLang="zh-CN" dirty="0" smtClean="0"/>
          </a:p>
          <a:p>
            <a:r>
              <a:rPr lang="zh-CN" altLang="zh-CN" dirty="0"/>
              <a:t>一个安全的计算机网络</a:t>
            </a:r>
            <a:r>
              <a:rPr lang="zh-CN" altLang="zh-CN" dirty="0" smtClean="0"/>
              <a:t>应达到四</a:t>
            </a:r>
            <a:r>
              <a:rPr lang="zh-CN" altLang="zh-CN" dirty="0"/>
              <a:t>个目标：</a:t>
            </a:r>
          </a:p>
          <a:p>
            <a:pPr lvl="1"/>
            <a:r>
              <a:rPr lang="en-US" altLang="zh-CN" dirty="0"/>
              <a:t>1. </a:t>
            </a:r>
            <a:r>
              <a:rPr lang="zh-CN" altLang="zh-CN" dirty="0" smtClean="0"/>
              <a:t>保密性</a:t>
            </a:r>
            <a:endParaRPr lang="en-US" altLang="zh-CN" dirty="0" smtClean="0"/>
          </a:p>
          <a:p>
            <a:pPr lvl="1"/>
            <a:r>
              <a:rPr lang="en-US" altLang="zh-CN" dirty="0"/>
              <a:t>2. </a:t>
            </a:r>
            <a:r>
              <a:rPr lang="zh-CN" altLang="zh-CN" dirty="0"/>
              <a:t>端点</a:t>
            </a:r>
            <a:r>
              <a:rPr lang="zh-CN" altLang="zh-CN" dirty="0" smtClean="0"/>
              <a:t>鉴别</a:t>
            </a:r>
            <a:endParaRPr lang="en-US" altLang="zh-CN" dirty="0" smtClean="0"/>
          </a:p>
          <a:p>
            <a:pPr lvl="1"/>
            <a:r>
              <a:rPr lang="en-US" altLang="zh-CN" dirty="0"/>
              <a:t>3. </a:t>
            </a:r>
            <a:r>
              <a:rPr lang="zh-CN" altLang="zh-CN" dirty="0"/>
              <a:t>信息的完整性</a:t>
            </a:r>
          </a:p>
          <a:p>
            <a:pPr lvl="1"/>
            <a:r>
              <a:rPr lang="en-US" altLang="zh-CN" dirty="0"/>
              <a:t>4. </a:t>
            </a:r>
            <a:r>
              <a:rPr lang="zh-CN" altLang="zh-CN" dirty="0"/>
              <a:t>运行的</a:t>
            </a:r>
            <a:r>
              <a:rPr lang="zh-CN" altLang="zh-CN" dirty="0" smtClean="0"/>
              <a:t>安全性</a:t>
            </a:r>
            <a:endParaRPr lang="zh-CN" altLang="zh-CN" dirty="0"/>
          </a:p>
        </p:txBody>
      </p:sp>
      <p:sp>
        <p:nvSpPr>
          <p:cNvPr id="7" name="矩形标注 6"/>
          <p:cNvSpPr/>
          <p:nvPr/>
        </p:nvSpPr>
        <p:spPr bwMode="auto">
          <a:xfrm>
            <a:off x="4448944" y="2564904"/>
            <a:ext cx="4968552" cy="3600400"/>
          </a:xfrm>
          <a:prstGeom prst="wedgeRectCallout">
            <a:avLst>
              <a:gd name="adj1" fmla="val -79805"/>
              <a:gd name="adj2" fmla="val -46410"/>
            </a:avLst>
          </a:prstGeom>
          <a:solidFill>
            <a:srgbClr val="FF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lstStyle/>
          <a:p>
            <a:pPr marL="269875" indent="-269875">
              <a:spcBef>
                <a:spcPts val="600"/>
              </a:spcBef>
              <a:buSzPct val="70000"/>
              <a:buFont typeface="Wingdings" panose="05000000000000000000" pitchFamily="2" charset="2"/>
              <a:buChar char="l"/>
            </a:pPr>
            <a:r>
              <a:rPr lang="zh-CN" altLang="zh-CN" sz="2600" b="1" dirty="0">
                <a:solidFill>
                  <a:srgbClr val="000099"/>
                </a:solidFill>
                <a:ea typeface="黑体" panose="02010609060101010101" pitchFamily="2" charset="-122"/>
              </a:rPr>
              <a:t>只有信息的发送方和接收方才能懂得所发送信息的内容</a:t>
            </a:r>
            <a:r>
              <a:rPr lang="zh-CN" altLang="en-US" sz="2600" b="1" dirty="0">
                <a:solidFill>
                  <a:srgbClr val="000099"/>
                </a:solidFill>
                <a:ea typeface="黑体" panose="02010609060101010101" pitchFamily="2" charset="-122"/>
              </a:rPr>
              <a:t>。</a:t>
            </a:r>
            <a:endParaRPr lang="en-US" altLang="zh-CN" sz="2600" b="1" dirty="0">
              <a:solidFill>
                <a:srgbClr val="000099"/>
              </a:solidFill>
              <a:ea typeface="黑体" panose="02010609060101010101" pitchFamily="2" charset="-122"/>
            </a:endParaRPr>
          </a:p>
          <a:p>
            <a:pPr marL="269875" indent="-269875">
              <a:spcBef>
                <a:spcPts val="600"/>
              </a:spcBef>
              <a:buSzPct val="70000"/>
              <a:buFont typeface="Wingdings" panose="05000000000000000000" pitchFamily="2" charset="2"/>
              <a:buChar char="l"/>
            </a:pPr>
            <a:r>
              <a:rPr lang="zh-CN" altLang="en-US" sz="2600" b="1" dirty="0">
                <a:solidFill>
                  <a:srgbClr val="000099"/>
                </a:solidFill>
                <a:ea typeface="黑体" panose="02010609060101010101" pitchFamily="2" charset="-122"/>
              </a:rPr>
              <a:t>是网络</a:t>
            </a:r>
            <a:r>
              <a:rPr lang="zh-CN" altLang="en-US" sz="2600" b="1" dirty="0" smtClean="0">
                <a:solidFill>
                  <a:srgbClr val="000099"/>
                </a:solidFill>
                <a:ea typeface="黑体" panose="02010609060101010101" pitchFamily="2" charset="-122"/>
              </a:rPr>
              <a:t>安全通信的</a:t>
            </a:r>
            <a:r>
              <a:rPr lang="zh-CN" altLang="en-US" sz="2600" b="1" dirty="0" smtClean="0">
                <a:solidFill>
                  <a:srgbClr val="FF0000"/>
                </a:solidFill>
                <a:ea typeface="黑体" panose="02010609060101010101" pitchFamily="2" charset="-122"/>
              </a:rPr>
              <a:t>最基本</a:t>
            </a:r>
            <a:r>
              <a:rPr lang="zh-CN" altLang="en-US" sz="2600" b="1" dirty="0">
                <a:solidFill>
                  <a:srgbClr val="000099"/>
                </a:solidFill>
                <a:ea typeface="黑体" panose="02010609060101010101" pitchFamily="2" charset="-122"/>
              </a:rPr>
              <a:t>的</a:t>
            </a:r>
            <a:r>
              <a:rPr lang="zh-CN" altLang="en-US" sz="2600" b="1" dirty="0" smtClean="0">
                <a:solidFill>
                  <a:srgbClr val="000099"/>
                </a:solidFill>
                <a:ea typeface="黑体" panose="02010609060101010101" pitchFamily="2" charset="-122"/>
              </a:rPr>
              <a:t>内容</a:t>
            </a:r>
            <a:r>
              <a:rPr lang="zh-CN" altLang="en-US" sz="2600" b="1" dirty="0">
                <a:solidFill>
                  <a:srgbClr val="000099"/>
                </a:solidFill>
                <a:ea typeface="黑体" panose="02010609060101010101" pitchFamily="2" charset="-122"/>
              </a:rPr>
              <a:t>，也是对付被动攻击必须具备的功能。</a:t>
            </a:r>
            <a:endParaRPr lang="en-US" altLang="zh-CN" sz="2600" b="1" dirty="0">
              <a:solidFill>
                <a:srgbClr val="000099"/>
              </a:solidFill>
              <a:ea typeface="黑体" panose="02010609060101010101" pitchFamily="2" charset="-122"/>
            </a:endParaRPr>
          </a:p>
          <a:p>
            <a:pPr marL="269875" indent="-269875">
              <a:spcBef>
                <a:spcPts val="600"/>
              </a:spcBef>
              <a:buSzPct val="70000"/>
              <a:buFont typeface="Wingdings" panose="05000000000000000000" pitchFamily="2" charset="2"/>
              <a:buChar char="l"/>
            </a:pPr>
            <a:r>
              <a:rPr lang="zh-CN" altLang="zh-CN" sz="2600" b="1" dirty="0">
                <a:solidFill>
                  <a:srgbClr val="000099"/>
                </a:solidFill>
                <a:ea typeface="黑体" panose="02010609060101010101" pitchFamily="2" charset="-122"/>
              </a:rPr>
              <a:t>为了使网络具有保密性，需要使用各种</a:t>
            </a:r>
            <a:r>
              <a:rPr lang="zh-CN" altLang="zh-CN" sz="2600" b="1" dirty="0">
                <a:solidFill>
                  <a:srgbClr val="FF0000"/>
                </a:solidFill>
                <a:ea typeface="黑体" panose="02010609060101010101" pitchFamily="2" charset="-122"/>
              </a:rPr>
              <a:t>密码技术。</a:t>
            </a:r>
            <a:endParaRPr lang="zh-CN" altLang="en-US" sz="2600" b="1" dirty="0">
              <a:solidFill>
                <a:srgbClr val="FF0000"/>
              </a:solidFill>
              <a:latin typeface="+mn-lt"/>
              <a:ea typeface="黑体" panose="02010609060101010101" pitchFamily="2" charset="-122"/>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现金？比特</a:t>
            </a:r>
            <a:r>
              <a:rPr lang="zh-CN" altLang="en-US" smtClean="0"/>
              <a:t>币</a:t>
            </a:r>
            <a:r>
              <a:rPr lang="zh-CN" altLang="en-US" smtClean="0"/>
              <a:t>？</a:t>
            </a:r>
            <a:endParaRPr lang="zh-CN" altLang="en-US" dirty="0"/>
          </a:p>
        </p:txBody>
      </p:sp>
      <p:sp>
        <p:nvSpPr>
          <p:cNvPr id="3" name="内容占位符 2"/>
          <p:cNvSpPr>
            <a:spLocks noGrp="1"/>
          </p:cNvSpPr>
          <p:nvPr>
            <p:ph idx="1"/>
          </p:nvPr>
        </p:nvSpPr>
        <p:spPr/>
        <p:txBody>
          <a:bodyPr/>
          <a:lstStyle/>
          <a:p>
            <a:endParaRPr lang="zh-CN" altLang="en-US"/>
          </a:p>
        </p:txBody>
      </p:sp>
      <p:pic>
        <p:nvPicPr>
          <p:cNvPr id="29698" name="Picture 2" descr="https://pic1.zhimg.com/50/129eca5e26cdaf3de77b9a8cffa296a8_h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2600" y="1844824"/>
            <a:ext cx="6858000" cy="46005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记账奖励</a:t>
            </a:r>
            <a:endParaRPr lang="zh-CN" altLang="en-US" dirty="0"/>
          </a:p>
        </p:txBody>
      </p:sp>
      <p:sp>
        <p:nvSpPr>
          <p:cNvPr id="3" name="内容占位符 2"/>
          <p:cNvSpPr>
            <a:spLocks noGrp="1"/>
          </p:cNvSpPr>
          <p:nvPr>
            <p:ph idx="1"/>
          </p:nvPr>
        </p:nvSpPr>
        <p:spPr/>
        <p:txBody>
          <a:bodyPr/>
          <a:lstStyle/>
          <a:p>
            <a:r>
              <a:rPr lang="zh-CN" altLang="en-US" sz="2800" dirty="0"/>
              <a:t>为了激励大家帮我传话和记账，我</a:t>
            </a:r>
            <a:r>
              <a:rPr lang="zh-CN" altLang="en-US" sz="2800" dirty="0" smtClean="0"/>
              <a:t>决定奖励</a:t>
            </a:r>
            <a:r>
              <a:rPr lang="zh-CN" altLang="en-US" sz="2800" dirty="0"/>
              <a:t>：第一个听到我喊话并记录下来的人</a:t>
            </a:r>
            <a:r>
              <a:rPr lang="zh-CN" altLang="en-US" sz="2800" dirty="0" smtClean="0"/>
              <a:t>，</a:t>
            </a:r>
            <a:r>
              <a:rPr lang="zh-CN" altLang="en-US" sz="2800" dirty="0" smtClean="0">
                <a:solidFill>
                  <a:srgbClr val="FF0000"/>
                </a:solidFill>
              </a:rPr>
              <a:t>凭空</a:t>
            </a:r>
            <a:r>
              <a:rPr lang="zh-CN" altLang="en-US" sz="2800" dirty="0">
                <a:solidFill>
                  <a:srgbClr val="FF0000"/>
                </a:solidFill>
              </a:rPr>
              <a:t>得到了</a:t>
            </a:r>
            <a:r>
              <a:rPr lang="en-US" altLang="zh-CN" sz="2800" dirty="0">
                <a:solidFill>
                  <a:srgbClr val="FF0000"/>
                </a:solidFill>
              </a:rPr>
              <a:t>1</a:t>
            </a:r>
            <a:r>
              <a:rPr lang="zh-CN" altLang="en-US" sz="2800" dirty="0">
                <a:solidFill>
                  <a:srgbClr val="FF0000"/>
                </a:solidFill>
              </a:rPr>
              <a:t>个查克拉</a:t>
            </a:r>
            <a:r>
              <a:rPr lang="zh-CN" altLang="en-US" sz="2800" dirty="0"/>
              <a:t>，这个查克拉是整个系统对你幸苦记账的报酬，而你记录了这句话之后，要马上告诉其它人你已经记录好了，让别人放弃继续记录这句话，并给你自己的记录编号让别人有据可查，然后你再把我的话加上你的记录编号一起喊出来，供下一个人记账</a:t>
            </a:r>
            <a:r>
              <a:rPr lang="zh-CN" altLang="en-US" sz="2800" dirty="0" smtClean="0"/>
              <a:t>。</a:t>
            </a:r>
            <a:endParaRPr lang="en-US" altLang="zh-CN" sz="2800" dirty="0" smtClean="0"/>
          </a:p>
          <a:p>
            <a:r>
              <a:rPr lang="zh-CN" altLang="en-US" sz="2800" dirty="0"/>
              <a:t>当这个规则定下以后，这个系统中一定会出现一批人，他们开始竖着耳朵监听周围发出的声音，以抢占第一个记账的权利</a:t>
            </a:r>
            <a:r>
              <a:rPr lang="zh-CN" altLang="en-US" sz="2800" dirty="0" smtClean="0"/>
              <a:t>。这就是挖矿的雏形。</a:t>
            </a:r>
            <a:endParaRPr lang="zh-CN" altLang="en-US" sz="2800"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挖矿</a:t>
            </a:r>
            <a:endParaRPr lang="zh-CN" altLang="en-US" dirty="0"/>
          </a:p>
        </p:txBody>
      </p:sp>
      <p:sp>
        <p:nvSpPr>
          <p:cNvPr id="3" name="内容占位符 2"/>
          <p:cNvSpPr>
            <a:spLocks noGrp="1"/>
          </p:cNvSpPr>
          <p:nvPr>
            <p:ph idx="1"/>
          </p:nvPr>
        </p:nvSpPr>
        <p:spPr/>
        <p:txBody>
          <a:bodyPr/>
          <a:lstStyle/>
          <a:p>
            <a:r>
              <a:rPr lang="zh-CN" altLang="en-US" dirty="0"/>
              <a:t>单身汪们要找女票，国民岳母说我有好多女儿，这样吧我给你们出点题目，解出一个就给其中一个姑娘的微信号。单身汪们疯狂竞争，想破脑袋去解题。只要其中一只汪解出一道题，就立马得意洋洋地昭告天下，示威全部单身汪，这个姑娘是我的啦，你们放弃吧。其他单身汪们即使不服也没有办法，惆怅懊恼也不是个事儿啊，还是麻溜地立马去解下一道题目吧。这只喜赢姑娘的幸运小汪被岳母认可后还能得到</a:t>
            </a:r>
            <a:r>
              <a:rPr lang="en-US" altLang="zh-CN" dirty="0"/>
              <a:t>25</a:t>
            </a:r>
            <a:r>
              <a:rPr lang="zh-CN" altLang="en-US" dirty="0"/>
              <a:t>个货币单位的彩礼，简直人生赢家</a:t>
            </a:r>
            <a:r>
              <a:rPr lang="zh-CN" altLang="en-US" dirty="0" smtClean="0"/>
              <a:t>。</a:t>
            </a:r>
            <a:endParaRPr lang="zh-CN" alt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同时记账</a:t>
            </a:r>
            <a:endParaRPr lang="zh-CN" altLang="en-US" dirty="0"/>
          </a:p>
        </p:txBody>
      </p:sp>
      <p:sp>
        <p:nvSpPr>
          <p:cNvPr id="3" name="内容占位符 2"/>
          <p:cNvSpPr>
            <a:spLocks noGrp="1"/>
          </p:cNvSpPr>
          <p:nvPr>
            <p:ph idx="1"/>
          </p:nvPr>
        </p:nvSpPr>
        <p:spPr/>
        <p:txBody>
          <a:bodyPr/>
          <a:lstStyle/>
          <a:p>
            <a:endParaRPr lang="zh-CN" altLang="en-US"/>
          </a:p>
        </p:txBody>
      </p:sp>
      <p:pic>
        <p:nvPicPr>
          <p:cNvPr id="30722" name="Picture 2" descr="https://pic3.zhimg.com/50/5e564510dae5b6cffa111c38ec271fea_h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6616" y="1988840"/>
            <a:ext cx="6858000" cy="393382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增加难度规则</a:t>
            </a:r>
            <a:endParaRPr lang="zh-CN" altLang="en-US" dirty="0"/>
          </a:p>
        </p:txBody>
      </p:sp>
      <p:sp>
        <p:nvSpPr>
          <p:cNvPr id="3" name="内容占位符 2"/>
          <p:cNvSpPr>
            <a:spLocks noGrp="1"/>
          </p:cNvSpPr>
          <p:nvPr>
            <p:ph idx="1"/>
          </p:nvPr>
        </p:nvSpPr>
        <p:spPr/>
        <p:txBody>
          <a:bodyPr/>
          <a:lstStyle/>
          <a:p>
            <a:r>
              <a:rPr lang="zh-CN" altLang="en-US" b="0" dirty="0"/>
              <a:t>每个人在记录小本本的时候，需要脱鞋然后用脚拿笔，在小本本上用正楷体书写！有了这个规定，由于用脚写字难度很大，每个人至少需要</a:t>
            </a:r>
            <a:r>
              <a:rPr lang="en-US" altLang="zh-CN" b="0" dirty="0"/>
              <a:t>10</a:t>
            </a:r>
            <a:r>
              <a:rPr lang="zh-CN" altLang="en-US" b="0" dirty="0"/>
              <a:t>分钟才能写完，而且由于每个人用脚写字的熟练度不通，写完这句话所用的时间也</a:t>
            </a:r>
            <a:r>
              <a:rPr lang="zh-CN" altLang="en-US" b="0" dirty="0" smtClean="0"/>
              <a:t>不同。</a:t>
            </a:r>
            <a:endParaRPr lang="en-US" altLang="zh-CN" b="0" dirty="0" smtClean="0"/>
          </a:p>
          <a:p>
            <a:pPr lvl="1"/>
            <a:r>
              <a:rPr lang="zh-CN" altLang="en-US" b="0" dirty="0"/>
              <a:t>“听谁的”</a:t>
            </a:r>
            <a:r>
              <a:rPr lang="en-US" altLang="zh-CN" b="0" dirty="0"/>
              <a:t>——</a:t>
            </a:r>
            <a:r>
              <a:rPr lang="zh-CN" altLang="en-US" b="0" dirty="0"/>
              <a:t>中本聪破解“拜占庭将军问题”的算法</a:t>
            </a:r>
          </a:p>
          <a:p>
            <a:pPr lvl="1"/>
            <a:r>
              <a:rPr lang="zh-CN" altLang="en-US" b="0" dirty="0"/>
              <a:t>“在小本本上记录”</a:t>
            </a:r>
            <a:r>
              <a:rPr lang="en-US" altLang="zh-CN" b="0" dirty="0"/>
              <a:t>——</a:t>
            </a:r>
            <a:r>
              <a:rPr lang="zh-CN" altLang="en-US" b="0" dirty="0"/>
              <a:t>比特币挖矿</a:t>
            </a:r>
          </a:p>
          <a:p>
            <a:pPr lvl="1"/>
            <a:r>
              <a:rPr lang="zh-CN" altLang="en-US" b="0" dirty="0"/>
              <a:t>“脱鞋用脚写字”</a:t>
            </a:r>
            <a:r>
              <a:rPr lang="en-US" altLang="zh-CN" b="0" dirty="0"/>
              <a:t>——</a:t>
            </a:r>
            <a:r>
              <a:rPr lang="zh-CN" altLang="en-US" b="0" dirty="0"/>
              <a:t>比特币挖矿难度</a:t>
            </a:r>
          </a:p>
          <a:p>
            <a:pPr lvl="1"/>
            <a:r>
              <a:rPr lang="zh-CN" altLang="en-US" b="0" dirty="0"/>
              <a:t>“脱鞋写字速度”</a:t>
            </a:r>
            <a:r>
              <a:rPr lang="en-US" altLang="zh-CN" b="0" dirty="0"/>
              <a:t>——</a:t>
            </a:r>
            <a:r>
              <a:rPr lang="zh-CN" altLang="en-US" b="0" dirty="0"/>
              <a:t>算力</a:t>
            </a:r>
          </a:p>
          <a:p>
            <a:endParaRPr lang="zh-CN" alt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区块链的几个特性</a:t>
            </a:r>
            <a:endParaRPr lang="zh-CN" altLang="en-US" dirty="0"/>
          </a:p>
        </p:txBody>
      </p:sp>
      <p:sp>
        <p:nvSpPr>
          <p:cNvPr id="3" name="内容占位符 2"/>
          <p:cNvSpPr>
            <a:spLocks noGrp="1"/>
          </p:cNvSpPr>
          <p:nvPr>
            <p:ph idx="1"/>
          </p:nvPr>
        </p:nvSpPr>
        <p:spPr/>
        <p:txBody>
          <a:bodyPr/>
          <a:lstStyle/>
          <a:p>
            <a:r>
              <a:rPr lang="zh-CN" altLang="en-US" b="0" dirty="0"/>
              <a:t>去中心化，没有第三方中介，一切都由程序来完成</a:t>
            </a:r>
            <a:r>
              <a:rPr lang="zh-CN" altLang="en-US" b="0" dirty="0" smtClean="0"/>
              <a:t>。</a:t>
            </a:r>
            <a:endParaRPr lang="zh-CN" altLang="en-US" b="0" dirty="0"/>
          </a:p>
          <a:p>
            <a:r>
              <a:rPr lang="zh-CN" altLang="en-US" b="0" dirty="0"/>
              <a:t>安全性，主要体现在分布式、</a:t>
            </a:r>
            <a:r>
              <a:rPr lang="en-US" altLang="zh-CN" b="0" dirty="0"/>
              <a:t>51%</a:t>
            </a:r>
            <a:r>
              <a:rPr lang="zh-CN" altLang="en-US" b="0" dirty="0"/>
              <a:t>攻击，即使一个节点被攻击或宕机也不会影响网络的运行。</a:t>
            </a:r>
          </a:p>
          <a:p>
            <a:r>
              <a:rPr lang="zh-CN" altLang="en-US" b="0" dirty="0"/>
              <a:t>最核心的就是：去信任。一切社会行为都要建立在”信任“的基础上，这也是区块链解决的最根本的问题。</a:t>
            </a:r>
          </a:p>
          <a:p>
            <a:endParaRPr lang="zh-CN" altLang="en-US" dirty="0"/>
          </a:p>
        </p:txBody>
      </p:sp>
    </p:spTree>
  </p:cSld>
  <p:clrMapOvr>
    <a:masterClrMapping/>
  </p:clrMapOvr>
</p:sld>
</file>

<file path=ppt/theme/theme1.xml><?xml version="1.0" encoding="utf-8"?>
<a:theme xmlns:a="http://schemas.openxmlformats.org/drawingml/2006/main" name="CN(myzh)Icon">
  <a:themeElements>
    <a:clrScheme name="演示稿（水平） 9">
      <a:dk1>
        <a:srgbClr val="000000"/>
      </a:dk1>
      <a:lt1>
        <a:srgbClr val="FFFFFF"/>
      </a:lt1>
      <a:dk2>
        <a:srgbClr val="666699"/>
      </a:dk2>
      <a:lt2>
        <a:srgbClr val="FFCC00"/>
      </a:lt2>
      <a:accent1>
        <a:srgbClr val="FF9900"/>
      </a:accent1>
      <a:accent2>
        <a:srgbClr val="FF9900"/>
      </a:accent2>
      <a:accent3>
        <a:srgbClr val="FFFFFF"/>
      </a:accent3>
      <a:accent4>
        <a:srgbClr val="000000"/>
      </a:accent4>
      <a:accent5>
        <a:srgbClr val="FFCAAA"/>
      </a:accent5>
      <a:accent6>
        <a:srgbClr val="E78A00"/>
      </a:accent6>
      <a:hlink>
        <a:srgbClr val="666699"/>
      </a:hlink>
      <a:folHlink>
        <a:srgbClr val="999966"/>
      </a:folHlink>
    </a:clrScheme>
    <a:fontScheme name="演示稿（水平）">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演示稿（水平）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演示稿（水平）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演示稿（水平）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演示稿（水平）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演示稿（水平）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演示稿（水平）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演示稿（水平）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演示稿（水平）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演示稿（水平） 9">
        <a:dk1>
          <a:srgbClr val="000000"/>
        </a:dk1>
        <a:lt1>
          <a:srgbClr val="FFFFFF"/>
        </a:lt1>
        <a:dk2>
          <a:srgbClr val="666699"/>
        </a:dk2>
        <a:lt2>
          <a:srgbClr val="FFCC00"/>
        </a:lt2>
        <a:accent1>
          <a:srgbClr val="FF9900"/>
        </a:accent1>
        <a:accent2>
          <a:srgbClr val="FF9900"/>
        </a:accent2>
        <a:accent3>
          <a:srgbClr val="FFFFFF"/>
        </a:accent3>
        <a:accent4>
          <a:srgbClr val="000000"/>
        </a:accent4>
        <a:accent5>
          <a:srgbClr val="FFCAAA"/>
        </a:accent5>
        <a:accent6>
          <a:srgbClr val="E78A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CN(myzh)Icon</Template>
  <TotalTime>140</TotalTime>
  <Words>6540</Words>
  <Application>Microsoft Office PowerPoint</Application>
  <PresentationFormat>A4 纸张(210x297 毫米)</PresentationFormat>
  <Paragraphs>802</Paragraphs>
  <Slides>95</Slides>
  <Notes>73</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2</vt:i4>
      </vt:variant>
      <vt:variant>
        <vt:lpstr>幻灯片标题</vt:lpstr>
      </vt:variant>
      <vt:variant>
        <vt:i4>95</vt:i4>
      </vt:variant>
    </vt:vector>
  </HeadingPairs>
  <TitlesOfParts>
    <vt:vector size="104" baseType="lpstr">
      <vt:lpstr>黑体</vt:lpstr>
      <vt:lpstr>宋体</vt:lpstr>
      <vt:lpstr>Arial</vt:lpstr>
      <vt:lpstr>Symbol</vt:lpstr>
      <vt:lpstr>Times New Roman</vt:lpstr>
      <vt:lpstr>Wingdings</vt:lpstr>
      <vt:lpstr>CN(myzh)Icon</vt:lpstr>
      <vt:lpstr>VISIO</vt:lpstr>
      <vt:lpstr>公式</vt:lpstr>
      <vt:lpstr>第 9 章  网络安全</vt:lpstr>
      <vt:lpstr>第 9 章  网络安全</vt:lpstr>
      <vt:lpstr>9.1  网络安全问题概述</vt:lpstr>
      <vt:lpstr>9.1  网络安全问题概述</vt:lpstr>
      <vt:lpstr>9.1.1  计算机网络面临的安全性威胁</vt:lpstr>
      <vt:lpstr>9.1.1  计算机网络面临的安全性威胁</vt:lpstr>
      <vt:lpstr>9.1.1  计算机网络面临的安全性威胁</vt:lpstr>
      <vt:lpstr>计算机网络通信安全的目标</vt:lpstr>
      <vt:lpstr>9.1.2  安全的计算机网络</vt:lpstr>
      <vt:lpstr>9.1.2  安全的计算机网络</vt:lpstr>
      <vt:lpstr>9.1.2  安全的计算机网络</vt:lpstr>
      <vt:lpstr>9.1.2  安全的计算机网络</vt:lpstr>
      <vt:lpstr>9.1.3  数据加密模型</vt:lpstr>
      <vt:lpstr>密钥</vt:lpstr>
      <vt:lpstr>一些重要概念 </vt:lpstr>
      <vt:lpstr>9.2  两类密码体制</vt:lpstr>
      <vt:lpstr>9.2.1   对称密钥密码体制 </vt:lpstr>
      <vt:lpstr>DES 的保密性</vt:lpstr>
      <vt:lpstr>三重 DES</vt:lpstr>
      <vt:lpstr>9.2.2  公钥密码体制</vt:lpstr>
      <vt:lpstr>加密密钥与解密密钥 </vt:lpstr>
      <vt:lpstr>公钥算法的特点 </vt:lpstr>
      <vt:lpstr>公钥密码体制</vt:lpstr>
      <vt:lpstr>公开密钥与对称密钥的区别</vt:lpstr>
      <vt:lpstr>9.3   数字签名</vt:lpstr>
      <vt:lpstr>PowerPoint 演示文稿</vt:lpstr>
      <vt:lpstr>基于公钥的数字签名的实现</vt:lpstr>
      <vt:lpstr>基于公钥的数字签名的实现</vt:lpstr>
      <vt:lpstr>9.4  鉴别</vt:lpstr>
      <vt:lpstr>9.4  鉴别</vt:lpstr>
      <vt:lpstr>鉴别分类</vt:lpstr>
      <vt:lpstr>9.4.1  报文鉴别 </vt:lpstr>
      <vt:lpstr>1. 密码散列函数</vt:lpstr>
      <vt:lpstr>散列函数的两个特点</vt:lpstr>
      <vt:lpstr>密码散列函数的特点</vt:lpstr>
      <vt:lpstr>密码散列函数的特点</vt:lpstr>
      <vt:lpstr>2. 实用的密码散列函数MD5和SHA-1</vt:lpstr>
      <vt:lpstr>MD5 算法</vt:lpstr>
      <vt:lpstr>3. 报文鉴别码 MAC</vt:lpstr>
      <vt:lpstr>3. 报文鉴别码 MAC</vt:lpstr>
      <vt:lpstr>3. 报文鉴别码 MAC</vt:lpstr>
      <vt:lpstr>9.4.2  实体鉴别 </vt:lpstr>
      <vt:lpstr>最简单的实体鉴别过程 </vt:lpstr>
      <vt:lpstr>存在明显漏洞</vt:lpstr>
      <vt:lpstr>使用不重数进行鉴别</vt:lpstr>
      <vt:lpstr>中间人攻击 </vt:lpstr>
      <vt:lpstr>9.5  密钥分配</vt:lpstr>
      <vt:lpstr>9.5   密钥分配 </vt:lpstr>
      <vt:lpstr>9.5   密钥分配 </vt:lpstr>
      <vt:lpstr>9.5.1  对称密钥的分配</vt:lpstr>
      <vt:lpstr>9.5.2  公钥的分配</vt:lpstr>
      <vt:lpstr>9.5.2  公钥的分配</vt:lpstr>
      <vt:lpstr>9.6  互联网使用的安全协议</vt:lpstr>
      <vt:lpstr>9.6.1  网络层安全协议</vt:lpstr>
      <vt:lpstr>1.  IPsec 协议</vt:lpstr>
      <vt:lpstr>IPsec 由三部分组成</vt:lpstr>
      <vt:lpstr>IP 安全数据报有两种工作方式</vt:lpstr>
      <vt:lpstr>IP 安全数据报有两种工作方式</vt:lpstr>
      <vt:lpstr>IP 安全数据报有两种工作方式</vt:lpstr>
      <vt:lpstr>2. IP 安全数据报的格式</vt:lpstr>
      <vt:lpstr>3. IPsec 的其他构件 </vt:lpstr>
      <vt:lpstr>9.6.2  运输层安全协议</vt:lpstr>
      <vt:lpstr>SSL 和 TLS</vt:lpstr>
      <vt:lpstr>SSL / TLS 的位置 </vt:lpstr>
      <vt:lpstr>SSL 和 TLS</vt:lpstr>
      <vt:lpstr>SSL 和 TLS</vt:lpstr>
      <vt:lpstr>SSL 提供的安全服务</vt:lpstr>
      <vt:lpstr>SSL 安全会话建立过程</vt:lpstr>
      <vt:lpstr>9.6.3  应用层的安全协议 </vt:lpstr>
      <vt:lpstr>PGP (Pretty Good Privacy)</vt:lpstr>
      <vt:lpstr>PGP 工作原理</vt:lpstr>
      <vt:lpstr>发送方 A 的工作</vt:lpstr>
      <vt:lpstr>PGP 工作原理</vt:lpstr>
      <vt:lpstr>接收方 B 的工作</vt:lpstr>
      <vt:lpstr>9.7  系统安全：防火墙与入侵检测</vt:lpstr>
      <vt:lpstr>9.7.1  防火墙</vt:lpstr>
      <vt:lpstr>防火墙在互连网络中的位置 </vt:lpstr>
      <vt:lpstr>防火墙的功能</vt:lpstr>
      <vt:lpstr>防火墙技术一般分为两类 </vt:lpstr>
      <vt:lpstr>防火墙技术一般分为两类 </vt:lpstr>
      <vt:lpstr>9.7.2  入侵检测系统 </vt:lpstr>
      <vt:lpstr>9.7.2  入侵检测系统 </vt:lpstr>
      <vt:lpstr>两种入侵检测方法</vt:lpstr>
      <vt:lpstr>两种入侵检测方法 </vt:lpstr>
      <vt:lpstr>9.8  区块链和比特币</vt:lpstr>
      <vt:lpstr>神奇之处</vt:lpstr>
      <vt:lpstr>区块链解决什么问题？</vt:lpstr>
      <vt:lpstr>去中心化账本</vt:lpstr>
      <vt:lpstr>去中心化借贷模型</vt:lpstr>
      <vt:lpstr>现金？比特币？</vt:lpstr>
      <vt:lpstr>记账奖励</vt:lpstr>
      <vt:lpstr>挖矿</vt:lpstr>
      <vt:lpstr>同时记账</vt:lpstr>
      <vt:lpstr>增加难度规则</vt:lpstr>
      <vt:lpstr>区块链的几个特性</vt:lpstr>
    </vt:vector>
  </TitlesOfParts>
  <Company>920</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 2 章  物理层</dc:title>
  <dc:creator>920</dc:creator>
  <cp:lastModifiedBy>孔令和</cp:lastModifiedBy>
  <cp:revision>41</cp:revision>
  <dcterms:created xsi:type="dcterms:W3CDTF">2016-10-04T02:36:00Z</dcterms:created>
  <dcterms:modified xsi:type="dcterms:W3CDTF">2018-12-06T06:53:43Z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TC060874522052</vt:lpwstr>
  </property>
  <property fmtid="{D5CDD505-2E9C-101B-9397-08002B2CF9AE}" pid="3" name="KSOProductBuildVer">
    <vt:lpwstr>2052-10.1.0.6929</vt:lpwstr>
  </property>
</Properties>
</file>