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9"/>
  </p:notesMasterIdLst>
  <p:handoutMasterIdLst>
    <p:handoutMasterId r:id="rId130"/>
  </p:handoutMasterIdLst>
  <p:sldIdLst>
    <p:sldId id="256" r:id="rId2"/>
    <p:sldId id="257" r:id="rId3"/>
    <p:sldId id="258" r:id="rId4"/>
    <p:sldId id="259" r:id="rId5"/>
    <p:sldId id="260" r:id="rId6"/>
    <p:sldId id="262" r:id="rId7"/>
    <p:sldId id="263" r:id="rId8"/>
    <p:sldId id="264" r:id="rId9"/>
    <p:sldId id="266" r:id="rId10"/>
    <p:sldId id="267" r:id="rId11"/>
    <p:sldId id="268" r:id="rId12"/>
    <p:sldId id="269" r:id="rId13"/>
    <p:sldId id="270" r:id="rId14"/>
    <p:sldId id="271" r:id="rId15"/>
    <p:sldId id="273" r:id="rId16"/>
    <p:sldId id="275" r:id="rId17"/>
    <p:sldId id="277" r:id="rId18"/>
    <p:sldId id="278" r:id="rId19"/>
    <p:sldId id="279" r:id="rId20"/>
    <p:sldId id="280" r:id="rId21"/>
    <p:sldId id="281" r:id="rId22"/>
    <p:sldId id="282" r:id="rId23"/>
    <p:sldId id="283" r:id="rId24"/>
    <p:sldId id="285" r:id="rId25"/>
    <p:sldId id="287" r:id="rId26"/>
    <p:sldId id="288" r:id="rId27"/>
    <p:sldId id="289" r:id="rId28"/>
    <p:sldId id="290" r:id="rId29"/>
    <p:sldId id="291" r:id="rId30"/>
    <p:sldId id="292" r:id="rId31"/>
    <p:sldId id="293" r:id="rId32"/>
    <p:sldId id="294" r:id="rId33"/>
    <p:sldId id="295" r:id="rId34"/>
    <p:sldId id="679" r:id="rId35"/>
    <p:sldId id="296" r:id="rId36"/>
    <p:sldId id="297" r:id="rId37"/>
    <p:sldId id="298" r:id="rId38"/>
    <p:sldId id="299" r:id="rId39"/>
    <p:sldId id="541" r:id="rId40"/>
    <p:sldId id="542" r:id="rId41"/>
    <p:sldId id="543" r:id="rId42"/>
    <p:sldId id="544" r:id="rId43"/>
    <p:sldId id="545" r:id="rId44"/>
    <p:sldId id="546" r:id="rId45"/>
    <p:sldId id="547" r:id="rId46"/>
    <p:sldId id="548" r:id="rId47"/>
    <p:sldId id="549" r:id="rId48"/>
    <p:sldId id="551" r:id="rId49"/>
    <p:sldId id="552" r:id="rId50"/>
    <p:sldId id="554" r:id="rId51"/>
    <p:sldId id="555" r:id="rId52"/>
    <p:sldId id="556" r:id="rId53"/>
    <p:sldId id="557" r:id="rId54"/>
    <p:sldId id="558" r:id="rId55"/>
    <p:sldId id="559" r:id="rId56"/>
    <p:sldId id="561" r:id="rId57"/>
    <p:sldId id="562" r:id="rId58"/>
    <p:sldId id="563" r:id="rId59"/>
    <p:sldId id="564" r:id="rId60"/>
    <p:sldId id="565" r:id="rId61"/>
    <p:sldId id="574" r:id="rId62"/>
    <p:sldId id="575" r:id="rId63"/>
    <p:sldId id="582" r:id="rId64"/>
    <p:sldId id="593" r:id="rId65"/>
    <p:sldId id="594" r:id="rId66"/>
    <p:sldId id="595" r:id="rId67"/>
    <p:sldId id="596" r:id="rId68"/>
    <p:sldId id="598" r:id="rId69"/>
    <p:sldId id="599" r:id="rId70"/>
    <p:sldId id="600" r:id="rId71"/>
    <p:sldId id="601" r:id="rId72"/>
    <p:sldId id="602" r:id="rId73"/>
    <p:sldId id="603" r:id="rId74"/>
    <p:sldId id="604" r:id="rId75"/>
    <p:sldId id="605" r:id="rId76"/>
    <p:sldId id="606" r:id="rId77"/>
    <p:sldId id="607" r:id="rId78"/>
    <p:sldId id="608" r:id="rId79"/>
    <p:sldId id="609" r:id="rId80"/>
    <p:sldId id="610" r:id="rId81"/>
    <p:sldId id="611" r:id="rId82"/>
    <p:sldId id="612" r:id="rId83"/>
    <p:sldId id="613" r:id="rId84"/>
    <p:sldId id="614" r:id="rId85"/>
    <p:sldId id="615" r:id="rId86"/>
    <p:sldId id="616" r:id="rId87"/>
    <p:sldId id="618" r:id="rId88"/>
    <p:sldId id="619" r:id="rId89"/>
    <p:sldId id="620" r:id="rId90"/>
    <p:sldId id="622" r:id="rId91"/>
    <p:sldId id="623" r:id="rId92"/>
    <p:sldId id="624" r:id="rId93"/>
    <p:sldId id="625" r:id="rId94"/>
    <p:sldId id="626" r:id="rId95"/>
    <p:sldId id="627" r:id="rId96"/>
    <p:sldId id="628" r:id="rId97"/>
    <p:sldId id="630" r:id="rId98"/>
    <p:sldId id="631" r:id="rId99"/>
    <p:sldId id="633" r:id="rId100"/>
    <p:sldId id="634" r:id="rId101"/>
    <p:sldId id="635" r:id="rId102"/>
    <p:sldId id="641" r:id="rId103"/>
    <p:sldId id="642" r:id="rId104"/>
    <p:sldId id="643" r:id="rId105"/>
    <p:sldId id="645" r:id="rId106"/>
    <p:sldId id="646" r:id="rId107"/>
    <p:sldId id="648" r:id="rId108"/>
    <p:sldId id="649" r:id="rId109"/>
    <p:sldId id="650" r:id="rId110"/>
    <p:sldId id="651" r:id="rId111"/>
    <p:sldId id="653" r:id="rId112"/>
    <p:sldId id="663" r:id="rId113"/>
    <p:sldId id="664" r:id="rId114"/>
    <p:sldId id="665" r:id="rId115"/>
    <p:sldId id="666" r:id="rId116"/>
    <p:sldId id="667" r:id="rId117"/>
    <p:sldId id="668" r:id="rId118"/>
    <p:sldId id="669" r:id="rId119"/>
    <p:sldId id="670" r:id="rId120"/>
    <p:sldId id="671" r:id="rId121"/>
    <p:sldId id="672" r:id="rId122"/>
    <p:sldId id="673" r:id="rId123"/>
    <p:sldId id="674" r:id="rId124"/>
    <p:sldId id="675" r:id="rId125"/>
    <p:sldId id="676" r:id="rId126"/>
    <p:sldId id="677" r:id="rId127"/>
    <p:sldId id="678" r:id="rId128"/>
  </p:sldIdLst>
  <p:sldSz cx="9906000" cy="6858000" type="A4"/>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66CCFF"/>
    <a:srgbClr val="FF99FF"/>
    <a:srgbClr val="FFFF66"/>
    <a:srgbClr val="0000FF"/>
    <a:srgbClr val="000099"/>
    <a:srgbClr val="CCECFF"/>
    <a:srgbClr val="66FFFF"/>
    <a:srgbClr val="0000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833" autoAdjust="0"/>
    <p:restoredTop sz="94690" autoAdjust="0"/>
  </p:normalViewPr>
  <p:slideViewPr>
    <p:cSldViewPr>
      <p:cViewPr varScale="1">
        <p:scale>
          <a:sx n="109" d="100"/>
          <a:sy n="109" d="100"/>
        </p:scale>
        <p:origin x="912" y="96"/>
      </p:cViewPr>
      <p:guideLst>
        <p:guide orient="horz" pos="2160"/>
        <p:guide pos="312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notesViewPr>
    <p:cSldViewPr>
      <p:cViewPr>
        <p:scale>
          <a:sx n="56" d="100"/>
          <a:sy n="56" d="100"/>
        </p:scale>
        <p:origin x="-1830"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notesMaster" Target="notesMasters/notes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95.xml"/><Relationship Id="rId2" Type="http://schemas.openxmlformats.org/officeDocument/2006/relationships/slide" Target="slides/slide94.xml"/><Relationship Id="rId1" Type="http://schemas.openxmlformats.org/officeDocument/2006/relationships/slide" Target="slides/slide93.xml"/><Relationship Id="rId4" Type="http://schemas.openxmlformats.org/officeDocument/2006/relationships/slide" Target="slides/slide9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宋体" panose="02010600030101010101" pitchFamily="2"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宋体" panose="02010600030101010101" pitchFamily="2"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宋体" panose="02010600030101010101" pitchFamily="2"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宋体" panose="02010600030101010101" pitchFamily="2" charset="-122"/>
              </a:defRPr>
            </a:lvl1pPr>
          </a:lstStyle>
          <a:p>
            <a:fld id="{E4C64EE1-592A-45A9-9E8D-8A110C604C90}" type="slidenum">
              <a:rPr lang="zh-CN" altLang="en-US"/>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宋体" panose="02010600030101010101" pitchFamily="2"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宋体" panose="02010600030101010101" pitchFamily="2"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987425" y="696913"/>
            <a:ext cx="5035550" cy="3486150"/>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smtClean="0"/>
              <a:t>单击此处编辑母版文本样式</a:t>
            </a:r>
            <a:endParaRPr lang="en-US" altLang="zh-CN" smtClean="0"/>
          </a:p>
          <a:p>
            <a:pPr lvl="1"/>
            <a:r>
              <a:rPr lang="en-US" altLang="zh-CN" smtClean="0"/>
              <a:t>5656</a:t>
            </a:r>
          </a:p>
          <a:p>
            <a:pPr lvl="2"/>
            <a:r>
              <a:rPr lang="zh-CN" altLang="en-US" smtClean="0"/>
              <a:t>第三级</a:t>
            </a:r>
            <a:endParaRPr lang="en-US" altLang="zh-CN" smtClean="0"/>
          </a:p>
          <a:p>
            <a:pPr lvl="3"/>
            <a:r>
              <a:rPr lang="zh-CN" altLang="en-US" smtClean="0"/>
              <a:t>第四级</a:t>
            </a:r>
            <a:endParaRPr lang="en-US" altLang="zh-CN" smtClean="0"/>
          </a:p>
          <a:p>
            <a:pPr lvl="4"/>
            <a:r>
              <a:rPr lang="zh-CN" altLang="en-US" smtClean="0"/>
              <a:t>第五级</a:t>
            </a:r>
            <a:endParaRPr lang="en-US" altLang="zh-CN" smtClean="0"/>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宋体" panose="02010600030101010101" pitchFamily="2"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宋体" panose="02010600030101010101" pitchFamily="2" charset="-122"/>
              </a:defRPr>
            </a:lvl1pPr>
          </a:lstStyle>
          <a:p>
            <a:fld id="{8DA2099C-E03D-4BEA-80BD-EC59252D8E32}" type="slidenum">
              <a:rPr lang="zh-CN" altLang="en-US"/>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宋体" panose="02010600030101010101" pitchFamily="2" charset="-122"/>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396C443-04BC-4639-B5F7-E14A7E3E0041}" type="slidenum">
              <a:rPr lang="zh-CN" altLang="en-US"/>
              <a:t>1</a:t>
            </a:fld>
            <a:endParaRPr lang="en-US" altLang="zh-CN"/>
          </a:p>
        </p:txBody>
      </p:sp>
      <p:sp>
        <p:nvSpPr>
          <p:cNvPr id="24578" name="Rectangle 2"/>
          <p:cNvSpPr>
            <a:spLocks noGrp="1" noRot="1" noChangeAspect="1" noChangeArrowheads="1" noTextEdit="1"/>
          </p:cNvSpPr>
          <p:nvPr>
            <p:ph type="sldImg"/>
          </p:nvPr>
        </p:nvSpPr>
        <p:spPr/>
      </p:sp>
      <p:sp>
        <p:nvSpPr>
          <p:cNvPr id="2457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01985EC-C470-4B68-ACAB-93B8EDB39B1D}" type="slidenum">
              <a:rPr lang="en-US" altLang="zh-CN"/>
              <a:t>13</a:t>
            </a:fld>
            <a:endParaRPr lang="en-US" altLang="zh-CN"/>
          </a:p>
        </p:txBody>
      </p:sp>
      <p:sp>
        <p:nvSpPr>
          <p:cNvPr id="583682" name="Rectangle 2"/>
          <p:cNvSpPr>
            <a:spLocks noGrp="1" noRot="1" noChangeAspect="1" noChangeArrowheads="1" noTextEdit="1"/>
          </p:cNvSpPr>
          <p:nvPr>
            <p:ph type="sldImg"/>
          </p:nvPr>
        </p:nvSpPr>
        <p:spPr/>
      </p:sp>
      <p:sp>
        <p:nvSpPr>
          <p:cNvPr id="58368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01985EC-C470-4B68-ACAB-93B8EDB39B1D}" type="slidenum">
              <a:rPr lang="en-US" altLang="zh-CN"/>
              <a:t>14</a:t>
            </a:fld>
            <a:endParaRPr lang="en-US" altLang="zh-CN"/>
          </a:p>
        </p:txBody>
      </p:sp>
      <p:sp>
        <p:nvSpPr>
          <p:cNvPr id="583682" name="Rectangle 2"/>
          <p:cNvSpPr>
            <a:spLocks noGrp="1" noRot="1" noChangeAspect="1" noChangeArrowheads="1" noTextEdit="1"/>
          </p:cNvSpPr>
          <p:nvPr>
            <p:ph type="sldImg"/>
          </p:nvPr>
        </p:nvSpPr>
        <p:spPr/>
      </p:sp>
      <p:sp>
        <p:nvSpPr>
          <p:cNvPr id="58368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6CC1ED0-F959-4B9A-A490-790D9B92C587}" type="slidenum">
              <a:rPr lang="en-US" altLang="zh-CN"/>
              <a:t>15</a:t>
            </a:fld>
            <a:endParaRPr lang="en-US" altLang="zh-CN"/>
          </a:p>
        </p:txBody>
      </p:sp>
      <p:sp>
        <p:nvSpPr>
          <p:cNvPr id="585730" name="Rectangle 2"/>
          <p:cNvSpPr>
            <a:spLocks noGrp="1" noRot="1" noChangeAspect="1" noChangeArrowheads="1" noTextEdit="1"/>
          </p:cNvSpPr>
          <p:nvPr>
            <p:ph type="sldImg"/>
          </p:nvPr>
        </p:nvSpPr>
        <p:spPr/>
      </p:sp>
      <p:sp>
        <p:nvSpPr>
          <p:cNvPr id="5857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108B74E-F15E-4FF4-ACEE-1C75B63FA2D4}" type="slidenum">
              <a:rPr lang="en-US" altLang="zh-CN"/>
              <a:t>16</a:t>
            </a:fld>
            <a:endParaRPr lang="en-US" altLang="zh-CN"/>
          </a:p>
        </p:txBody>
      </p:sp>
      <p:sp>
        <p:nvSpPr>
          <p:cNvPr id="674818" name="Rectangle 2"/>
          <p:cNvSpPr>
            <a:spLocks noGrp="1" noRot="1" noChangeAspect="1" noChangeArrowheads="1" noTextEdit="1"/>
          </p:cNvSpPr>
          <p:nvPr>
            <p:ph type="sldImg"/>
          </p:nvPr>
        </p:nvSpPr>
        <p:spPr/>
      </p:sp>
      <p:sp>
        <p:nvSpPr>
          <p:cNvPr id="67481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A1BBC5F-A6C7-4158-B95A-648BFF947A4D}" type="slidenum">
              <a:rPr lang="en-US" altLang="zh-CN"/>
              <a:t>17</a:t>
            </a:fld>
            <a:endParaRPr lang="en-US" altLang="zh-CN"/>
          </a:p>
        </p:txBody>
      </p:sp>
      <p:sp>
        <p:nvSpPr>
          <p:cNvPr id="587778" name="Rectangle 2"/>
          <p:cNvSpPr>
            <a:spLocks noGrp="1" noRot="1" noChangeAspect="1" noChangeArrowheads="1" noTextEdit="1"/>
          </p:cNvSpPr>
          <p:nvPr>
            <p:ph type="sldImg"/>
          </p:nvPr>
        </p:nvSpPr>
        <p:spPr/>
      </p:sp>
      <p:sp>
        <p:nvSpPr>
          <p:cNvPr id="58777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17FFF0B-97F8-4110-8C07-984369FAA17E}" type="slidenum">
              <a:rPr lang="en-US" altLang="zh-CN"/>
              <a:t>18</a:t>
            </a:fld>
            <a:endParaRPr lang="en-US" altLang="zh-CN"/>
          </a:p>
        </p:txBody>
      </p:sp>
      <p:sp>
        <p:nvSpPr>
          <p:cNvPr id="588802" name="Rectangle 2"/>
          <p:cNvSpPr>
            <a:spLocks noGrp="1" noRot="1" noChangeAspect="1" noChangeArrowheads="1" noTextEdit="1"/>
          </p:cNvSpPr>
          <p:nvPr>
            <p:ph type="sldImg"/>
          </p:nvPr>
        </p:nvSpPr>
        <p:spPr/>
      </p:sp>
      <p:sp>
        <p:nvSpPr>
          <p:cNvPr id="5888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20</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21</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B8C3C5E-5C33-4832-8B0C-0B3F616142A3}" type="slidenum">
              <a:rPr lang="en-US" altLang="zh-CN"/>
              <a:t>22</a:t>
            </a:fld>
            <a:endParaRPr lang="en-US" altLang="zh-CN"/>
          </a:p>
        </p:txBody>
      </p:sp>
      <p:sp>
        <p:nvSpPr>
          <p:cNvPr id="683010" name="Rectangle 2"/>
          <p:cNvSpPr>
            <a:spLocks noGrp="1" noRot="1" noChangeAspect="1" noChangeArrowheads="1" noTextEdit="1"/>
          </p:cNvSpPr>
          <p:nvPr>
            <p:ph type="sldImg"/>
          </p:nvPr>
        </p:nvSpPr>
        <p:spPr/>
      </p:sp>
      <p:sp>
        <p:nvSpPr>
          <p:cNvPr id="68301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B8C3C5E-5C33-4832-8B0C-0B3F616142A3}" type="slidenum">
              <a:rPr lang="en-US" altLang="zh-CN"/>
              <a:t>23</a:t>
            </a:fld>
            <a:endParaRPr lang="en-US" altLang="zh-CN"/>
          </a:p>
        </p:txBody>
      </p:sp>
      <p:sp>
        <p:nvSpPr>
          <p:cNvPr id="683010" name="Rectangle 2"/>
          <p:cNvSpPr>
            <a:spLocks noGrp="1" noRot="1" noChangeAspect="1" noChangeArrowheads="1" noTextEdit="1"/>
          </p:cNvSpPr>
          <p:nvPr>
            <p:ph type="sldImg"/>
          </p:nvPr>
        </p:nvSpPr>
        <p:spPr/>
      </p:sp>
      <p:sp>
        <p:nvSpPr>
          <p:cNvPr id="68301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3</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9A2EEE5-800F-447C-BEB2-14392F7C065C}" type="slidenum">
              <a:rPr lang="en-US" altLang="zh-CN"/>
              <a:t>24</a:t>
            </a:fld>
            <a:endParaRPr lang="en-US" altLang="zh-CN"/>
          </a:p>
        </p:txBody>
      </p:sp>
      <p:sp>
        <p:nvSpPr>
          <p:cNvPr id="684034" name="Rectangle 2"/>
          <p:cNvSpPr>
            <a:spLocks noGrp="1" noRot="1" noChangeAspect="1" noChangeArrowheads="1" noTextEdit="1"/>
          </p:cNvSpPr>
          <p:nvPr>
            <p:ph type="sldImg"/>
          </p:nvPr>
        </p:nvSpPr>
        <p:spPr/>
      </p:sp>
      <p:sp>
        <p:nvSpPr>
          <p:cNvPr id="68403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72FDF2B-74A5-4778-BF85-8B7D68C1DDBB}" type="slidenum">
              <a:rPr lang="en-US" altLang="zh-CN"/>
              <a:t>25</a:t>
            </a:fld>
            <a:endParaRPr lang="en-US" altLang="zh-CN"/>
          </a:p>
        </p:txBody>
      </p:sp>
      <p:sp>
        <p:nvSpPr>
          <p:cNvPr id="593922" name="Rectangle 2"/>
          <p:cNvSpPr>
            <a:spLocks noGrp="1" noRot="1" noChangeAspect="1" noChangeArrowheads="1" noTextEdit="1"/>
          </p:cNvSpPr>
          <p:nvPr>
            <p:ph type="sldImg"/>
          </p:nvPr>
        </p:nvSpPr>
        <p:spPr/>
      </p:sp>
      <p:sp>
        <p:nvSpPr>
          <p:cNvPr id="59392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BB37FC6-953E-4088-8232-F5FDB7832C24}" type="slidenum">
              <a:rPr lang="en-US" altLang="zh-CN"/>
              <a:t>26</a:t>
            </a:fld>
            <a:endParaRPr lang="en-US" altLang="zh-CN"/>
          </a:p>
        </p:txBody>
      </p:sp>
      <p:sp>
        <p:nvSpPr>
          <p:cNvPr id="688130" name="Rectangle 2"/>
          <p:cNvSpPr>
            <a:spLocks noGrp="1" noRot="1" noChangeAspect="1" noChangeArrowheads="1" noTextEdit="1"/>
          </p:cNvSpPr>
          <p:nvPr>
            <p:ph type="sldImg"/>
          </p:nvPr>
        </p:nvSpPr>
        <p:spPr/>
      </p:sp>
      <p:sp>
        <p:nvSpPr>
          <p:cNvPr id="6881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968DA3F-7750-432E-982A-E6048AEFE2FE}" type="slidenum">
              <a:rPr lang="en-US" altLang="zh-CN"/>
              <a:t>27</a:t>
            </a:fld>
            <a:endParaRPr lang="en-US" altLang="zh-CN"/>
          </a:p>
        </p:txBody>
      </p:sp>
      <p:sp>
        <p:nvSpPr>
          <p:cNvPr id="594946" name="Rectangle 2"/>
          <p:cNvSpPr>
            <a:spLocks noGrp="1" noRot="1" noChangeAspect="1" noChangeArrowheads="1" noTextEdit="1"/>
          </p:cNvSpPr>
          <p:nvPr>
            <p:ph type="sldImg"/>
          </p:nvPr>
        </p:nvSpPr>
        <p:spPr/>
      </p:sp>
      <p:sp>
        <p:nvSpPr>
          <p:cNvPr id="5949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F9B1B2A-5382-4ADB-AA0A-659B688E4701}" type="slidenum">
              <a:rPr lang="en-US" altLang="zh-CN"/>
              <a:t>28</a:t>
            </a:fld>
            <a:endParaRPr lang="en-US" altLang="zh-CN"/>
          </a:p>
        </p:txBody>
      </p:sp>
      <p:sp>
        <p:nvSpPr>
          <p:cNvPr id="595970" name="Rectangle 2"/>
          <p:cNvSpPr>
            <a:spLocks noGrp="1" noRot="1" noChangeAspect="1" noChangeArrowheads="1" noTextEdit="1"/>
          </p:cNvSpPr>
          <p:nvPr>
            <p:ph type="sldImg"/>
          </p:nvPr>
        </p:nvSpPr>
        <p:spPr/>
      </p:sp>
      <p:sp>
        <p:nvSpPr>
          <p:cNvPr id="5959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E289263-B8A4-4274-B299-21E4FCC7B481}" type="slidenum">
              <a:rPr lang="en-US" altLang="zh-CN"/>
              <a:t>29</a:t>
            </a:fld>
            <a:endParaRPr lang="en-US" altLang="zh-CN"/>
          </a:p>
        </p:txBody>
      </p:sp>
      <p:sp>
        <p:nvSpPr>
          <p:cNvPr id="596994" name="Rectangle 2"/>
          <p:cNvSpPr>
            <a:spLocks noGrp="1" noRot="1" noChangeAspect="1" noChangeArrowheads="1" noTextEdit="1"/>
          </p:cNvSpPr>
          <p:nvPr>
            <p:ph type="sldImg"/>
          </p:nvPr>
        </p:nvSpPr>
        <p:spPr/>
      </p:sp>
      <p:sp>
        <p:nvSpPr>
          <p:cNvPr id="59699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30</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8E52DD6-788D-40AA-B1FF-7C81A8CF076F}" type="slidenum">
              <a:rPr lang="en-US" altLang="zh-CN"/>
              <a:t>31</a:t>
            </a:fld>
            <a:endParaRPr lang="en-US" altLang="zh-CN"/>
          </a:p>
        </p:txBody>
      </p:sp>
      <p:sp>
        <p:nvSpPr>
          <p:cNvPr id="690178" name="Rectangle 2"/>
          <p:cNvSpPr>
            <a:spLocks noGrp="1" noRot="1" noChangeAspect="1" noChangeArrowheads="1" noTextEdit="1"/>
          </p:cNvSpPr>
          <p:nvPr>
            <p:ph type="sldImg"/>
          </p:nvPr>
        </p:nvSpPr>
        <p:spPr/>
      </p:sp>
      <p:sp>
        <p:nvSpPr>
          <p:cNvPr id="69017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1AA45A3-DC60-4326-A45F-29EAA79D1993}" type="slidenum">
              <a:rPr lang="en-US" altLang="zh-CN"/>
              <a:t>32</a:t>
            </a:fld>
            <a:endParaRPr lang="en-US" altLang="zh-CN"/>
          </a:p>
        </p:txBody>
      </p:sp>
      <p:sp>
        <p:nvSpPr>
          <p:cNvPr id="598018" name="Rectangle 2"/>
          <p:cNvSpPr>
            <a:spLocks noGrp="1" noRot="1" noChangeAspect="1" noChangeArrowheads="1" noTextEdit="1"/>
          </p:cNvSpPr>
          <p:nvPr>
            <p:ph type="sldImg"/>
          </p:nvPr>
        </p:nvSpPr>
        <p:spPr/>
      </p:sp>
      <p:sp>
        <p:nvSpPr>
          <p:cNvPr id="59801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1AA45A3-DC60-4326-A45F-29EAA79D1993}" type="slidenum">
              <a:rPr lang="en-US" altLang="zh-CN"/>
              <a:t>33</a:t>
            </a:fld>
            <a:endParaRPr lang="en-US" altLang="zh-CN"/>
          </a:p>
        </p:txBody>
      </p:sp>
      <p:sp>
        <p:nvSpPr>
          <p:cNvPr id="598018" name="Rectangle 2"/>
          <p:cNvSpPr>
            <a:spLocks noGrp="1" noRot="1" noChangeAspect="1" noChangeArrowheads="1" noTextEdit="1"/>
          </p:cNvSpPr>
          <p:nvPr>
            <p:ph type="sldImg"/>
          </p:nvPr>
        </p:nvSpPr>
        <p:spPr/>
      </p:sp>
      <p:sp>
        <p:nvSpPr>
          <p:cNvPr id="59801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4</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1AA45A3-DC60-4326-A45F-29EAA79D1993}" type="slidenum">
              <a:rPr lang="en-US" altLang="zh-CN"/>
              <a:t>34</a:t>
            </a:fld>
            <a:endParaRPr lang="en-US" altLang="zh-CN"/>
          </a:p>
        </p:txBody>
      </p:sp>
      <p:sp>
        <p:nvSpPr>
          <p:cNvPr id="598018" name="Rectangle 2"/>
          <p:cNvSpPr>
            <a:spLocks noGrp="1" noRot="1" noChangeAspect="1" noChangeArrowheads="1" noTextEdit="1"/>
          </p:cNvSpPr>
          <p:nvPr>
            <p:ph type="sldImg"/>
          </p:nvPr>
        </p:nvSpPr>
        <p:spPr/>
      </p:sp>
      <p:sp>
        <p:nvSpPr>
          <p:cNvPr id="598019" name="Rectangle 3"/>
          <p:cNvSpPr>
            <a:spLocks noGrp="1" noChangeArrowheads="1"/>
          </p:cNvSpPr>
          <p:nvPr>
            <p:ph type="body" idx="1"/>
          </p:nvPr>
        </p:nvSpPr>
        <p:spPr/>
        <p:txBody>
          <a:bodyPr/>
          <a:lstStyle/>
          <a:p>
            <a:endParaRPr lang="zh-CN" altLang="zh-CN"/>
          </a:p>
        </p:txBody>
      </p:sp>
    </p:spTree>
    <p:extLst>
      <p:ext uri="{BB962C8B-B14F-4D97-AF65-F5344CB8AC3E}">
        <p14:creationId xmlns:p14="http://schemas.microsoft.com/office/powerpoint/2010/main" val="1812035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1AA45A3-DC60-4326-A45F-29EAA79D1993}" type="slidenum">
              <a:rPr lang="en-US" altLang="zh-CN"/>
              <a:t>35</a:t>
            </a:fld>
            <a:endParaRPr lang="en-US" altLang="zh-CN"/>
          </a:p>
        </p:txBody>
      </p:sp>
      <p:sp>
        <p:nvSpPr>
          <p:cNvPr id="598018" name="Rectangle 2"/>
          <p:cNvSpPr>
            <a:spLocks noGrp="1" noRot="1" noChangeAspect="1" noChangeArrowheads="1" noTextEdit="1"/>
          </p:cNvSpPr>
          <p:nvPr>
            <p:ph type="sldImg"/>
          </p:nvPr>
        </p:nvSpPr>
        <p:spPr/>
      </p:sp>
      <p:sp>
        <p:nvSpPr>
          <p:cNvPr id="59801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3208BBD-56B7-4C51-BD28-2083D6EB09D0}" type="slidenum">
              <a:rPr lang="en-US" altLang="zh-CN"/>
              <a:t>36</a:t>
            </a:fld>
            <a:endParaRPr lang="en-US" altLang="zh-CN"/>
          </a:p>
        </p:txBody>
      </p:sp>
      <p:sp>
        <p:nvSpPr>
          <p:cNvPr id="692226" name="Rectangle 2"/>
          <p:cNvSpPr>
            <a:spLocks noGrp="1" noRot="1" noChangeAspect="1" noChangeArrowheads="1" noTextEdit="1"/>
          </p:cNvSpPr>
          <p:nvPr>
            <p:ph type="sldImg"/>
          </p:nvPr>
        </p:nvSpPr>
        <p:spPr/>
      </p:sp>
      <p:sp>
        <p:nvSpPr>
          <p:cNvPr id="69222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C2D80921-F6AA-4BC8-BAB2-6A7A5437A91E}" type="slidenum">
              <a:rPr lang="en-US" altLang="zh-CN"/>
              <a:t>37</a:t>
            </a:fld>
            <a:endParaRPr lang="en-US" altLang="zh-CN"/>
          </a:p>
        </p:txBody>
      </p:sp>
      <p:sp>
        <p:nvSpPr>
          <p:cNvPr id="695298" name="Rectangle 2"/>
          <p:cNvSpPr>
            <a:spLocks noGrp="1" noRot="1" noChangeAspect="1" noChangeArrowheads="1" noTextEdit="1"/>
          </p:cNvSpPr>
          <p:nvPr>
            <p:ph type="sldImg"/>
          </p:nvPr>
        </p:nvSpPr>
        <p:spPr/>
      </p:sp>
      <p:sp>
        <p:nvSpPr>
          <p:cNvPr id="6952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AF3F8B7-D3E1-4534-996E-D31BB97513E6}" type="slidenum">
              <a:rPr lang="en-US" altLang="zh-CN"/>
              <a:t>38</a:t>
            </a:fld>
            <a:endParaRPr lang="en-US" altLang="zh-CN"/>
          </a:p>
        </p:txBody>
      </p:sp>
      <p:sp>
        <p:nvSpPr>
          <p:cNvPr id="696322" name="Rectangle 2"/>
          <p:cNvSpPr>
            <a:spLocks noGrp="1" noRot="1" noChangeAspect="1" noChangeArrowheads="1" noTextEdit="1"/>
          </p:cNvSpPr>
          <p:nvPr>
            <p:ph type="sldImg"/>
          </p:nvPr>
        </p:nvSpPr>
        <p:spPr/>
      </p:sp>
      <p:sp>
        <p:nvSpPr>
          <p:cNvPr id="69632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39</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40</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41</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98882FA-A8EA-4307-AF4E-62184877E18C}" type="slidenum">
              <a:rPr lang="en-US" altLang="zh-CN"/>
              <a:t>54</a:t>
            </a:fld>
            <a:endParaRPr lang="en-US" altLang="zh-CN"/>
          </a:p>
        </p:txBody>
      </p:sp>
      <p:sp>
        <p:nvSpPr>
          <p:cNvPr id="716802" name="Rectangle 2"/>
          <p:cNvSpPr>
            <a:spLocks noGrp="1" noRot="1" noChangeAspect="1" noChangeArrowheads="1" noTextEdit="1"/>
          </p:cNvSpPr>
          <p:nvPr>
            <p:ph type="sldImg"/>
          </p:nvPr>
        </p:nvSpPr>
        <p:spPr/>
      </p:sp>
      <p:sp>
        <p:nvSpPr>
          <p:cNvPr id="71680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765E5FA-C47A-4936-87A6-F70E13A8FA9D}" type="slidenum">
              <a:rPr lang="en-US" altLang="zh-CN"/>
              <a:t>55</a:t>
            </a:fld>
            <a:endParaRPr lang="en-US" altLang="zh-CN"/>
          </a:p>
        </p:txBody>
      </p:sp>
      <p:sp>
        <p:nvSpPr>
          <p:cNvPr id="718850" name="Rectangle 2"/>
          <p:cNvSpPr>
            <a:spLocks noGrp="1" noRot="1" noChangeAspect="1" noChangeArrowheads="1" noTextEdit="1"/>
          </p:cNvSpPr>
          <p:nvPr>
            <p:ph type="sldImg"/>
          </p:nvPr>
        </p:nvSpPr>
        <p:spPr/>
      </p:sp>
      <p:sp>
        <p:nvSpPr>
          <p:cNvPr id="7188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A97E865-3C9B-4009-9735-201CA55B77EA}" type="slidenum">
              <a:rPr lang="en-US" altLang="zh-CN"/>
              <a:t>5</a:t>
            </a:fld>
            <a:endParaRPr lang="en-US" altLang="zh-CN"/>
          </a:p>
        </p:txBody>
      </p:sp>
      <p:sp>
        <p:nvSpPr>
          <p:cNvPr id="574466" name="Rectangle 2"/>
          <p:cNvSpPr>
            <a:spLocks noGrp="1" noRot="1" noChangeAspect="1" noChangeArrowheads="1" noTextEdit="1"/>
          </p:cNvSpPr>
          <p:nvPr>
            <p:ph type="sldImg"/>
          </p:nvPr>
        </p:nvSpPr>
        <p:spPr/>
      </p:sp>
      <p:sp>
        <p:nvSpPr>
          <p:cNvPr id="5744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56</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C5A37E6-46C7-460E-BFEF-7FC5727A09CC}" type="slidenum">
              <a:rPr lang="en-US" altLang="zh-CN"/>
              <a:t>57</a:t>
            </a:fld>
            <a:endParaRPr lang="en-US" altLang="zh-CN"/>
          </a:p>
        </p:txBody>
      </p:sp>
      <p:sp>
        <p:nvSpPr>
          <p:cNvPr id="599042" name="Rectangle 2"/>
          <p:cNvSpPr>
            <a:spLocks noGrp="1" noRot="1" noChangeAspect="1" noChangeArrowheads="1" noTextEdit="1"/>
          </p:cNvSpPr>
          <p:nvPr>
            <p:ph type="sldImg"/>
          </p:nvPr>
        </p:nvSpPr>
        <p:spPr/>
      </p:sp>
      <p:sp>
        <p:nvSpPr>
          <p:cNvPr id="59904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51CF1AD-BFF6-431E-90BA-C5A62739B645}" type="slidenum">
              <a:rPr lang="en-US" altLang="zh-CN"/>
              <a:t>58</a:t>
            </a:fld>
            <a:endParaRPr lang="en-US" altLang="zh-CN"/>
          </a:p>
        </p:txBody>
      </p:sp>
      <p:sp>
        <p:nvSpPr>
          <p:cNvPr id="600066" name="Rectangle 2"/>
          <p:cNvSpPr>
            <a:spLocks noGrp="1" noRot="1" noChangeAspect="1" noChangeArrowheads="1" noTextEdit="1"/>
          </p:cNvSpPr>
          <p:nvPr>
            <p:ph type="sldImg"/>
          </p:nvPr>
        </p:nvSpPr>
        <p:spPr/>
      </p:sp>
      <p:sp>
        <p:nvSpPr>
          <p:cNvPr id="6000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14D412F-1853-4F52-8E66-908A82BAB6BB}" type="slidenum">
              <a:rPr lang="en-US" altLang="zh-CN"/>
              <a:t>59</a:t>
            </a:fld>
            <a:endParaRPr lang="en-US" altLang="zh-CN"/>
          </a:p>
        </p:txBody>
      </p:sp>
      <p:sp>
        <p:nvSpPr>
          <p:cNvPr id="601090" name="Rectangle 2"/>
          <p:cNvSpPr>
            <a:spLocks noGrp="1" noRot="1" noChangeAspect="1" noChangeArrowheads="1" noTextEdit="1"/>
          </p:cNvSpPr>
          <p:nvPr>
            <p:ph type="sldImg"/>
          </p:nvPr>
        </p:nvSpPr>
        <p:spPr/>
      </p:sp>
      <p:sp>
        <p:nvSpPr>
          <p:cNvPr id="60109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609DA0D-1415-4D66-B2C3-C8B79BDD1937}" type="slidenum">
              <a:rPr lang="en-US" altLang="zh-CN"/>
              <a:t>60</a:t>
            </a:fld>
            <a:endParaRPr lang="en-US" altLang="zh-CN"/>
          </a:p>
        </p:txBody>
      </p:sp>
      <p:sp>
        <p:nvSpPr>
          <p:cNvPr id="602114" name="Rectangle 2"/>
          <p:cNvSpPr>
            <a:spLocks noGrp="1" noRot="1" noChangeAspect="1" noChangeArrowheads="1" noTextEdit="1"/>
          </p:cNvSpPr>
          <p:nvPr>
            <p:ph type="sldImg"/>
          </p:nvPr>
        </p:nvSpPr>
        <p:spPr/>
      </p:sp>
      <p:sp>
        <p:nvSpPr>
          <p:cNvPr id="60211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1903747-4457-4D26-879F-0F52D3218216}" type="slidenum">
              <a:rPr lang="en-US" altLang="zh-CN"/>
              <a:t>61</a:t>
            </a:fld>
            <a:endParaRPr lang="en-US" altLang="zh-CN"/>
          </a:p>
        </p:txBody>
      </p:sp>
      <p:sp>
        <p:nvSpPr>
          <p:cNvPr id="611330" name="Rectangle 2"/>
          <p:cNvSpPr>
            <a:spLocks noGrp="1" noRot="1" noChangeAspect="1" noChangeArrowheads="1" noTextEdit="1"/>
          </p:cNvSpPr>
          <p:nvPr>
            <p:ph type="sldImg"/>
          </p:nvPr>
        </p:nvSpPr>
        <p:spPr/>
      </p:sp>
      <p:sp>
        <p:nvSpPr>
          <p:cNvPr id="61133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4DFE3FD-70D8-42BC-8EB9-037E96799F79}" type="slidenum">
              <a:rPr lang="en-US" altLang="zh-CN"/>
              <a:t>62</a:t>
            </a:fld>
            <a:endParaRPr lang="en-US" altLang="zh-CN"/>
          </a:p>
        </p:txBody>
      </p:sp>
      <p:sp>
        <p:nvSpPr>
          <p:cNvPr id="612354" name="Rectangle 2"/>
          <p:cNvSpPr>
            <a:spLocks noGrp="1" noRot="1" noChangeAspect="1" noChangeArrowheads="1" noTextEdit="1"/>
          </p:cNvSpPr>
          <p:nvPr>
            <p:ph type="sldImg"/>
          </p:nvPr>
        </p:nvSpPr>
        <p:spPr/>
      </p:sp>
      <p:sp>
        <p:nvSpPr>
          <p:cNvPr id="61235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63</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097B5B9-4C23-489C-84C7-C6D9FA14D038}" type="slidenum">
              <a:rPr lang="en-US" altLang="zh-CN"/>
              <a:t>64</a:t>
            </a:fld>
            <a:endParaRPr lang="en-US" altLang="zh-CN"/>
          </a:p>
        </p:txBody>
      </p:sp>
      <p:sp>
        <p:nvSpPr>
          <p:cNvPr id="756738" name="Rectangle 2"/>
          <p:cNvSpPr>
            <a:spLocks noGrp="1" noRot="1" noChangeAspect="1" noChangeArrowheads="1" noTextEdit="1"/>
          </p:cNvSpPr>
          <p:nvPr>
            <p:ph type="sldImg"/>
          </p:nvPr>
        </p:nvSpPr>
        <p:spPr/>
      </p:sp>
      <p:sp>
        <p:nvSpPr>
          <p:cNvPr id="7567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A4702AC-2F11-48EC-B7A9-BC1718C84B13}" type="slidenum">
              <a:rPr lang="en-US" altLang="zh-CN"/>
              <a:t>65</a:t>
            </a:fld>
            <a:endParaRPr lang="en-US" altLang="zh-CN"/>
          </a:p>
        </p:txBody>
      </p:sp>
      <p:sp>
        <p:nvSpPr>
          <p:cNvPr id="758786" name="Rectangle 2"/>
          <p:cNvSpPr>
            <a:spLocks noGrp="1" noRot="1" noChangeAspect="1" noChangeArrowheads="1" noTextEdit="1"/>
          </p:cNvSpPr>
          <p:nvPr>
            <p:ph type="sldImg"/>
          </p:nvPr>
        </p:nvSpPr>
        <p:spPr/>
      </p:sp>
      <p:sp>
        <p:nvSpPr>
          <p:cNvPr id="75878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A97E865-3C9B-4009-9735-201CA55B77EA}" type="slidenum">
              <a:rPr lang="en-US" altLang="zh-CN"/>
              <a:t>6</a:t>
            </a:fld>
            <a:endParaRPr lang="en-US" altLang="zh-CN"/>
          </a:p>
        </p:txBody>
      </p:sp>
      <p:sp>
        <p:nvSpPr>
          <p:cNvPr id="574466" name="Rectangle 2"/>
          <p:cNvSpPr>
            <a:spLocks noGrp="1" noRot="1" noChangeAspect="1" noChangeArrowheads="1" noTextEdit="1"/>
          </p:cNvSpPr>
          <p:nvPr>
            <p:ph type="sldImg"/>
          </p:nvPr>
        </p:nvSpPr>
        <p:spPr/>
      </p:sp>
      <p:sp>
        <p:nvSpPr>
          <p:cNvPr id="5744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A4702AC-2F11-48EC-B7A9-BC1718C84B13}" type="slidenum">
              <a:rPr lang="en-US" altLang="zh-CN"/>
              <a:t>66</a:t>
            </a:fld>
            <a:endParaRPr lang="en-US" altLang="zh-CN"/>
          </a:p>
        </p:txBody>
      </p:sp>
      <p:sp>
        <p:nvSpPr>
          <p:cNvPr id="758786" name="Rectangle 2"/>
          <p:cNvSpPr>
            <a:spLocks noGrp="1" noRot="1" noChangeAspect="1" noChangeArrowheads="1" noTextEdit="1"/>
          </p:cNvSpPr>
          <p:nvPr>
            <p:ph type="sldImg"/>
          </p:nvPr>
        </p:nvSpPr>
        <p:spPr/>
      </p:sp>
      <p:sp>
        <p:nvSpPr>
          <p:cNvPr id="75878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B20A2F5-0B84-49AC-937A-5FC1D5738E4D}" type="slidenum">
              <a:rPr lang="en-US" altLang="zh-CN"/>
              <a:t>68</a:t>
            </a:fld>
            <a:endParaRPr lang="en-US" altLang="zh-CN"/>
          </a:p>
        </p:txBody>
      </p:sp>
      <p:sp>
        <p:nvSpPr>
          <p:cNvPr id="750594" name="Rectangle 2"/>
          <p:cNvSpPr>
            <a:spLocks noGrp="1" noRot="1" noChangeAspect="1" noChangeArrowheads="1" noTextEdit="1"/>
          </p:cNvSpPr>
          <p:nvPr>
            <p:ph type="sldImg"/>
          </p:nvPr>
        </p:nvSpPr>
        <p:spPr/>
      </p:sp>
      <p:sp>
        <p:nvSpPr>
          <p:cNvPr id="75059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0DD26B3-8FFB-4A55-AA6A-D7C0327A4734}" type="slidenum">
              <a:rPr lang="en-US" altLang="zh-CN"/>
              <a:t>69</a:t>
            </a:fld>
            <a:endParaRPr lang="en-US" altLang="zh-CN"/>
          </a:p>
        </p:txBody>
      </p:sp>
      <p:sp>
        <p:nvSpPr>
          <p:cNvPr id="752642" name="Rectangle 2"/>
          <p:cNvSpPr>
            <a:spLocks noGrp="1" noRot="1" noChangeAspect="1" noChangeArrowheads="1" noTextEdit="1"/>
          </p:cNvSpPr>
          <p:nvPr>
            <p:ph type="sldImg"/>
          </p:nvPr>
        </p:nvSpPr>
        <p:spPr/>
      </p:sp>
      <p:sp>
        <p:nvSpPr>
          <p:cNvPr id="75264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3857BC1-71FD-490E-8237-E2CD7D7B1801}" type="slidenum">
              <a:rPr lang="en-US" altLang="zh-CN"/>
              <a:t>70</a:t>
            </a:fld>
            <a:endParaRPr lang="en-US" altLang="zh-CN"/>
          </a:p>
        </p:txBody>
      </p:sp>
      <p:sp>
        <p:nvSpPr>
          <p:cNvPr id="754690" name="Rectangle 2"/>
          <p:cNvSpPr>
            <a:spLocks noGrp="1" noRot="1" noChangeAspect="1" noChangeArrowheads="1" noTextEdit="1"/>
          </p:cNvSpPr>
          <p:nvPr>
            <p:ph type="sldImg"/>
          </p:nvPr>
        </p:nvSpPr>
        <p:spPr/>
      </p:sp>
      <p:sp>
        <p:nvSpPr>
          <p:cNvPr id="75469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75</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C760EFC-8A83-48C1-88F1-80234B9FF293}" type="slidenum">
              <a:rPr lang="en-US" altLang="zh-CN"/>
              <a:t>76</a:t>
            </a:fld>
            <a:endParaRPr lang="en-US" altLang="zh-CN"/>
          </a:p>
        </p:txBody>
      </p:sp>
      <p:sp>
        <p:nvSpPr>
          <p:cNvPr id="743426" name="Rectangle 2"/>
          <p:cNvSpPr>
            <a:spLocks noGrp="1" noRot="1" noChangeAspect="1" noChangeArrowheads="1" noTextEdit="1"/>
          </p:cNvSpPr>
          <p:nvPr>
            <p:ph type="sldImg"/>
          </p:nvPr>
        </p:nvSpPr>
        <p:spPr/>
      </p:sp>
      <p:sp>
        <p:nvSpPr>
          <p:cNvPr id="74342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84</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7CA8BEEF-E6E7-408C-A832-EFD8D22E9E9B}" type="slidenum">
              <a:rPr kumimoji="0" lang="en-US" altLang="zh-CN" sz="1200" b="0">
                <a:latin typeface="Arial" panose="020B0604020202020204" pitchFamily="34" charset="0"/>
              </a:rPr>
              <a:t>101</a:t>
            </a:fld>
            <a:endParaRPr kumimoji="0" lang="en-US" altLang="zh-CN" sz="1200" b="0">
              <a:latin typeface="Arial" panose="020B0604020202020204" pitchFamily="34" charset="0"/>
            </a:endParaRPr>
          </a:p>
        </p:txBody>
      </p:sp>
      <p:sp>
        <p:nvSpPr>
          <p:cNvPr id="195587" name="Rectangle 2"/>
          <p:cNvSpPr>
            <a:spLocks noGrp="1" noRot="1" noChangeAspect="1" noChangeArrowheads="1" noTextEdit="1"/>
          </p:cNvSpPr>
          <p:nvPr>
            <p:ph type="sldImg"/>
          </p:nvPr>
        </p:nvSpPr>
        <p:spPr/>
      </p:sp>
      <p:sp>
        <p:nvSpPr>
          <p:cNvPr id="19558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7CA8BEEF-E6E7-408C-A832-EFD8D22E9E9B}" type="slidenum">
              <a:rPr kumimoji="0" lang="en-US" altLang="zh-CN" sz="1200" b="0">
                <a:latin typeface="Arial" panose="020B0604020202020204" pitchFamily="34" charset="0"/>
              </a:rPr>
              <a:t>102</a:t>
            </a:fld>
            <a:endParaRPr kumimoji="0" lang="en-US" altLang="zh-CN" sz="1200" b="0">
              <a:latin typeface="Arial" panose="020B0604020202020204" pitchFamily="34" charset="0"/>
            </a:endParaRPr>
          </a:p>
        </p:txBody>
      </p:sp>
      <p:sp>
        <p:nvSpPr>
          <p:cNvPr id="195587" name="Rectangle 2"/>
          <p:cNvSpPr>
            <a:spLocks noGrp="1" noRot="1" noChangeAspect="1" noChangeArrowheads="1" noTextEdit="1"/>
          </p:cNvSpPr>
          <p:nvPr>
            <p:ph type="sldImg"/>
          </p:nvPr>
        </p:nvSpPr>
        <p:spPr/>
      </p:sp>
      <p:sp>
        <p:nvSpPr>
          <p:cNvPr id="19558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2D2219C2-CE5B-40C8-A68B-33A28636C3E7}" type="slidenum">
              <a:rPr kumimoji="0" lang="en-US" altLang="zh-CN" sz="1200" b="0">
                <a:latin typeface="Arial" panose="020B0604020202020204" pitchFamily="34" charset="0"/>
              </a:rPr>
              <a:t>103</a:t>
            </a:fld>
            <a:endParaRPr kumimoji="0" lang="en-US" altLang="zh-CN" sz="1200" b="0">
              <a:latin typeface="Arial" panose="020B0604020202020204" pitchFamily="34" charset="0"/>
            </a:endParaRPr>
          </a:p>
        </p:txBody>
      </p:sp>
      <p:sp>
        <p:nvSpPr>
          <p:cNvPr id="205827" name="Rectangle 2"/>
          <p:cNvSpPr>
            <a:spLocks noGrp="1" noRot="1" noChangeAspect="1" noChangeArrowheads="1" noTextEdit="1"/>
          </p:cNvSpPr>
          <p:nvPr>
            <p:ph type="sldImg"/>
          </p:nvPr>
        </p:nvSpPr>
        <p:spPr/>
      </p:sp>
      <p:sp>
        <p:nvSpPr>
          <p:cNvPr id="20582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A97E865-3C9B-4009-9735-201CA55B77EA}" type="slidenum">
              <a:rPr lang="en-US" altLang="zh-CN"/>
              <a:t>7</a:t>
            </a:fld>
            <a:endParaRPr lang="en-US" altLang="zh-CN"/>
          </a:p>
        </p:txBody>
      </p:sp>
      <p:sp>
        <p:nvSpPr>
          <p:cNvPr id="574466" name="Rectangle 2"/>
          <p:cNvSpPr>
            <a:spLocks noGrp="1" noRot="1" noChangeAspect="1" noChangeArrowheads="1" noTextEdit="1"/>
          </p:cNvSpPr>
          <p:nvPr>
            <p:ph type="sldImg"/>
          </p:nvPr>
        </p:nvSpPr>
        <p:spPr/>
      </p:sp>
      <p:sp>
        <p:nvSpPr>
          <p:cNvPr id="57446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7CA8BEEF-E6E7-408C-A832-EFD8D22E9E9B}" type="slidenum">
              <a:rPr kumimoji="0" lang="en-US" altLang="zh-CN" sz="1200" b="0">
                <a:latin typeface="Arial" panose="020B0604020202020204" pitchFamily="34" charset="0"/>
              </a:rPr>
              <a:t>104</a:t>
            </a:fld>
            <a:endParaRPr kumimoji="0" lang="en-US" altLang="zh-CN" sz="1200" b="0">
              <a:latin typeface="Arial" panose="020B0604020202020204" pitchFamily="34" charset="0"/>
            </a:endParaRPr>
          </a:p>
        </p:txBody>
      </p:sp>
      <p:sp>
        <p:nvSpPr>
          <p:cNvPr id="195587" name="Rectangle 2"/>
          <p:cNvSpPr>
            <a:spLocks noGrp="1" noRot="1" noChangeAspect="1" noChangeArrowheads="1" noTextEdit="1"/>
          </p:cNvSpPr>
          <p:nvPr>
            <p:ph type="sldImg"/>
          </p:nvPr>
        </p:nvSpPr>
        <p:spPr/>
      </p:sp>
      <p:sp>
        <p:nvSpPr>
          <p:cNvPr id="19558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7CA8BEEF-E6E7-408C-A832-EFD8D22E9E9B}" type="slidenum">
              <a:rPr kumimoji="0" lang="en-US" altLang="zh-CN" sz="1200" b="0">
                <a:latin typeface="Arial" panose="020B0604020202020204" pitchFamily="34" charset="0"/>
              </a:rPr>
              <a:t>105</a:t>
            </a:fld>
            <a:endParaRPr kumimoji="0" lang="en-US" altLang="zh-CN" sz="1200" b="0">
              <a:latin typeface="Arial" panose="020B0604020202020204" pitchFamily="34" charset="0"/>
            </a:endParaRPr>
          </a:p>
        </p:txBody>
      </p:sp>
      <p:sp>
        <p:nvSpPr>
          <p:cNvPr id="195587" name="Rectangle 2"/>
          <p:cNvSpPr>
            <a:spLocks noGrp="1" noRot="1" noChangeAspect="1" noChangeArrowheads="1" noTextEdit="1"/>
          </p:cNvSpPr>
          <p:nvPr>
            <p:ph type="sldImg"/>
          </p:nvPr>
        </p:nvSpPr>
        <p:spPr/>
      </p:sp>
      <p:sp>
        <p:nvSpPr>
          <p:cNvPr id="19558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7CA8BEEF-E6E7-408C-A832-EFD8D22E9E9B}" type="slidenum">
              <a:rPr kumimoji="0" lang="en-US" altLang="zh-CN" sz="1200" b="0">
                <a:latin typeface="Arial" panose="020B0604020202020204" pitchFamily="34" charset="0"/>
              </a:rPr>
              <a:t>106</a:t>
            </a:fld>
            <a:endParaRPr kumimoji="0" lang="en-US" altLang="zh-CN" sz="1200" b="0">
              <a:latin typeface="Arial" panose="020B0604020202020204" pitchFamily="34" charset="0"/>
            </a:endParaRPr>
          </a:p>
        </p:txBody>
      </p:sp>
      <p:sp>
        <p:nvSpPr>
          <p:cNvPr id="195587" name="Rectangle 2"/>
          <p:cNvSpPr>
            <a:spLocks noGrp="1" noRot="1" noChangeAspect="1" noChangeArrowheads="1" noTextEdit="1"/>
          </p:cNvSpPr>
          <p:nvPr>
            <p:ph type="sldImg"/>
          </p:nvPr>
        </p:nvSpPr>
        <p:spPr/>
      </p:sp>
      <p:sp>
        <p:nvSpPr>
          <p:cNvPr id="19558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B18AC3D8-C89C-4BA5-A63C-698F3D2482F5}" type="slidenum">
              <a:rPr kumimoji="0" lang="en-US" altLang="zh-CN" sz="1200" b="0">
                <a:latin typeface="Arial" panose="020B0604020202020204" pitchFamily="34" charset="0"/>
              </a:rPr>
              <a:t>107</a:t>
            </a:fld>
            <a:endParaRPr kumimoji="0" lang="en-US" altLang="zh-CN" sz="1200" b="0">
              <a:latin typeface="Arial" panose="020B0604020202020204" pitchFamily="34" charset="0"/>
            </a:endParaRPr>
          </a:p>
        </p:txBody>
      </p:sp>
      <p:sp>
        <p:nvSpPr>
          <p:cNvPr id="206851" name="Rectangle 2"/>
          <p:cNvSpPr>
            <a:spLocks noGrp="1" noRot="1" noChangeAspect="1" noChangeArrowheads="1" noTextEdit="1"/>
          </p:cNvSpPr>
          <p:nvPr>
            <p:ph type="sldImg"/>
          </p:nvPr>
        </p:nvSpPr>
        <p:spPr/>
      </p:sp>
      <p:sp>
        <p:nvSpPr>
          <p:cNvPr id="20685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5C84F16B-6DFD-45D7-A72D-BB61D99F7694}" type="slidenum">
              <a:rPr kumimoji="0" lang="en-US" altLang="zh-CN" sz="1200" b="0">
                <a:latin typeface="Arial" panose="020B0604020202020204" pitchFamily="34" charset="0"/>
              </a:rPr>
              <a:t>108</a:t>
            </a:fld>
            <a:endParaRPr kumimoji="0" lang="en-US" altLang="zh-CN" sz="1200" b="0">
              <a:latin typeface="Arial" panose="020B0604020202020204" pitchFamily="34" charset="0"/>
            </a:endParaRPr>
          </a:p>
        </p:txBody>
      </p:sp>
      <p:sp>
        <p:nvSpPr>
          <p:cNvPr id="207875" name="Rectangle 2"/>
          <p:cNvSpPr>
            <a:spLocks noGrp="1" noRot="1" noChangeAspect="1" noChangeArrowheads="1" noTextEdit="1"/>
          </p:cNvSpPr>
          <p:nvPr>
            <p:ph type="sldImg"/>
          </p:nvPr>
        </p:nvSpPr>
        <p:spPr/>
      </p:sp>
      <p:sp>
        <p:nvSpPr>
          <p:cNvPr id="20787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21E2CCC4-0234-4F36-A45A-BDC49CFC493A}" type="slidenum">
              <a:rPr kumimoji="0" lang="en-US" altLang="zh-CN" sz="1200" b="0">
                <a:latin typeface="Arial" panose="020B0604020202020204" pitchFamily="34" charset="0"/>
              </a:rPr>
              <a:t>109</a:t>
            </a:fld>
            <a:endParaRPr kumimoji="0" lang="en-US" altLang="zh-CN" sz="1200" b="0">
              <a:latin typeface="Arial" panose="020B0604020202020204" pitchFamily="34" charset="0"/>
            </a:endParaRPr>
          </a:p>
        </p:txBody>
      </p:sp>
      <p:sp>
        <p:nvSpPr>
          <p:cNvPr id="208899" name="Rectangle 2"/>
          <p:cNvSpPr>
            <a:spLocks noGrp="1" noRot="1" noChangeAspect="1" noChangeArrowheads="1" noTextEdit="1"/>
          </p:cNvSpPr>
          <p:nvPr>
            <p:ph type="sldImg"/>
          </p:nvPr>
        </p:nvSpPr>
        <p:spPr/>
      </p:sp>
      <p:sp>
        <p:nvSpPr>
          <p:cNvPr id="20890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7CA8BEEF-E6E7-408C-A832-EFD8D22E9E9B}" type="slidenum">
              <a:rPr kumimoji="0" lang="en-US" altLang="zh-CN" sz="1200" b="0">
                <a:latin typeface="Arial" panose="020B0604020202020204" pitchFamily="34" charset="0"/>
              </a:rPr>
              <a:t>110</a:t>
            </a:fld>
            <a:endParaRPr kumimoji="0" lang="en-US" altLang="zh-CN" sz="1200" b="0">
              <a:latin typeface="Arial" panose="020B0604020202020204" pitchFamily="34" charset="0"/>
            </a:endParaRPr>
          </a:p>
        </p:txBody>
      </p:sp>
      <p:sp>
        <p:nvSpPr>
          <p:cNvPr id="195587" name="Rectangle 2"/>
          <p:cNvSpPr>
            <a:spLocks noGrp="1" noRot="1" noChangeAspect="1" noChangeArrowheads="1" noTextEdit="1"/>
          </p:cNvSpPr>
          <p:nvPr>
            <p:ph type="sldImg"/>
          </p:nvPr>
        </p:nvSpPr>
        <p:spPr/>
      </p:sp>
      <p:sp>
        <p:nvSpPr>
          <p:cNvPr id="19558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112</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113</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114</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EBBAD96-C274-4BFB-9DD8-CB4304A9B2F3}" type="slidenum">
              <a:rPr lang="en-US" altLang="zh-CN"/>
              <a:t>9</a:t>
            </a:fld>
            <a:endParaRPr lang="en-US" altLang="zh-CN"/>
          </a:p>
        </p:txBody>
      </p:sp>
      <p:sp>
        <p:nvSpPr>
          <p:cNvPr id="669698" name="Rectangle 2"/>
          <p:cNvSpPr>
            <a:spLocks noGrp="1" noRot="1" noChangeAspect="1" noChangeArrowheads="1" noTextEdit="1"/>
          </p:cNvSpPr>
          <p:nvPr>
            <p:ph type="sldImg"/>
          </p:nvPr>
        </p:nvSpPr>
        <p:spPr/>
      </p:sp>
      <p:sp>
        <p:nvSpPr>
          <p:cNvPr id="6696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F7086A1-AA6B-4540-9AEA-06C3FCB8888D}" type="slidenum">
              <a:rPr lang="en-US" altLang="zh-CN"/>
              <a:t>115</a:t>
            </a:fld>
            <a:endParaRPr lang="en-US" altLang="zh-CN"/>
          </a:p>
        </p:txBody>
      </p:sp>
      <p:sp>
        <p:nvSpPr>
          <p:cNvPr id="935938" name="Rectangle 2"/>
          <p:cNvSpPr>
            <a:spLocks noGrp="1" noRot="1" noChangeAspect="1" noChangeArrowheads="1" noTextEdit="1"/>
          </p:cNvSpPr>
          <p:nvPr>
            <p:ph type="sldImg"/>
          </p:nvPr>
        </p:nvSpPr>
        <p:spPr/>
      </p:sp>
      <p:sp>
        <p:nvSpPr>
          <p:cNvPr id="93593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56920" indent="-291465" eaLnBrk="0" hangingPunct="0">
              <a:defRPr kumimoji="1" sz="2400" b="1">
                <a:solidFill>
                  <a:schemeClr val="tx1"/>
                </a:solidFill>
                <a:latin typeface="Tahoma" panose="020B0604030504040204" pitchFamily="34" charset="0"/>
                <a:ea typeface="宋体" panose="02010600030101010101" pitchFamily="2" charset="-122"/>
              </a:defRPr>
            </a:lvl2pPr>
            <a:lvl3pPr marL="1164590" indent="-233045" eaLnBrk="0" hangingPunct="0">
              <a:defRPr kumimoji="1" sz="2400" b="1">
                <a:solidFill>
                  <a:schemeClr val="tx1"/>
                </a:solidFill>
                <a:latin typeface="Tahoma" panose="020B0604030504040204" pitchFamily="34" charset="0"/>
                <a:ea typeface="宋体" panose="02010600030101010101" pitchFamily="2" charset="-122"/>
              </a:defRPr>
            </a:lvl3pPr>
            <a:lvl4pPr marL="1630680" indent="-233045" eaLnBrk="0" hangingPunct="0">
              <a:defRPr kumimoji="1" sz="2400" b="1">
                <a:solidFill>
                  <a:schemeClr val="tx1"/>
                </a:solidFill>
                <a:latin typeface="Tahoma" panose="020B0604030504040204" pitchFamily="34" charset="0"/>
                <a:ea typeface="宋体" panose="02010600030101010101" pitchFamily="2" charset="-122"/>
              </a:defRPr>
            </a:lvl4pPr>
            <a:lvl5pPr marL="2096770" indent="-233045" eaLnBrk="0" hangingPunct="0">
              <a:defRPr kumimoji="1" sz="2400" b="1">
                <a:solidFill>
                  <a:schemeClr val="tx1"/>
                </a:solidFill>
                <a:latin typeface="Tahoma" panose="020B0604030504040204" pitchFamily="34" charset="0"/>
                <a:ea typeface="宋体" panose="02010600030101010101" pitchFamily="2" charset="-122"/>
              </a:defRPr>
            </a:lvl5pPr>
            <a:lvl6pPr marL="256222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302831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94405"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959860" indent="-233045"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fld id="{42838F93-AB95-484E-A673-61873CBD89EA}" type="slidenum">
              <a:rPr kumimoji="0" lang="en-US" altLang="zh-CN" sz="1200" b="0">
                <a:latin typeface="Arial" panose="020B0604020202020204" pitchFamily="34" charset="0"/>
              </a:rPr>
              <a:t>10</a:t>
            </a:fld>
            <a:endParaRPr kumimoji="0" lang="en-US" altLang="zh-CN" sz="1200" b="0">
              <a:latin typeface="Arial" panose="020B0604020202020204" pitchFamily="34" charset="0"/>
            </a:endParaRPr>
          </a:p>
        </p:txBody>
      </p:sp>
      <p:sp>
        <p:nvSpPr>
          <p:cNvPr id="150531" name="Rectangle 2"/>
          <p:cNvSpPr>
            <a:spLocks noGrp="1" noRot="1" noChangeAspect="1" noChangeArrowheads="1" noTextEdit="1"/>
          </p:cNvSpPr>
          <p:nvPr>
            <p:ph type="sldImg"/>
          </p:nvPr>
        </p:nvSpPr>
        <p:spPr/>
      </p:sp>
      <p:sp>
        <p:nvSpPr>
          <p:cNvPr id="15053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2A28452-5584-4757-8317-6AE8D4CD4CD2}" type="slidenum">
              <a:rPr lang="en-US" altLang="zh-CN"/>
              <a:t>12</a:t>
            </a:fld>
            <a:endParaRPr lang="en-US" altLang="zh-CN"/>
          </a:p>
        </p:txBody>
      </p:sp>
      <p:sp>
        <p:nvSpPr>
          <p:cNvPr id="581634" name="Rectangle 2"/>
          <p:cNvSpPr>
            <a:spLocks noGrp="1" noRot="1" noChangeAspect="1" noChangeArrowheads="1" noTextEdit="1"/>
          </p:cNvSpPr>
          <p:nvPr>
            <p:ph type="sldImg"/>
          </p:nvPr>
        </p:nvSpPr>
        <p:spPr/>
      </p:sp>
      <p:sp>
        <p:nvSpPr>
          <p:cNvPr id="581635" name="Rectangle 3"/>
          <p:cNvSpPr>
            <a:spLocks noGrp="1" noChangeArrowheads="1"/>
          </p:cNvSpPr>
          <p:nvPr>
            <p:ph type="body" idx="1"/>
          </p:nvPr>
        </p:nvSpPr>
        <p:spPr/>
        <p:txBody>
          <a:bodyPr/>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742950" y="685800"/>
            <a:ext cx="8420100" cy="2127250"/>
          </a:xfrm>
        </p:spPr>
        <p:txBody>
          <a:bodyPr/>
          <a:lstStyle>
            <a:lvl1pPr algn="ctr">
              <a:defRPr sz="5400" b="1">
                <a:solidFill>
                  <a:srgbClr val="333399"/>
                </a:solidFill>
                <a:latin typeface="黑体" panose="02010609060101010101" pitchFamily="2" charset="-122"/>
                <a:ea typeface="黑体" panose="02010609060101010101" pitchFamily="2" charset="-122"/>
              </a:defRPr>
            </a:lvl1pPr>
          </a:lstStyle>
          <a:p>
            <a:pPr lvl="0"/>
            <a:r>
              <a:rPr lang="zh-CN" altLang="en-US" noProof="0" smtClean="0"/>
              <a:t>单击此处编辑母版标题样式</a:t>
            </a:r>
            <a:endParaRPr lang="en-US" altLang="zh-CN" noProof="0" dirty="0" smtClean="0"/>
          </a:p>
        </p:txBody>
      </p:sp>
      <p:sp>
        <p:nvSpPr>
          <p:cNvPr id="16387" name="Rectangle 3"/>
          <p:cNvSpPr>
            <a:spLocks noGrp="1" noChangeArrowheads="1"/>
          </p:cNvSpPr>
          <p:nvPr>
            <p:ph type="subTitle" idx="1"/>
          </p:nvPr>
        </p:nvSpPr>
        <p:spPr>
          <a:xfrm>
            <a:off x="1485900" y="3270250"/>
            <a:ext cx="6934200" cy="2209800"/>
          </a:xfrm>
        </p:spPr>
        <p:txBody>
          <a:bodyPr/>
          <a:lstStyle>
            <a:lvl1pPr marL="0" indent="0" algn="ctr">
              <a:buFont typeface="Wingdings" panose="05000000000000000000" pitchFamily="2" charset="2"/>
              <a:buNone/>
              <a:defRPr sz="3600" b="1">
                <a:latin typeface="黑体" panose="02010609060101010101" pitchFamily="2" charset="-122"/>
                <a:ea typeface="黑体" panose="02010609060101010101" pitchFamily="2" charset="-122"/>
              </a:defRPr>
            </a:lvl1pPr>
          </a:lstStyle>
          <a:p>
            <a:pPr lvl="0"/>
            <a:r>
              <a:rPr lang="zh-CN" altLang="en-US" noProof="0" smtClean="0"/>
              <a:t>单击此处编辑母版副标题样式</a:t>
            </a:r>
            <a:endParaRPr lang="en-US" altLang="zh-CN" noProof="0" dirty="0" smtClean="0"/>
          </a:p>
        </p:txBody>
      </p:sp>
      <p:sp>
        <p:nvSpPr>
          <p:cNvPr id="16388" name="Rectangle 4"/>
          <p:cNvSpPr>
            <a:spLocks noGrp="1" noChangeArrowheads="1"/>
          </p:cNvSpPr>
          <p:nvPr>
            <p:ph type="dt" sz="half" idx="2"/>
          </p:nvPr>
        </p:nvSpPr>
        <p:spPr/>
        <p:txBody>
          <a:bodyPr/>
          <a:lstStyle>
            <a:lvl1pPr>
              <a:defRPr/>
            </a:lvl1pPr>
          </a:lstStyle>
          <a:p>
            <a:endParaRPr lang="en-US" altLang="zh-CN"/>
          </a:p>
        </p:txBody>
      </p:sp>
      <p:sp>
        <p:nvSpPr>
          <p:cNvPr id="16389" name="Rectangle 5"/>
          <p:cNvSpPr>
            <a:spLocks noGrp="1" noChangeArrowheads="1"/>
          </p:cNvSpPr>
          <p:nvPr>
            <p:ph type="ftr" sz="quarter" idx="3"/>
          </p:nvPr>
        </p:nvSpPr>
        <p:spPr/>
        <p:txBody>
          <a:bodyPr/>
          <a:lstStyle>
            <a:lvl1pPr>
              <a:defRPr/>
            </a:lvl1pPr>
          </a:lstStyle>
          <a:p>
            <a:endParaRPr lang="en-US" altLang="zh-CN"/>
          </a:p>
        </p:txBody>
      </p:sp>
      <p:sp>
        <p:nvSpPr>
          <p:cNvPr id="16390" name="Rectangle 6"/>
          <p:cNvSpPr>
            <a:spLocks noGrp="1" noChangeArrowheads="1"/>
          </p:cNvSpPr>
          <p:nvPr>
            <p:ph type="sldNum" sz="quarter" idx="4"/>
          </p:nvPr>
        </p:nvSpPr>
        <p:spPr/>
        <p:txBody>
          <a:bodyPr/>
          <a:lstStyle>
            <a:lvl1pPr>
              <a:defRPr/>
            </a:lvl1pPr>
          </a:lstStyle>
          <a:p>
            <a:fld id="{AC80574E-8B94-4515-ADE1-BF6C35829DF0}" type="slidenum">
              <a:rPr lang="zh-CN" altLang="en-US"/>
              <a:t>‹#›</a:t>
            </a:fld>
            <a:endParaRPr lang="en-US" altLang="zh-CN"/>
          </a:p>
        </p:txBody>
      </p:sp>
      <p:sp>
        <p:nvSpPr>
          <p:cNvPr id="16392" name="Rectangle 8" descr="Gold bar"/>
          <p:cNvSpPr>
            <a:spLocks noChangeArrowheads="1"/>
          </p:cNvSpPr>
          <p:nvPr/>
        </p:nvSpPr>
        <p:spPr bwMode="auto">
          <a:xfrm>
            <a:off x="247650" y="2889250"/>
            <a:ext cx="3109913" cy="2016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393" name="Rectangle 9" descr="Orange bar"/>
          <p:cNvSpPr>
            <a:spLocks noChangeArrowheads="1"/>
          </p:cNvSpPr>
          <p:nvPr/>
        </p:nvSpPr>
        <p:spPr bwMode="auto">
          <a:xfrm>
            <a:off x="3357563" y="2889250"/>
            <a:ext cx="3108325" cy="2016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394" name="Rectangle 10" descr="Slate bar"/>
          <p:cNvSpPr>
            <a:spLocks noChangeArrowheads="1"/>
          </p:cNvSpPr>
          <p:nvPr/>
        </p:nvSpPr>
        <p:spPr bwMode="auto">
          <a:xfrm>
            <a:off x="6465888" y="2889250"/>
            <a:ext cx="3109912" cy="201613"/>
          </a:xfrm>
          <a:prstGeom prst="rect">
            <a:avLst/>
          </a:prstGeom>
          <a:solidFill>
            <a:srgbClr val="333399"/>
          </a:solidFill>
          <a:ln>
            <a:noFill/>
          </a:ln>
          <a:effectLst/>
        </p:spPr>
        <p:txBody>
          <a:bodyPr wrap="none" anchor="ctr"/>
          <a:lstStyle/>
          <a:p>
            <a:endParaRPr lang="zh-CN" altLang="en-US">
              <a:solidFill>
                <a:srgbClr val="333399"/>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2236A91-AB49-49FF-BD59-8386391FD12B}"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81850" y="277813"/>
            <a:ext cx="2379662"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95300" y="277813"/>
            <a:ext cx="653415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98FACEB-921B-4428-A32E-7A6FF935A2DD}" type="slidenum">
              <a:rPr lang="zh-CN" altLang="en-US"/>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88504" y="188640"/>
            <a:ext cx="8915400" cy="792088"/>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95300" y="1196752"/>
            <a:ext cx="4381500" cy="493417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内容占位符 3"/>
          <p:cNvSpPr>
            <a:spLocks noGrp="1"/>
          </p:cNvSpPr>
          <p:nvPr>
            <p:ph sz="quarter" idx="2"/>
          </p:nvPr>
        </p:nvSpPr>
        <p:spPr>
          <a:xfrm>
            <a:off x="5029200" y="1196752"/>
            <a:ext cx="4381500" cy="2376587"/>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5" name="内容占位符 4"/>
          <p:cNvSpPr>
            <a:spLocks noGrp="1"/>
          </p:cNvSpPr>
          <p:nvPr>
            <p:ph sz="quarter" idx="3"/>
          </p:nvPr>
        </p:nvSpPr>
        <p:spPr>
          <a:xfrm>
            <a:off x="5029200" y="3754339"/>
            <a:ext cx="4381500" cy="237658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日期占位符 5"/>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8" name="灯片编号占位符 7"/>
          <p:cNvSpPr>
            <a:spLocks noGrp="1"/>
          </p:cNvSpPr>
          <p:nvPr>
            <p:ph type="sldNum" sz="quarter" idx="12"/>
          </p:nvPr>
        </p:nvSpPr>
        <p:spPr>
          <a:xfrm>
            <a:off x="7099300" y="6248400"/>
            <a:ext cx="2311400" cy="457200"/>
          </a:xfrm>
        </p:spPr>
        <p:txBody>
          <a:bodyPr/>
          <a:lstStyle>
            <a:lvl1pPr>
              <a:defRPr/>
            </a:lvl1pPr>
          </a:lstStyle>
          <a:p>
            <a:fld id="{3C52F4D9-41EC-423B-B963-42D1C41ACCC5}" type="slidenum">
              <a:rPr lang="zh-CN" altLang="en-US"/>
              <a:t>‹#›</a:t>
            </a:fld>
            <a:endParaRPr lang="en-US" altLang="zh-CN"/>
          </a:p>
        </p:txBody>
      </p:sp>
      <p:sp>
        <p:nvSpPr>
          <p:cNvPr id="9"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1"/>
            <a:ext cx="8915400" cy="792087"/>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95300" y="1196752"/>
            <a:ext cx="4381500" cy="493417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剪贴画占位符 3"/>
          <p:cNvSpPr>
            <a:spLocks noGrp="1"/>
          </p:cNvSpPr>
          <p:nvPr>
            <p:ph type="clipArt" sz="half" idx="2" hasCustomPrompt="1"/>
          </p:nvPr>
        </p:nvSpPr>
        <p:spPr>
          <a:xfrm>
            <a:off x="5029200" y="1196752"/>
            <a:ext cx="4381500" cy="4934173"/>
          </a:xfrm>
        </p:spPr>
        <p:txBody>
          <a:bodyPr/>
          <a:lstStyle/>
          <a:p>
            <a:r>
              <a:rPr lang="zh-CN" altLang="en-US" smtClean="0"/>
              <a:t>单击图标添加剪 贴画</a:t>
            </a:r>
            <a:endParaRPr lang="zh-CN" altLang="en-US"/>
          </a:p>
        </p:txBody>
      </p:sp>
      <p:sp>
        <p:nvSpPr>
          <p:cNvPr id="5" name="日期占位符 4"/>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6" name="页脚占位符 5"/>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7" name="灯片编号占位符 6"/>
          <p:cNvSpPr>
            <a:spLocks noGrp="1"/>
          </p:cNvSpPr>
          <p:nvPr>
            <p:ph type="sldNum" sz="quarter" idx="12"/>
          </p:nvPr>
        </p:nvSpPr>
        <p:spPr>
          <a:xfrm>
            <a:off x="7099300" y="6248400"/>
            <a:ext cx="2311400" cy="457200"/>
          </a:xfrm>
        </p:spPr>
        <p:txBody>
          <a:bodyPr/>
          <a:lstStyle>
            <a:lvl1pPr>
              <a:defRPr/>
            </a:lvl1pPr>
          </a:lstStyle>
          <a:p>
            <a:fld id="{966CAE82-64C7-4E5B-88D2-F38A61F120C5}"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495300" y="1196752"/>
            <a:ext cx="9066212" cy="4934173"/>
          </a:xfrm>
        </p:spPr>
        <p:txBody>
          <a:bodyPr/>
          <a:lstStyle>
            <a:lvl1pPr>
              <a:defRPr sz="3200" b="1">
                <a:solidFill>
                  <a:schemeClr val="tx1"/>
                </a:solidFill>
                <a:latin typeface="+mn-lt"/>
                <a:ea typeface="黑体" panose="02010609060101010101" pitchFamily="2" charset="-122"/>
              </a:defRPr>
            </a:lvl1pPr>
            <a:lvl2pP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defRPr sz="2000" b="1">
                <a:solidFill>
                  <a:schemeClr val="tx1"/>
                </a:solidFill>
                <a:latin typeface="+mn-lt"/>
                <a:ea typeface="黑体" panose="02010609060101010101" pitchFamily="2"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endParaRPr lang="en-US" altLang="zh-CN" dirty="0"/>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AC79822-BC0D-4DE8-A7E5-90A3732A2B82}"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634858" cy="1362075"/>
          </a:xfrm>
        </p:spPr>
        <p:txBody>
          <a:bodyPr anchor="t"/>
          <a:lstStyle>
            <a:lvl1pPr algn="l">
              <a:defRPr sz="4400" b="1" cap="all">
                <a:solidFill>
                  <a:srgbClr val="333399"/>
                </a:solidFill>
                <a:latin typeface="+mn-lt"/>
                <a:ea typeface="黑体" panose="02010609060101010101" pitchFamily="2" charset="-122"/>
              </a:defRPr>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782638" y="2906713"/>
            <a:ext cx="863485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3F47B36-077D-42FE-9DED-0C77CB87E4B3}" type="slidenum">
              <a:rPr lang="zh-CN" altLang="en-US"/>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95300" y="1196752"/>
            <a:ext cx="4460304" cy="4934173"/>
          </a:xfrm>
        </p:spPr>
        <p:txBody>
          <a:bodyPr/>
          <a:lstStyle>
            <a:lvl1pPr>
              <a:defRPr sz="3200" b="1">
                <a:solidFill>
                  <a:schemeClr val="tx1"/>
                </a:solidFill>
                <a:latin typeface="+mn-lt"/>
                <a:ea typeface="黑体" panose="02010609060101010101" pitchFamily="2" charset="-122"/>
              </a:defRPr>
            </a:lvl1pPr>
            <a:lvl2pPr>
              <a:buClr>
                <a:schemeClr val="accent2"/>
              </a:buCl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buClr>
                <a:srgbClr val="333399"/>
              </a:buClr>
              <a:defRPr sz="2000" b="1">
                <a:solidFill>
                  <a:schemeClr val="tx1"/>
                </a:solidFill>
                <a:latin typeface="+mn-lt"/>
                <a:ea typeface="黑体" panose="02010609060101010101" pitchFamily="2" charset="-122"/>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内容占位符 3"/>
          <p:cNvSpPr>
            <a:spLocks noGrp="1"/>
          </p:cNvSpPr>
          <p:nvPr>
            <p:ph sz="half" idx="2"/>
          </p:nvPr>
        </p:nvSpPr>
        <p:spPr>
          <a:xfrm>
            <a:off x="5101208" y="1196752"/>
            <a:ext cx="4460304" cy="4934173"/>
          </a:xfrm>
        </p:spPr>
        <p:txBody>
          <a:bodyPr/>
          <a:lstStyle>
            <a:lvl1pPr>
              <a:defRPr sz="3200" b="1">
                <a:solidFill>
                  <a:schemeClr val="tx1"/>
                </a:solidFill>
                <a:latin typeface="+mn-lt"/>
                <a:ea typeface="黑体" panose="02010609060101010101" pitchFamily="2" charset="-122"/>
              </a:defRPr>
            </a:lvl1pPr>
            <a:lvl2pPr>
              <a:buClr>
                <a:schemeClr val="accent2"/>
              </a:buCl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buClr>
                <a:srgbClr val="333399"/>
              </a:buClr>
              <a:defRPr sz="2000" b="1">
                <a:solidFill>
                  <a:schemeClr val="tx1"/>
                </a:solidFill>
                <a:latin typeface="+mn-lt"/>
                <a:ea typeface="黑体" panose="02010609060101010101" pitchFamily="2" charset="-122"/>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0B52295-AD8D-47A8-A4D5-D2F6B9F48E3F}"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495299" y="1207874"/>
            <a:ext cx="4455513" cy="639762"/>
          </a:xfrm>
        </p:spPr>
        <p:txBody>
          <a:bodyPr anchor="b"/>
          <a:lstStyle>
            <a:lvl1pPr marL="0" indent="0">
              <a:buNone/>
              <a:defRPr sz="3200" b="1">
                <a:latin typeface="+mn-lt"/>
                <a:ea typeface="黑体" panose="02010609060101010101"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95299" y="1872534"/>
            <a:ext cx="4455513" cy="4292770"/>
          </a:xfrm>
        </p:spPr>
        <p:txBody>
          <a:bodyPr/>
          <a:lstStyle>
            <a:lvl1pPr>
              <a:defRPr sz="3200" b="1">
                <a:solidFill>
                  <a:schemeClr val="tx1"/>
                </a:solidFill>
                <a:latin typeface="+mn-lt"/>
                <a:ea typeface="黑体" panose="02010609060101010101" pitchFamily="2" charset="-122"/>
              </a:defRPr>
            </a:lvl1pPr>
            <a:lvl2pP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defRPr sz="2000" b="1">
                <a:solidFill>
                  <a:schemeClr val="tx1"/>
                </a:solidFill>
                <a:latin typeface="+mn-lt"/>
                <a:ea typeface="黑体" panose="02010609060101010101" pitchFamily="2" charset="-122"/>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5" name="文本占位符 4"/>
          <p:cNvSpPr>
            <a:spLocks noGrp="1"/>
          </p:cNvSpPr>
          <p:nvPr>
            <p:ph type="body" sz="quarter" idx="3"/>
          </p:nvPr>
        </p:nvSpPr>
        <p:spPr>
          <a:xfrm>
            <a:off x="5104383" y="1207874"/>
            <a:ext cx="4457129" cy="639762"/>
          </a:xfrm>
        </p:spPr>
        <p:txBody>
          <a:bodyPr anchor="b"/>
          <a:lstStyle>
            <a:lvl1pPr marL="0" indent="0">
              <a:buNone/>
              <a:defRPr sz="3200" b="1">
                <a:latin typeface="+mn-lt"/>
                <a:ea typeface="黑体" panose="02010609060101010101"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104383" y="1872534"/>
            <a:ext cx="4457129" cy="4292770"/>
          </a:xfrm>
        </p:spPr>
        <p:txBody>
          <a:bodyPr/>
          <a:lstStyle>
            <a:lvl1pPr>
              <a:defRPr sz="3200" b="1">
                <a:solidFill>
                  <a:schemeClr val="tx1"/>
                </a:solidFill>
                <a:latin typeface="+mn-lt"/>
                <a:ea typeface="黑体" panose="02010609060101010101" pitchFamily="2" charset="-122"/>
              </a:defRPr>
            </a:lvl1pPr>
            <a:lvl2pPr>
              <a:defRPr sz="2800" b="1">
                <a:solidFill>
                  <a:schemeClr val="tx1"/>
                </a:solidFill>
                <a:latin typeface="+mn-lt"/>
                <a:ea typeface="黑体" panose="02010609060101010101" pitchFamily="2" charset="-122"/>
              </a:defRPr>
            </a:lvl2pPr>
            <a:lvl3pPr>
              <a:defRPr sz="2400" b="1">
                <a:solidFill>
                  <a:schemeClr val="tx1"/>
                </a:solidFill>
                <a:latin typeface="+mn-lt"/>
                <a:ea typeface="黑体" panose="02010609060101010101" pitchFamily="2" charset="-122"/>
              </a:defRPr>
            </a:lvl3pPr>
            <a:lvl4pPr>
              <a:defRPr sz="2000" b="1">
                <a:solidFill>
                  <a:schemeClr val="tx1"/>
                </a:solidFill>
                <a:latin typeface="+mn-lt"/>
                <a:ea typeface="黑体" panose="02010609060101010101" pitchFamily="2" charset="-122"/>
              </a:defRPr>
            </a:lvl4pPr>
            <a:lvl5pPr>
              <a:defRPr sz="2000" b="1">
                <a:solidFill>
                  <a:schemeClr val="tx1"/>
                </a:solidFill>
                <a:latin typeface="+mn-lt"/>
                <a:ea typeface="黑体" panose="02010609060101010101" pitchFamily="2" charset="-122"/>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FAC03054-A18C-4CF4-8FEF-67B6C74EC7CF}" type="slidenum">
              <a:rPr lang="zh-CN" altLang="en-US"/>
              <a:t>‹#›</a:t>
            </a:fld>
            <a:endParaRPr lang="en-US" altLang="zh-CN"/>
          </a:p>
        </p:txBody>
      </p:sp>
      <p:sp>
        <p:nvSpPr>
          <p:cNvPr id="10"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anose="02010609060101010101" pitchFamily="2" charset="-122"/>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14338B79-8FD5-46F1-8A19-651A319ADB19}" type="slidenum">
              <a:rPr lang="zh-CN" altLang="en-US"/>
              <a:t>‹#›</a:t>
            </a:fld>
            <a:endParaRPr lang="en-US" altLang="zh-CN"/>
          </a:p>
        </p:txBody>
      </p:sp>
      <p:sp>
        <p:nvSpPr>
          <p:cNvPr id="6"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137DC1DE-D772-415A-B75D-6C2A3BBF0EE5}" type="slidenum">
              <a:rPr lang="zh-CN" altLang="en-US"/>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73500" y="273050"/>
            <a:ext cx="56880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文本占位符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FB74B41-85B4-4984-A2A4-801BFDC62CF6}" type="slidenum">
              <a:rPr lang="zh-CN" altLang="en-US"/>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4FEF2C3-09B7-48D6-BCFF-274B159605E4}" type="slidenum">
              <a:rPr lang="zh-CN" altLang="en-US"/>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95300" y="188640"/>
            <a:ext cx="906621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lvl="0"/>
            <a:r>
              <a:rPr lang="zh-CN" altLang="en-US" dirty="0" smtClean="0"/>
              <a:t>单击此处编辑母版标题样式</a:t>
            </a:r>
            <a:endParaRPr lang="en-US" altLang="zh-CN" dirty="0" smtClean="0"/>
          </a:p>
        </p:txBody>
      </p:sp>
      <p:sp>
        <p:nvSpPr>
          <p:cNvPr id="15363" name="Rectangle 3"/>
          <p:cNvSpPr>
            <a:spLocks noGrp="1" noChangeArrowheads="1"/>
          </p:cNvSpPr>
          <p:nvPr>
            <p:ph type="body" idx="1"/>
          </p:nvPr>
        </p:nvSpPr>
        <p:spPr bwMode="auto">
          <a:xfrm>
            <a:off x="495300" y="1196752"/>
            <a:ext cx="9066212" cy="4934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smtClean="0"/>
              <a:t>单击此处编辑母版文本样式</a:t>
            </a:r>
            <a:endParaRPr lang="en-US" altLang="zh-CN" dirty="0" smtClean="0"/>
          </a:p>
          <a:p>
            <a:pPr lvl="1"/>
            <a:r>
              <a:rPr lang="zh-CN" altLang="en-US" dirty="0" smtClean="0"/>
              <a:t>第二级</a:t>
            </a:r>
            <a:endParaRPr lang="en-US" altLang="zh-CN" dirty="0" smtClean="0"/>
          </a:p>
          <a:p>
            <a:pPr lvl="2"/>
            <a:r>
              <a:rPr lang="zh-CN" altLang="en-US" dirty="0" smtClean="0"/>
              <a:t>第三级</a:t>
            </a:r>
            <a:endParaRPr lang="en-US" altLang="zh-CN" dirty="0" smtClean="0"/>
          </a:p>
          <a:p>
            <a:pPr lvl="3"/>
            <a:r>
              <a:rPr lang="zh-CN" altLang="en-US" dirty="0" smtClean="0"/>
              <a:t>第四级</a:t>
            </a:r>
            <a:endParaRPr lang="en-US" altLang="zh-CN" dirty="0" smtClean="0"/>
          </a:p>
          <a:p>
            <a:pPr lvl="4"/>
            <a:r>
              <a:rPr lang="zh-CN" altLang="en-US" dirty="0" smtClean="0"/>
              <a:t>第五级</a:t>
            </a:r>
            <a:endParaRPr lang="en-US" altLang="zh-CN" dirty="0" smtClean="0"/>
          </a:p>
        </p:txBody>
      </p:sp>
      <p:sp>
        <p:nvSpPr>
          <p:cNvPr id="15364" name="Rectangle 4"/>
          <p:cNvSpPr>
            <a:spLocks noGrp="1" noChangeArrowheads="1"/>
          </p:cNvSpPr>
          <p:nvPr>
            <p:ph type="dt" sz="half" idx="2"/>
          </p:nvPr>
        </p:nvSpPr>
        <p:spPr bwMode="auto">
          <a:xfrm>
            <a:off x="495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000">
                <a:ea typeface="宋体" panose="02010600030101010101" pitchFamily="2" charset="-122"/>
              </a:defRPr>
            </a:lvl1pPr>
          </a:lstStyle>
          <a:p>
            <a:endParaRPr lang="en-US" altLang="zh-CN" dirty="0"/>
          </a:p>
        </p:txBody>
      </p:sp>
      <p:sp>
        <p:nvSpPr>
          <p:cNvPr id="15365" name="Rectangle 5"/>
          <p:cNvSpPr>
            <a:spLocks noGrp="1" noChangeArrowheads="1"/>
          </p:cNvSpPr>
          <p:nvPr>
            <p:ph type="ftr" sz="quarter" idx="3"/>
          </p:nvPr>
        </p:nvSpPr>
        <p:spPr bwMode="auto">
          <a:xfrm>
            <a:off x="3384550" y="6356176"/>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000">
                <a:ea typeface="宋体" panose="02010600030101010101" pitchFamily="2" charset="-122"/>
              </a:defRPr>
            </a:lvl1pPr>
          </a:lstStyle>
          <a:p>
            <a:endParaRPr lang="en-US" altLang="zh-CN"/>
          </a:p>
        </p:txBody>
      </p:sp>
      <p:sp>
        <p:nvSpPr>
          <p:cNvPr id="15366" name="Rectangle 6"/>
          <p:cNvSpPr>
            <a:spLocks noGrp="1" noChangeArrowheads="1"/>
          </p:cNvSpPr>
          <p:nvPr>
            <p:ph type="sldNum" sz="quarter" idx="4"/>
          </p:nvPr>
        </p:nvSpPr>
        <p:spPr bwMode="auto">
          <a:xfrm>
            <a:off x="7099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000">
                <a:ea typeface="宋体" panose="02010600030101010101" pitchFamily="2" charset="-122"/>
              </a:defRPr>
            </a:lvl1pPr>
          </a:lstStyle>
          <a:p>
            <a:fld id="{67B052E9-C54A-4603-AE2F-EB72B006DB6C}" type="slidenum">
              <a:rPr lang="zh-CN" altLang="en-US"/>
              <a:t>‹#›</a:t>
            </a:fld>
            <a:endParaRPr lang="en-US" altLang="zh-CN"/>
          </a:p>
        </p:txBody>
      </p:sp>
      <p:sp>
        <p:nvSpPr>
          <p:cNvPr id="15367" name="Rectangle 7" descr="Gold bar"/>
          <p:cNvSpPr>
            <a:spLocks noChangeArrowheads="1"/>
          </p:cNvSpPr>
          <p:nvPr/>
        </p:nvSpPr>
        <p:spPr bwMode="auto">
          <a:xfrm>
            <a:off x="0" y="0"/>
            <a:ext cx="24765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zh-CN" altLang="en-US" sz="2400">
              <a:latin typeface="Times New Roman" panose="02020603050405020304" pitchFamily="18" charset="0"/>
              <a:ea typeface="宋体" panose="02010600030101010101" pitchFamily="2" charset="-122"/>
            </a:endParaRPr>
          </a:p>
        </p:txBody>
      </p:sp>
      <p:sp>
        <p:nvSpPr>
          <p:cNvPr id="15369" name="Rectangle 9" descr="Orange bar"/>
          <p:cNvSpPr>
            <a:spLocks noChangeArrowheads="1"/>
          </p:cNvSpPr>
          <p:nvPr/>
        </p:nvSpPr>
        <p:spPr bwMode="auto">
          <a:xfrm>
            <a:off x="0" y="2286000"/>
            <a:ext cx="24765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zh-CN" altLang="en-US" sz="2400">
              <a:latin typeface="Times New Roman" panose="02020603050405020304" pitchFamily="18" charset="0"/>
              <a:ea typeface="宋体" panose="02010600030101010101" pitchFamily="2" charset="-122"/>
            </a:endParaRPr>
          </a:p>
        </p:txBody>
      </p:sp>
      <p:sp>
        <p:nvSpPr>
          <p:cNvPr id="15370" name="Rectangle 10" descr="Slate bar"/>
          <p:cNvSpPr>
            <a:spLocks noChangeArrowheads="1"/>
          </p:cNvSpPr>
          <p:nvPr/>
        </p:nvSpPr>
        <p:spPr bwMode="auto">
          <a:xfrm>
            <a:off x="0" y="4572000"/>
            <a:ext cx="247650" cy="2286000"/>
          </a:xfrm>
          <a:prstGeom prst="rect">
            <a:avLst/>
          </a:prstGeom>
          <a:solidFill>
            <a:srgbClr val="333399"/>
          </a:solidFill>
          <a:ln>
            <a:noFill/>
          </a:ln>
          <a:effectLst/>
        </p:spPr>
        <p:txBody>
          <a:bodyPr wrap="none" anchor="ctr"/>
          <a:lstStyle/>
          <a:p>
            <a:pPr algn="ctr" eaLnBrk="1" hangingPunct="1"/>
            <a:endParaRPr lang="zh-CN" altLang="en-US" sz="2400">
              <a:latin typeface="Times New Roman" panose="02020603050405020304" pitchFamily="18" charset="0"/>
              <a:ea typeface="宋体" panose="02010600030101010101" pitchFamily="2" charset="-122"/>
            </a:endParaRPr>
          </a:p>
        </p:txBody>
      </p:sp>
      <p:pic>
        <p:nvPicPr>
          <p:cNvPr id="11" name="Picture 2" descr="computer networking 的图像结果"/>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769424" y="188640"/>
            <a:ext cx="1124935" cy="81245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l" rtl="0" eaLnBrk="1" fontAlgn="base" hangingPunct="1">
        <a:spcBef>
          <a:spcPct val="0"/>
        </a:spcBef>
        <a:spcAft>
          <a:spcPct val="0"/>
        </a:spcAft>
        <a:defRPr sz="4400" b="1">
          <a:solidFill>
            <a:srgbClr val="333399"/>
          </a:solidFill>
          <a:latin typeface="+mn-lt"/>
          <a:ea typeface="黑体" panose="02010609060101010101" pitchFamily="2" charset="-122"/>
          <a:cs typeface="+mj-cs"/>
        </a:defRPr>
      </a:lvl1pPr>
      <a:lvl2pPr algn="l" rtl="0" eaLnBrk="1" fontAlgn="base" hangingPunct="1">
        <a:spcBef>
          <a:spcPct val="0"/>
        </a:spcBef>
        <a:spcAft>
          <a:spcPct val="0"/>
        </a:spcAft>
        <a:defRPr sz="4400">
          <a:solidFill>
            <a:schemeClr val="tx2"/>
          </a:solidFill>
          <a:latin typeface="Times New Roman" panose="02020603050405020304" pitchFamily="18" charset="0"/>
        </a:defRPr>
      </a:lvl2pPr>
      <a:lvl3pPr algn="l" rtl="0" eaLnBrk="1" fontAlgn="base" hangingPunct="1">
        <a:spcBef>
          <a:spcPct val="0"/>
        </a:spcBef>
        <a:spcAft>
          <a:spcPct val="0"/>
        </a:spcAft>
        <a:defRPr sz="4400">
          <a:solidFill>
            <a:schemeClr val="tx2"/>
          </a:solidFill>
          <a:latin typeface="Times New Roman" panose="02020603050405020304" pitchFamily="18" charset="0"/>
        </a:defRPr>
      </a:lvl3pPr>
      <a:lvl4pPr algn="l" rtl="0" eaLnBrk="1" fontAlgn="base" hangingPunct="1">
        <a:spcBef>
          <a:spcPct val="0"/>
        </a:spcBef>
        <a:spcAft>
          <a:spcPct val="0"/>
        </a:spcAft>
        <a:defRPr sz="4400">
          <a:solidFill>
            <a:schemeClr val="tx2"/>
          </a:solidFill>
          <a:latin typeface="Times New Roman" panose="02020603050405020304" pitchFamily="18" charset="0"/>
        </a:defRPr>
      </a:lvl4pPr>
      <a:lvl5pPr algn="l" rtl="0" eaLnBrk="1" fontAlgn="base" hangingPunct="1">
        <a:spcBef>
          <a:spcPct val="0"/>
        </a:spcBef>
        <a:spcAft>
          <a:spcPct val="0"/>
        </a:spcAft>
        <a:defRPr sz="4400">
          <a:solidFill>
            <a:schemeClr val="tx2"/>
          </a:solidFill>
          <a:latin typeface="Times New Roman" panose="02020603050405020304" pitchFamily="18" charset="0"/>
        </a:defRPr>
      </a:lvl5pPr>
      <a:lvl6pPr marL="457200" algn="l" rtl="0" eaLnBrk="1" fontAlgn="base" hangingPunct="1">
        <a:spcBef>
          <a:spcPct val="0"/>
        </a:spcBef>
        <a:spcAft>
          <a:spcPct val="0"/>
        </a:spcAft>
        <a:defRPr sz="4400">
          <a:solidFill>
            <a:schemeClr val="tx2"/>
          </a:solidFill>
          <a:latin typeface="Times New Roman" panose="02020603050405020304" pitchFamily="18" charset="0"/>
        </a:defRPr>
      </a:lvl6pPr>
      <a:lvl7pPr marL="914400" algn="l" rtl="0" eaLnBrk="1" fontAlgn="base" hangingPunct="1">
        <a:spcBef>
          <a:spcPct val="0"/>
        </a:spcBef>
        <a:spcAft>
          <a:spcPct val="0"/>
        </a:spcAft>
        <a:defRPr sz="4400">
          <a:solidFill>
            <a:schemeClr val="tx2"/>
          </a:solidFill>
          <a:latin typeface="Times New Roman" panose="02020603050405020304" pitchFamily="18" charset="0"/>
        </a:defRPr>
      </a:lvl7pPr>
      <a:lvl8pPr marL="1371600" algn="l" rtl="0" eaLnBrk="1" fontAlgn="base" hangingPunct="1">
        <a:spcBef>
          <a:spcPct val="0"/>
        </a:spcBef>
        <a:spcAft>
          <a:spcPct val="0"/>
        </a:spcAft>
        <a:defRPr sz="4400">
          <a:solidFill>
            <a:schemeClr val="tx2"/>
          </a:solidFill>
          <a:latin typeface="Times New Roman" panose="02020603050405020304" pitchFamily="18" charset="0"/>
        </a:defRPr>
      </a:lvl8pPr>
      <a:lvl9pPr marL="1828800" algn="l" rtl="0" eaLnBrk="1" fontAlgn="base" hangingPunct="1">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1" fontAlgn="base" hangingPunct="1">
        <a:lnSpc>
          <a:spcPct val="110000"/>
        </a:lnSpc>
        <a:spcBef>
          <a:spcPts val="600"/>
        </a:spcBef>
        <a:spcAft>
          <a:spcPct val="0"/>
        </a:spcAft>
        <a:buClr>
          <a:srgbClr val="333399"/>
        </a:buClr>
        <a:buSzPct val="75000"/>
        <a:buFont typeface="Wingdings" panose="05000000000000000000" pitchFamily="2" charset="2"/>
        <a:buChar char="n"/>
        <a:defRPr sz="3200" b="1">
          <a:solidFill>
            <a:schemeClr val="tx1"/>
          </a:solidFill>
          <a:latin typeface="+mn-lt"/>
          <a:ea typeface="黑体" panose="02010609060101010101" pitchFamily="2" charset="-122"/>
          <a:cs typeface="+mn-cs"/>
        </a:defRPr>
      </a:lvl1pPr>
      <a:lvl2pPr marL="742950" indent="-285750" algn="l" rtl="0" eaLnBrk="1" fontAlgn="base" hangingPunct="1">
        <a:lnSpc>
          <a:spcPct val="110000"/>
        </a:lnSpc>
        <a:spcBef>
          <a:spcPts val="600"/>
        </a:spcBef>
        <a:spcAft>
          <a:spcPct val="0"/>
        </a:spcAft>
        <a:buClr>
          <a:schemeClr val="accent2"/>
        </a:buClr>
        <a:buSzPct val="70000"/>
        <a:buFont typeface="Wingdings" panose="05000000000000000000" pitchFamily="2" charset="2"/>
        <a:buChar char="n"/>
        <a:defRPr sz="2800" b="1">
          <a:solidFill>
            <a:schemeClr val="tx1"/>
          </a:solidFill>
          <a:latin typeface="+mn-lt"/>
          <a:ea typeface="黑体" panose="02010609060101010101" pitchFamily="2" charset="-122"/>
        </a:defRPr>
      </a:lvl2pPr>
      <a:lvl3pPr marL="1143000" indent="-228600" algn="l" rtl="0" eaLnBrk="1" fontAlgn="base" hangingPunct="1">
        <a:lnSpc>
          <a:spcPct val="110000"/>
        </a:lnSpc>
        <a:spcBef>
          <a:spcPts val="600"/>
        </a:spcBef>
        <a:spcAft>
          <a:spcPct val="0"/>
        </a:spcAft>
        <a:buClr>
          <a:srgbClr val="333399"/>
        </a:buClr>
        <a:buSzPct val="65000"/>
        <a:buFont typeface="Wingdings" panose="05000000000000000000" pitchFamily="2" charset="2"/>
        <a:buChar char="p"/>
        <a:defRPr sz="2400" b="1">
          <a:solidFill>
            <a:schemeClr val="tx1"/>
          </a:solidFill>
          <a:latin typeface="+mn-lt"/>
          <a:ea typeface="黑体" panose="02010609060101010101" pitchFamily="2" charset="-122"/>
        </a:defRPr>
      </a:lvl3pPr>
      <a:lvl4pPr marL="1600200" indent="-228600" algn="l" rtl="0" eaLnBrk="1" fontAlgn="base" hangingPunct="1">
        <a:lnSpc>
          <a:spcPct val="110000"/>
        </a:lnSpc>
        <a:spcBef>
          <a:spcPts val="600"/>
        </a:spcBef>
        <a:spcAft>
          <a:spcPct val="0"/>
        </a:spcAft>
        <a:buClr>
          <a:schemeClr val="bg2"/>
        </a:buClr>
        <a:buSzPct val="65000"/>
        <a:buFont typeface="Wingdings" panose="05000000000000000000" pitchFamily="2" charset="2"/>
        <a:buChar char="n"/>
        <a:defRPr sz="2000" b="1">
          <a:solidFill>
            <a:schemeClr val="tx1"/>
          </a:solidFill>
          <a:latin typeface="+mn-lt"/>
          <a:ea typeface="黑体" panose="02010609060101010101" pitchFamily="2" charset="-122"/>
        </a:defRPr>
      </a:lvl4pPr>
      <a:lvl5pPr marL="2057400" indent="-228600" algn="l" rtl="0" eaLnBrk="1" fontAlgn="base" hangingPunct="1">
        <a:lnSpc>
          <a:spcPct val="110000"/>
        </a:lnSpc>
        <a:spcBef>
          <a:spcPts val="600"/>
        </a:spcBef>
        <a:spcAft>
          <a:spcPct val="0"/>
        </a:spcAft>
        <a:buClr>
          <a:srgbClr val="333399"/>
        </a:buClr>
        <a:buSzPct val="60000"/>
        <a:buFont typeface="Wingdings" panose="05000000000000000000" pitchFamily="2" charset="2"/>
        <a:buChar char="n"/>
        <a:defRPr sz="2000" b="1">
          <a:solidFill>
            <a:schemeClr val="tx1"/>
          </a:solidFill>
          <a:latin typeface="+mn-lt"/>
          <a:ea typeface="黑体" panose="02010609060101010101" pitchFamily="2" charset="-122"/>
        </a:defRPr>
      </a:lvl5pPr>
      <a:lvl6pPr marL="25146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image" Target="../media/image5.wmf"/></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zh-CN" altLang="en-US" dirty="0">
                <a:latin typeface="+mn-lt"/>
              </a:rPr>
              <a:t>第 </a:t>
            </a:r>
            <a:r>
              <a:rPr lang="en-US" altLang="zh-CN" dirty="0" smtClean="0">
                <a:latin typeface="+mn-lt"/>
              </a:rPr>
              <a:t>5 </a:t>
            </a:r>
            <a:r>
              <a:rPr lang="zh-CN" altLang="en-US" dirty="0">
                <a:latin typeface="+mn-lt"/>
              </a:rPr>
              <a:t>章 </a:t>
            </a:r>
            <a:r>
              <a:rPr lang="zh-CN" altLang="en-US" dirty="0" smtClean="0">
                <a:latin typeface="+mn-lt"/>
              </a:rPr>
              <a:t> 运输层</a:t>
            </a:r>
            <a:endParaRPr lang="zh-CN" altLang="en-US" dirty="0">
              <a:latin typeface="+mn-lt"/>
            </a:endParaRPr>
          </a:p>
        </p:txBody>
      </p:sp>
      <p:sp>
        <p:nvSpPr>
          <p:cNvPr id="2051" name="Rectangle 3"/>
          <p:cNvSpPr>
            <a:spLocks noGrp="1" noChangeArrowheads="1"/>
          </p:cNvSpPr>
          <p:nvPr>
            <p:ph type="subTitle" idx="1"/>
          </p:nvPr>
        </p:nvSpPr>
        <p:spPr/>
        <p:txBody>
          <a:bodyPr/>
          <a:lstStyle/>
          <a:p>
            <a:endParaRPr lang="zh-CN" altLang="en-US">
              <a:ea typeface="宋体" panose="02010600030101010101" pitchFamily="2" charset="-122"/>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algn="ctr" eaLnBrk="1" hangingPunct="1"/>
            <a:r>
              <a:rPr lang="zh-CN" altLang="en-US" dirty="0" smtClean="0"/>
              <a:t>可靠信道与不可靠信道</a:t>
            </a:r>
          </a:p>
        </p:txBody>
      </p:sp>
      <p:sp>
        <p:nvSpPr>
          <p:cNvPr id="60" name="Rectangle 5"/>
          <p:cNvSpPr>
            <a:spLocks noChangeArrowheads="1"/>
          </p:cNvSpPr>
          <p:nvPr/>
        </p:nvSpPr>
        <p:spPr bwMode="auto">
          <a:xfrm>
            <a:off x="416496" y="3240113"/>
            <a:ext cx="9289032" cy="2573337"/>
          </a:xfrm>
          <a:prstGeom prst="rect">
            <a:avLst/>
          </a:prstGeom>
          <a:solidFill>
            <a:srgbClr val="FFFF66"/>
          </a:soli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AutoShape 6"/>
          <p:cNvSpPr>
            <a:spLocks noChangeArrowheads="1"/>
          </p:cNvSpPr>
          <p:nvPr/>
        </p:nvSpPr>
        <p:spPr bwMode="auto">
          <a:xfrm>
            <a:off x="8893745" y="1364580"/>
            <a:ext cx="739775" cy="677863"/>
          </a:xfrm>
          <a:prstGeom prst="cloudCallout">
            <a:avLst>
              <a:gd name="adj1" fmla="val -45565"/>
              <a:gd name="adj2" fmla="val 111593"/>
            </a:avLst>
          </a:prstGeom>
          <a:solidFill>
            <a:srgbClr val="FF66FF"/>
          </a:solidFill>
          <a:ln w="9525">
            <a:solidFill>
              <a:srgbClr val="000000"/>
            </a:solidFill>
            <a:rou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zh-CN" sz="3200" b="0" i="0" u="none" strike="noStrike" kern="0" cap="none" spc="0" normalizeH="0" baseline="0" noProof="0">
              <a:ln>
                <a:noFill/>
              </a:ln>
              <a:solidFill>
                <a:sysClr val="windowText" lastClr="000000"/>
              </a:solidFill>
              <a:effectLst/>
              <a:uLnTx/>
              <a:uFillTx/>
              <a:ea typeface="黑体" panose="02010609060101010101" pitchFamily="2" charset="-122"/>
            </a:endParaRPr>
          </a:p>
        </p:txBody>
      </p:sp>
      <p:sp>
        <p:nvSpPr>
          <p:cNvPr id="62" name="Text Box 7"/>
          <p:cNvSpPr txBox="1">
            <a:spLocks noChangeArrowheads="1"/>
          </p:cNvSpPr>
          <p:nvPr/>
        </p:nvSpPr>
        <p:spPr bwMode="auto">
          <a:xfrm>
            <a:off x="8993758" y="1340768"/>
            <a:ext cx="3889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1" lang="zh-CN" altLang="en-US" sz="4000" b="1" i="0" u="none" strike="noStrike" kern="0" cap="none" spc="0" normalizeH="0" baseline="0" noProof="0" dirty="0">
                <a:ln>
                  <a:noFill/>
                </a:ln>
                <a:solidFill>
                  <a:srgbClr val="1C1C1C"/>
                </a:solidFill>
                <a:effectLst/>
                <a:uLnTx/>
                <a:uFillTx/>
                <a:latin typeface="Tahoma" panose="020B0604030504040204" pitchFamily="34" charset="0"/>
                <a:ea typeface="黑体" panose="02010609060101010101" pitchFamily="2" charset="-122"/>
              </a:rPr>
              <a:t>？</a:t>
            </a:r>
          </a:p>
        </p:txBody>
      </p:sp>
      <p:sp>
        <p:nvSpPr>
          <p:cNvPr id="63" name="Line 8"/>
          <p:cNvSpPr>
            <a:spLocks noChangeShapeType="1"/>
          </p:cNvSpPr>
          <p:nvPr/>
        </p:nvSpPr>
        <p:spPr bwMode="auto">
          <a:xfrm>
            <a:off x="776536" y="3257575"/>
            <a:ext cx="4190305" cy="0"/>
          </a:xfrm>
          <a:prstGeom prst="line">
            <a:avLst/>
          </a:prstGeom>
          <a:noFill/>
          <a:ln w="38100">
            <a:solidFill>
              <a:srgbClr val="C00000"/>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Text Box 9"/>
          <p:cNvSpPr txBox="1">
            <a:spLocks noChangeArrowheads="1"/>
          </p:cNvSpPr>
          <p:nvPr/>
        </p:nvSpPr>
        <p:spPr bwMode="auto">
          <a:xfrm>
            <a:off x="416496" y="1796623"/>
            <a:ext cx="49404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a:ea typeface="黑体" panose="02010609060101010101" pitchFamily="2" charset="-122"/>
              </a:rPr>
              <a:t>应</a:t>
            </a:r>
          </a:p>
          <a:p>
            <a:pPr algn="l" eaLnBrk="1" hangingPunct="1"/>
            <a:r>
              <a:rPr lang="zh-CN" altLang="en-US" dirty="0">
                <a:ea typeface="黑体" panose="02010609060101010101" pitchFamily="2" charset="-122"/>
              </a:rPr>
              <a:t>用</a:t>
            </a:r>
          </a:p>
          <a:p>
            <a:pPr algn="l" eaLnBrk="1" hangingPunct="1"/>
            <a:r>
              <a:rPr lang="zh-CN" altLang="en-US" dirty="0">
                <a:ea typeface="黑体" panose="02010609060101010101" pitchFamily="2" charset="-122"/>
              </a:rPr>
              <a:t>层</a:t>
            </a:r>
          </a:p>
        </p:txBody>
      </p:sp>
      <p:sp>
        <p:nvSpPr>
          <p:cNvPr id="65" name="Text Box 10"/>
          <p:cNvSpPr txBox="1">
            <a:spLocks noChangeArrowheads="1"/>
          </p:cNvSpPr>
          <p:nvPr/>
        </p:nvSpPr>
        <p:spPr bwMode="auto">
          <a:xfrm>
            <a:off x="430783" y="3852888"/>
            <a:ext cx="49404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1" lang="zh-CN" altLang="en-US" b="1" i="0" u="none" strike="noStrike" kern="0" cap="none" spc="0" normalizeH="0" baseline="0" noProof="0" dirty="0">
                <a:ln>
                  <a:noFill/>
                </a:ln>
                <a:solidFill>
                  <a:srgbClr val="0000CC"/>
                </a:solidFill>
                <a:effectLst/>
                <a:uLnTx/>
                <a:uFillTx/>
                <a:latin typeface="Tahoma" panose="020B0604030504040204" pitchFamily="34" charset="0"/>
                <a:ea typeface="黑体" panose="02010609060101010101" pitchFamily="2" charset="-122"/>
              </a:rPr>
              <a:t>运</a:t>
            </a:r>
          </a:p>
          <a:p>
            <a:pPr marL="0" marR="0" lvl="0" indent="0" algn="l" defTabSz="914400" eaLnBrk="1" fontAlgn="auto" latinLnBrk="0" hangingPunct="1">
              <a:lnSpc>
                <a:spcPct val="100000"/>
              </a:lnSpc>
              <a:spcBef>
                <a:spcPts val="0"/>
              </a:spcBef>
              <a:spcAft>
                <a:spcPts val="0"/>
              </a:spcAft>
              <a:buClrTx/>
              <a:buSzTx/>
              <a:buFontTx/>
              <a:buNone/>
              <a:defRPr/>
            </a:pPr>
            <a:r>
              <a:rPr kumimoji="1" lang="zh-CN" altLang="en-US" b="1" i="0" u="none" strike="noStrike" kern="0" cap="none" spc="0" normalizeH="0" baseline="0" noProof="0" dirty="0">
                <a:ln>
                  <a:noFill/>
                </a:ln>
                <a:solidFill>
                  <a:srgbClr val="0000CC"/>
                </a:solidFill>
                <a:effectLst/>
                <a:uLnTx/>
                <a:uFillTx/>
                <a:latin typeface="Tahoma" panose="020B0604030504040204" pitchFamily="34" charset="0"/>
                <a:ea typeface="黑体" panose="02010609060101010101" pitchFamily="2" charset="-122"/>
              </a:rPr>
              <a:t>输</a:t>
            </a:r>
          </a:p>
          <a:p>
            <a:pPr marL="0" marR="0" lvl="0" indent="0" algn="l" defTabSz="914400" eaLnBrk="1" fontAlgn="auto" latinLnBrk="0" hangingPunct="1">
              <a:lnSpc>
                <a:spcPct val="100000"/>
              </a:lnSpc>
              <a:spcBef>
                <a:spcPts val="0"/>
              </a:spcBef>
              <a:spcAft>
                <a:spcPts val="0"/>
              </a:spcAft>
              <a:buClrTx/>
              <a:buSzTx/>
              <a:buFontTx/>
              <a:buNone/>
              <a:defRPr/>
            </a:pPr>
            <a:r>
              <a:rPr kumimoji="1" lang="zh-CN" altLang="en-US" b="1" i="0" u="none" strike="noStrike" kern="0" cap="none" spc="0" normalizeH="0" baseline="0" noProof="0" dirty="0">
                <a:ln>
                  <a:noFill/>
                </a:ln>
                <a:solidFill>
                  <a:srgbClr val="0000CC"/>
                </a:solidFill>
                <a:effectLst/>
                <a:uLnTx/>
                <a:uFillTx/>
                <a:latin typeface="Tahoma" panose="020B0604030504040204" pitchFamily="34" charset="0"/>
                <a:ea typeface="黑体" panose="02010609060101010101" pitchFamily="2" charset="-122"/>
              </a:rPr>
              <a:t>层</a:t>
            </a:r>
          </a:p>
        </p:txBody>
      </p:sp>
      <p:sp>
        <p:nvSpPr>
          <p:cNvPr id="68" name="Text Box 13"/>
          <p:cNvSpPr txBox="1">
            <a:spLocks noChangeArrowheads="1"/>
          </p:cNvSpPr>
          <p:nvPr/>
        </p:nvSpPr>
        <p:spPr bwMode="auto">
          <a:xfrm>
            <a:off x="7494487" y="1527175"/>
            <a:ext cx="14909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smtClean="0">
                <a:ea typeface="黑体" panose="02010609060101010101" pitchFamily="2" charset="-122"/>
              </a:rPr>
              <a:t>接收进程</a:t>
            </a:r>
            <a:endParaRPr lang="zh-CN" altLang="en-US" dirty="0">
              <a:ea typeface="黑体" panose="02010609060101010101" pitchFamily="2" charset="-122"/>
            </a:endParaRPr>
          </a:p>
        </p:txBody>
      </p:sp>
      <p:grpSp>
        <p:nvGrpSpPr>
          <p:cNvPr id="70" name="Group 15"/>
          <p:cNvGrpSpPr/>
          <p:nvPr/>
        </p:nvGrpSpPr>
        <p:grpSpPr bwMode="auto">
          <a:xfrm>
            <a:off x="1481510" y="1988840"/>
            <a:ext cx="2593156" cy="2205361"/>
            <a:chOff x="865" y="1467"/>
            <a:chExt cx="1348" cy="931"/>
          </a:xfrm>
        </p:grpSpPr>
        <p:sp>
          <p:nvSpPr>
            <p:cNvPr id="71" name="Freeform 16"/>
            <p:cNvSpPr/>
            <p:nvPr/>
          </p:nvSpPr>
          <p:spPr bwMode="auto">
            <a:xfrm>
              <a:off x="865" y="1474"/>
              <a:ext cx="188" cy="924"/>
            </a:xfrm>
            <a:custGeom>
              <a:avLst/>
              <a:gdLst>
                <a:gd name="T0" fmla="*/ 0 w 144"/>
                <a:gd name="T1" fmla="*/ 0 h 768"/>
                <a:gd name="T2" fmla="*/ 0 w 144"/>
                <a:gd name="T3" fmla="*/ 924 h 768"/>
                <a:gd name="T4" fmla="*/ 188 w 144"/>
                <a:gd name="T5" fmla="*/ 924 h 768"/>
                <a:gd name="T6" fmla="*/ 0 60000 65536"/>
                <a:gd name="T7" fmla="*/ 0 60000 65536"/>
                <a:gd name="T8" fmla="*/ 0 60000 65536"/>
              </a:gdLst>
              <a:ahLst/>
              <a:cxnLst>
                <a:cxn ang="T6">
                  <a:pos x="T0" y="T1"/>
                </a:cxn>
                <a:cxn ang="T7">
                  <a:pos x="T2" y="T3"/>
                </a:cxn>
                <a:cxn ang="T8">
                  <a:pos x="T4" y="T5"/>
                </a:cxn>
              </a:cxnLst>
              <a:rect l="0" t="0" r="r" b="b"/>
              <a:pathLst>
                <a:path w="144" h="768">
                  <a:moveTo>
                    <a:pt x="0" y="0"/>
                  </a:moveTo>
                  <a:lnTo>
                    <a:pt x="0" y="768"/>
                  </a:lnTo>
                  <a:lnTo>
                    <a:pt x="144" y="768"/>
                  </a:lnTo>
                </a:path>
              </a:pathLst>
            </a:custGeom>
            <a:noFill/>
            <a:ln w="57150" cmpd="sng">
              <a:solidFill>
                <a:srgbClr val="0000FF"/>
              </a:solidFill>
              <a:round/>
              <a:headEnd type="none" w="med" len="med"/>
              <a:tailEnd type="triangle" w="sm"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17"/>
            <p:cNvSpPr/>
            <p:nvPr/>
          </p:nvSpPr>
          <p:spPr bwMode="auto">
            <a:xfrm flipH="1">
              <a:off x="2025" y="1467"/>
              <a:ext cx="188" cy="924"/>
            </a:xfrm>
            <a:custGeom>
              <a:avLst/>
              <a:gdLst>
                <a:gd name="T0" fmla="*/ 0 w 144"/>
                <a:gd name="T1" fmla="*/ 0 h 768"/>
                <a:gd name="T2" fmla="*/ 0 w 144"/>
                <a:gd name="T3" fmla="*/ 924 h 768"/>
                <a:gd name="T4" fmla="*/ 188 w 144"/>
                <a:gd name="T5" fmla="*/ 924 h 768"/>
                <a:gd name="T6" fmla="*/ 0 60000 65536"/>
                <a:gd name="T7" fmla="*/ 0 60000 65536"/>
                <a:gd name="T8" fmla="*/ 0 60000 65536"/>
              </a:gdLst>
              <a:ahLst/>
              <a:cxnLst>
                <a:cxn ang="T6">
                  <a:pos x="T0" y="T1"/>
                </a:cxn>
                <a:cxn ang="T7">
                  <a:pos x="T2" y="T3"/>
                </a:cxn>
                <a:cxn ang="T8">
                  <a:pos x="T4" y="T5"/>
                </a:cxn>
              </a:cxnLst>
              <a:rect l="0" t="0" r="r" b="b"/>
              <a:pathLst>
                <a:path w="144" h="768">
                  <a:moveTo>
                    <a:pt x="0" y="0"/>
                  </a:moveTo>
                  <a:lnTo>
                    <a:pt x="0" y="768"/>
                  </a:lnTo>
                  <a:lnTo>
                    <a:pt x="144" y="768"/>
                  </a:lnTo>
                </a:path>
              </a:pathLst>
            </a:custGeom>
            <a:noFill/>
            <a:ln w="57150" cmpd="sng">
              <a:solidFill>
                <a:srgbClr val="0000FF"/>
              </a:solidFill>
              <a:round/>
              <a:headEnd type="triangle" w="sm"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2" name="组合 1"/>
          <p:cNvGrpSpPr/>
          <p:nvPr/>
        </p:nvGrpSpPr>
        <p:grpSpPr>
          <a:xfrm>
            <a:off x="1662339" y="3970363"/>
            <a:ext cx="2154091" cy="447675"/>
            <a:chOff x="1662339" y="3970363"/>
            <a:chExt cx="2154091" cy="447675"/>
          </a:xfrm>
        </p:grpSpPr>
        <p:sp>
          <p:nvSpPr>
            <p:cNvPr id="69" name="AutoShape 14"/>
            <p:cNvSpPr>
              <a:spLocks noChangeArrowheads="1"/>
            </p:cNvSpPr>
            <p:nvPr/>
          </p:nvSpPr>
          <p:spPr bwMode="auto">
            <a:xfrm rot="-5400000">
              <a:off x="2515547" y="3117155"/>
              <a:ext cx="447675" cy="2154091"/>
            </a:xfrm>
            <a:prstGeom prst="can">
              <a:avLst>
                <a:gd name="adj" fmla="val 52844"/>
              </a:avLst>
            </a:prstGeom>
            <a:gradFill rotWithShape="1">
              <a:gsLst>
                <a:gs pos="0">
                  <a:srgbClr val="475E76"/>
                </a:gs>
                <a:gs pos="50000">
                  <a:srgbClr val="99CCFF"/>
                </a:gs>
                <a:gs pos="100000">
                  <a:srgbClr val="475E76"/>
                </a:gs>
              </a:gsLst>
              <a:lin ang="0" scaled="1"/>
            </a:gradFill>
            <a:ln w="9525">
              <a:solidFill>
                <a:srgbClr val="000000"/>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CC"/>
                </a:solidFill>
                <a:effectLst/>
                <a:uLnTx/>
                <a:uFillTx/>
              </a:endParaRPr>
            </a:p>
          </p:txBody>
        </p:sp>
        <p:sp>
          <p:nvSpPr>
            <p:cNvPr id="75" name="Text Box 20"/>
            <p:cNvSpPr txBox="1">
              <a:spLocks noChangeArrowheads="1"/>
            </p:cNvSpPr>
            <p:nvPr/>
          </p:nvSpPr>
          <p:spPr bwMode="auto">
            <a:xfrm>
              <a:off x="1843167" y="3985884"/>
              <a:ext cx="1973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a:ln>
                    <a:noFill/>
                  </a:ln>
                  <a:solidFill>
                    <a:srgbClr val="0000CC"/>
                  </a:solidFill>
                  <a:effectLst/>
                  <a:uLnTx/>
                  <a:uFillTx/>
                  <a:latin typeface="Tahoma" panose="020B0604030504040204" pitchFamily="34" charset="0"/>
                  <a:ea typeface="黑体" panose="02010609060101010101" pitchFamily="2" charset="-122"/>
                </a:rPr>
                <a:t>全双工可靠信道</a:t>
              </a:r>
            </a:p>
          </p:txBody>
        </p:sp>
      </p:grpSp>
      <p:grpSp>
        <p:nvGrpSpPr>
          <p:cNvPr id="76" name="Group 21"/>
          <p:cNvGrpSpPr/>
          <p:nvPr/>
        </p:nvGrpSpPr>
        <p:grpSpPr bwMode="auto">
          <a:xfrm>
            <a:off x="6130478" y="1972132"/>
            <a:ext cx="2141538" cy="2222069"/>
            <a:chOff x="3508" y="1467"/>
            <a:chExt cx="1349" cy="931"/>
          </a:xfrm>
        </p:grpSpPr>
        <p:sp>
          <p:nvSpPr>
            <p:cNvPr id="77" name="Freeform 22"/>
            <p:cNvSpPr/>
            <p:nvPr/>
          </p:nvSpPr>
          <p:spPr bwMode="auto">
            <a:xfrm>
              <a:off x="3508" y="1474"/>
              <a:ext cx="189" cy="924"/>
            </a:xfrm>
            <a:custGeom>
              <a:avLst/>
              <a:gdLst>
                <a:gd name="T0" fmla="*/ 0 w 144"/>
                <a:gd name="T1" fmla="*/ 0 h 768"/>
                <a:gd name="T2" fmla="*/ 0 w 144"/>
                <a:gd name="T3" fmla="*/ 924 h 768"/>
                <a:gd name="T4" fmla="*/ 189 w 144"/>
                <a:gd name="T5" fmla="*/ 924 h 768"/>
                <a:gd name="T6" fmla="*/ 0 60000 65536"/>
                <a:gd name="T7" fmla="*/ 0 60000 65536"/>
                <a:gd name="T8" fmla="*/ 0 60000 65536"/>
              </a:gdLst>
              <a:ahLst/>
              <a:cxnLst>
                <a:cxn ang="T6">
                  <a:pos x="T0" y="T1"/>
                </a:cxn>
                <a:cxn ang="T7">
                  <a:pos x="T2" y="T3"/>
                </a:cxn>
                <a:cxn ang="T8">
                  <a:pos x="T4" y="T5"/>
                </a:cxn>
              </a:cxnLst>
              <a:rect l="0" t="0" r="r" b="b"/>
              <a:pathLst>
                <a:path w="144" h="768">
                  <a:moveTo>
                    <a:pt x="0" y="0"/>
                  </a:moveTo>
                  <a:lnTo>
                    <a:pt x="0" y="768"/>
                  </a:lnTo>
                  <a:lnTo>
                    <a:pt x="144" y="768"/>
                  </a:lnTo>
                </a:path>
              </a:pathLst>
            </a:custGeom>
            <a:noFill/>
            <a:ln w="57150" cmpd="sng">
              <a:solidFill>
                <a:srgbClr val="0000FF"/>
              </a:solidFill>
              <a:round/>
              <a:headEnd type="none" w="med" len="med"/>
              <a:tailEnd type="triangle" w="sm"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23"/>
            <p:cNvSpPr/>
            <p:nvPr/>
          </p:nvSpPr>
          <p:spPr bwMode="auto">
            <a:xfrm flipH="1">
              <a:off x="4669" y="1467"/>
              <a:ext cx="188" cy="924"/>
            </a:xfrm>
            <a:custGeom>
              <a:avLst/>
              <a:gdLst>
                <a:gd name="T0" fmla="*/ 0 w 144"/>
                <a:gd name="T1" fmla="*/ 0 h 768"/>
                <a:gd name="T2" fmla="*/ 0 w 144"/>
                <a:gd name="T3" fmla="*/ 924 h 768"/>
                <a:gd name="T4" fmla="*/ 188 w 144"/>
                <a:gd name="T5" fmla="*/ 924 h 768"/>
                <a:gd name="T6" fmla="*/ 0 60000 65536"/>
                <a:gd name="T7" fmla="*/ 0 60000 65536"/>
                <a:gd name="T8" fmla="*/ 0 60000 65536"/>
              </a:gdLst>
              <a:ahLst/>
              <a:cxnLst>
                <a:cxn ang="T6">
                  <a:pos x="T0" y="T1"/>
                </a:cxn>
                <a:cxn ang="T7">
                  <a:pos x="T2" y="T3"/>
                </a:cxn>
                <a:cxn ang="T8">
                  <a:pos x="T4" y="T5"/>
                </a:cxn>
              </a:cxnLst>
              <a:rect l="0" t="0" r="r" b="b"/>
              <a:pathLst>
                <a:path w="144" h="768">
                  <a:moveTo>
                    <a:pt x="0" y="0"/>
                  </a:moveTo>
                  <a:lnTo>
                    <a:pt x="0" y="768"/>
                  </a:lnTo>
                  <a:lnTo>
                    <a:pt x="144" y="768"/>
                  </a:lnTo>
                </a:path>
              </a:pathLst>
            </a:custGeom>
            <a:noFill/>
            <a:ln w="57150" cmpd="sng">
              <a:solidFill>
                <a:srgbClr val="0000FF"/>
              </a:solidFill>
              <a:round/>
              <a:headEnd type="triangle" w="sm"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79" name="Rectangle 24"/>
          <p:cNvSpPr>
            <a:spLocks noChangeArrowheads="1"/>
          </p:cNvSpPr>
          <p:nvPr/>
        </p:nvSpPr>
        <p:spPr bwMode="auto">
          <a:xfrm>
            <a:off x="6249144" y="2204864"/>
            <a:ext cx="401711" cy="936104"/>
          </a:xfrm>
          <a:prstGeom prst="rect">
            <a:avLst/>
          </a:prstGeom>
          <a:solidFill>
            <a:srgbClr val="66FFFF"/>
          </a:solidFill>
          <a:ln w="9525">
            <a:solidFill>
              <a:srgbClr val="000000"/>
            </a:solidFill>
            <a:miter lim="800000"/>
          </a:ln>
          <a:effectLst/>
        </p:spPr>
        <p:txBody>
          <a:bodyPr vert="wordArtVertRtl" wrap="none"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000099"/>
                </a:solidFill>
                <a:effectLst/>
                <a:uLnTx/>
                <a:uFillTx/>
                <a:latin typeface="+mn-lt"/>
                <a:ea typeface="黑体" panose="02010609060101010101" pitchFamily="2" charset="-122"/>
              </a:rPr>
              <a:t>数据</a:t>
            </a:r>
          </a:p>
        </p:txBody>
      </p:sp>
      <p:sp>
        <p:nvSpPr>
          <p:cNvPr id="81" name="Line 26"/>
          <p:cNvSpPr>
            <a:spLocks noChangeShapeType="1"/>
          </p:cNvSpPr>
          <p:nvPr/>
        </p:nvSpPr>
        <p:spPr bwMode="auto">
          <a:xfrm>
            <a:off x="5468491" y="3257575"/>
            <a:ext cx="3965575" cy="3175"/>
          </a:xfrm>
          <a:prstGeom prst="line">
            <a:avLst/>
          </a:prstGeom>
          <a:noFill/>
          <a:ln w="38100">
            <a:solidFill>
              <a:srgbClr val="C00000"/>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Text Box 27"/>
          <p:cNvSpPr txBox="1">
            <a:spLocks noChangeArrowheads="1"/>
          </p:cNvSpPr>
          <p:nvPr/>
        </p:nvSpPr>
        <p:spPr bwMode="auto">
          <a:xfrm>
            <a:off x="1496616" y="4437112"/>
            <a:ext cx="244009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400" b="1" i="0" u="none" strike="noStrike" kern="0" cap="none" spc="0" normalizeH="0" baseline="0" noProof="0" dirty="0">
                <a:ln>
                  <a:noFill/>
                </a:ln>
                <a:solidFill>
                  <a:srgbClr val="1C1C1C"/>
                </a:solidFill>
                <a:effectLst/>
                <a:uLnTx/>
                <a:uFillTx/>
                <a:latin typeface="Tahoma" panose="020B0604030504040204" pitchFamily="34" charset="0"/>
                <a:ea typeface="黑体" panose="02010609060101010101" pitchFamily="2" charset="-122"/>
              </a:rPr>
              <a:t>使用 面向连接的</a:t>
            </a:r>
          </a:p>
          <a:p>
            <a:pPr marL="0" marR="0" lvl="0" indent="0" defTabSz="914400" eaLnBrk="1" fontAlgn="auto" latinLnBrk="0" hangingPunct="1">
              <a:lnSpc>
                <a:spcPct val="100000"/>
              </a:lnSpc>
              <a:spcBef>
                <a:spcPts val="0"/>
              </a:spcBef>
              <a:spcAft>
                <a:spcPts val="0"/>
              </a:spcAft>
              <a:buClrTx/>
              <a:buSzTx/>
              <a:buFontTx/>
              <a:buNone/>
              <a:defRPr/>
            </a:pPr>
            <a:r>
              <a:rPr kumimoji="1" lang="zh-CN" altLang="en-US" sz="2400" b="1" i="0" u="none" strike="noStrike" kern="0" cap="none" spc="0" normalizeH="0" baseline="0" noProof="0" dirty="0">
                <a:ln>
                  <a:noFill/>
                </a:ln>
                <a:solidFill>
                  <a:srgbClr val="1C1C1C"/>
                </a:solidFill>
                <a:effectLst/>
                <a:uLnTx/>
                <a:uFillTx/>
                <a:latin typeface="Tahoma" panose="020B0604030504040204" pitchFamily="34" charset="0"/>
                <a:ea typeface="黑体" panose="02010609060101010101" pitchFamily="2" charset="-122"/>
              </a:rPr>
              <a:t>协议，</a:t>
            </a:r>
            <a:r>
              <a:rPr kumimoji="1" lang="zh-CN" altLang="en-US" sz="2400" b="1" i="0" u="none" strike="noStrike" kern="0" cap="none" spc="0" normalizeH="0" baseline="0" noProof="0" dirty="0" smtClean="0">
                <a:ln>
                  <a:noFill/>
                </a:ln>
                <a:solidFill>
                  <a:srgbClr val="1C1C1C"/>
                </a:solidFill>
                <a:effectLst/>
                <a:uLnTx/>
                <a:uFillTx/>
                <a:latin typeface="Tahoma" panose="020B0604030504040204" pitchFamily="34" charset="0"/>
                <a:ea typeface="黑体" panose="02010609060101010101" pitchFamily="2" charset="-122"/>
              </a:rPr>
              <a:t>如 </a:t>
            </a:r>
            <a:r>
              <a:rPr kumimoji="1" lang="en-US" altLang="zh-CN" sz="2400" b="1" i="0" u="none" strike="noStrike" kern="0" cap="none" spc="0" normalizeH="0" baseline="0" noProof="0" dirty="0" smtClean="0">
                <a:ln>
                  <a:noFill/>
                </a:ln>
                <a:solidFill>
                  <a:srgbClr val="1C1C1C"/>
                </a:solidFill>
                <a:effectLst/>
                <a:uLnTx/>
                <a:uFillTx/>
                <a:latin typeface="Tahoma" panose="020B0604030504040204" pitchFamily="34" charset="0"/>
                <a:ea typeface="黑体" panose="02010609060101010101" pitchFamily="2" charset="-122"/>
              </a:rPr>
              <a:t>TCP</a:t>
            </a:r>
            <a:r>
              <a:rPr kumimoji="1" lang="zh-CN" altLang="en-US" sz="2400" b="1" i="0" u="none" strike="noStrike" kern="0" cap="none" spc="0" normalizeH="0" baseline="0" noProof="0" dirty="0" smtClean="0">
                <a:ln>
                  <a:noFill/>
                </a:ln>
                <a:solidFill>
                  <a:srgbClr val="1C1C1C"/>
                </a:solidFill>
                <a:effectLst/>
                <a:uLnTx/>
                <a:uFillTx/>
                <a:latin typeface="Tahoma" panose="020B0604030504040204" pitchFamily="34" charset="0"/>
                <a:ea typeface="黑体" panose="02010609060101010101" pitchFamily="2" charset="-122"/>
              </a:rPr>
              <a:t>。</a:t>
            </a:r>
            <a:endParaRPr kumimoji="1" lang="en-US" altLang="zh-CN" sz="2400" b="1" i="0" u="none" strike="noStrike" kern="0" cap="none" spc="0" normalizeH="0" baseline="0" noProof="0" dirty="0">
              <a:ln>
                <a:noFill/>
              </a:ln>
              <a:solidFill>
                <a:srgbClr val="1C1C1C"/>
              </a:solidFill>
              <a:effectLst/>
              <a:uLnTx/>
              <a:uFillTx/>
              <a:latin typeface="Tahoma" panose="020B0604030504040204" pitchFamily="34" charset="0"/>
              <a:ea typeface="黑体" panose="02010609060101010101" pitchFamily="2" charset="-122"/>
            </a:endParaRPr>
          </a:p>
        </p:txBody>
      </p:sp>
      <p:sp>
        <p:nvSpPr>
          <p:cNvPr id="83" name="Text Box 28"/>
          <p:cNvSpPr txBox="1">
            <a:spLocks noChangeArrowheads="1"/>
          </p:cNvSpPr>
          <p:nvPr/>
        </p:nvSpPr>
        <p:spPr bwMode="auto">
          <a:xfrm>
            <a:off x="6177136" y="4581128"/>
            <a:ext cx="24833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400" b="1" i="0" u="none" strike="noStrike" kern="0" cap="none" spc="0" normalizeH="0" baseline="0" noProof="0" dirty="0">
                <a:ln>
                  <a:noFill/>
                </a:ln>
                <a:solidFill>
                  <a:srgbClr val="1C1C1C"/>
                </a:solidFill>
                <a:effectLst/>
                <a:uLnTx/>
                <a:uFillTx/>
                <a:latin typeface="Tahoma" panose="020B0604030504040204" pitchFamily="34" charset="0"/>
                <a:ea typeface="黑体" panose="02010609060101010101" pitchFamily="2" charset="-122"/>
              </a:rPr>
              <a:t>使用 无连接的</a:t>
            </a:r>
          </a:p>
          <a:p>
            <a:pPr marL="0" marR="0" lvl="0" indent="0" defTabSz="914400" eaLnBrk="1" fontAlgn="auto" latinLnBrk="0" hangingPunct="1">
              <a:lnSpc>
                <a:spcPct val="100000"/>
              </a:lnSpc>
              <a:spcBef>
                <a:spcPts val="0"/>
              </a:spcBef>
              <a:spcAft>
                <a:spcPts val="0"/>
              </a:spcAft>
              <a:buClrTx/>
              <a:buSzTx/>
              <a:buFontTx/>
              <a:buNone/>
              <a:defRPr/>
            </a:pPr>
            <a:r>
              <a:rPr kumimoji="1" lang="zh-CN" altLang="en-US" sz="2400" b="1" i="0" u="none" strike="noStrike" kern="0" cap="none" spc="0" normalizeH="0" baseline="0" noProof="0" dirty="0">
                <a:ln>
                  <a:noFill/>
                </a:ln>
                <a:solidFill>
                  <a:srgbClr val="1C1C1C"/>
                </a:solidFill>
                <a:effectLst/>
                <a:uLnTx/>
                <a:uFillTx/>
                <a:latin typeface="Tahoma" panose="020B0604030504040204" pitchFamily="34" charset="0"/>
                <a:ea typeface="黑体" panose="02010609060101010101" pitchFamily="2" charset="-122"/>
              </a:rPr>
              <a:t>协议，</a:t>
            </a:r>
            <a:r>
              <a:rPr kumimoji="1" lang="zh-CN" altLang="en-US" sz="2400" b="1" i="0" u="none" strike="noStrike" kern="0" cap="none" spc="0" normalizeH="0" baseline="0" noProof="0" dirty="0" smtClean="0">
                <a:ln>
                  <a:noFill/>
                </a:ln>
                <a:solidFill>
                  <a:srgbClr val="1C1C1C"/>
                </a:solidFill>
                <a:effectLst/>
                <a:uLnTx/>
                <a:uFillTx/>
                <a:latin typeface="Tahoma" panose="020B0604030504040204" pitchFamily="34" charset="0"/>
                <a:ea typeface="黑体" panose="02010609060101010101" pitchFamily="2" charset="-122"/>
              </a:rPr>
              <a:t>如 </a:t>
            </a:r>
            <a:r>
              <a:rPr kumimoji="1" lang="en-US" altLang="zh-CN" sz="2400" b="1" i="0" u="none" strike="noStrike" kern="0" cap="none" spc="0" normalizeH="0" baseline="0" noProof="0" dirty="0" smtClean="0">
                <a:ln>
                  <a:noFill/>
                </a:ln>
                <a:solidFill>
                  <a:srgbClr val="1C1C1C"/>
                </a:solidFill>
                <a:effectLst/>
                <a:uLnTx/>
                <a:uFillTx/>
                <a:latin typeface="Tahoma" panose="020B0604030504040204" pitchFamily="34" charset="0"/>
                <a:ea typeface="黑体" panose="02010609060101010101" pitchFamily="2" charset="-122"/>
              </a:rPr>
              <a:t>UDP</a:t>
            </a:r>
            <a:r>
              <a:rPr kumimoji="1" lang="zh-CN" altLang="en-US" sz="2400" b="1" i="0" u="none" strike="noStrike" kern="0" cap="none" spc="0" normalizeH="0" baseline="0" noProof="0" dirty="0" smtClean="0">
                <a:ln>
                  <a:noFill/>
                </a:ln>
                <a:solidFill>
                  <a:srgbClr val="1C1C1C"/>
                </a:solidFill>
                <a:effectLst/>
                <a:uLnTx/>
                <a:uFillTx/>
                <a:latin typeface="Tahoma" panose="020B0604030504040204" pitchFamily="34" charset="0"/>
                <a:ea typeface="黑体" panose="02010609060101010101" pitchFamily="2" charset="-122"/>
              </a:rPr>
              <a:t>。</a:t>
            </a:r>
            <a:endParaRPr kumimoji="1" lang="en-US" altLang="zh-CN" sz="2400" b="1" i="0" u="none" strike="noStrike" kern="0" cap="none" spc="0" normalizeH="0" baseline="0" noProof="0" dirty="0">
              <a:ln>
                <a:noFill/>
              </a:ln>
              <a:solidFill>
                <a:srgbClr val="1C1C1C"/>
              </a:solidFill>
              <a:effectLst/>
              <a:uLnTx/>
              <a:uFillTx/>
              <a:latin typeface="Tahoma" panose="020B0604030504040204" pitchFamily="34" charset="0"/>
              <a:ea typeface="黑体" panose="02010609060101010101" pitchFamily="2" charset="-122"/>
            </a:endParaRPr>
          </a:p>
        </p:txBody>
      </p:sp>
      <p:sp>
        <p:nvSpPr>
          <p:cNvPr id="84" name="Line 29"/>
          <p:cNvSpPr>
            <a:spLocks noChangeShapeType="1"/>
          </p:cNvSpPr>
          <p:nvPr/>
        </p:nvSpPr>
        <p:spPr bwMode="auto">
          <a:xfrm>
            <a:off x="1280592" y="3343300"/>
            <a:ext cx="0" cy="50800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Line 30"/>
          <p:cNvSpPr>
            <a:spLocks noChangeShapeType="1"/>
          </p:cNvSpPr>
          <p:nvPr/>
        </p:nvSpPr>
        <p:spPr bwMode="auto">
          <a:xfrm flipV="1">
            <a:off x="4227066" y="3343300"/>
            <a:ext cx="0" cy="50800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6" name="Line 31"/>
          <p:cNvSpPr>
            <a:spLocks noChangeShapeType="1"/>
          </p:cNvSpPr>
          <p:nvPr/>
        </p:nvSpPr>
        <p:spPr bwMode="auto">
          <a:xfrm flipV="1">
            <a:off x="8424416" y="3343300"/>
            <a:ext cx="0" cy="50800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7" name="Line 32"/>
          <p:cNvSpPr>
            <a:spLocks noChangeShapeType="1"/>
          </p:cNvSpPr>
          <p:nvPr/>
        </p:nvSpPr>
        <p:spPr bwMode="auto">
          <a:xfrm>
            <a:off x="5995541" y="3343300"/>
            <a:ext cx="0" cy="50800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nvGrpSpPr>
          <p:cNvPr id="88" name="Group 33"/>
          <p:cNvGrpSpPr/>
          <p:nvPr/>
        </p:nvGrpSpPr>
        <p:grpSpPr bwMode="auto">
          <a:xfrm>
            <a:off x="6425753" y="3702075"/>
            <a:ext cx="1562100" cy="819150"/>
            <a:chOff x="1776" y="2768"/>
            <a:chExt cx="1824" cy="736"/>
          </a:xfrm>
        </p:grpSpPr>
        <p:grpSp>
          <p:nvGrpSpPr>
            <p:cNvPr id="89" name="Group 34"/>
            <p:cNvGrpSpPr/>
            <p:nvPr/>
          </p:nvGrpSpPr>
          <p:grpSpPr bwMode="auto">
            <a:xfrm>
              <a:off x="1787" y="2783"/>
              <a:ext cx="1813" cy="721"/>
              <a:chOff x="1787" y="2783"/>
              <a:chExt cx="1813" cy="721"/>
            </a:xfrm>
          </p:grpSpPr>
          <p:sp>
            <p:nvSpPr>
              <p:cNvPr id="99" name="Oval 35"/>
              <p:cNvSpPr>
                <a:spLocks noChangeArrowheads="1"/>
              </p:cNvSpPr>
              <p:nvPr/>
            </p:nvSpPr>
            <p:spPr bwMode="auto">
              <a:xfrm>
                <a:off x="2413" y="2783"/>
                <a:ext cx="780" cy="291"/>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0" name="Oval 36"/>
              <p:cNvSpPr>
                <a:spLocks noChangeArrowheads="1"/>
              </p:cNvSpPr>
              <p:nvPr/>
            </p:nvSpPr>
            <p:spPr bwMode="auto">
              <a:xfrm>
                <a:off x="1974" y="2863"/>
                <a:ext cx="593" cy="291"/>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1" name="Oval 37"/>
              <p:cNvSpPr>
                <a:spLocks noChangeArrowheads="1"/>
              </p:cNvSpPr>
              <p:nvPr/>
            </p:nvSpPr>
            <p:spPr bwMode="auto">
              <a:xfrm>
                <a:off x="1787" y="3045"/>
                <a:ext cx="396" cy="233"/>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2" name="Oval 38"/>
              <p:cNvSpPr>
                <a:spLocks noChangeArrowheads="1"/>
              </p:cNvSpPr>
              <p:nvPr/>
            </p:nvSpPr>
            <p:spPr bwMode="auto">
              <a:xfrm>
                <a:off x="1908" y="3154"/>
                <a:ext cx="604" cy="255"/>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3" name="Oval 39"/>
              <p:cNvSpPr>
                <a:spLocks noChangeArrowheads="1"/>
              </p:cNvSpPr>
              <p:nvPr/>
            </p:nvSpPr>
            <p:spPr bwMode="auto">
              <a:xfrm>
                <a:off x="2347" y="3198"/>
                <a:ext cx="912" cy="306"/>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4" name="Oval 40"/>
              <p:cNvSpPr>
                <a:spLocks noChangeArrowheads="1"/>
              </p:cNvSpPr>
              <p:nvPr/>
            </p:nvSpPr>
            <p:spPr bwMode="auto">
              <a:xfrm>
                <a:off x="2941" y="2870"/>
                <a:ext cx="571" cy="226"/>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5" name="Oval 41"/>
              <p:cNvSpPr>
                <a:spLocks noChangeArrowheads="1"/>
              </p:cNvSpPr>
              <p:nvPr/>
            </p:nvSpPr>
            <p:spPr bwMode="auto">
              <a:xfrm>
                <a:off x="3029" y="3023"/>
                <a:ext cx="571" cy="226"/>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6" name="Oval 42"/>
              <p:cNvSpPr>
                <a:spLocks noChangeArrowheads="1"/>
              </p:cNvSpPr>
              <p:nvPr/>
            </p:nvSpPr>
            <p:spPr bwMode="auto">
              <a:xfrm>
                <a:off x="2974" y="3074"/>
                <a:ext cx="571" cy="379"/>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07" name="Oval 43"/>
              <p:cNvSpPr>
                <a:spLocks noChangeArrowheads="1"/>
              </p:cNvSpPr>
              <p:nvPr/>
            </p:nvSpPr>
            <p:spPr bwMode="auto">
              <a:xfrm>
                <a:off x="2117" y="2957"/>
                <a:ext cx="1175" cy="379"/>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0" name="Oval 44"/>
            <p:cNvSpPr>
              <a:spLocks noChangeArrowheads="1"/>
            </p:cNvSpPr>
            <p:nvPr/>
          </p:nvSpPr>
          <p:spPr bwMode="auto">
            <a:xfrm>
              <a:off x="2402" y="2768"/>
              <a:ext cx="780" cy="291"/>
            </a:xfrm>
            <a:prstGeom prst="ellipse">
              <a:avLst/>
            </a:pr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1" name="Oval 45"/>
            <p:cNvSpPr>
              <a:spLocks noChangeArrowheads="1"/>
            </p:cNvSpPr>
            <p:nvPr/>
          </p:nvSpPr>
          <p:spPr bwMode="auto">
            <a:xfrm>
              <a:off x="1963" y="2848"/>
              <a:ext cx="593" cy="292"/>
            </a:xfrm>
            <a:prstGeom prst="ellipse">
              <a:avLst/>
            </a:pr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2" name="Oval 46"/>
            <p:cNvSpPr>
              <a:spLocks noChangeArrowheads="1"/>
            </p:cNvSpPr>
            <p:nvPr/>
          </p:nvSpPr>
          <p:spPr bwMode="auto">
            <a:xfrm>
              <a:off x="1776" y="3030"/>
              <a:ext cx="396" cy="234"/>
            </a:xfrm>
            <a:prstGeom prst="ellipse">
              <a:avLst/>
            </a:pr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3" name="Oval 47"/>
            <p:cNvSpPr>
              <a:spLocks noChangeArrowheads="1"/>
            </p:cNvSpPr>
            <p:nvPr/>
          </p:nvSpPr>
          <p:spPr bwMode="auto">
            <a:xfrm>
              <a:off x="1897" y="3140"/>
              <a:ext cx="604" cy="255"/>
            </a:xfrm>
            <a:prstGeom prst="ellipse">
              <a:avLst/>
            </a:pr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4" name="Oval 48"/>
            <p:cNvSpPr>
              <a:spLocks noChangeArrowheads="1"/>
            </p:cNvSpPr>
            <p:nvPr/>
          </p:nvSpPr>
          <p:spPr bwMode="auto">
            <a:xfrm>
              <a:off x="2336" y="3183"/>
              <a:ext cx="912" cy="306"/>
            </a:xfrm>
            <a:prstGeom prst="ellipse">
              <a:avLst/>
            </a:pr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Oval 49"/>
            <p:cNvSpPr>
              <a:spLocks noChangeArrowheads="1"/>
            </p:cNvSpPr>
            <p:nvPr/>
          </p:nvSpPr>
          <p:spPr bwMode="auto">
            <a:xfrm>
              <a:off x="2930" y="2855"/>
              <a:ext cx="571" cy="226"/>
            </a:xfrm>
            <a:prstGeom prst="ellipse">
              <a:avLst/>
            </a:pr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Oval 50"/>
            <p:cNvSpPr>
              <a:spLocks noChangeArrowheads="1"/>
            </p:cNvSpPr>
            <p:nvPr/>
          </p:nvSpPr>
          <p:spPr bwMode="auto">
            <a:xfrm>
              <a:off x="3018" y="3008"/>
              <a:ext cx="571" cy="226"/>
            </a:xfrm>
            <a:prstGeom prst="ellipse">
              <a:avLst/>
            </a:pr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7" name="Oval 51"/>
            <p:cNvSpPr>
              <a:spLocks noChangeArrowheads="1"/>
            </p:cNvSpPr>
            <p:nvPr/>
          </p:nvSpPr>
          <p:spPr bwMode="auto">
            <a:xfrm>
              <a:off x="2963" y="3059"/>
              <a:ext cx="571" cy="379"/>
            </a:xfrm>
            <a:prstGeom prst="ellipse">
              <a:avLst/>
            </a:pr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8" name="Oval 52"/>
            <p:cNvSpPr>
              <a:spLocks noChangeArrowheads="1"/>
            </p:cNvSpPr>
            <p:nvPr/>
          </p:nvSpPr>
          <p:spPr bwMode="auto">
            <a:xfrm>
              <a:off x="2106" y="2943"/>
              <a:ext cx="1175" cy="379"/>
            </a:xfrm>
            <a:prstGeom prst="ellipse">
              <a:avLst/>
            </a:pr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108" name="Text Box 53"/>
          <p:cNvSpPr txBox="1">
            <a:spLocks noChangeArrowheads="1"/>
          </p:cNvSpPr>
          <p:nvPr/>
        </p:nvSpPr>
        <p:spPr bwMode="auto">
          <a:xfrm>
            <a:off x="6465168" y="3914800"/>
            <a:ext cx="147508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a:ln>
                  <a:noFill/>
                </a:ln>
                <a:solidFill>
                  <a:srgbClr val="0000CC"/>
                </a:solidFill>
                <a:effectLst/>
                <a:uLnTx/>
                <a:uFillTx/>
                <a:latin typeface="Tahoma" panose="020B0604030504040204" pitchFamily="34" charset="0"/>
                <a:ea typeface="黑体" panose="02010609060101010101" pitchFamily="2" charset="-122"/>
              </a:rPr>
              <a:t>不可靠信道</a:t>
            </a:r>
          </a:p>
        </p:txBody>
      </p:sp>
      <p:sp>
        <p:nvSpPr>
          <p:cNvPr id="110" name="Text Box 59"/>
          <p:cNvSpPr txBox="1">
            <a:spLocks noChangeArrowheads="1"/>
          </p:cNvSpPr>
          <p:nvPr/>
        </p:nvSpPr>
        <p:spPr bwMode="auto">
          <a:xfrm>
            <a:off x="5385048" y="1556792"/>
            <a:ext cx="14819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smtClean="0">
                <a:ea typeface="黑体" panose="02010609060101010101" pitchFamily="2" charset="-122"/>
              </a:rPr>
              <a:t>发送进程</a:t>
            </a:r>
            <a:endParaRPr lang="zh-CN" altLang="en-US" dirty="0">
              <a:ea typeface="黑体" panose="02010609060101010101" pitchFamily="2" charset="-122"/>
            </a:endParaRPr>
          </a:p>
        </p:txBody>
      </p:sp>
      <p:sp>
        <p:nvSpPr>
          <p:cNvPr id="113" name="Rectangle 24"/>
          <p:cNvSpPr>
            <a:spLocks noChangeArrowheads="1"/>
          </p:cNvSpPr>
          <p:nvPr/>
        </p:nvSpPr>
        <p:spPr bwMode="auto">
          <a:xfrm>
            <a:off x="8439721" y="2204864"/>
            <a:ext cx="401711" cy="936104"/>
          </a:xfrm>
          <a:prstGeom prst="rect">
            <a:avLst/>
          </a:prstGeom>
          <a:solidFill>
            <a:srgbClr val="66FFFF"/>
          </a:solidFill>
          <a:ln w="9525">
            <a:solidFill>
              <a:srgbClr val="000000"/>
            </a:solidFill>
            <a:miter lim="800000"/>
          </a:ln>
          <a:effectLst/>
        </p:spPr>
        <p:txBody>
          <a:bodyPr vert="wordArtVertRtl" wrap="none"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000099"/>
                </a:solidFill>
                <a:effectLst/>
                <a:uLnTx/>
                <a:uFillTx/>
                <a:latin typeface="+mn-lt"/>
                <a:ea typeface="黑体" panose="02010609060101010101" pitchFamily="2" charset="-122"/>
              </a:rPr>
              <a:t>数据</a:t>
            </a:r>
          </a:p>
        </p:txBody>
      </p:sp>
      <p:sp>
        <p:nvSpPr>
          <p:cNvPr id="114" name="Text Box 13"/>
          <p:cNvSpPr txBox="1">
            <a:spLocks noChangeArrowheads="1"/>
          </p:cNvSpPr>
          <p:nvPr/>
        </p:nvSpPr>
        <p:spPr bwMode="auto">
          <a:xfrm>
            <a:off x="3318023" y="1556792"/>
            <a:ext cx="14909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smtClean="0">
                <a:ea typeface="黑体" panose="02010609060101010101" pitchFamily="2" charset="-122"/>
              </a:rPr>
              <a:t>接收进程</a:t>
            </a:r>
            <a:endParaRPr lang="zh-CN" altLang="en-US" dirty="0">
              <a:ea typeface="黑体" panose="02010609060101010101" pitchFamily="2" charset="-122"/>
            </a:endParaRPr>
          </a:p>
        </p:txBody>
      </p:sp>
      <p:sp>
        <p:nvSpPr>
          <p:cNvPr id="115" name="Text Box 59"/>
          <p:cNvSpPr txBox="1">
            <a:spLocks noChangeArrowheads="1"/>
          </p:cNvSpPr>
          <p:nvPr/>
        </p:nvSpPr>
        <p:spPr bwMode="auto">
          <a:xfrm>
            <a:off x="855464" y="1586409"/>
            <a:ext cx="148190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smtClean="0">
                <a:ea typeface="黑体" panose="02010609060101010101" pitchFamily="2" charset="-122"/>
              </a:rPr>
              <a:t>发送进程</a:t>
            </a:r>
            <a:endParaRPr lang="zh-CN" altLang="en-US" dirty="0">
              <a:ea typeface="黑体" panose="02010609060101010101" pitchFamily="2" charset="-122"/>
            </a:endParaRPr>
          </a:p>
        </p:txBody>
      </p:sp>
      <p:sp>
        <p:nvSpPr>
          <p:cNvPr id="116" name="Rectangle 24"/>
          <p:cNvSpPr>
            <a:spLocks noChangeArrowheads="1"/>
          </p:cNvSpPr>
          <p:nvPr/>
        </p:nvSpPr>
        <p:spPr bwMode="auto">
          <a:xfrm>
            <a:off x="1578639" y="2204864"/>
            <a:ext cx="401711" cy="936104"/>
          </a:xfrm>
          <a:prstGeom prst="rect">
            <a:avLst/>
          </a:prstGeom>
          <a:solidFill>
            <a:srgbClr val="66FFFF"/>
          </a:solidFill>
          <a:ln w="9525">
            <a:solidFill>
              <a:srgbClr val="000000"/>
            </a:solidFill>
            <a:miter lim="800000"/>
          </a:ln>
          <a:effectLst/>
        </p:spPr>
        <p:txBody>
          <a:bodyPr vert="wordArtVertRtl" wrap="none"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000099"/>
                </a:solidFill>
                <a:effectLst/>
                <a:uLnTx/>
                <a:uFillTx/>
                <a:latin typeface="+mn-lt"/>
                <a:ea typeface="黑体" panose="02010609060101010101" pitchFamily="2" charset="-122"/>
              </a:rPr>
              <a:t>数据</a:t>
            </a:r>
          </a:p>
        </p:txBody>
      </p:sp>
      <p:sp>
        <p:nvSpPr>
          <p:cNvPr id="117" name="Rectangle 24"/>
          <p:cNvSpPr>
            <a:spLocks noChangeArrowheads="1"/>
          </p:cNvSpPr>
          <p:nvPr/>
        </p:nvSpPr>
        <p:spPr bwMode="auto">
          <a:xfrm>
            <a:off x="4191249" y="2204864"/>
            <a:ext cx="401711" cy="936104"/>
          </a:xfrm>
          <a:prstGeom prst="rect">
            <a:avLst/>
          </a:prstGeom>
          <a:solidFill>
            <a:srgbClr val="66FFFF"/>
          </a:solidFill>
          <a:ln w="9525">
            <a:solidFill>
              <a:srgbClr val="000000"/>
            </a:solidFill>
            <a:miter lim="800000"/>
          </a:ln>
          <a:effectLst/>
        </p:spPr>
        <p:txBody>
          <a:bodyPr vert="wordArtVertRtl" wrap="none"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000099"/>
                </a:solidFill>
                <a:effectLst/>
                <a:uLnTx/>
                <a:uFillTx/>
                <a:latin typeface="+mn-lt"/>
                <a:ea typeface="黑体" panose="02010609060101010101" pitchFamily="2" charset="-122"/>
              </a:rPr>
              <a:t>数据</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290" name="Rectangle 2"/>
          <p:cNvSpPr>
            <a:spLocks noGrp="1" noChangeArrowheads="1"/>
          </p:cNvSpPr>
          <p:nvPr>
            <p:ph type="title"/>
          </p:nvPr>
        </p:nvSpPr>
        <p:spPr/>
        <p:txBody>
          <a:bodyPr/>
          <a:lstStyle/>
          <a:p>
            <a:pPr algn="ctr"/>
            <a:r>
              <a:rPr lang="zh-CN" altLang="en-US"/>
              <a:t>当网络出现拥塞时</a:t>
            </a:r>
          </a:p>
        </p:txBody>
      </p:sp>
      <p:sp>
        <p:nvSpPr>
          <p:cNvPr id="780291"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dirty="0"/>
              <a:t>无论在慢开始阶段还是在拥塞避免阶段，只要发送方判断网络出现拥塞</a:t>
            </a:r>
            <a:r>
              <a:rPr lang="zh-CN" altLang="en-US" dirty="0" smtClean="0"/>
              <a:t>（</a:t>
            </a:r>
            <a:r>
              <a:rPr lang="zh-CN" altLang="en-US" dirty="0">
                <a:solidFill>
                  <a:srgbClr val="FF0000"/>
                </a:solidFill>
              </a:rPr>
              <a:t>重传定时器超时</a:t>
            </a:r>
            <a:r>
              <a:rPr lang="zh-CN" altLang="en-US" smtClean="0"/>
              <a:t>）：</a:t>
            </a:r>
            <a:r>
              <a:rPr lang="zh-CN" altLang="en-US" sz="3200" smtClean="0">
                <a:solidFill>
                  <a:srgbClr val="0000FF"/>
                </a:solidFill>
              </a:rPr>
              <a:t>执</a:t>
            </a:r>
            <a:r>
              <a:rPr lang="zh-CN" altLang="en-US" sz="3200" dirty="0" smtClean="0">
                <a:solidFill>
                  <a:srgbClr val="0000FF"/>
                </a:solidFill>
              </a:rPr>
              <a:t>行</a:t>
            </a:r>
            <a:r>
              <a:rPr lang="zh-CN" altLang="en-US" sz="3200" dirty="0">
                <a:solidFill>
                  <a:srgbClr val="0000FF"/>
                </a:solidFill>
              </a:rPr>
              <a:t>慢开始</a:t>
            </a:r>
            <a:r>
              <a:rPr lang="zh-CN" altLang="en-US" sz="3200" smtClean="0">
                <a:solidFill>
                  <a:srgbClr val="0000FF"/>
                </a:solidFill>
              </a:rPr>
              <a:t>算法</a:t>
            </a:r>
            <a:endParaRPr lang="zh-CN" altLang="en-US" sz="3200" dirty="0">
              <a:solidFill>
                <a:srgbClr val="0000FF"/>
              </a:solidFill>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5"/>
          <p:cNvSpPr txBox="1">
            <a:spLocks noChangeArrowheads="1"/>
          </p:cNvSpPr>
          <p:nvPr/>
        </p:nvSpPr>
        <p:spPr bwMode="auto">
          <a:xfrm>
            <a:off x="417512" y="152400"/>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eaLnBrk="0" fontAlgn="base" hangingPunct="0">
              <a:spcBef>
                <a:spcPct val="0"/>
              </a:spcBef>
              <a:spcAft>
                <a:spcPct val="0"/>
              </a:spcAft>
              <a:defRPr kumimoji="1" sz="4400" b="1">
                <a:solidFill>
                  <a:schemeClr val="tx2"/>
                </a:solidFill>
                <a:latin typeface="+mj-lt"/>
                <a:ea typeface="+mj-ea"/>
                <a:cs typeface="+mj-cs"/>
              </a:defRPr>
            </a:lvl1pPr>
            <a:lvl2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2pPr>
            <a:lvl3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3pPr>
            <a:lvl4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4pPr>
            <a:lvl5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5pPr>
            <a:lvl6pPr marL="4572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6pPr>
            <a:lvl7pPr marL="9144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7pPr>
            <a:lvl8pPr marL="13716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8pPr>
            <a:lvl9pPr marL="18288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3200" b="1" i="0" u="none" strike="noStrike" kern="0" cap="none" spc="0" normalizeH="0" baseline="0" noProof="0" smtClean="0">
                <a:ln>
                  <a:noFill/>
                </a:ln>
                <a:solidFill>
                  <a:srgbClr val="333399"/>
                </a:solidFill>
                <a:effectLst/>
                <a:uLnTx/>
                <a:uFillTx/>
                <a:latin typeface="Tahoma" panose="020B0604030504040204"/>
                <a:ea typeface="黑体" panose="02010609060101010101" pitchFamily="2" charset="-122"/>
                <a:cs typeface="+mj-cs"/>
              </a:rPr>
              <a:t>慢开始和拥塞避免算法的实现举例 </a:t>
            </a:r>
          </a:p>
        </p:txBody>
      </p:sp>
      <p:sp>
        <p:nvSpPr>
          <p:cNvPr id="111" name="Text Box 6"/>
          <p:cNvSpPr txBox="1">
            <a:spLocks noChangeArrowheads="1"/>
          </p:cNvSpPr>
          <p:nvPr/>
        </p:nvSpPr>
        <p:spPr bwMode="auto">
          <a:xfrm>
            <a:off x="740345" y="4242842"/>
            <a:ext cx="87677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当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连接进行初始化时，将拥塞窗口置为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1</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。图中的窗口单位不使用字节而使用报文段。</a:t>
            </a:r>
          </a:p>
        </p:txBody>
      </p:sp>
      <p:sp>
        <p:nvSpPr>
          <p:cNvPr id="112" name="Text Box 7"/>
          <p:cNvSpPr txBox="1">
            <a:spLocks noChangeArrowheads="1"/>
          </p:cNvSpPr>
          <p:nvPr/>
        </p:nvSpPr>
        <p:spPr bwMode="auto">
          <a:xfrm>
            <a:off x="740345" y="5219154"/>
            <a:ext cx="9037191"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kumimoji="0" lang="zh-CN" altLang="en-US" sz="2800" dirty="0">
                <a:solidFill>
                  <a:srgbClr val="000099"/>
                </a:solidFill>
                <a:latin typeface="Arial" panose="020B0604020202020204" pitchFamily="34" charset="0"/>
                <a:ea typeface="黑体" panose="02010609060101010101" pitchFamily="2" charset="-122"/>
              </a:rPr>
              <a:t>慢开始门限的初始值设置为 </a:t>
            </a:r>
            <a:r>
              <a:rPr kumimoji="0" lang="en-US" altLang="zh-CN" sz="2800" dirty="0">
                <a:solidFill>
                  <a:srgbClr val="000099"/>
                </a:solidFill>
                <a:latin typeface="Arial" panose="020B0604020202020204" pitchFamily="34" charset="0"/>
                <a:ea typeface="黑体" panose="02010609060101010101" pitchFamily="2" charset="-122"/>
              </a:rPr>
              <a:t>16 </a:t>
            </a:r>
            <a:r>
              <a:rPr kumimoji="0" lang="zh-CN" altLang="en-US" sz="2800" dirty="0">
                <a:solidFill>
                  <a:srgbClr val="000099"/>
                </a:solidFill>
                <a:latin typeface="Arial" panose="020B0604020202020204" pitchFamily="34" charset="0"/>
                <a:ea typeface="黑体" panose="02010609060101010101" pitchFamily="2" charset="-122"/>
              </a:rPr>
              <a:t>个报文段</a:t>
            </a:r>
            <a:r>
              <a:rPr kumimoji="0" lang="zh-CN" altLang="en-US" sz="2800" dirty="0" smtClean="0">
                <a:solidFill>
                  <a:srgbClr val="000099"/>
                </a:solidFill>
                <a:latin typeface="Arial" panose="020B0604020202020204" pitchFamily="34" charset="0"/>
                <a:ea typeface="黑体" panose="02010609060101010101" pitchFamily="2" charset="-122"/>
              </a:rPr>
              <a:t>，即 </a:t>
            </a:r>
            <a:endParaRPr kumimoji="0" lang="en-US" altLang="zh-CN" sz="2800" dirty="0" smtClean="0">
              <a:solidFill>
                <a:srgbClr val="000099"/>
              </a:solidFill>
              <a:latin typeface="Arial" panose="020B0604020202020204" pitchFamily="34" charset="0"/>
              <a:ea typeface="黑体" panose="02010609060101010101" pitchFamily="2" charset="-122"/>
            </a:endParaRPr>
          </a:p>
          <a:p>
            <a:pPr algn="l" eaLnBrk="1" hangingPunct="1"/>
            <a:r>
              <a:rPr kumimoji="0" lang="en-US" altLang="zh-CN" sz="2800" dirty="0" err="1" smtClean="0">
                <a:solidFill>
                  <a:srgbClr val="000099"/>
                </a:solidFill>
                <a:latin typeface="Arial" panose="020B0604020202020204" pitchFamily="34" charset="0"/>
                <a:ea typeface="黑体" panose="02010609060101010101" pitchFamily="2" charset="-122"/>
              </a:rPr>
              <a:t>ssthresh</a:t>
            </a:r>
            <a:r>
              <a:rPr kumimoji="0" lang="en-US" altLang="zh-CN" sz="2800" dirty="0" smtClean="0">
                <a:solidFill>
                  <a:srgbClr val="000099"/>
                </a:solidFill>
                <a:latin typeface="Arial" panose="020B0604020202020204" pitchFamily="34" charset="0"/>
                <a:ea typeface="黑体" panose="02010609060101010101" pitchFamily="2" charset="-122"/>
              </a:rPr>
              <a:t> </a:t>
            </a:r>
            <a:r>
              <a:rPr kumimoji="0" lang="en-US" altLang="zh-CN" sz="2800" dirty="0">
                <a:solidFill>
                  <a:srgbClr val="000099"/>
                </a:solidFill>
                <a:latin typeface="Arial" panose="020B0604020202020204" pitchFamily="34" charset="0"/>
                <a:ea typeface="黑体" panose="02010609060101010101" pitchFamily="2" charset="-122"/>
              </a:rPr>
              <a:t>= 16</a:t>
            </a:r>
            <a:r>
              <a:rPr kumimoji="0" lang="zh-CN" altLang="en-US" sz="2800" dirty="0">
                <a:solidFill>
                  <a:srgbClr val="000099"/>
                </a:solidFill>
                <a:latin typeface="Arial" panose="020B0604020202020204" pitchFamily="34" charset="0"/>
                <a:ea typeface="黑体" panose="02010609060101010101" pitchFamily="2" charset="-122"/>
              </a:rPr>
              <a:t>。</a:t>
            </a:r>
          </a:p>
        </p:txBody>
      </p:sp>
      <p:grpSp>
        <p:nvGrpSpPr>
          <p:cNvPr id="2" name="组合 1"/>
          <p:cNvGrpSpPr/>
          <p:nvPr/>
        </p:nvGrpSpPr>
        <p:grpSpPr>
          <a:xfrm>
            <a:off x="272479" y="836711"/>
            <a:ext cx="9536759" cy="3321087"/>
            <a:chOff x="274141" y="840152"/>
            <a:chExt cx="9316681" cy="3133914"/>
          </a:xfrm>
        </p:grpSpPr>
        <p:sp>
          <p:nvSpPr>
            <p:cNvPr id="103" name="Text Box 140"/>
            <p:cNvSpPr txBox="1">
              <a:spLocks noChangeArrowheads="1"/>
            </p:cNvSpPr>
            <p:nvPr/>
          </p:nvSpPr>
          <p:spPr bwMode="auto">
            <a:xfrm>
              <a:off x="4758804" y="980728"/>
              <a:ext cx="1130300"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超时</a:t>
              </a:r>
            </a:p>
          </p:txBody>
        </p:sp>
        <p:sp>
          <p:nvSpPr>
            <p:cNvPr id="104" name="Line 2"/>
            <p:cNvSpPr>
              <a:spLocks noChangeShapeType="1"/>
            </p:cNvSpPr>
            <p:nvPr/>
          </p:nvSpPr>
          <p:spPr bwMode="auto">
            <a:xfrm flipV="1">
              <a:off x="1883792" y="3639369"/>
              <a:ext cx="6211887" cy="4762"/>
            </a:xfrm>
            <a:prstGeom prst="line">
              <a:avLst/>
            </a:prstGeom>
            <a:noFill/>
            <a:ln w="19050">
              <a:solidFill>
                <a:srgbClr val="000000"/>
              </a:solidFill>
              <a:round/>
              <a:tail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5" name="Line 3"/>
            <p:cNvSpPr>
              <a:spLocks noChangeShapeType="1"/>
            </p:cNvSpPr>
            <p:nvPr/>
          </p:nvSpPr>
          <p:spPr bwMode="auto">
            <a:xfrm>
              <a:off x="1882204" y="1161281"/>
              <a:ext cx="1588" cy="2482850"/>
            </a:xfrm>
            <a:prstGeom prst="line">
              <a:avLst/>
            </a:prstGeom>
            <a:noFill/>
            <a:ln w="19050">
              <a:solidFill>
                <a:srgbClr val="000000"/>
              </a:solidFill>
              <a:round/>
              <a:head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6" name="Line 4"/>
            <p:cNvSpPr>
              <a:spLocks noChangeShapeType="1"/>
            </p:cNvSpPr>
            <p:nvPr/>
          </p:nvSpPr>
          <p:spPr bwMode="auto">
            <a:xfrm>
              <a:off x="2112392" y="3567931"/>
              <a:ext cx="0" cy="762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8" name="Line 5"/>
            <p:cNvSpPr>
              <a:spLocks noChangeShapeType="1"/>
            </p:cNvSpPr>
            <p:nvPr/>
          </p:nvSpPr>
          <p:spPr bwMode="auto">
            <a:xfrm>
              <a:off x="23409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9" name="Line 6"/>
            <p:cNvSpPr>
              <a:spLocks noChangeShapeType="1"/>
            </p:cNvSpPr>
            <p:nvPr/>
          </p:nvSpPr>
          <p:spPr bwMode="auto">
            <a:xfrm>
              <a:off x="25695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0" name="Line 7"/>
            <p:cNvSpPr>
              <a:spLocks noChangeShapeType="1"/>
            </p:cNvSpPr>
            <p:nvPr/>
          </p:nvSpPr>
          <p:spPr bwMode="auto">
            <a:xfrm>
              <a:off x="27981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1" name="Line 8"/>
            <p:cNvSpPr>
              <a:spLocks noChangeShapeType="1"/>
            </p:cNvSpPr>
            <p:nvPr/>
          </p:nvSpPr>
          <p:spPr bwMode="auto">
            <a:xfrm>
              <a:off x="30267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2" name="Line 9"/>
            <p:cNvSpPr>
              <a:spLocks noChangeShapeType="1"/>
            </p:cNvSpPr>
            <p:nvPr/>
          </p:nvSpPr>
          <p:spPr bwMode="auto">
            <a:xfrm>
              <a:off x="32553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3" name="Line 10"/>
            <p:cNvSpPr>
              <a:spLocks noChangeShapeType="1"/>
            </p:cNvSpPr>
            <p:nvPr/>
          </p:nvSpPr>
          <p:spPr bwMode="auto">
            <a:xfrm>
              <a:off x="34839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4" name="Line 11"/>
            <p:cNvSpPr>
              <a:spLocks noChangeShapeType="1"/>
            </p:cNvSpPr>
            <p:nvPr/>
          </p:nvSpPr>
          <p:spPr bwMode="auto">
            <a:xfrm>
              <a:off x="37125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5" name="Line 12"/>
            <p:cNvSpPr>
              <a:spLocks noChangeShapeType="1"/>
            </p:cNvSpPr>
            <p:nvPr/>
          </p:nvSpPr>
          <p:spPr bwMode="auto">
            <a:xfrm>
              <a:off x="39411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6" name="Line 13"/>
            <p:cNvSpPr>
              <a:spLocks noChangeShapeType="1"/>
            </p:cNvSpPr>
            <p:nvPr/>
          </p:nvSpPr>
          <p:spPr bwMode="auto">
            <a:xfrm>
              <a:off x="41697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7" name="Line 14"/>
            <p:cNvSpPr>
              <a:spLocks noChangeShapeType="1"/>
            </p:cNvSpPr>
            <p:nvPr/>
          </p:nvSpPr>
          <p:spPr bwMode="auto">
            <a:xfrm>
              <a:off x="43983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8" name="Line 15"/>
            <p:cNvSpPr>
              <a:spLocks noChangeShapeType="1"/>
            </p:cNvSpPr>
            <p:nvPr/>
          </p:nvSpPr>
          <p:spPr bwMode="auto">
            <a:xfrm>
              <a:off x="46269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9" name="Line 16"/>
            <p:cNvSpPr>
              <a:spLocks noChangeShapeType="1"/>
            </p:cNvSpPr>
            <p:nvPr/>
          </p:nvSpPr>
          <p:spPr bwMode="auto">
            <a:xfrm>
              <a:off x="48555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0" name="Line 17"/>
            <p:cNvSpPr>
              <a:spLocks noChangeShapeType="1"/>
            </p:cNvSpPr>
            <p:nvPr/>
          </p:nvSpPr>
          <p:spPr bwMode="auto">
            <a:xfrm>
              <a:off x="5084192" y="3567931"/>
              <a:ext cx="0" cy="762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1" name="Line 18"/>
            <p:cNvSpPr>
              <a:spLocks noChangeShapeType="1"/>
            </p:cNvSpPr>
            <p:nvPr/>
          </p:nvSpPr>
          <p:spPr bwMode="auto">
            <a:xfrm>
              <a:off x="53127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2" name="Line 19"/>
            <p:cNvSpPr>
              <a:spLocks noChangeShapeType="1"/>
            </p:cNvSpPr>
            <p:nvPr/>
          </p:nvSpPr>
          <p:spPr bwMode="auto">
            <a:xfrm>
              <a:off x="55413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3" name="Line 20"/>
            <p:cNvSpPr>
              <a:spLocks noChangeShapeType="1"/>
            </p:cNvSpPr>
            <p:nvPr/>
          </p:nvSpPr>
          <p:spPr bwMode="auto">
            <a:xfrm>
              <a:off x="57699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4" name="Line 21"/>
            <p:cNvSpPr>
              <a:spLocks noChangeShapeType="1"/>
            </p:cNvSpPr>
            <p:nvPr/>
          </p:nvSpPr>
          <p:spPr bwMode="auto">
            <a:xfrm>
              <a:off x="59985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5" name="Line 22"/>
            <p:cNvSpPr>
              <a:spLocks noChangeShapeType="1"/>
            </p:cNvSpPr>
            <p:nvPr/>
          </p:nvSpPr>
          <p:spPr bwMode="auto">
            <a:xfrm>
              <a:off x="62271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6" name="Line 23"/>
            <p:cNvSpPr>
              <a:spLocks noChangeShapeType="1"/>
            </p:cNvSpPr>
            <p:nvPr/>
          </p:nvSpPr>
          <p:spPr bwMode="auto">
            <a:xfrm>
              <a:off x="64557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7" name="Line 24"/>
            <p:cNvSpPr>
              <a:spLocks noChangeShapeType="1"/>
            </p:cNvSpPr>
            <p:nvPr/>
          </p:nvSpPr>
          <p:spPr bwMode="auto">
            <a:xfrm>
              <a:off x="66843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8" name="Line 25"/>
            <p:cNvSpPr>
              <a:spLocks noChangeShapeType="1"/>
            </p:cNvSpPr>
            <p:nvPr/>
          </p:nvSpPr>
          <p:spPr bwMode="auto">
            <a:xfrm>
              <a:off x="6912992" y="349173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0" name="Line 40"/>
            <p:cNvSpPr>
              <a:spLocks noChangeShapeType="1"/>
            </p:cNvSpPr>
            <p:nvPr/>
          </p:nvSpPr>
          <p:spPr bwMode="auto">
            <a:xfrm>
              <a:off x="1883792" y="3263131"/>
              <a:ext cx="2286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1" name="Line 41"/>
            <p:cNvSpPr>
              <a:spLocks noChangeShapeType="1"/>
            </p:cNvSpPr>
            <p:nvPr/>
          </p:nvSpPr>
          <p:spPr bwMode="auto">
            <a:xfrm>
              <a:off x="1883792" y="2882131"/>
              <a:ext cx="2286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2" name="Line 42"/>
            <p:cNvSpPr>
              <a:spLocks noChangeShapeType="1"/>
            </p:cNvSpPr>
            <p:nvPr/>
          </p:nvSpPr>
          <p:spPr bwMode="auto">
            <a:xfrm>
              <a:off x="1883792" y="2501131"/>
              <a:ext cx="2286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3" name="Line 43"/>
            <p:cNvSpPr>
              <a:spLocks noChangeShapeType="1"/>
            </p:cNvSpPr>
            <p:nvPr/>
          </p:nvSpPr>
          <p:spPr bwMode="auto">
            <a:xfrm>
              <a:off x="1883792" y="2120131"/>
              <a:ext cx="2286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4" name="Line 44"/>
            <p:cNvSpPr>
              <a:spLocks noChangeShapeType="1"/>
            </p:cNvSpPr>
            <p:nvPr/>
          </p:nvSpPr>
          <p:spPr bwMode="auto">
            <a:xfrm>
              <a:off x="1883792" y="1739131"/>
              <a:ext cx="2286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5" name="Line 45"/>
            <p:cNvSpPr>
              <a:spLocks noChangeShapeType="1"/>
            </p:cNvSpPr>
            <p:nvPr/>
          </p:nvSpPr>
          <p:spPr bwMode="auto">
            <a:xfrm>
              <a:off x="1883792" y="1358131"/>
              <a:ext cx="2286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6" name="Text Box 77"/>
            <p:cNvSpPr txBox="1">
              <a:spLocks noChangeArrowheads="1"/>
            </p:cNvSpPr>
            <p:nvPr/>
          </p:nvSpPr>
          <p:spPr bwMode="auto">
            <a:xfrm>
              <a:off x="2198117" y="3588569"/>
              <a:ext cx="30568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a:t>
              </a:r>
            </a:p>
          </p:txBody>
        </p:sp>
        <p:sp>
          <p:nvSpPr>
            <p:cNvPr id="237" name="Text Box 78"/>
            <p:cNvSpPr txBox="1">
              <a:spLocks noChangeArrowheads="1"/>
            </p:cNvSpPr>
            <p:nvPr/>
          </p:nvSpPr>
          <p:spPr bwMode="auto">
            <a:xfrm>
              <a:off x="2655317" y="3588569"/>
              <a:ext cx="30568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4</a:t>
              </a:r>
            </a:p>
          </p:txBody>
        </p:sp>
        <p:sp>
          <p:nvSpPr>
            <p:cNvPr id="238" name="Text Box 79"/>
            <p:cNvSpPr txBox="1">
              <a:spLocks noChangeArrowheads="1"/>
            </p:cNvSpPr>
            <p:nvPr/>
          </p:nvSpPr>
          <p:spPr bwMode="auto">
            <a:xfrm>
              <a:off x="3112517" y="3588569"/>
              <a:ext cx="30568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6</a:t>
              </a:r>
            </a:p>
          </p:txBody>
        </p:sp>
        <p:sp>
          <p:nvSpPr>
            <p:cNvPr id="239" name="Text Box 80"/>
            <p:cNvSpPr txBox="1">
              <a:spLocks noChangeArrowheads="1"/>
            </p:cNvSpPr>
            <p:nvPr/>
          </p:nvSpPr>
          <p:spPr bwMode="auto">
            <a:xfrm>
              <a:off x="3582417" y="3588569"/>
              <a:ext cx="30568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40" name="Text Box 81"/>
            <p:cNvSpPr txBox="1">
              <a:spLocks noChangeArrowheads="1"/>
            </p:cNvSpPr>
            <p:nvPr/>
          </p:nvSpPr>
          <p:spPr bwMode="auto">
            <a:xfrm>
              <a:off x="3963417" y="3588569"/>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10</a:t>
              </a:r>
            </a:p>
          </p:txBody>
        </p:sp>
        <p:sp>
          <p:nvSpPr>
            <p:cNvPr id="241" name="Text Box 82"/>
            <p:cNvSpPr txBox="1">
              <a:spLocks noChangeArrowheads="1"/>
            </p:cNvSpPr>
            <p:nvPr/>
          </p:nvSpPr>
          <p:spPr bwMode="auto">
            <a:xfrm>
              <a:off x="4458717" y="3588569"/>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42" name="Text Box 83"/>
            <p:cNvSpPr txBox="1">
              <a:spLocks noChangeArrowheads="1"/>
            </p:cNvSpPr>
            <p:nvPr/>
          </p:nvSpPr>
          <p:spPr bwMode="auto">
            <a:xfrm>
              <a:off x="4890517" y="3588569"/>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14</a:t>
              </a:r>
            </a:p>
          </p:txBody>
        </p:sp>
        <p:sp>
          <p:nvSpPr>
            <p:cNvPr id="243" name="Text Box 84"/>
            <p:cNvSpPr txBox="1">
              <a:spLocks noChangeArrowheads="1"/>
            </p:cNvSpPr>
            <p:nvPr/>
          </p:nvSpPr>
          <p:spPr bwMode="auto">
            <a:xfrm>
              <a:off x="5347717" y="3588569"/>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44" name="Text Box 85"/>
            <p:cNvSpPr txBox="1">
              <a:spLocks noChangeArrowheads="1"/>
            </p:cNvSpPr>
            <p:nvPr/>
          </p:nvSpPr>
          <p:spPr bwMode="auto">
            <a:xfrm>
              <a:off x="5820792" y="3588569"/>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18</a:t>
              </a:r>
            </a:p>
          </p:txBody>
        </p:sp>
        <p:sp>
          <p:nvSpPr>
            <p:cNvPr id="245" name="Text Box 86"/>
            <p:cNvSpPr txBox="1">
              <a:spLocks noChangeArrowheads="1"/>
            </p:cNvSpPr>
            <p:nvPr/>
          </p:nvSpPr>
          <p:spPr bwMode="auto">
            <a:xfrm>
              <a:off x="6277992" y="3588569"/>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46" name="Text Box 87"/>
            <p:cNvSpPr txBox="1">
              <a:spLocks noChangeArrowheads="1"/>
            </p:cNvSpPr>
            <p:nvPr/>
          </p:nvSpPr>
          <p:spPr bwMode="auto">
            <a:xfrm>
              <a:off x="6722492" y="3596506"/>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22</a:t>
              </a:r>
            </a:p>
          </p:txBody>
        </p:sp>
        <p:sp>
          <p:nvSpPr>
            <p:cNvPr id="247" name="Text Box 89"/>
            <p:cNvSpPr txBox="1">
              <a:spLocks noChangeArrowheads="1"/>
            </p:cNvSpPr>
            <p:nvPr/>
          </p:nvSpPr>
          <p:spPr bwMode="auto">
            <a:xfrm>
              <a:off x="1779017" y="3588569"/>
              <a:ext cx="30568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48" name="Text Box 90"/>
            <p:cNvSpPr txBox="1">
              <a:spLocks noChangeArrowheads="1"/>
            </p:cNvSpPr>
            <p:nvPr/>
          </p:nvSpPr>
          <p:spPr bwMode="auto">
            <a:xfrm>
              <a:off x="1617092" y="3439344"/>
              <a:ext cx="30568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49" name="Text Box 91"/>
            <p:cNvSpPr txBox="1">
              <a:spLocks noChangeArrowheads="1"/>
            </p:cNvSpPr>
            <p:nvPr/>
          </p:nvSpPr>
          <p:spPr bwMode="auto">
            <a:xfrm>
              <a:off x="1617092" y="3058344"/>
              <a:ext cx="30568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4</a:t>
              </a:r>
            </a:p>
          </p:txBody>
        </p:sp>
        <p:sp>
          <p:nvSpPr>
            <p:cNvPr id="250" name="Text Box 92"/>
            <p:cNvSpPr txBox="1">
              <a:spLocks noChangeArrowheads="1"/>
            </p:cNvSpPr>
            <p:nvPr/>
          </p:nvSpPr>
          <p:spPr bwMode="auto">
            <a:xfrm>
              <a:off x="1617092" y="2690044"/>
              <a:ext cx="30568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51" name="Text Box 93"/>
            <p:cNvSpPr txBox="1">
              <a:spLocks noChangeArrowheads="1"/>
            </p:cNvSpPr>
            <p:nvPr/>
          </p:nvSpPr>
          <p:spPr bwMode="auto">
            <a:xfrm>
              <a:off x="1502792" y="2321744"/>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52" name="Text Box 94"/>
            <p:cNvSpPr txBox="1">
              <a:spLocks noChangeArrowheads="1"/>
            </p:cNvSpPr>
            <p:nvPr/>
          </p:nvSpPr>
          <p:spPr bwMode="auto">
            <a:xfrm>
              <a:off x="1502792" y="1953444"/>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53" name="Text Box 95"/>
            <p:cNvSpPr txBox="1">
              <a:spLocks noChangeArrowheads="1"/>
            </p:cNvSpPr>
            <p:nvPr/>
          </p:nvSpPr>
          <p:spPr bwMode="auto">
            <a:xfrm>
              <a:off x="1502792" y="1572444"/>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54" name="Text Box 96"/>
            <p:cNvSpPr txBox="1">
              <a:spLocks noChangeArrowheads="1"/>
            </p:cNvSpPr>
            <p:nvPr/>
          </p:nvSpPr>
          <p:spPr bwMode="auto">
            <a:xfrm>
              <a:off x="1502792" y="1191444"/>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255" name="Oval 102"/>
            <p:cNvSpPr>
              <a:spLocks noChangeArrowheads="1"/>
            </p:cNvSpPr>
            <p:nvPr/>
          </p:nvSpPr>
          <p:spPr bwMode="auto">
            <a:xfrm>
              <a:off x="2521967" y="2844031"/>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6" name="Oval 103"/>
            <p:cNvSpPr>
              <a:spLocks noChangeArrowheads="1"/>
            </p:cNvSpPr>
            <p:nvPr/>
          </p:nvSpPr>
          <p:spPr bwMode="auto">
            <a:xfrm>
              <a:off x="2293367" y="3225031"/>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7" name="Oval 104"/>
            <p:cNvSpPr>
              <a:spLocks noChangeArrowheads="1"/>
            </p:cNvSpPr>
            <p:nvPr/>
          </p:nvSpPr>
          <p:spPr bwMode="auto">
            <a:xfrm>
              <a:off x="1845692" y="3472681"/>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8" name="Oval 105"/>
            <p:cNvSpPr>
              <a:spLocks noChangeArrowheads="1"/>
            </p:cNvSpPr>
            <p:nvPr/>
          </p:nvSpPr>
          <p:spPr bwMode="auto">
            <a:xfrm>
              <a:off x="2055242" y="3406006"/>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9" name="Oval 106"/>
            <p:cNvSpPr>
              <a:spLocks noChangeArrowheads="1"/>
            </p:cNvSpPr>
            <p:nvPr/>
          </p:nvSpPr>
          <p:spPr bwMode="auto">
            <a:xfrm>
              <a:off x="2750567" y="2078856"/>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0" name="Oval 107"/>
            <p:cNvSpPr>
              <a:spLocks noChangeArrowheads="1"/>
            </p:cNvSpPr>
            <p:nvPr/>
          </p:nvSpPr>
          <p:spPr bwMode="auto">
            <a:xfrm>
              <a:off x="2979167" y="1977256"/>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1" name="Oval 108"/>
            <p:cNvSpPr>
              <a:spLocks noChangeArrowheads="1"/>
            </p:cNvSpPr>
            <p:nvPr/>
          </p:nvSpPr>
          <p:spPr bwMode="auto">
            <a:xfrm>
              <a:off x="3207767" y="1886769"/>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2" name="Oval 109"/>
            <p:cNvSpPr>
              <a:spLocks noChangeArrowheads="1"/>
            </p:cNvSpPr>
            <p:nvPr/>
          </p:nvSpPr>
          <p:spPr bwMode="auto">
            <a:xfrm>
              <a:off x="3669729" y="1696269"/>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3" name="Oval 110"/>
            <p:cNvSpPr>
              <a:spLocks noChangeArrowheads="1"/>
            </p:cNvSpPr>
            <p:nvPr/>
          </p:nvSpPr>
          <p:spPr bwMode="auto">
            <a:xfrm>
              <a:off x="3436367" y="1791519"/>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4" name="Oval 113"/>
            <p:cNvSpPr>
              <a:spLocks noChangeArrowheads="1"/>
            </p:cNvSpPr>
            <p:nvPr/>
          </p:nvSpPr>
          <p:spPr bwMode="auto">
            <a:xfrm>
              <a:off x="3898329" y="1601019"/>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5" name="Oval 114"/>
            <p:cNvSpPr>
              <a:spLocks noChangeArrowheads="1"/>
            </p:cNvSpPr>
            <p:nvPr/>
          </p:nvSpPr>
          <p:spPr bwMode="auto">
            <a:xfrm>
              <a:off x="4122167" y="1510531"/>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6" name="Oval 116"/>
            <p:cNvSpPr>
              <a:spLocks noChangeArrowheads="1"/>
            </p:cNvSpPr>
            <p:nvPr/>
          </p:nvSpPr>
          <p:spPr bwMode="auto">
            <a:xfrm>
              <a:off x="4574604" y="1305744"/>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7" name="Oval 117"/>
            <p:cNvSpPr>
              <a:spLocks noChangeArrowheads="1"/>
            </p:cNvSpPr>
            <p:nvPr/>
          </p:nvSpPr>
          <p:spPr bwMode="auto">
            <a:xfrm>
              <a:off x="4350767" y="1400994"/>
              <a:ext cx="88900" cy="88900"/>
            </a:xfrm>
            <a:prstGeom prst="ellipse">
              <a:avLst/>
            </a:prstGeom>
            <a:solidFill>
              <a:srgbClr val="0000FF"/>
            </a:solidFill>
            <a:ln w="2857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8" name="Freeform 118"/>
            <p:cNvSpPr/>
            <p:nvPr/>
          </p:nvSpPr>
          <p:spPr bwMode="auto">
            <a:xfrm>
              <a:off x="1807592" y="1358131"/>
              <a:ext cx="2814637" cy="2174875"/>
            </a:xfrm>
            <a:custGeom>
              <a:avLst/>
              <a:gdLst>
                <a:gd name="T0" fmla="*/ 2147483647 w 1773"/>
                <a:gd name="T1" fmla="*/ 0 h 1370"/>
                <a:gd name="T2" fmla="*/ 2147483647 w 1773"/>
                <a:gd name="T3" fmla="*/ 2147483647 h 1370"/>
                <a:gd name="T4" fmla="*/ 2147483647 w 1773"/>
                <a:gd name="T5" fmla="*/ 2147483647 h 1370"/>
                <a:gd name="T6" fmla="*/ 2147483647 w 1773"/>
                <a:gd name="T7" fmla="*/ 2147483647 h 1370"/>
                <a:gd name="T8" fmla="*/ 2147483647 w 1773"/>
                <a:gd name="T9" fmla="*/ 2147483647 h 1370"/>
                <a:gd name="T10" fmla="*/ 2147483647 w 1773"/>
                <a:gd name="T11" fmla="*/ 2147483647 h 1370"/>
                <a:gd name="T12" fmla="*/ 0 60000 65536"/>
                <a:gd name="T13" fmla="*/ 0 60000 65536"/>
                <a:gd name="T14" fmla="*/ 0 60000 65536"/>
                <a:gd name="T15" fmla="*/ 0 60000 65536"/>
                <a:gd name="T16" fmla="*/ 0 60000 65536"/>
                <a:gd name="T17" fmla="*/ 0 60000 65536"/>
                <a:gd name="T18" fmla="*/ 0 w 1773"/>
                <a:gd name="T19" fmla="*/ 0 h 1370"/>
                <a:gd name="T20" fmla="*/ 1773 w 1773"/>
                <a:gd name="T21" fmla="*/ 1370 h 1370"/>
              </a:gdLst>
              <a:ahLst/>
              <a:cxnLst>
                <a:cxn ang="T12">
                  <a:pos x="T0" y="T1"/>
                </a:cxn>
                <a:cxn ang="T13">
                  <a:pos x="T2" y="T3"/>
                </a:cxn>
                <a:cxn ang="T14">
                  <a:pos x="T4" y="T5"/>
                </a:cxn>
                <a:cxn ang="T15">
                  <a:pos x="T6" y="T7"/>
                </a:cxn>
                <a:cxn ang="T16">
                  <a:pos x="T8" y="T9"/>
                </a:cxn>
                <a:cxn ang="T17">
                  <a:pos x="T10" y="T11"/>
                </a:cxn>
              </a:cxnLst>
              <a:rect l="T18" t="T19" r="T20" b="T21"/>
              <a:pathLst>
                <a:path w="1773" h="1370">
                  <a:moveTo>
                    <a:pt x="1773" y="0"/>
                  </a:moveTo>
                  <a:lnTo>
                    <a:pt x="618" y="487"/>
                  </a:lnTo>
                  <a:lnTo>
                    <a:pt x="480" y="961"/>
                  </a:lnTo>
                  <a:lnTo>
                    <a:pt x="331" y="1201"/>
                  </a:lnTo>
                  <a:lnTo>
                    <a:pt x="187" y="1321"/>
                  </a:lnTo>
                  <a:cubicBezTo>
                    <a:pt x="47" y="1370"/>
                    <a:pt x="0" y="1369"/>
                    <a:pt x="55" y="1369"/>
                  </a:cubicBezTo>
                </a:path>
              </a:pathLst>
            </a:custGeom>
            <a:noFill/>
            <a:ln w="28575" cmpd="sng">
              <a:solidFill>
                <a:srgbClr val="0000FF"/>
              </a:solidFill>
              <a:rou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9" name="Text Box 134"/>
            <p:cNvSpPr txBox="1">
              <a:spLocks noChangeArrowheads="1"/>
            </p:cNvSpPr>
            <p:nvPr/>
          </p:nvSpPr>
          <p:spPr bwMode="auto">
            <a:xfrm>
              <a:off x="8097267" y="3444106"/>
              <a:ext cx="118891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传输轮次</a:t>
              </a:r>
            </a:p>
          </p:txBody>
        </p:sp>
        <p:sp>
          <p:nvSpPr>
            <p:cNvPr id="270" name="Text Box 135"/>
            <p:cNvSpPr txBox="1">
              <a:spLocks noChangeArrowheads="1"/>
            </p:cNvSpPr>
            <p:nvPr/>
          </p:nvSpPr>
          <p:spPr bwMode="auto">
            <a:xfrm>
              <a:off x="951929" y="840152"/>
              <a:ext cx="1885791"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拥塞窗口  </a:t>
              </a:r>
              <a:r>
                <a:rPr kumimoji="1" lang="en-US" altLang="zh-CN" sz="2000" b="1" i="0" u="none" strike="noStrike" kern="0" cap="none" spc="0" normalizeH="0" baseline="0" noProof="0" dirty="0" err="1" smtClean="0">
                  <a:ln>
                    <a:noFill/>
                  </a:ln>
                  <a:solidFill>
                    <a:srgbClr val="000000"/>
                  </a:solidFill>
                  <a:effectLst/>
                  <a:uLnTx/>
                  <a:uFillTx/>
                  <a:latin typeface="Times New Roman" panose="02020603050405020304" pitchFamily="18" charset="0"/>
                  <a:ea typeface="宋体" panose="02010600030101010101" pitchFamily="2" charset="-122"/>
                </a:rPr>
                <a:t>cwnd</a:t>
              </a:r>
              <a:endPar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271" name="Text Box 140"/>
            <p:cNvSpPr txBox="1">
              <a:spLocks noChangeArrowheads="1"/>
            </p:cNvSpPr>
            <p:nvPr/>
          </p:nvSpPr>
          <p:spPr bwMode="auto">
            <a:xfrm>
              <a:off x="6895232" y="1763524"/>
              <a:ext cx="1154112"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3-ACK</a:t>
              </a:r>
              <a:endPar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endParaRPr>
            </a:p>
          </p:txBody>
        </p:sp>
        <p:sp>
          <p:nvSpPr>
            <p:cNvPr id="272" name="Rectangle 160"/>
            <p:cNvSpPr>
              <a:spLocks noChangeArrowheads="1"/>
            </p:cNvSpPr>
            <p:nvPr/>
          </p:nvSpPr>
          <p:spPr bwMode="auto">
            <a:xfrm>
              <a:off x="1959992" y="1281931"/>
              <a:ext cx="190500" cy="2032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3" name="Line 156"/>
            <p:cNvSpPr>
              <a:spLocks noChangeShapeType="1"/>
            </p:cNvSpPr>
            <p:nvPr/>
          </p:nvSpPr>
          <p:spPr bwMode="auto">
            <a:xfrm>
              <a:off x="1959992" y="2120131"/>
              <a:ext cx="8382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4" name="Line 146"/>
            <p:cNvSpPr>
              <a:spLocks noChangeShapeType="1"/>
            </p:cNvSpPr>
            <p:nvPr/>
          </p:nvSpPr>
          <p:spPr bwMode="auto">
            <a:xfrm flipV="1">
              <a:off x="1959992" y="1351781"/>
              <a:ext cx="2679700" cy="635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5" name="Rectangle 162"/>
            <p:cNvSpPr>
              <a:spLocks noChangeArrowheads="1"/>
            </p:cNvSpPr>
            <p:nvPr/>
          </p:nvSpPr>
          <p:spPr bwMode="auto">
            <a:xfrm>
              <a:off x="5236592" y="3415531"/>
              <a:ext cx="1446212"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6" name="Line 167"/>
            <p:cNvSpPr>
              <a:spLocks noChangeShapeType="1"/>
            </p:cNvSpPr>
            <p:nvPr/>
          </p:nvSpPr>
          <p:spPr bwMode="auto">
            <a:xfrm>
              <a:off x="1350294" y="3375646"/>
              <a:ext cx="533400" cy="152400"/>
            </a:xfrm>
            <a:prstGeom prst="line">
              <a:avLst/>
            </a:prstGeom>
            <a:noFill/>
            <a:ln w="19050">
              <a:solidFill>
                <a:srgbClr val="000000"/>
              </a:solidFill>
              <a:round/>
              <a:tail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7" name="Text Box 203"/>
            <p:cNvSpPr txBox="1">
              <a:spLocks noChangeArrowheads="1"/>
            </p:cNvSpPr>
            <p:nvPr/>
          </p:nvSpPr>
          <p:spPr bwMode="auto">
            <a:xfrm>
              <a:off x="7990046" y="1916832"/>
              <a:ext cx="1600776" cy="7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TCP Reno </a:t>
              </a: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版本</a:t>
              </a:r>
            </a:p>
          </p:txBody>
        </p:sp>
        <p:sp>
          <p:nvSpPr>
            <p:cNvPr id="278" name="Text Box 205"/>
            <p:cNvSpPr txBox="1">
              <a:spLocks noChangeArrowheads="1"/>
            </p:cNvSpPr>
            <p:nvPr/>
          </p:nvSpPr>
          <p:spPr bwMode="auto">
            <a:xfrm>
              <a:off x="274141" y="1861369"/>
              <a:ext cx="1251556" cy="667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err="1" smtClean="0">
                  <a:ln>
                    <a:noFill/>
                  </a:ln>
                  <a:solidFill>
                    <a:srgbClr val="C00000"/>
                  </a:solidFill>
                  <a:effectLst/>
                  <a:uLnTx/>
                  <a:uFillTx/>
                  <a:latin typeface="Times New Roman" panose="02020603050405020304" pitchFamily="18" charset="0"/>
                  <a:ea typeface="宋体" panose="02010600030101010101" pitchFamily="2" charset="-122"/>
                </a:rPr>
                <a:t>ssthresh</a:t>
              </a:r>
              <a:endParaRPr kumimoji="1" lang="en-US" altLang="zh-CN"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rPr>
                <a:t> 的初始值</a:t>
              </a:r>
            </a:p>
          </p:txBody>
        </p:sp>
        <p:sp>
          <p:nvSpPr>
            <p:cNvPr id="280" name="Line 215"/>
            <p:cNvSpPr>
              <a:spLocks noChangeShapeType="1"/>
            </p:cNvSpPr>
            <p:nvPr/>
          </p:nvSpPr>
          <p:spPr bwMode="auto">
            <a:xfrm flipV="1">
              <a:off x="1388492" y="2148706"/>
              <a:ext cx="214312" cy="0"/>
            </a:xfrm>
            <a:prstGeom prst="line">
              <a:avLst/>
            </a:prstGeom>
            <a:noFill/>
            <a:ln w="19050">
              <a:solidFill>
                <a:srgbClr val="C00000"/>
              </a:solidFill>
              <a:round/>
              <a:tailEnd type="triangle" w="sm"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1" name="Text Box 206"/>
            <p:cNvSpPr txBox="1">
              <a:spLocks noChangeArrowheads="1"/>
            </p:cNvSpPr>
            <p:nvPr/>
          </p:nvSpPr>
          <p:spPr bwMode="auto">
            <a:xfrm rot="20245475">
              <a:off x="6796372" y="2309177"/>
              <a:ext cx="118891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282" name="Oval 125"/>
            <p:cNvSpPr>
              <a:spLocks noChangeArrowheads="1"/>
            </p:cNvSpPr>
            <p:nvPr/>
          </p:nvSpPr>
          <p:spPr bwMode="auto">
            <a:xfrm>
              <a:off x="5036567" y="3391719"/>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3" name="Oval 126"/>
            <p:cNvSpPr>
              <a:spLocks noChangeArrowheads="1"/>
            </p:cNvSpPr>
            <p:nvPr/>
          </p:nvSpPr>
          <p:spPr bwMode="auto">
            <a:xfrm>
              <a:off x="5266754" y="3205981"/>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4" name="Oval 127"/>
            <p:cNvSpPr>
              <a:spLocks noChangeArrowheads="1"/>
            </p:cNvSpPr>
            <p:nvPr/>
          </p:nvSpPr>
          <p:spPr bwMode="auto">
            <a:xfrm>
              <a:off x="4798442" y="3463156"/>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5" name="Oval 128"/>
            <p:cNvSpPr>
              <a:spLocks noChangeArrowheads="1"/>
            </p:cNvSpPr>
            <p:nvPr/>
          </p:nvSpPr>
          <p:spPr bwMode="auto">
            <a:xfrm>
              <a:off x="5501704" y="2837681"/>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6" name="Oval 129"/>
            <p:cNvSpPr>
              <a:spLocks noChangeArrowheads="1"/>
            </p:cNvSpPr>
            <p:nvPr/>
          </p:nvSpPr>
          <p:spPr bwMode="auto">
            <a:xfrm>
              <a:off x="5973192" y="2353494"/>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7" name="Oval 130"/>
            <p:cNvSpPr>
              <a:spLocks noChangeArrowheads="1"/>
            </p:cNvSpPr>
            <p:nvPr/>
          </p:nvSpPr>
          <p:spPr bwMode="auto">
            <a:xfrm>
              <a:off x="6646292" y="2077269"/>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8" name="Oval 131"/>
            <p:cNvSpPr>
              <a:spLocks noChangeArrowheads="1"/>
            </p:cNvSpPr>
            <p:nvPr/>
          </p:nvSpPr>
          <p:spPr bwMode="auto">
            <a:xfrm>
              <a:off x="6197029" y="2253481"/>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9" name="Oval 132"/>
            <p:cNvSpPr>
              <a:spLocks noChangeArrowheads="1"/>
            </p:cNvSpPr>
            <p:nvPr/>
          </p:nvSpPr>
          <p:spPr bwMode="auto">
            <a:xfrm>
              <a:off x="6425629" y="2162994"/>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0" name="Line 147"/>
            <p:cNvSpPr>
              <a:spLocks noChangeShapeType="1"/>
            </p:cNvSpPr>
            <p:nvPr/>
          </p:nvSpPr>
          <p:spPr bwMode="auto">
            <a:xfrm rot="10800000">
              <a:off x="1977454" y="2499544"/>
              <a:ext cx="40386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291" name="直接连接符 115"/>
            <p:cNvCxnSpPr>
              <a:cxnSpLocks noChangeShapeType="1"/>
            </p:cNvCxnSpPr>
            <p:nvPr/>
          </p:nvCxnSpPr>
          <p:spPr bwMode="auto">
            <a:xfrm>
              <a:off x="4626992" y="1348606"/>
              <a:ext cx="228600" cy="2138363"/>
            </a:xfrm>
            <a:prstGeom prst="line">
              <a:avLst/>
            </a:prstGeom>
            <a:noFill/>
            <a:ln w="28575" algn="ctr">
              <a:solidFill>
                <a:srgbClr val="0000FF"/>
              </a:solidFill>
              <a:round/>
            </a:ln>
            <a:extLst>
              <a:ext uri="{909E8E84-426E-40DD-AFC4-6F175D3DCCD1}">
                <a14:hiddenFill xmlns:a14="http://schemas.microsoft.com/office/drawing/2010/main">
                  <a:noFill/>
                </a14:hiddenFill>
              </a:ext>
            </a:extLst>
          </p:spPr>
        </p:cxnSp>
        <p:sp>
          <p:nvSpPr>
            <p:cNvPr id="293" name="Rectangle 161"/>
            <p:cNvSpPr>
              <a:spLocks noChangeArrowheads="1"/>
            </p:cNvSpPr>
            <p:nvPr/>
          </p:nvSpPr>
          <p:spPr bwMode="auto">
            <a:xfrm>
              <a:off x="2504728" y="1750244"/>
              <a:ext cx="431800"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sp>
          <p:nvSpPr>
            <p:cNvPr id="294" name="Oval 129"/>
            <p:cNvSpPr>
              <a:spLocks noChangeArrowheads="1"/>
            </p:cNvSpPr>
            <p:nvPr/>
          </p:nvSpPr>
          <p:spPr bwMode="auto">
            <a:xfrm>
              <a:off x="5741417" y="2456681"/>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5" name="任意多边形 134"/>
            <p:cNvSpPr/>
            <p:nvPr/>
          </p:nvSpPr>
          <p:spPr bwMode="auto">
            <a:xfrm>
              <a:off x="4846067" y="2109019"/>
              <a:ext cx="1862137" cy="1401762"/>
            </a:xfrm>
            <a:custGeom>
              <a:avLst/>
              <a:gdLst>
                <a:gd name="T0" fmla="*/ 0 w 1929384"/>
                <a:gd name="T1" fmla="*/ 1404281 h 1426464"/>
                <a:gd name="T2" fmla="*/ 224888 w 1929384"/>
                <a:gd name="T3" fmla="*/ 1336767 h 1426464"/>
                <a:gd name="T4" fmla="*/ 445365 w 1929384"/>
                <a:gd name="T5" fmla="*/ 1152231 h 1426464"/>
                <a:gd name="T6" fmla="*/ 903959 w 1929384"/>
                <a:gd name="T7" fmla="*/ 409583 h 1426464"/>
                <a:gd name="T8" fmla="*/ 1860836 w 1929384"/>
                <a:gd name="T9" fmla="*/ 0 h 1426464"/>
                <a:gd name="T10" fmla="*/ 0 60000 65536"/>
                <a:gd name="T11" fmla="*/ 0 60000 65536"/>
                <a:gd name="T12" fmla="*/ 0 60000 65536"/>
                <a:gd name="T13" fmla="*/ 0 60000 65536"/>
                <a:gd name="T14" fmla="*/ 0 60000 65536"/>
                <a:gd name="T15" fmla="*/ 0 w 1929384"/>
                <a:gd name="T16" fmla="*/ 0 h 1426464"/>
                <a:gd name="T17" fmla="*/ 1929384 w 1929384"/>
                <a:gd name="T18" fmla="*/ 1426464 h 1426464"/>
              </a:gdLst>
              <a:ahLst/>
              <a:cxnLst>
                <a:cxn ang="T10">
                  <a:pos x="T0" y="T1"/>
                </a:cxn>
                <a:cxn ang="T11">
                  <a:pos x="T2" y="T3"/>
                </a:cxn>
                <a:cxn ang="T12">
                  <a:pos x="T4" y="T5"/>
                </a:cxn>
                <a:cxn ang="T13">
                  <a:pos x="T6" y="T7"/>
                </a:cxn>
                <a:cxn ang="T14">
                  <a:pos x="T8" y="T9"/>
                </a:cxn>
              </a:cxnLst>
              <a:rect l="T15" t="T16" r="T17" b="T18"/>
              <a:pathLst>
                <a:path w="1929384" h="1426464">
                  <a:moveTo>
                    <a:pt x="0" y="1426464"/>
                  </a:moveTo>
                  <a:lnTo>
                    <a:pt x="233172" y="1357884"/>
                  </a:lnTo>
                  <a:lnTo>
                    <a:pt x="461772" y="1170432"/>
                  </a:lnTo>
                  <a:lnTo>
                    <a:pt x="937260" y="416052"/>
                  </a:lnTo>
                  <a:lnTo>
                    <a:pt x="1929384" y="0"/>
                  </a:lnTo>
                </a:path>
              </a:pathLst>
            </a:custGeom>
            <a:noFill/>
            <a:ln w="28575" cap="flat" cmpd="sng" algn="ctr">
              <a:solidFill>
                <a:srgbClr val="00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6" name="Rectangle 161"/>
            <p:cNvSpPr>
              <a:spLocks noChangeArrowheads="1"/>
            </p:cNvSpPr>
            <p:nvPr/>
          </p:nvSpPr>
          <p:spPr bwMode="auto">
            <a:xfrm>
              <a:off x="4448944" y="1014165"/>
              <a:ext cx="358775" cy="288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cxnSp>
          <p:nvCxnSpPr>
            <p:cNvPr id="297" name="直接连接符 119"/>
            <p:cNvCxnSpPr>
              <a:cxnSpLocks noChangeShapeType="1"/>
            </p:cNvCxnSpPr>
            <p:nvPr/>
          </p:nvCxnSpPr>
          <p:spPr bwMode="auto">
            <a:xfrm flipH="1">
              <a:off x="6909817" y="2902769"/>
              <a:ext cx="1587" cy="655637"/>
            </a:xfrm>
            <a:prstGeom prst="line">
              <a:avLst/>
            </a:prstGeom>
            <a:noFill/>
            <a:ln w="19050" algn="ctr">
              <a:solidFill>
                <a:srgbClr val="000000"/>
              </a:solidFill>
              <a:prstDash val="dash"/>
              <a:round/>
            </a:ln>
          </p:spPr>
        </p:cxnSp>
        <p:cxnSp>
          <p:nvCxnSpPr>
            <p:cNvPr id="298" name="直接连接符 121"/>
            <p:cNvCxnSpPr>
              <a:cxnSpLocks noChangeShapeType="1"/>
            </p:cNvCxnSpPr>
            <p:nvPr/>
          </p:nvCxnSpPr>
          <p:spPr bwMode="auto">
            <a:xfrm>
              <a:off x="1993329" y="2886894"/>
              <a:ext cx="5545138" cy="0"/>
            </a:xfrm>
            <a:prstGeom prst="line">
              <a:avLst/>
            </a:prstGeom>
            <a:noFill/>
            <a:ln w="19050" algn="ctr">
              <a:solidFill>
                <a:srgbClr val="000000"/>
              </a:solidFill>
              <a:prstDash val="dash"/>
              <a:round/>
            </a:ln>
          </p:spPr>
        </p:cxnSp>
        <p:sp>
          <p:nvSpPr>
            <p:cNvPr id="299" name="Oval 130"/>
            <p:cNvSpPr>
              <a:spLocks noChangeArrowheads="1"/>
            </p:cNvSpPr>
            <p:nvPr/>
          </p:nvSpPr>
          <p:spPr bwMode="auto">
            <a:xfrm>
              <a:off x="6866954" y="2845619"/>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0" name="Line 24"/>
            <p:cNvSpPr>
              <a:spLocks noChangeShapeType="1"/>
            </p:cNvSpPr>
            <p:nvPr/>
          </p:nvSpPr>
          <p:spPr bwMode="auto">
            <a:xfrm>
              <a:off x="7367017" y="348538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1" name="Line 22"/>
            <p:cNvSpPr>
              <a:spLocks noChangeShapeType="1"/>
            </p:cNvSpPr>
            <p:nvPr/>
          </p:nvSpPr>
          <p:spPr bwMode="auto">
            <a:xfrm>
              <a:off x="7135242" y="3490144"/>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2" name="Text Box 87"/>
            <p:cNvSpPr txBox="1">
              <a:spLocks noChangeArrowheads="1"/>
            </p:cNvSpPr>
            <p:nvPr/>
          </p:nvSpPr>
          <p:spPr bwMode="auto">
            <a:xfrm>
              <a:off x="7151117" y="3593331"/>
              <a:ext cx="430966"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303" name="Line 22"/>
            <p:cNvSpPr>
              <a:spLocks noChangeShapeType="1"/>
            </p:cNvSpPr>
            <p:nvPr/>
          </p:nvSpPr>
          <p:spPr bwMode="auto">
            <a:xfrm>
              <a:off x="7605142" y="3498081"/>
              <a:ext cx="0" cy="15240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04" name="直接连接符 134"/>
            <p:cNvCxnSpPr>
              <a:cxnSpLocks noChangeShapeType="1"/>
              <a:stCxn id="295" idx="4"/>
              <a:endCxn id="299" idx="3"/>
            </p:cNvCxnSpPr>
            <p:nvPr/>
          </p:nvCxnSpPr>
          <p:spPr bwMode="auto">
            <a:xfrm>
              <a:off x="6706617" y="2109019"/>
              <a:ext cx="200025" cy="785812"/>
            </a:xfrm>
            <a:prstGeom prst="line">
              <a:avLst/>
            </a:prstGeom>
            <a:noFill/>
            <a:ln w="28575" algn="ctr">
              <a:solidFill>
                <a:srgbClr val="0000FF"/>
              </a:solidFill>
              <a:round/>
            </a:ln>
          </p:spPr>
        </p:cxnSp>
        <p:sp>
          <p:nvSpPr>
            <p:cNvPr id="305" name="Text Box 206"/>
            <p:cNvSpPr txBox="1">
              <a:spLocks noChangeArrowheads="1"/>
            </p:cNvSpPr>
            <p:nvPr/>
          </p:nvSpPr>
          <p:spPr bwMode="auto">
            <a:xfrm rot="20070649">
              <a:off x="5683433" y="1948020"/>
              <a:ext cx="1088691" cy="348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1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6" name="Text Box 206"/>
            <p:cNvSpPr txBox="1">
              <a:spLocks noChangeArrowheads="1"/>
            </p:cNvSpPr>
            <p:nvPr/>
          </p:nvSpPr>
          <p:spPr bwMode="auto">
            <a:xfrm rot="20205303">
              <a:off x="2929222" y="1439227"/>
              <a:ext cx="1188915" cy="377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7" name="TextBox 147"/>
            <p:cNvSpPr txBox="1">
              <a:spLocks noChangeArrowheads="1"/>
            </p:cNvSpPr>
            <p:nvPr/>
          </p:nvSpPr>
          <p:spPr bwMode="auto">
            <a:xfrm>
              <a:off x="5422329" y="2118544"/>
              <a:ext cx="493607" cy="49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08" name="矩形 150"/>
            <p:cNvSpPr>
              <a:spLocks noChangeArrowheads="1"/>
            </p:cNvSpPr>
            <p:nvPr/>
          </p:nvSpPr>
          <p:spPr bwMode="auto">
            <a:xfrm>
              <a:off x="2253679" y="3444106"/>
              <a:ext cx="2516188" cy="119063"/>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9" name="TextBox 148"/>
            <p:cNvSpPr txBox="1">
              <a:spLocks noChangeArrowheads="1"/>
            </p:cNvSpPr>
            <p:nvPr/>
          </p:nvSpPr>
          <p:spPr bwMode="auto">
            <a:xfrm>
              <a:off x="6573267" y="1716906"/>
              <a:ext cx="493607" cy="49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0" name="Line 167"/>
            <p:cNvSpPr>
              <a:spLocks noChangeShapeType="1"/>
            </p:cNvSpPr>
            <p:nvPr/>
          </p:nvSpPr>
          <p:spPr bwMode="auto">
            <a:xfrm>
              <a:off x="4473054" y="3366071"/>
              <a:ext cx="371475" cy="134937"/>
            </a:xfrm>
            <a:prstGeom prst="line">
              <a:avLst/>
            </a:prstGeom>
            <a:noFill/>
            <a:ln w="19050">
              <a:solidFill>
                <a:srgbClr val="000000"/>
              </a:solidFill>
              <a:round/>
              <a:tail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1" name="矩形 151"/>
            <p:cNvSpPr>
              <a:spLocks noChangeArrowheads="1"/>
            </p:cNvSpPr>
            <p:nvPr/>
          </p:nvSpPr>
          <p:spPr bwMode="auto">
            <a:xfrm>
              <a:off x="7078092" y="3444106"/>
              <a:ext cx="593725" cy="107950"/>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12" name="直接连接符 153"/>
            <p:cNvCxnSpPr>
              <a:cxnSpLocks noChangeShapeType="1"/>
            </p:cNvCxnSpPr>
            <p:nvPr/>
          </p:nvCxnSpPr>
          <p:spPr bwMode="auto">
            <a:xfrm flipV="1">
              <a:off x="5774754" y="2532881"/>
              <a:ext cx="11113" cy="984250"/>
            </a:xfrm>
            <a:prstGeom prst="line">
              <a:avLst/>
            </a:prstGeom>
            <a:noFill/>
            <a:ln w="19050" algn="ctr">
              <a:solidFill>
                <a:srgbClr val="000000"/>
              </a:solidFill>
              <a:prstDash val="dash"/>
              <a:round/>
            </a:ln>
          </p:spPr>
        </p:cxnSp>
        <p:cxnSp>
          <p:nvCxnSpPr>
            <p:cNvPr id="313" name="直接连接符 157"/>
            <p:cNvCxnSpPr>
              <a:cxnSpLocks noChangeShapeType="1"/>
            </p:cNvCxnSpPr>
            <p:nvPr/>
          </p:nvCxnSpPr>
          <p:spPr bwMode="auto">
            <a:xfrm flipV="1">
              <a:off x="6682804" y="2177281"/>
              <a:ext cx="11113" cy="1435100"/>
            </a:xfrm>
            <a:prstGeom prst="line">
              <a:avLst/>
            </a:prstGeom>
            <a:noFill/>
            <a:ln w="19050" algn="ctr">
              <a:solidFill>
                <a:srgbClr val="000000"/>
              </a:solidFill>
              <a:prstDash val="dash"/>
              <a:round/>
            </a:ln>
          </p:spPr>
        </p:cxnSp>
        <p:cxnSp>
          <p:nvCxnSpPr>
            <p:cNvPr id="314" name="直接连接符 141"/>
            <p:cNvCxnSpPr>
              <a:cxnSpLocks noChangeShapeType="1"/>
            </p:cNvCxnSpPr>
            <p:nvPr/>
          </p:nvCxnSpPr>
          <p:spPr bwMode="auto">
            <a:xfrm flipV="1">
              <a:off x="6847904" y="2386831"/>
              <a:ext cx="1219200" cy="528638"/>
            </a:xfrm>
            <a:prstGeom prst="line">
              <a:avLst/>
            </a:prstGeom>
            <a:noFill/>
            <a:ln w="28575" algn="ctr">
              <a:solidFill>
                <a:srgbClr val="0000FF"/>
              </a:solidFill>
              <a:round/>
            </a:ln>
          </p:spPr>
        </p:cxnSp>
        <p:sp>
          <p:nvSpPr>
            <p:cNvPr id="315" name="Oval 202"/>
            <p:cNvSpPr>
              <a:spLocks noChangeArrowheads="1"/>
            </p:cNvSpPr>
            <p:nvPr/>
          </p:nvSpPr>
          <p:spPr bwMode="auto">
            <a:xfrm>
              <a:off x="7554342" y="2556694"/>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6" name="Oval 130"/>
            <p:cNvSpPr>
              <a:spLocks noChangeArrowheads="1"/>
            </p:cNvSpPr>
            <p:nvPr/>
          </p:nvSpPr>
          <p:spPr bwMode="auto">
            <a:xfrm>
              <a:off x="7092379" y="2745606"/>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7" name="Oval 130"/>
            <p:cNvSpPr>
              <a:spLocks noChangeArrowheads="1"/>
            </p:cNvSpPr>
            <p:nvPr/>
          </p:nvSpPr>
          <p:spPr bwMode="auto">
            <a:xfrm>
              <a:off x="7325742" y="2653531"/>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8" name="TextBox 149"/>
            <p:cNvSpPr txBox="1">
              <a:spLocks noChangeArrowheads="1"/>
            </p:cNvSpPr>
            <p:nvPr/>
          </p:nvSpPr>
          <p:spPr bwMode="auto">
            <a:xfrm>
              <a:off x="6646292" y="2869431"/>
              <a:ext cx="493607" cy="49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9" name="Oval 202"/>
            <p:cNvSpPr>
              <a:spLocks noChangeArrowheads="1"/>
            </p:cNvSpPr>
            <p:nvPr/>
          </p:nvSpPr>
          <p:spPr bwMode="auto">
            <a:xfrm>
              <a:off x="7790879" y="2439219"/>
              <a:ext cx="88900" cy="8890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20" name="直接连接符 117"/>
            <p:cNvCxnSpPr>
              <a:cxnSpLocks noChangeShapeType="1"/>
            </p:cNvCxnSpPr>
            <p:nvPr/>
          </p:nvCxnSpPr>
          <p:spPr bwMode="auto">
            <a:xfrm flipH="1">
              <a:off x="4625404" y="1472431"/>
              <a:ext cx="4763" cy="2076450"/>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cxnSp>
          <p:nvCxnSpPr>
            <p:cNvPr id="321" name="直接连接符 119"/>
            <p:cNvCxnSpPr>
              <a:cxnSpLocks noChangeShapeType="1"/>
            </p:cNvCxnSpPr>
            <p:nvPr/>
          </p:nvCxnSpPr>
          <p:spPr bwMode="auto">
            <a:xfrm>
              <a:off x="2796604" y="2229669"/>
              <a:ext cx="0" cy="1306512"/>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sp>
          <p:nvSpPr>
            <p:cNvPr id="279" name="Text Box 209"/>
            <p:cNvSpPr txBox="1">
              <a:spLocks noChangeArrowheads="1"/>
            </p:cNvSpPr>
            <p:nvPr/>
          </p:nvSpPr>
          <p:spPr bwMode="auto">
            <a:xfrm>
              <a:off x="408856" y="3033515"/>
              <a:ext cx="1066799" cy="377560"/>
            </a:xfrm>
            <a:prstGeom prst="rect">
              <a:avLst/>
            </a:prstGeom>
            <a:solidFill>
              <a:srgbClr val="FFFF66"/>
            </a:solidFill>
            <a:ln w="9525">
              <a:solidFill>
                <a:srgbClr val="000000"/>
              </a:solidFill>
              <a:miter lim="800000"/>
            </a:ln>
            <a:effectLst>
              <a:outerShdw dist="53882" dir="2700000" algn="ctr" rotWithShape="0">
                <a:srgbClr val="808080"/>
              </a:out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ysClr val="windowText" lastClr="000000"/>
                  </a:solidFill>
                  <a:effectLst/>
                  <a:uLnTx/>
                  <a:uFillTx/>
                  <a:ea typeface="宋体" panose="02010600030101010101" pitchFamily="2" charset="-122"/>
                </a:rPr>
                <a:t>慢开始</a:t>
              </a:r>
            </a:p>
          </p:txBody>
        </p:sp>
        <p:sp>
          <p:nvSpPr>
            <p:cNvPr id="292" name="Text Box 209"/>
            <p:cNvSpPr txBox="1">
              <a:spLocks noChangeArrowheads="1"/>
            </p:cNvSpPr>
            <p:nvPr/>
          </p:nvSpPr>
          <p:spPr bwMode="auto">
            <a:xfrm>
              <a:off x="3436367" y="3012306"/>
              <a:ext cx="1066800" cy="377560"/>
            </a:xfrm>
            <a:prstGeom prst="rect">
              <a:avLst/>
            </a:prstGeom>
            <a:solidFill>
              <a:srgbClr val="FFFF66"/>
            </a:solidFill>
            <a:ln w="9525">
              <a:solidFill>
                <a:srgbClr val="000000"/>
              </a:solidFill>
              <a:miter lim="800000"/>
            </a:ln>
            <a:effectLst>
              <a:outerShdw dist="53882" dir="2700000" algn="ctr" rotWithShape="0">
                <a:srgbClr val="808080"/>
              </a:outerShdw>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ysClr val="windowText" lastClr="000000"/>
                  </a:solidFill>
                  <a:effectLst/>
                  <a:uLnTx/>
                  <a:uFillTx/>
                  <a:ea typeface="宋体" panose="02010600030101010101" pitchFamily="2" charset="-122"/>
                </a:rPr>
                <a:t>慢开始</a:t>
              </a:r>
            </a:p>
          </p:txBody>
        </p:sp>
      </p:gr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5"/>
          <p:cNvSpPr txBox="1">
            <a:spLocks noChangeArrowheads="1"/>
          </p:cNvSpPr>
          <p:nvPr/>
        </p:nvSpPr>
        <p:spPr bwMode="auto">
          <a:xfrm>
            <a:off x="417512" y="152400"/>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eaLnBrk="0" fontAlgn="base" hangingPunct="0">
              <a:spcBef>
                <a:spcPct val="0"/>
              </a:spcBef>
              <a:spcAft>
                <a:spcPct val="0"/>
              </a:spcAft>
              <a:defRPr kumimoji="1" sz="4400" b="1">
                <a:solidFill>
                  <a:schemeClr val="tx2"/>
                </a:solidFill>
                <a:latin typeface="+mj-lt"/>
                <a:ea typeface="+mj-ea"/>
                <a:cs typeface="+mj-cs"/>
              </a:defRPr>
            </a:lvl1pPr>
            <a:lvl2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2pPr>
            <a:lvl3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3pPr>
            <a:lvl4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4pPr>
            <a:lvl5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5pPr>
            <a:lvl6pPr marL="4572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6pPr>
            <a:lvl7pPr marL="9144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7pPr>
            <a:lvl8pPr marL="13716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8pPr>
            <a:lvl9pPr marL="18288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3200" b="1" i="0" u="none" strike="noStrike" kern="0" cap="none" spc="0" normalizeH="0" baseline="0" noProof="0" smtClean="0">
                <a:ln>
                  <a:noFill/>
                </a:ln>
                <a:solidFill>
                  <a:srgbClr val="333399"/>
                </a:solidFill>
                <a:effectLst/>
                <a:uLnTx/>
                <a:uFillTx/>
                <a:latin typeface="Tahoma" panose="020B0604030504040204"/>
                <a:ea typeface="黑体" panose="02010609060101010101" pitchFamily="2" charset="-122"/>
                <a:cs typeface="+mj-cs"/>
              </a:rPr>
              <a:t>慢开始和拥塞避免算法的实现举例 </a:t>
            </a:r>
          </a:p>
        </p:txBody>
      </p:sp>
      <p:grpSp>
        <p:nvGrpSpPr>
          <p:cNvPr id="3" name="组合 2"/>
          <p:cNvGrpSpPr/>
          <p:nvPr/>
        </p:nvGrpSpPr>
        <p:grpSpPr>
          <a:xfrm>
            <a:off x="272479" y="836711"/>
            <a:ext cx="9536759" cy="3321087"/>
            <a:chOff x="272479" y="836711"/>
            <a:chExt cx="9536759" cy="3321087"/>
          </a:xfrm>
        </p:grpSpPr>
        <p:sp>
          <p:nvSpPr>
            <p:cNvPr id="103" name="Text Box 140"/>
            <p:cNvSpPr txBox="1">
              <a:spLocks noChangeArrowheads="1"/>
            </p:cNvSpPr>
            <p:nvPr/>
          </p:nvSpPr>
          <p:spPr bwMode="auto">
            <a:xfrm>
              <a:off x="4863078" y="985683"/>
              <a:ext cx="115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超时</a:t>
              </a:r>
            </a:p>
          </p:txBody>
        </p:sp>
        <p:sp>
          <p:nvSpPr>
            <p:cNvPr id="104" name="Line 2"/>
            <p:cNvSpPr>
              <a:spLocks noChangeShapeType="1"/>
            </p:cNvSpPr>
            <p:nvPr/>
          </p:nvSpPr>
          <p:spPr bwMode="auto">
            <a:xfrm flipV="1">
              <a:off x="1920153" y="3803111"/>
              <a:ext cx="6358624" cy="5046"/>
            </a:xfrm>
            <a:prstGeom prst="line">
              <a:avLst/>
            </a:prstGeom>
            <a:noFill/>
            <a:ln w="19050">
              <a:solidFill>
                <a:srgbClr val="000000"/>
              </a:solidFill>
              <a:round/>
              <a:tail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5" name="Line 3"/>
            <p:cNvSpPr>
              <a:spLocks noChangeShapeType="1"/>
            </p:cNvSpPr>
            <p:nvPr/>
          </p:nvSpPr>
          <p:spPr bwMode="auto">
            <a:xfrm>
              <a:off x="1918528" y="1177019"/>
              <a:ext cx="1626" cy="2631138"/>
            </a:xfrm>
            <a:prstGeom prst="line">
              <a:avLst/>
            </a:prstGeom>
            <a:noFill/>
            <a:ln w="19050">
              <a:solidFill>
                <a:srgbClr val="000000"/>
              </a:solidFill>
              <a:round/>
              <a:head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6" name="Line 4"/>
            <p:cNvSpPr>
              <a:spLocks noChangeShapeType="1"/>
            </p:cNvSpPr>
            <p:nvPr/>
          </p:nvSpPr>
          <p:spPr bwMode="auto">
            <a:xfrm>
              <a:off x="2154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8" name="Line 5"/>
            <p:cNvSpPr>
              <a:spLocks noChangeShapeType="1"/>
            </p:cNvSpPr>
            <p:nvPr/>
          </p:nvSpPr>
          <p:spPr bwMode="auto">
            <a:xfrm>
              <a:off x="238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9" name="Line 6"/>
            <p:cNvSpPr>
              <a:spLocks noChangeShapeType="1"/>
            </p:cNvSpPr>
            <p:nvPr/>
          </p:nvSpPr>
          <p:spPr bwMode="auto">
            <a:xfrm>
              <a:off x="262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0" name="Line 7"/>
            <p:cNvSpPr>
              <a:spLocks noChangeShapeType="1"/>
            </p:cNvSpPr>
            <p:nvPr/>
          </p:nvSpPr>
          <p:spPr bwMode="auto">
            <a:xfrm>
              <a:off x="285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1" name="Line 8"/>
            <p:cNvSpPr>
              <a:spLocks noChangeShapeType="1"/>
            </p:cNvSpPr>
            <p:nvPr/>
          </p:nvSpPr>
          <p:spPr bwMode="auto">
            <a:xfrm>
              <a:off x="309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2" name="Line 9"/>
            <p:cNvSpPr>
              <a:spLocks noChangeShapeType="1"/>
            </p:cNvSpPr>
            <p:nvPr/>
          </p:nvSpPr>
          <p:spPr bwMode="auto">
            <a:xfrm>
              <a:off x="332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3" name="Line 10"/>
            <p:cNvSpPr>
              <a:spLocks noChangeShapeType="1"/>
            </p:cNvSpPr>
            <p:nvPr/>
          </p:nvSpPr>
          <p:spPr bwMode="auto">
            <a:xfrm>
              <a:off x="355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4" name="Line 11"/>
            <p:cNvSpPr>
              <a:spLocks noChangeShapeType="1"/>
            </p:cNvSpPr>
            <p:nvPr/>
          </p:nvSpPr>
          <p:spPr bwMode="auto">
            <a:xfrm>
              <a:off x="379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5" name="Line 12"/>
            <p:cNvSpPr>
              <a:spLocks noChangeShapeType="1"/>
            </p:cNvSpPr>
            <p:nvPr/>
          </p:nvSpPr>
          <p:spPr bwMode="auto">
            <a:xfrm>
              <a:off x="402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6" name="Line 13"/>
            <p:cNvSpPr>
              <a:spLocks noChangeShapeType="1"/>
            </p:cNvSpPr>
            <p:nvPr/>
          </p:nvSpPr>
          <p:spPr bwMode="auto">
            <a:xfrm>
              <a:off x="426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7" name="Line 14"/>
            <p:cNvSpPr>
              <a:spLocks noChangeShapeType="1"/>
            </p:cNvSpPr>
            <p:nvPr/>
          </p:nvSpPr>
          <p:spPr bwMode="auto">
            <a:xfrm>
              <a:off x="449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8" name="Line 15"/>
            <p:cNvSpPr>
              <a:spLocks noChangeShapeType="1"/>
            </p:cNvSpPr>
            <p:nvPr/>
          </p:nvSpPr>
          <p:spPr bwMode="auto">
            <a:xfrm>
              <a:off x="472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9" name="Line 16"/>
            <p:cNvSpPr>
              <a:spLocks noChangeShapeType="1"/>
            </p:cNvSpPr>
            <p:nvPr/>
          </p:nvSpPr>
          <p:spPr bwMode="auto">
            <a:xfrm>
              <a:off x="496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0" name="Line 17"/>
            <p:cNvSpPr>
              <a:spLocks noChangeShapeType="1"/>
            </p:cNvSpPr>
            <p:nvPr/>
          </p:nvSpPr>
          <p:spPr bwMode="auto">
            <a:xfrm>
              <a:off x="5196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1" name="Line 18"/>
            <p:cNvSpPr>
              <a:spLocks noChangeShapeType="1"/>
            </p:cNvSpPr>
            <p:nvPr/>
          </p:nvSpPr>
          <p:spPr bwMode="auto">
            <a:xfrm>
              <a:off x="543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2" name="Line 19"/>
            <p:cNvSpPr>
              <a:spLocks noChangeShapeType="1"/>
            </p:cNvSpPr>
            <p:nvPr/>
          </p:nvSpPr>
          <p:spPr bwMode="auto">
            <a:xfrm>
              <a:off x="566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3" name="Line 20"/>
            <p:cNvSpPr>
              <a:spLocks noChangeShapeType="1"/>
            </p:cNvSpPr>
            <p:nvPr/>
          </p:nvSpPr>
          <p:spPr bwMode="auto">
            <a:xfrm>
              <a:off x="589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4" name="Line 21"/>
            <p:cNvSpPr>
              <a:spLocks noChangeShapeType="1"/>
            </p:cNvSpPr>
            <p:nvPr/>
          </p:nvSpPr>
          <p:spPr bwMode="auto">
            <a:xfrm>
              <a:off x="613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5" name="Line 22"/>
            <p:cNvSpPr>
              <a:spLocks noChangeShapeType="1"/>
            </p:cNvSpPr>
            <p:nvPr/>
          </p:nvSpPr>
          <p:spPr bwMode="auto">
            <a:xfrm>
              <a:off x="636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6" name="Line 23"/>
            <p:cNvSpPr>
              <a:spLocks noChangeShapeType="1"/>
            </p:cNvSpPr>
            <p:nvPr/>
          </p:nvSpPr>
          <p:spPr bwMode="auto">
            <a:xfrm>
              <a:off x="660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7" name="Line 24"/>
            <p:cNvSpPr>
              <a:spLocks noChangeShapeType="1"/>
            </p:cNvSpPr>
            <p:nvPr/>
          </p:nvSpPr>
          <p:spPr bwMode="auto">
            <a:xfrm>
              <a:off x="683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8" name="Line 25"/>
            <p:cNvSpPr>
              <a:spLocks noChangeShapeType="1"/>
            </p:cNvSpPr>
            <p:nvPr/>
          </p:nvSpPr>
          <p:spPr bwMode="auto">
            <a:xfrm>
              <a:off x="7068152"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0" name="Line 40"/>
            <p:cNvSpPr>
              <a:spLocks noChangeShapeType="1"/>
            </p:cNvSpPr>
            <p:nvPr/>
          </p:nvSpPr>
          <p:spPr bwMode="auto">
            <a:xfrm>
              <a:off x="1920153" y="340440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1" name="Line 41"/>
            <p:cNvSpPr>
              <a:spLocks noChangeShapeType="1"/>
            </p:cNvSpPr>
            <p:nvPr/>
          </p:nvSpPr>
          <p:spPr bwMode="auto">
            <a:xfrm>
              <a:off x="1920153" y="300064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2" name="Line 42"/>
            <p:cNvSpPr>
              <a:spLocks noChangeShapeType="1"/>
            </p:cNvSpPr>
            <p:nvPr/>
          </p:nvSpPr>
          <p:spPr bwMode="auto">
            <a:xfrm>
              <a:off x="1920153" y="259689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3" name="Line 43"/>
            <p:cNvSpPr>
              <a:spLocks noChangeShapeType="1"/>
            </p:cNvSpPr>
            <p:nvPr/>
          </p:nvSpPr>
          <p:spPr bwMode="auto">
            <a:xfrm>
              <a:off x="1920153" y="219313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4" name="Line 44"/>
            <p:cNvSpPr>
              <a:spLocks noChangeShapeType="1"/>
            </p:cNvSpPr>
            <p:nvPr/>
          </p:nvSpPr>
          <p:spPr bwMode="auto">
            <a:xfrm>
              <a:off x="1920153" y="178938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5" name="Line 45"/>
            <p:cNvSpPr>
              <a:spLocks noChangeShapeType="1"/>
            </p:cNvSpPr>
            <p:nvPr/>
          </p:nvSpPr>
          <p:spPr bwMode="auto">
            <a:xfrm>
              <a:off x="1920153" y="1385626"/>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6" name="Text Box 77"/>
            <p:cNvSpPr txBox="1">
              <a:spLocks noChangeArrowheads="1"/>
            </p:cNvSpPr>
            <p:nvPr/>
          </p:nvSpPr>
          <p:spPr bwMode="auto">
            <a:xfrm>
              <a:off x="2241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a:t>
              </a:r>
            </a:p>
          </p:txBody>
        </p:sp>
        <p:sp>
          <p:nvSpPr>
            <p:cNvPr id="237" name="Text Box 78"/>
            <p:cNvSpPr txBox="1">
              <a:spLocks noChangeArrowheads="1"/>
            </p:cNvSpPr>
            <p:nvPr/>
          </p:nvSpPr>
          <p:spPr bwMode="auto">
            <a:xfrm>
              <a:off x="2709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4</a:t>
              </a:r>
            </a:p>
          </p:txBody>
        </p:sp>
        <p:sp>
          <p:nvSpPr>
            <p:cNvPr id="238" name="Text Box 79"/>
            <p:cNvSpPr txBox="1">
              <a:spLocks noChangeArrowheads="1"/>
            </p:cNvSpPr>
            <p:nvPr/>
          </p:nvSpPr>
          <p:spPr bwMode="auto">
            <a:xfrm>
              <a:off x="3177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6</a:t>
              </a:r>
            </a:p>
          </p:txBody>
        </p:sp>
        <p:sp>
          <p:nvSpPr>
            <p:cNvPr id="239" name="Text Box 80"/>
            <p:cNvSpPr txBox="1">
              <a:spLocks noChangeArrowheads="1"/>
            </p:cNvSpPr>
            <p:nvPr/>
          </p:nvSpPr>
          <p:spPr bwMode="auto">
            <a:xfrm>
              <a:off x="3658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40" name="Text Box 81"/>
            <p:cNvSpPr txBox="1">
              <a:spLocks noChangeArrowheads="1"/>
            </p:cNvSpPr>
            <p:nvPr/>
          </p:nvSpPr>
          <p:spPr bwMode="auto">
            <a:xfrm>
              <a:off x="4048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10</a:t>
              </a:r>
            </a:p>
          </p:txBody>
        </p:sp>
        <p:sp>
          <p:nvSpPr>
            <p:cNvPr id="241" name="Text Box 82"/>
            <p:cNvSpPr txBox="1">
              <a:spLocks noChangeArrowheads="1"/>
            </p:cNvSpPr>
            <p:nvPr/>
          </p:nvSpPr>
          <p:spPr bwMode="auto">
            <a:xfrm>
              <a:off x="455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42" name="Text Box 83"/>
            <p:cNvSpPr txBox="1">
              <a:spLocks noChangeArrowheads="1"/>
            </p:cNvSpPr>
            <p:nvPr/>
          </p:nvSpPr>
          <p:spPr bwMode="auto">
            <a:xfrm>
              <a:off x="4997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14</a:t>
              </a:r>
            </a:p>
          </p:txBody>
        </p:sp>
        <p:sp>
          <p:nvSpPr>
            <p:cNvPr id="243" name="Text Box 84"/>
            <p:cNvSpPr txBox="1">
              <a:spLocks noChangeArrowheads="1"/>
            </p:cNvSpPr>
            <p:nvPr/>
          </p:nvSpPr>
          <p:spPr bwMode="auto">
            <a:xfrm>
              <a:off x="546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44" name="Text Box 85"/>
            <p:cNvSpPr txBox="1">
              <a:spLocks noChangeArrowheads="1"/>
            </p:cNvSpPr>
            <p:nvPr/>
          </p:nvSpPr>
          <p:spPr bwMode="auto">
            <a:xfrm>
              <a:off x="5950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18</a:t>
              </a:r>
            </a:p>
          </p:txBody>
        </p:sp>
        <p:sp>
          <p:nvSpPr>
            <p:cNvPr id="245" name="Text Box 86"/>
            <p:cNvSpPr txBox="1">
              <a:spLocks noChangeArrowheads="1"/>
            </p:cNvSpPr>
            <p:nvPr/>
          </p:nvSpPr>
          <p:spPr bwMode="auto">
            <a:xfrm>
              <a:off x="6418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46" name="Text Box 87"/>
            <p:cNvSpPr txBox="1">
              <a:spLocks noChangeArrowheads="1"/>
            </p:cNvSpPr>
            <p:nvPr/>
          </p:nvSpPr>
          <p:spPr bwMode="auto">
            <a:xfrm>
              <a:off x="6873153" y="3757688"/>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22</a:t>
              </a:r>
            </a:p>
          </p:txBody>
        </p:sp>
        <p:sp>
          <p:nvSpPr>
            <p:cNvPr id="247" name="Text Box 89"/>
            <p:cNvSpPr txBox="1">
              <a:spLocks noChangeArrowheads="1"/>
            </p:cNvSpPr>
            <p:nvPr/>
          </p:nvSpPr>
          <p:spPr bwMode="auto">
            <a:xfrm>
              <a:off x="1812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48" name="Text Box 90"/>
            <p:cNvSpPr txBox="1">
              <a:spLocks noChangeArrowheads="1"/>
            </p:cNvSpPr>
            <p:nvPr/>
          </p:nvSpPr>
          <p:spPr bwMode="auto">
            <a:xfrm>
              <a:off x="1647153" y="3591140"/>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50" name="Text Box 92"/>
            <p:cNvSpPr txBox="1">
              <a:spLocks noChangeArrowheads="1"/>
            </p:cNvSpPr>
            <p:nvPr/>
          </p:nvSpPr>
          <p:spPr bwMode="auto">
            <a:xfrm>
              <a:off x="1647153" y="2797088"/>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51" name="Text Box 93"/>
            <p:cNvSpPr txBox="1">
              <a:spLocks noChangeArrowheads="1"/>
            </p:cNvSpPr>
            <p:nvPr/>
          </p:nvSpPr>
          <p:spPr bwMode="auto">
            <a:xfrm>
              <a:off x="1530153" y="2406791"/>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52" name="Text Box 94"/>
            <p:cNvSpPr txBox="1">
              <a:spLocks noChangeArrowheads="1"/>
            </p:cNvSpPr>
            <p:nvPr/>
          </p:nvSpPr>
          <p:spPr bwMode="auto">
            <a:xfrm>
              <a:off x="1530153" y="201649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53" name="Text Box 95"/>
            <p:cNvSpPr txBox="1">
              <a:spLocks noChangeArrowheads="1"/>
            </p:cNvSpPr>
            <p:nvPr/>
          </p:nvSpPr>
          <p:spPr bwMode="auto">
            <a:xfrm>
              <a:off x="1530153" y="1612739"/>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54" name="Text Box 96"/>
            <p:cNvSpPr txBox="1">
              <a:spLocks noChangeArrowheads="1"/>
            </p:cNvSpPr>
            <p:nvPr/>
          </p:nvSpPr>
          <p:spPr bwMode="auto">
            <a:xfrm>
              <a:off x="1530153" y="120898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255" name="Oval 102"/>
            <p:cNvSpPr>
              <a:spLocks noChangeArrowheads="1"/>
            </p:cNvSpPr>
            <p:nvPr/>
          </p:nvSpPr>
          <p:spPr bwMode="auto">
            <a:xfrm>
              <a:off x="2573403" y="296027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6" name="Oval 103"/>
            <p:cNvSpPr>
              <a:spLocks noChangeArrowheads="1"/>
            </p:cNvSpPr>
            <p:nvPr/>
          </p:nvSpPr>
          <p:spPr bwMode="auto">
            <a:xfrm>
              <a:off x="2339403" y="336402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7" name="Oval 104"/>
            <p:cNvSpPr>
              <a:spLocks noChangeArrowheads="1"/>
            </p:cNvSpPr>
            <p:nvPr/>
          </p:nvSpPr>
          <p:spPr bwMode="auto">
            <a:xfrm>
              <a:off x="1881153" y="36264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8" name="Oval 105"/>
            <p:cNvSpPr>
              <a:spLocks noChangeArrowheads="1"/>
            </p:cNvSpPr>
            <p:nvPr/>
          </p:nvSpPr>
          <p:spPr bwMode="auto">
            <a:xfrm>
              <a:off x="2095653" y="355581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9" name="Oval 106"/>
            <p:cNvSpPr>
              <a:spLocks noChangeArrowheads="1"/>
            </p:cNvSpPr>
            <p:nvPr/>
          </p:nvSpPr>
          <p:spPr bwMode="auto">
            <a:xfrm>
              <a:off x="2807403" y="214939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0" name="Oval 107"/>
            <p:cNvSpPr>
              <a:spLocks noChangeArrowheads="1"/>
            </p:cNvSpPr>
            <p:nvPr/>
          </p:nvSpPr>
          <p:spPr bwMode="auto">
            <a:xfrm>
              <a:off x="3041403" y="204172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1" name="Oval 108"/>
            <p:cNvSpPr>
              <a:spLocks noChangeArrowheads="1"/>
            </p:cNvSpPr>
            <p:nvPr/>
          </p:nvSpPr>
          <p:spPr bwMode="auto">
            <a:xfrm>
              <a:off x="3275403" y="19458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2" name="Oval 109"/>
            <p:cNvSpPr>
              <a:spLocks noChangeArrowheads="1"/>
            </p:cNvSpPr>
            <p:nvPr/>
          </p:nvSpPr>
          <p:spPr bwMode="auto">
            <a:xfrm>
              <a:off x="3748277" y="17439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3" name="Oval 110"/>
            <p:cNvSpPr>
              <a:spLocks noChangeArrowheads="1"/>
            </p:cNvSpPr>
            <p:nvPr/>
          </p:nvSpPr>
          <p:spPr bwMode="auto">
            <a:xfrm>
              <a:off x="3509403" y="184489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4" name="Oval 113"/>
            <p:cNvSpPr>
              <a:spLocks noChangeArrowheads="1"/>
            </p:cNvSpPr>
            <p:nvPr/>
          </p:nvSpPr>
          <p:spPr bwMode="auto">
            <a:xfrm>
              <a:off x="3982277" y="164302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5" name="Oval 114"/>
            <p:cNvSpPr>
              <a:spLocks noChangeArrowheads="1"/>
            </p:cNvSpPr>
            <p:nvPr/>
          </p:nvSpPr>
          <p:spPr bwMode="auto">
            <a:xfrm>
              <a:off x="4211403" y="154712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6" name="Oval 116"/>
            <p:cNvSpPr>
              <a:spLocks noChangeArrowheads="1"/>
            </p:cNvSpPr>
            <p:nvPr/>
          </p:nvSpPr>
          <p:spPr bwMode="auto">
            <a:xfrm>
              <a:off x="4674527" y="133011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7" name="Oval 117"/>
            <p:cNvSpPr>
              <a:spLocks noChangeArrowheads="1"/>
            </p:cNvSpPr>
            <p:nvPr/>
          </p:nvSpPr>
          <p:spPr bwMode="auto">
            <a:xfrm>
              <a:off x="4445403" y="1431049"/>
              <a:ext cx="91000" cy="94210"/>
            </a:xfrm>
            <a:prstGeom prst="ellipse">
              <a:avLst/>
            </a:prstGeom>
            <a:solidFill>
              <a:srgbClr val="0000FF"/>
            </a:solidFill>
            <a:ln w="2857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8" name="Freeform 118"/>
            <p:cNvSpPr/>
            <p:nvPr/>
          </p:nvSpPr>
          <p:spPr bwMode="auto">
            <a:xfrm>
              <a:off x="1842153" y="1385626"/>
              <a:ext cx="2881124" cy="2304769"/>
            </a:xfrm>
            <a:custGeom>
              <a:avLst/>
              <a:gdLst>
                <a:gd name="T0" fmla="*/ 2147483647 w 1773"/>
                <a:gd name="T1" fmla="*/ 0 h 1370"/>
                <a:gd name="T2" fmla="*/ 2147483647 w 1773"/>
                <a:gd name="T3" fmla="*/ 2147483647 h 1370"/>
                <a:gd name="T4" fmla="*/ 2147483647 w 1773"/>
                <a:gd name="T5" fmla="*/ 2147483647 h 1370"/>
                <a:gd name="T6" fmla="*/ 2147483647 w 1773"/>
                <a:gd name="T7" fmla="*/ 2147483647 h 1370"/>
                <a:gd name="T8" fmla="*/ 2147483647 w 1773"/>
                <a:gd name="T9" fmla="*/ 2147483647 h 1370"/>
                <a:gd name="T10" fmla="*/ 2147483647 w 1773"/>
                <a:gd name="T11" fmla="*/ 2147483647 h 1370"/>
                <a:gd name="T12" fmla="*/ 0 60000 65536"/>
                <a:gd name="T13" fmla="*/ 0 60000 65536"/>
                <a:gd name="T14" fmla="*/ 0 60000 65536"/>
                <a:gd name="T15" fmla="*/ 0 60000 65536"/>
                <a:gd name="T16" fmla="*/ 0 60000 65536"/>
                <a:gd name="T17" fmla="*/ 0 60000 65536"/>
                <a:gd name="T18" fmla="*/ 0 w 1773"/>
                <a:gd name="T19" fmla="*/ 0 h 1370"/>
                <a:gd name="T20" fmla="*/ 1773 w 1773"/>
                <a:gd name="T21" fmla="*/ 1370 h 1370"/>
              </a:gdLst>
              <a:ahLst/>
              <a:cxnLst>
                <a:cxn ang="T12">
                  <a:pos x="T0" y="T1"/>
                </a:cxn>
                <a:cxn ang="T13">
                  <a:pos x="T2" y="T3"/>
                </a:cxn>
                <a:cxn ang="T14">
                  <a:pos x="T4" y="T5"/>
                </a:cxn>
                <a:cxn ang="T15">
                  <a:pos x="T6" y="T7"/>
                </a:cxn>
                <a:cxn ang="T16">
                  <a:pos x="T8" y="T9"/>
                </a:cxn>
                <a:cxn ang="T17">
                  <a:pos x="T10" y="T11"/>
                </a:cxn>
              </a:cxnLst>
              <a:rect l="T18" t="T19" r="T20" b="T21"/>
              <a:pathLst>
                <a:path w="1773" h="1370">
                  <a:moveTo>
                    <a:pt x="1773" y="0"/>
                  </a:moveTo>
                  <a:lnTo>
                    <a:pt x="618" y="487"/>
                  </a:lnTo>
                  <a:lnTo>
                    <a:pt x="480" y="961"/>
                  </a:lnTo>
                  <a:lnTo>
                    <a:pt x="331" y="1201"/>
                  </a:lnTo>
                  <a:lnTo>
                    <a:pt x="187" y="1321"/>
                  </a:lnTo>
                  <a:cubicBezTo>
                    <a:pt x="47" y="1370"/>
                    <a:pt x="0" y="1369"/>
                    <a:pt x="55" y="1369"/>
                  </a:cubicBezTo>
                </a:path>
              </a:pathLst>
            </a:custGeom>
            <a:noFill/>
            <a:ln w="28575" cmpd="sng">
              <a:solidFill>
                <a:srgbClr val="0000FF"/>
              </a:solidFill>
              <a:rou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9" name="Text Box 134"/>
            <p:cNvSpPr txBox="1">
              <a:spLocks noChangeArrowheads="1"/>
            </p:cNvSpPr>
            <p:nvPr/>
          </p:nvSpPr>
          <p:spPr bwMode="auto">
            <a:xfrm>
              <a:off x="8280402" y="359618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传输轮次</a:t>
              </a:r>
            </a:p>
          </p:txBody>
        </p:sp>
        <p:sp>
          <p:nvSpPr>
            <p:cNvPr id="270" name="Text Box 135"/>
            <p:cNvSpPr txBox="1">
              <a:spLocks noChangeArrowheads="1"/>
            </p:cNvSpPr>
            <p:nvPr/>
          </p:nvSpPr>
          <p:spPr bwMode="auto">
            <a:xfrm>
              <a:off x="966278" y="836711"/>
              <a:ext cx="19303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拥塞窗口  </a:t>
              </a:r>
              <a:r>
                <a:rPr kumimoji="1" lang="en-US" altLang="zh-CN" sz="2000" b="1" i="0" u="none" strike="noStrike" kern="0" cap="none" spc="0" normalizeH="0" baseline="0" noProof="0" dirty="0" err="1" smtClean="0">
                  <a:ln>
                    <a:noFill/>
                  </a:ln>
                  <a:solidFill>
                    <a:srgbClr val="000000"/>
                  </a:solidFill>
                  <a:effectLst/>
                  <a:uLnTx/>
                  <a:uFillTx/>
                  <a:latin typeface="Times New Roman" panose="02020603050405020304" pitchFamily="18" charset="0"/>
                  <a:ea typeface="宋体" panose="02010600030101010101" pitchFamily="2" charset="-122"/>
                </a:rPr>
                <a:t>cwnd</a:t>
              </a:r>
              <a:endPar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271" name="Text Box 140"/>
            <p:cNvSpPr txBox="1">
              <a:spLocks noChangeArrowheads="1"/>
            </p:cNvSpPr>
            <p:nvPr/>
          </p:nvSpPr>
          <p:spPr bwMode="auto">
            <a:xfrm>
              <a:off x="7049973" y="1815231"/>
              <a:ext cx="11813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3-ACK</a:t>
              </a:r>
              <a:endPar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endParaRPr>
            </a:p>
          </p:txBody>
        </p:sp>
        <p:sp>
          <p:nvSpPr>
            <p:cNvPr id="272" name="Rectangle 160"/>
            <p:cNvSpPr>
              <a:spLocks noChangeArrowheads="1"/>
            </p:cNvSpPr>
            <p:nvPr/>
          </p:nvSpPr>
          <p:spPr bwMode="auto">
            <a:xfrm>
              <a:off x="1998153" y="1304875"/>
              <a:ext cx="195000" cy="21533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3" name="Line 156"/>
            <p:cNvSpPr>
              <a:spLocks noChangeShapeType="1"/>
            </p:cNvSpPr>
            <p:nvPr/>
          </p:nvSpPr>
          <p:spPr bwMode="auto">
            <a:xfrm>
              <a:off x="1998153" y="2193137"/>
              <a:ext cx="858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4" name="Line 146"/>
            <p:cNvSpPr>
              <a:spLocks noChangeShapeType="1"/>
            </p:cNvSpPr>
            <p:nvPr/>
          </p:nvSpPr>
          <p:spPr bwMode="auto">
            <a:xfrm flipV="1">
              <a:off x="1998153" y="1378897"/>
              <a:ext cx="2743000" cy="6729"/>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5" name="Rectangle 162"/>
            <p:cNvSpPr>
              <a:spLocks noChangeArrowheads="1"/>
            </p:cNvSpPr>
            <p:nvPr/>
          </p:nvSpPr>
          <p:spPr bwMode="auto">
            <a:xfrm>
              <a:off x="5352153" y="3565904"/>
              <a:ext cx="1480374" cy="161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7" name="Text Box 203"/>
            <p:cNvSpPr txBox="1">
              <a:spLocks noChangeArrowheads="1"/>
            </p:cNvSpPr>
            <p:nvPr/>
          </p:nvSpPr>
          <p:spPr bwMode="auto">
            <a:xfrm>
              <a:off x="8170649" y="1977696"/>
              <a:ext cx="163858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TCP Reno </a:t>
              </a: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版本</a:t>
              </a:r>
            </a:p>
          </p:txBody>
        </p:sp>
        <p:sp>
          <p:nvSpPr>
            <p:cNvPr id="278" name="Text Box 205"/>
            <p:cNvSpPr txBox="1">
              <a:spLocks noChangeArrowheads="1"/>
            </p:cNvSpPr>
            <p:nvPr/>
          </p:nvSpPr>
          <p:spPr bwMode="auto">
            <a:xfrm>
              <a:off x="272479" y="1918920"/>
              <a:ext cx="12811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err="1" smtClean="0">
                  <a:ln>
                    <a:noFill/>
                  </a:ln>
                  <a:solidFill>
                    <a:srgbClr val="C00000"/>
                  </a:solidFill>
                  <a:effectLst/>
                  <a:uLnTx/>
                  <a:uFillTx/>
                  <a:latin typeface="Times New Roman" panose="02020603050405020304" pitchFamily="18" charset="0"/>
                  <a:ea typeface="宋体" panose="02010600030101010101" pitchFamily="2" charset="-122"/>
                </a:rPr>
                <a:t>ssthresh</a:t>
              </a:r>
              <a:endParaRPr kumimoji="1" lang="en-US" altLang="zh-CN"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rPr>
                <a:t> 的初始值</a:t>
              </a:r>
            </a:p>
          </p:txBody>
        </p:sp>
        <p:sp>
          <p:nvSpPr>
            <p:cNvPr id="280" name="Line 215"/>
            <p:cNvSpPr>
              <a:spLocks noChangeShapeType="1"/>
            </p:cNvSpPr>
            <p:nvPr/>
          </p:nvSpPr>
          <p:spPr bwMode="auto">
            <a:xfrm flipV="1">
              <a:off x="1413153" y="2223418"/>
              <a:ext cx="219374" cy="0"/>
            </a:xfrm>
            <a:prstGeom prst="line">
              <a:avLst/>
            </a:prstGeom>
            <a:noFill/>
            <a:ln w="19050">
              <a:solidFill>
                <a:srgbClr val="C00000"/>
              </a:solidFill>
              <a:round/>
              <a:tailEnd type="triangle" w="sm"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1" name="Text Box 206"/>
            <p:cNvSpPr txBox="1">
              <a:spLocks noChangeArrowheads="1"/>
            </p:cNvSpPr>
            <p:nvPr/>
          </p:nvSpPr>
          <p:spPr bwMode="auto">
            <a:xfrm rot="20245475">
              <a:off x="6948778" y="2393474"/>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282" name="Oval 125"/>
            <p:cNvSpPr>
              <a:spLocks noChangeArrowheads="1"/>
            </p:cNvSpPr>
            <p:nvPr/>
          </p:nvSpPr>
          <p:spPr bwMode="auto">
            <a:xfrm>
              <a:off x="5147403" y="354067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3" name="Oval 126"/>
            <p:cNvSpPr>
              <a:spLocks noChangeArrowheads="1"/>
            </p:cNvSpPr>
            <p:nvPr/>
          </p:nvSpPr>
          <p:spPr bwMode="auto">
            <a:xfrm>
              <a:off x="5383027" y="334383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4" name="Oval 127"/>
            <p:cNvSpPr>
              <a:spLocks noChangeArrowheads="1"/>
            </p:cNvSpPr>
            <p:nvPr/>
          </p:nvSpPr>
          <p:spPr bwMode="auto">
            <a:xfrm>
              <a:off x="4903653" y="361637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5" name="Oval 128"/>
            <p:cNvSpPr>
              <a:spLocks noChangeArrowheads="1"/>
            </p:cNvSpPr>
            <p:nvPr/>
          </p:nvSpPr>
          <p:spPr bwMode="auto">
            <a:xfrm>
              <a:off x="5623527" y="295354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6" name="Oval 129"/>
            <p:cNvSpPr>
              <a:spLocks noChangeArrowheads="1"/>
            </p:cNvSpPr>
            <p:nvPr/>
          </p:nvSpPr>
          <p:spPr bwMode="auto">
            <a:xfrm>
              <a:off x="6106153" y="24404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7" name="Oval 130"/>
            <p:cNvSpPr>
              <a:spLocks noChangeArrowheads="1"/>
            </p:cNvSpPr>
            <p:nvPr/>
          </p:nvSpPr>
          <p:spPr bwMode="auto">
            <a:xfrm>
              <a:off x="6795153" y="214771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8" name="Oval 131"/>
            <p:cNvSpPr>
              <a:spLocks noChangeArrowheads="1"/>
            </p:cNvSpPr>
            <p:nvPr/>
          </p:nvSpPr>
          <p:spPr bwMode="auto">
            <a:xfrm>
              <a:off x="6335277" y="233445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9" name="Oval 132"/>
            <p:cNvSpPr>
              <a:spLocks noChangeArrowheads="1"/>
            </p:cNvSpPr>
            <p:nvPr/>
          </p:nvSpPr>
          <p:spPr bwMode="auto">
            <a:xfrm>
              <a:off x="6569277" y="22385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0" name="Line 147"/>
            <p:cNvSpPr>
              <a:spLocks noChangeShapeType="1"/>
            </p:cNvSpPr>
            <p:nvPr/>
          </p:nvSpPr>
          <p:spPr bwMode="auto">
            <a:xfrm rot="10800000">
              <a:off x="2016028" y="2595210"/>
              <a:ext cx="4134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291" name="直接连接符 115"/>
            <p:cNvCxnSpPr>
              <a:cxnSpLocks noChangeShapeType="1"/>
            </p:cNvCxnSpPr>
            <p:nvPr/>
          </p:nvCxnSpPr>
          <p:spPr bwMode="auto">
            <a:xfrm>
              <a:off x="4728153" y="1375532"/>
              <a:ext cx="234000" cy="2266077"/>
            </a:xfrm>
            <a:prstGeom prst="line">
              <a:avLst/>
            </a:prstGeom>
            <a:noFill/>
            <a:ln w="28575" algn="ctr">
              <a:solidFill>
                <a:srgbClr val="0000FF"/>
              </a:solidFill>
              <a:round/>
            </a:ln>
            <a:extLst>
              <a:ext uri="{909E8E84-426E-40DD-AFC4-6F175D3DCCD1}">
                <a14:hiddenFill xmlns:a14="http://schemas.microsoft.com/office/drawing/2010/main">
                  <a:noFill/>
                </a14:hiddenFill>
              </a:ext>
            </a:extLst>
          </p:spPr>
        </p:cxnSp>
        <p:sp>
          <p:nvSpPr>
            <p:cNvPr id="293" name="Rectangle 161"/>
            <p:cNvSpPr>
              <a:spLocks noChangeArrowheads="1"/>
            </p:cNvSpPr>
            <p:nvPr/>
          </p:nvSpPr>
          <p:spPr bwMode="auto">
            <a:xfrm>
              <a:off x="2555757" y="1801158"/>
              <a:ext cx="442000" cy="36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sp>
          <p:nvSpPr>
            <p:cNvPr id="294" name="Oval 129"/>
            <p:cNvSpPr>
              <a:spLocks noChangeArrowheads="1"/>
            </p:cNvSpPr>
            <p:nvPr/>
          </p:nvSpPr>
          <p:spPr bwMode="auto">
            <a:xfrm>
              <a:off x="5868903" y="254978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5" name="任意多边形 134"/>
            <p:cNvSpPr/>
            <p:nvPr/>
          </p:nvSpPr>
          <p:spPr bwMode="auto">
            <a:xfrm>
              <a:off x="4952403" y="2181361"/>
              <a:ext cx="1906124" cy="1485482"/>
            </a:xfrm>
            <a:custGeom>
              <a:avLst/>
              <a:gdLst>
                <a:gd name="T0" fmla="*/ 0 w 1929384"/>
                <a:gd name="T1" fmla="*/ 1404281 h 1426464"/>
                <a:gd name="T2" fmla="*/ 224888 w 1929384"/>
                <a:gd name="T3" fmla="*/ 1336767 h 1426464"/>
                <a:gd name="T4" fmla="*/ 445365 w 1929384"/>
                <a:gd name="T5" fmla="*/ 1152231 h 1426464"/>
                <a:gd name="T6" fmla="*/ 903959 w 1929384"/>
                <a:gd name="T7" fmla="*/ 409583 h 1426464"/>
                <a:gd name="T8" fmla="*/ 1860836 w 1929384"/>
                <a:gd name="T9" fmla="*/ 0 h 1426464"/>
                <a:gd name="T10" fmla="*/ 0 60000 65536"/>
                <a:gd name="T11" fmla="*/ 0 60000 65536"/>
                <a:gd name="T12" fmla="*/ 0 60000 65536"/>
                <a:gd name="T13" fmla="*/ 0 60000 65536"/>
                <a:gd name="T14" fmla="*/ 0 60000 65536"/>
                <a:gd name="T15" fmla="*/ 0 w 1929384"/>
                <a:gd name="T16" fmla="*/ 0 h 1426464"/>
                <a:gd name="T17" fmla="*/ 1929384 w 1929384"/>
                <a:gd name="T18" fmla="*/ 1426464 h 1426464"/>
              </a:gdLst>
              <a:ahLst/>
              <a:cxnLst>
                <a:cxn ang="T10">
                  <a:pos x="T0" y="T1"/>
                </a:cxn>
                <a:cxn ang="T11">
                  <a:pos x="T2" y="T3"/>
                </a:cxn>
                <a:cxn ang="T12">
                  <a:pos x="T4" y="T5"/>
                </a:cxn>
                <a:cxn ang="T13">
                  <a:pos x="T6" y="T7"/>
                </a:cxn>
                <a:cxn ang="T14">
                  <a:pos x="T8" y="T9"/>
                </a:cxn>
              </a:cxnLst>
              <a:rect l="T15" t="T16" r="T17" b="T18"/>
              <a:pathLst>
                <a:path w="1929384" h="1426464">
                  <a:moveTo>
                    <a:pt x="0" y="1426464"/>
                  </a:moveTo>
                  <a:lnTo>
                    <a:pt x="233172" y="1357884"/>
                  </a:lnTo>
                  <a:lnTo>
                    <a:pt x="461772" y="1170432"/>
                  </a:lnTo>
                  <a:lnTo>
                    <a:pt x="937260" y="416052"/>
                  </a:lnTo>
                  <a:lnTo>
                    <a:pt x="1929384" y="0"/>
                  </a:lnTo>
                </a:path>
              </a:pathLst>
            </a:custGeom>
            <a:noFill/>
            <a:ln w="28575" cap="flat" cmpd="sng" algn="ctr">
              <a:solidFill>
                <a:srgbClr val="00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6" name="Rectangle 161"/>
            <p:cNvSpPr>
              <a:spLocks noChangeArrowheads="1"/>
            </p:cNvSpPr>
            <p:nvPr/>
          </p:nvSpPr>
          <p:spPr bwMode="auto">
            <a:xfrm>
              <a:off x="4545899" y="1021117"/>
              <a:ext cx="367250" cy="3061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cxnSp>
          <p:nvCxnSpPr>
            <p:cNvPr id="297" name="直接连接符 119"/>
            <p:cNvCxnSpPr>
              <a:cxnSpLocks noChangeShapeType="1"/>
            </p:cNvCxnSpPr>
            <p:nvPr/>
          </p:nvCxnSpPr>
          <p:spPr bwMode="auto">
            <a:xfrm flipH="1">
              <a:off x="7064902" y="3022518"/>
              <a:ext cx="1624" cy="694795"/>
            </a:xfrm>
            <a:prstGeom prst="line">
              <a:avLst/>
            </a:prstGeom>
            <a:noFill/>
            <a:ln w="19050" algn="ctr">
              <a:solidFill>
                <a:srgbClr val="000000"/>
              </a:solidFill>
              <a:prstDash val="dash"/>
              <a:round/>
            </a:ln>
          </p:spPr>
        </p:cxnSp>
        <p:cxnSp>
          <p:nvCxnSpPr>
            <p:cNvPr id="298" name="直接连接符 121"/>
            <p:cNvCxnSpPr>
              <a:cxnSpLocks noChangeShapeType="1"/>
            </p:cNvCxnSpPr>
            <p:nvPr/>
          </p:nvCxnSpPr>
          <p:spPr bwMode="auto">
            <a:xfrm>
              <a:off x="2032278" y="3005695"/>
              <a:ext cx="5676125" cy="0"/>
            </a:xfrm>
            <a:prstGeom prst="line">
              <a:avLst/>
            </a:prstGeom>
            <a:noFill/>
            <a:ln w="19050" algn="ctr">
              <a:solidFill>
                <a:srgbClr val="000000"/>
              </a:solidFill>
              <a:prstDash val="dash"/>
              <a:round/>
            </a:ln>
          </p:spPr>
        </p:cxnSp>
        <p:sp>
          <p:nvSpPr>
            <p:cNvPr id="299" name="Oval 130"/>
            <p:cNvSpPr>
              <a:spLocks noChangeArrowheads="1"/>
            </p:cNvSpPr>
            <p:nvPr/>
          </p:nvSpPr>
          <p:spPr bwMode="auto">
            <a:xfrm>
              <a:off x="7021027" y="296195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0" name="Line 24"/>
            <p:cNvSpPr>
              <a:spLocks noChangeShapeType="1"/>
            </p:cNvSpPr>
            <p:nvPr/>
          </p:nvSpPr>
          <p:spPr bwMode="auto">
            <a:xfrm>
              <a:off x="7532902" y="363992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1" name="Line 22"/>
            <p:cNvSpPr>
              <a:spLocks noChangeShapeType="1"/>
            </p:cNvSpPr>
            <p:nvPr/>
          </p:nvSpPr>
          <p:spPr bwMode="auto">
            <a:xfrm>
              <a:off x="7295652" y="3644974"/>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2" name="Text Box 87"/>
            <p:cNvSpPr txBox="1">
              <a:spLocks noChangeArrowheads="1"/>
            </p:cNvSpPr>
            <p:nvPr/>
          </p:nvSpPr>
          <p:spPr bwMode="auto">
            <a:xfrm>
              <a:off x="7311902" y="375432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303" name="Line 22"/>
            <p:cNvSpPr>
              <a:spLocks noChangeShapeType="1"/>
            </p:cNvSpPr>
            <p:nvPr/>
          </p:nvSpPr>
          <p:spPr bwMode="auto">
            <a:xfrm>
              <a:off x="7776652" y="3653385"/>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04" name="直接连接符 134"/>
            <p:cNvCxnSpPr>
              <a:cxnSpLocks noChangeShapeType="1"/>
              <a:stCxn id="295" idx="4"/>
              <a:endCxn id="299" idx="3"/>
            </p:cNvCxnSpPr>
            <p:nvPr/>
          </p:nvCxnSpPr>
          <p:spPr bwMode="auto">
            <a:xfrm>
              <a:off x="6856903" y="2181361"/>
              <a:ext cx="204750" cy="832745"/>
            </a:xfrm>
            <a:prstGeom prst="line">
              <a:avLst/>
            </a:prstGeom>
            <a:noFill/>
            <a:ln w="28575" algn="ctr">
              <a:solidFill>
                <a:srgbClr val="0000FF"/>
              </a:solidFill>
              <a:round/>
            </a:ln>
          </p:spPr>
        </p:cxnSp>
        <p:sp>
          <p:nvSpPr>
            <p:cNvPr id="305" name="Text Box 206"/>
            <p:cNvSpPr txBox="1">
              <a:spLocks noChangeArrowheads="1"/>
            </p:cNvSpPr>
            <p:nvPr/>
          </p:nvSpPr>
          <p:spPr bwMode="auto">
            <a:xfrm rot="20070649">
              <a:off x="5809549" y="2010746"/>
              <a:ext cx="11144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1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6" name="Text Box 206"/>
            <p:cNvSpPr txBox="1">
              <a:spLocks noChangeArrowheads="1"/>
            </p:cNvSpPr>
            <p:nvPr/>
          </p:nvSpPr>
          <p:spPr bwMode="auto">
            <a:xfrm rot="20205303">
              <a:off x="2990278" y="147156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7" name="TextBox 147"/>
            <p:cNvSpPr txBox="1">
              <a:spLocks noChangeArrowheads="1"/>
            </p:cNvSpPr>
            <p:nvPr/>
          </p:nvSpPr>
          <p:spPr bwMode="auto">
            <a:xfrm>
              <a:off x="5542277" y="2191455"/>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08" name="矩形 150"/>
            <p:cNvSpPr>
              <a:spLocks noChangeArrowheads="1"/>
            </p:cNvSpPr>
            <p:nvPr/>
          </p:nvSpPr>
          <p:spPr bwMode="auto">
            <a:xfrm>
              <a:off x="2298778" y="3596186"/>
              <a:ext cx="2575625" cy="126174"/>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9" name="TextBox 148"/>
            <p:cNvSpPr txBox="1">
              <a:spLocks noChangeArrowheads="1"/>
            </p:cNvSpPr>
            <p:nvPr/>
          </p:nvSpPr>
          <p:spPr bwMode="auto">
            <a:xfrm>
              <a:off x="6720403" y="176582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1" name="矩形 151"/>
            <p:cNvSpPr>
              <a:spLocks noChangeArrowheads="1"/>
            </p:cNvSpPr>
            <p:nvPr/>
          </p:nvSpPr>
          <p:spPr bwMode="auto">
            <a:xfrm>
              <a:off x="7237152" y="3596186"/>
              <a:ext cx="607750" cy="114397"/>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12" name="直接连接符 153"/>
            <p:cNvCxnSpPr>
              <a:cxnSpLocks noChangeShapeType="1"/>
            </p:cNvCxnSpPr>
            <p:nvPr/>
          </p:nvCxnSpPr>
          <p:spPr bwMode="auto">
            <a:xfrm flipV="1">
              <a:off x="5903027" y="2630538"/>
              <a:ext cx="11376" cy="1043034"/>
            </a:xfrm>
            <a:prstGeom prst="line">
              <a:avLst/>
            </a:prstGeom>
            <a:noFill/>
            <a:ln w="19050" algn="ctr">
              <a:solidFill>
                <a:srgbClr val="000000"/>
              </a:solidFill>
              <a:prstDash val="dash"/>
              <a:round/>
            </a:ln>
          </p:spPr>
        </p:cxnSp>
        <p:cxnSp>
          <p:nvCxnSpPr>
            <p:cNvPr id="313" name="直接连接符 157"/>
            <p:cNvCxnSpPr>
              <a:cxnSpLocks noChangeShapeType="1"/>
            </p:cNvCxnSpPr>
            <p:nvPr/>
          </p:nvCxnSpPr>
          <p:spPr bwMode="auto">
            <a:xfrm flipV="1">
              <a:off x="6832527" y="2253700"/>
              <a:ext cx="11376" cy="1520811"/>
            </a:xfrm>
            <a:prstGeom prst="line">
              <a:avLst/>
            </a:prstGeom>
            <a:noFill/>
            <a:ln w="19050" algn="ctr">
              <a:solidFill>
                <a:srgbClr val="000000"/>
              </a:solidFill>
              <a:prstDash val="dash"/>
              <a:round/>
            </a:ln>
          </p:spPr>
        </p:cxnSp>
        <p:cxnSp>
          <p:nvCxnSpPr>
            <p:cNvPr id="314" name="直接连接符 141"/>
            <p:cNvCxnSpPr>
              <a:cxnSpLocks noChangeShapeType="1"/>
            </p:cNvCxnSpPr>
            <p:nvPr/>
          </p:nvCxnSpPr>
          <p:spPr bwMode="auto">
            <a:xfrm flipV="1">
              <a:off x="7001527" y="2475765"/>
              <a:ext cx="1248000" cy="560211"/>
            </a:xfrm>
            <a:prstGeom prst="line">
              <a:avLst/>
            </a:prstGeom>
            <a:noFill/>
            <a:ln w="28575" algn="ctr">
              <a:solidFill>
                <a:srgbClr val="0000FF"/>
              </a:solidFill>
              <a:round/>
            </a:ln>
          </p:spPr>
        </p:cxnSp>
        <p:sp>
          <p:nvSpPr>
            <p:cNvPr id="315" name="Oval 202"/>
            <p:cNvSpPr>
              <a:spLocks noChangeArrowheads="1"/>
            </p:cNvSpPr>
            <p:nvPr/>
          </p:nvSpPr>
          <p:spPr bwMode="auto">
            <a:xfrm>
              <a:off x="7724652" y="2655773"/>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6" name="Oval 130"/>
            <p:cNvSpPr>
              <a:spLocks noChangeArrowheads="1"/>
            </p:cNvSpPr>
            <p:nvPr/>
          </p:nvSpPr>
          <p:spPr bwMode="auto">
            <a:xfrm>
              <a:off x="7251777" y="28559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7" name="Oval 130"/>
            <p:cNvSpPr>
              <a:spLocks noChangeArrowheads="1"/>
            </p:cNvSpPr>
            <p:nvPr/>
          </p:nvSpPr>
          <p:spPr bwMode="auto">
            <a:xfrm>
              <a:off x="7490652" y="275839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8" name="TextBox 149"/>
            <p:cNvSpPr txBox="1">
              <a:spLocks noChangeArrowheads="1"/>
            </p:cNvSpPr>
            <p:nvPr/>
          </p:nvSpPr>
          <p:spPr bwMode="auto">
            <a:xfrm>
              <a:off x="6795153" y="298718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9" name="Oval 202"/>
            <p:cNvSpPr>
              <a:spLocks noChangeArrowheads="1"/>
            </p:cNvSpPr>
            <p:nvPr/>
          </p:nvSpPr>
          <p:spPr bwMode="auto">
            <a:xfrm>
              <a:off x="7966777" y="253128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20" name="直接连接符 117"/>
            <p:cNvCxnSpPr>
              <a:cxnSpLocks noChangeShapeType="1"/>
            </p:cNvCxnSpPr>
            <p:nvPr/>
          </p:nvCxnSpPr>
          <p:spPr bwMode="auto">
            <a:xfrm flipH="1">
              <a:off x="4726527" y="1506753"/>
              <a:ext cx="4876" cy="2200466"/>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cxnSp>
          <p:nvCxnSpPr>
            <p:cNvPr id="321" name="直接连接符 119"/>
            <p:cNvCxnSpPr>
              <a:cxnSpLocks noChangeShapeType="1"/>
            </p:cNvCxnSpPr>
            <p:nvPr/>
          </p:nvCxnSpPr>
          <p:spPr bwMode="auto">
            <a:xfrm>
              <a:off x="2854527" y="2309217"/>
              <a:ext cx="0" cy="1384543"/>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sp>
          <p:nvSpPr>
            <p:cNvPr id="249" name="Text Box 91"/>
            <p:cNvSpPr txBox="1">
              <a:spLocks noChangeArrowheads="1"/>
            </p:cNvSpPr>
            <p:nvPr/>
          </p:nvSpPr>
          <p:spPr bwMode="auto">
            <a:xfrm>
              <a:off x="1647153" y="3187385"/>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4</a:t>
              </a:r>
            </a:p>
          </p:txBody>
        </p:sp>
      </p:grpSp>
      <p:sp>
        <p:nvSpPr>
          <p:cNvPr id="276" name="Line 167"/>
          <p:cNvSpPr>
            <a:spLocks noChangeShapeType="1"/>
          </p:cNvSpPr>
          <p:nvPr/>
        </p:nvSpPr>
        <p:spPr bwMode="auto">
          <a:xfrm>
            <a:off x="2352607" y="1878088"/>
            <a:ext cx="440153" cy="326776"/>
          </a:xfrm>
          <a:prstGeom prst="line">
            <a:avLst/>
          </a:prstGeom>
          <a:noFill/>
          <a:ln w="76200">
            <a:solidFill>
              <a:srgbClr val="FF0000">
                <a:alpha val="80000"/>
              </a:srgbClr>
            </a:solidFill>
            <a:round/>
            <a:headEnd type="none"/>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20" name="Text Box 4"/>
          <p:cNvSpPr txBox="1">
            <a:spLocks noChangeArrowheads="1"/>
          </p:cNvSpPr>
          <p:nvPr/>
        </p:nvSpPr>
        <p:spPr bwMode="auto">
          <a:xfrm>
            <a:off x="842391" y="4293096"/>
            <a:ext cx="8647113"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r>
              <a:rPr kumimoji="0" lang="zh-CN" altLang="zh-CN" sz="2800" dirty="0" smtClean="0">
                <a:solidFill>
                  <a:srgbClr val="000099"/>
                </a:solidFill>
                <a:latin typeface="Arial" panose="020B0604020202020204" pitchFamily="34" charset="0"/>
                <a:ea typeface="黑体" panose="02010609060101010101" pitchFamily="2" charset="-122"/>
              </a:rPr>
              <a:t>当</a:t>
            </a:r>
            <a:r>
              <a:rPr kumimoji="0" lang="zh-CN" altLang="zh-CN" sz="2800" dirty="0">
                <a:solidFill>
                  <a:srgbClr val="000099"/>
                </a:solidFill>
                <a:latin typeface="Arial" panose="020B0604020202020204" pitchFamily="34" charset="0"/>
                <a:ea typeface="黑体" panose="02010609060101010101" pitchFamily="2" charset="-122"/>
              </a:rPr>
              <a:t>拥塞</a:t>
            </a:r>
            <a:r>
              <a:rPr kumimoji="0" lang="zh-CN" altLang="zh-CN" sz="2800" dirty="0" smtClean="0">
                <a:solidFill>
                  <a:srgbClr val="000099"/>
                </a:solidFill>
                <a:latin typeface="Arial" panose="020B0604020202020204" pitchFamily="34" charset="0"/>
                <a:ea typeface="黑体" panose="02010609060101010101" pitchFamily="2" charset="-122"/>
              </a:rPr>
              <a:t>窗口</a:t>
            </a:r>
            <a:r>
              <a:rPr kumimoji="0" lang="en-US" altLang="zh-CN" sz="2800" dirty="0" smtClean="0">
                <a:solidFill>
                  <a:srgbClr val="000099"/>
                </a:solidFill>
                <a:latin typeface="Arial" panose="020B0604020202020204" pitchFamily="34" charset="0"/>
                <a:ea typeface="黑体" panose="02010609060101010101" pitchFamily="2" charset="-122"/>
              </a:rPr>
              <a:t> </a:t>
            </a:r>
            <a:r>
              <a:rPr kumimoji="0" lang="en-US" altLang="zh-CN" sz="2800" dirty="0" err="1" smtClean="0">
                <a:solidFill>
                  <a:srgbClr val="000099"/>
                </a:solidFill>
                <a:latin typeface="Arial" panose="020B0604020202020204" pitchFamily="34" charset="0"/>
                <a:ea typeface="黑体" panose="02010609060101010101" pitchFamily="2" charset="-122"/>
              </a:rPr>
              <a:t>cwnd</a:t>
            </a:r>
            <a:r>
              <a:rPr kumimoji="0" lang="en-US" altLang="zh-CN" sz="2800" dirty="0" smtClean="0">
                <a:solidFill>
                  <a:srgbClr val="000099"/>
                </a:solidFill>
                <a:latin typeface="Arial" panose="020B0604020202020204" pitchFamily="34" charset="0"/>
                <a:ea typeface="黑体" panose="02010609060101010101" pitchFamily="2" charset="-122"/>
              </a:rPr>
              <a:t> </a:t>
            </a:r>
            <a:r>
              <a:rPr kumimoji="0" lang="zh-CN" altLang="zh-CN" sz="2800" dirty="0" smtClean="0">
                <a:solidFill>
                  <a:srgbClr val="000099"/>
                </a:solidFill>
                <a:latin typeface="Arial" panose="020B0604020202020204" pitchFamily="34" charset="0"/>
                <a:ea typeface="黑体" panose="02010609060101010101" pitchFamily="2" charset="-122"/>
              </a:rPr>
              <a:t>增长</a:t>
            </a:r>
            <a:r>
              <a:rPr kumimoji="0" lang="zh-CN" altLang="zh-CN" sz="2800" dirty="0">
                <a:solidFill>
                  <a:srgbClr val="000099"/>
                </a:solidFill>
                <a:latin typeface="Arial" panose="020B0604020202020204" pitchFamily="34" charset="0"/>
                <a:ea typeface="黑体" panose="02010609060101010101" pitchFamily="2" charset="-122"/>
              </a:rPr>
              <a:t>到慢开始门限</a:t>
            </a:r>
            <a:r>
              <a:rPr kumimoji="0" lang="zh-CN" altLang="zh-CN" sz="2800">
                <a:solidFill>
                  <a:srgbClr val="000099"/>
                </a:solidFill>
                <a:latin typeface="Arial" panose="020B0604020202020204" pitchFamily="34" charset="0"/>
                <a:ea typeface="黑体" panose="02010609060101010101" pitchFamily="2" charset="-122"/>
              </a:rPr>
              <a:t>值</a:t>
            </a:r>
            <a:r>
              <a:rPr kumimoji="0" lang="en-US" altLang="zh-CN" sz="2800" smtClean="0">
                <a:solidFill>
                  <a:srgbClr val="000099"/>
                </a:solidFill>
                <a:latin typeface="Arial" panose="020B0604020202020204" pitchFamily="34" charset="0"/>
                <a:ea typeface="黑体" panose="02010609060101010101" pitchFamily="2" charset="-122"/>
              </a:rPr>
              <a:t>ssthresh </a:t>
            </a:r>
            <a:r>
              <a:rPr kumimoji="0" lang="zh-CN" altLang="zh-CN" sz="2800" dirty="0" smtClean="0">
                <a:solidFill>
                  <a:srgbClr val="000099"/>
                </a:solidFill>
                <a:latin typeface="Arial" panose="020B0604020202020204" pitchFamily="34" charset="0"/>
                <a:ea typeface="黑体" panose="02010609060101010101" pitchFamily="2" charset="-122"/>
              </a:rPr>
              <a:t>时</a:t>
            </a:r>
            <a:r>
              <a:rPr kumimoji="0" lang="zh-CN" altLang="zh-CN" sz="2800" dirty="0">
                <a:solidFill>
                  <a:srgbClr val="000099"/>
                </a:solidFill>
                <a:latin typeface="Arial" panose="020B0604020202020204" pitchFamily="34" charset="0"/>
                <a:ea typeface="黑体" panose="02010609060101010101" pitchFamily="2" charset="-122"/>
              </a:rPr>
              <a:t>（图中的点</a:t>
            </a:r>
            <a:r>
              <a:rPr kumimoji="0" lang="en-US" altLang="zh-CN" sz="2800" dirty="0">
                <a:solidFill>
                  <a:srgbClr val="000099"/>
                </a:solidFill>
                <a:latin typeface="Arial" panose="020B0604020202020204" pitchFamily="34" charset="0"/>
                <a:ea typeface="黑体" panose="02010609060101010101" pitchFamily="2" charset="-122"/>
                <a:sym typeface="Wingdings" panose="05000000000000000000"/>
              </a:rPr>
              <a:t></a:t>
            </a:r>
            <a:r>
              <a:rPr kumimoji="0" lang="zh-CN" altLang="zh-CN" sz="2800" dirty="0">
                <a:solidFill>
                  <a:srgbClr val="000099"/>
                </a:solidFill>
                <a:latin typeface="Arial" panose="020B0604020202020204" pitchFamily="34" charset="0"/>
                <a:ea typeface="黑体" panose="02010609060101010101" pitchFamily="2" charset="-122"/>
              </a:rPr>
              <a:t>，此时拥塞窗口</a:t>
            </a:r>
            <a:r>
              <a:rPr kumimoji="0" lang="en-US" altLang="zh-CN" sz="2800" dirty="0" err="1">
                <a:solidFill>
                  <a:srgbClr val="000099"/>
                </a:solidFill>
                <a:latin typeface="Arial" panose="020B0604020202020204" pitchFamily="34" charset="0"/>
                <a:ea typeface="黑体" panose="02010609060101010101" pitchFamily="2" charset="-122"/>
              </a:rPr>
              <a:t>cwnd</a:t>
            </a:r>
            <a:r>
              <a:rPr kumimoji="0" lang="en-US" altLang="zh-CN" sz="2800" dirty="0">
                <a:solidFill>
                  <a:srgbClr val="000099"/>
                </a:solidFill>
                <a:latin typeface="Arial" panose="020B0604020202020204" pitchFamily="34" charset="0"/>
                <a:ea typeface="黑体" panose="02010609060101010101" pitchFamily="2" charset="-122"/>
              </a:rPr>
              <a:t> = 16</a:t>
            </a:r>
            <a:r>
              <a:rPr kumimoji="0" lang="zh-CN" altLang="zh-CN" sz="2800" dirty="0">
                <a:solidFill>
                  <a:srgbClr val="000099"/>
                </a:solidFill>
                <a:latin typeface="Arial" panose="020B0604020202020204" pitchFamily="34" charset="0"/>
                <a:ea typeface="黑体" panose="02010609060101010101" pitchFamily="2" charset="-122"/>
              </a:rPr>
              <a:t>），就改为执行</a:t>
            </a:r>
            <a:r>
              <a:rPr kumimoji="0" lang="zh-CN" altLang="zh-CN" sz="2800" dirty="0">
                <a:solidFill>
                  <a:srgbClr val="FF0000"/>
                </a:solidFill>
                <a:latin typeface="Arial" panose="020B0604020202020204" pitchFamily="34" charset="0"/>
                <a:ea typeface="黑体" panose="02010609060101010101" pitchFamily="2" charset="-122"/>
              </a:rPr>
              <a:t>拥塞避免</a:t>
            </a:r>
            <a:r>
              <a:rPr kumimoji="0" lang="zh-CN" altLang="zh-CN" sz="2800" dirty="0">
                <a:solidFill>
                  <a:srgbClr val="000099"/>
                </a:solidFill>
                <a:latin typeface="Arial" panose="020B0604020202020204" pitchFamily="34" charset="0"/>
                <a:ea typeface="黑体" panose="02010609060101010101" pitchFamily="2" charset="-122"/>
              </a:rPr>
              <a:t>算法，拥塞窗口</a:t>
            </a:r>
            <a:r>
              <a:rPr kumimoji="0" lang="zh-CN" altLang="zh-CN" sz="2800" dirty="0">
                <a:solidFill>
                  <a:srgbClr val="FF0000"/>
                </a:solidFill>
                <a:latin typeface="Arial" panose="020B0604020202020204" pitchFamily="34" charset="0"/>
                <a:ea typeface="黑体" panose="02010609060101010101" pitchFamily="2" charset="-122"/>
              </a:rPr>
              <a:t>按线性规律增长。</a:t>
            </a:r>
            <a:endParaRPr kumimoji="0" lang="zh-CN" altLang="en-US" sz="280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14693" name="Rectangle 3"/>
          <p:cNvSpPr>
            <a:spLocks noChangeArrowheads="1"/>
          </p:cNvSpPr>
          <p:nvPr/>
        </p:nvSpPr>
        <p:spPr bwMode="auto">
          <a:xfrm>
            <a:off x="0" y="30538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14694" name="Rectangle 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14695" name="Rectangle 5"/>
          <p:cNvSpPr>
            <a:spLocks noChangeArrowheads="1"/>
          </p:cNvSpPr>
          <p:nvPr/>
        </p:nvSpPr>
        <p:spPr bwMode="auto">
          <a:xfrm>
            <a:off x="0" y="3058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14696" name="Rectangle 6"/>
          <p:cNvSpPr>
            <a:spLocks noGrp="1" noChangeArrowheads="1"/>
          </p:cNvSpPr>
          <p:nvPr>
            <p:ph type="title"/>
          </p:nvPr>
        </p:nvSpPr>
        <p:spPr/>
        <p:txBody>
          <a:bodyPr/>
          <a:lstStyle/>
          <a:p>
            <a:pPr algn="ctr" eaLnBrk="1" hangingPunct="1"/>
            <a:r>
              <a:rPr lang="zh-CN" altLang="en-US" smtClean="0"/>
              <a:t>必须强调指出 </a:t>
            </a:r>
          </a:p>
        </p:txBody>
      </p:sp>
      <p:sp>
        <p:nvSpPr>
          <p:cNvPr id="2295815" name="Rectangle 7"/>
          <p:cNvSpPr>
            <a:spLocks noGrp="1" noChangeArrowheads="1"/>
          </p:cNvSpPr>
          <p:nvPr>
            <p:ph type="body" idx="1"/>
          </p:nvPr>
        </p:nvSpPr>
        <p:spPr/>
        <p:txBody>
          <a:bodyPr/>
          <a:lstStyle/>
          <a:p>
            <a:pPr algn="just" eaLnBrk="1" hangingPunct="1">
              <a:spcBef>
                <a:spcPts val="1200"/>
              </a:spcBef>
            </a:pPr>
            <a:r>
              <a:rPr lang="en-US" altLang="zh-CN" dirty="0" smtClean="0"/>
              <a:t>“</a:t>
            </a:r>
            <a:r>
              <a:rPr lang="zh-CN" altLang="en-US" dirty="0" smtClean="0"/>
              <a:t>拥塞避免”并非指完全能够避免了拥塞。利用以上的措施要完全避免网络拥塞还是不可能的。</a:t>
            </a:r>
          </a:p>
          <a:p>
            <a:pPr algn="just" eaLnBrk="1" hangingPunct="1">
              <a:spcBef>
                <a:spcPts val="1200"/>
              </a:spcBef>
            </a:pPr>
            <a:r>
              <a:rPr lang="zh-CN" altLang="en-US" dirty="0" smtClean="0"/>
              <a:t>“拥塞避免”是说在拥塞避免阶段把拥塞窗口控制为按线性规律增长，</a:t>
            </a:r>
            <a:r>
              <a:rPr lang="zh-CN" altLang="en-US" dirty="0" smtClean="0">
                <a:solidFill>
                  <a:srgbClr val="FF0000"/>
                </a:solidFill>
              </a:rPr>
              <a:t>使网络比较不容易出现拥塞。</a:t>
            </a:r>
            <a:r>
              <a:rPr lang="zh-CN" altLang="en-US" dirty="0" smtClean="0"/>
              <a:t> </a:t>
            </a:r>
          </a:p>
        </p:txBody>
      </p:sp>
      <p:sp>
        <p:nvSpPr>
          <p:cNvPr id="114698" name="Rectangle 8"/>
          <p:cNvSpPr>
            <a:spLocks noChangeArrowheads="1"/>
          </p:cNvSpPr>
          <p:nvPr/>
        </p:nvSpPr>
        <p:spPr bwMode="auto">
          <a:xfrm>
            <a:off x="0" y="30776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114699" name="Rectangle 9"/>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5"/>
          <p:cNvSpPr txBox="1">
            <a:spLocks noChangeArrowheads="1"/>
          </p:cNvSpPr>
          <p:nvPr/>
        </p:nvSpPr>
        <p:spPr bwMode="auto">
          <a:xfrm>
            <a:off x="417512" y="152400"/>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eaLnBrk="0" fontAlgn="base" hangingPunct="0">
              <a:spcBef>
                <a:spcPct val="0"/>
              </a:spcBef>
              <a:spcAft>
                <a:spcPct val="0"/>
              </a:spcAft>
              <a:defRPr kumimoji="1" sz="4400" b="1">
                <a:solidFill>
                  <a:schemeClr val="tx2"/>
                </a:solidFill>
                <a:latin typeface="+mj-lt"/>
                <a:ea typeface="+mj-ea"/>
                <a:cs typeface="+mj-cs"/>
              </a:defRPr>
            </a:lvl1pPr>
            <a:lvl2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2pPr>
            <a:lvl3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3pPr>
            <a:lvl4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4pPr>
            <a:lvl5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5pPr>
            <a:lvl6pPr marL="4572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6pPr>
            <a:lvl7pPr marL="9144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7pPr>
            <a:lvl8pPr marL="13716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8pPr>
            <a:lvl9pPr marL="18288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3200" b="1" i="0" u="none" strike="noStrike" kern="0" cap="none" spc="0" normalizeH="0" baseline="0" noProof="0" smtClean="0">
                <a:ln>
                  <a:noFill/>
                </a:ln>
                <a:solidFill>
                  <a:srgbClr val="333399"/>
                </a:solidFill>
                <a:effectLst/>
                <a:uLnTx/>
                <a:uFillTx/>
                <a:latin typeface="Tahoma" panose="020B0604030504040204"/>
                <a:ea typeface="黑体" panose="02010609060101010101" pitchFamily="2" charset="-122"/>
                <a:cs typeface="+mj-cs"/>
              </a:rPr>
              <a:t>慢开始和拥塞避免算法的实现举例 </a:t>
            </a:r>
          </a:p>
        </p:txBody>
      </p:sp>
      <p:grpSp>
        <p:nvGrpSpPr>
          <p:cNvPr id="3" name="组合 2"/>
          <p:cNvGrpSpPr/>
          <p:nvPr/>
        </p:nvGrpSpPr>
        <p:grpSpPr>
          <a:xfrm>
            <a:off x="272479" y="836711"/>
            <a:ext cx="9536759" cy="3321087"/>
            <a:chOff x="272479" y="836711"/>
            <a:chExt cx="9536759" cy="3321087"/>
          </a:xfrm>
        </p:grpSpPr>
        <p:sp>
          <p:nvSpPr>
            <p:cNvPr id="103" name="Text Box 140"/>
            <p:cNvSpPr txBox="1">
              <a:spLocks noChangeArrowheads="1"/>
            </p:cNvSpPr>
            <p:nvPr/>
          </p:nvSpPr>
          <p:spPr bwMode="auto">
            <a:xfrm>
              <a:off x="4863078" y="985683"/>
              <a:ext cx="115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超时</a:t>
              </a:r>
            </a:p>
          </p:txBody>
        </p:sp>
        <p:sp>
          <p:nvSpPr>
            <p:cNvPr id="104" name="Line 2"/>
            <p:cNvSpPr>
              <a:spLocks noChangeShapeType="1"/>
            </p:cNvSpPr>
            <p:nvPr/>
          </p:nvSpPr>
          <p:spPr bwMode="auto">
            <a:xfrm flipV="1">
              <a:off x="1920153" y="3803111"/>
              <a:ext cx="6358624" cy="5046"/>
            </a:xfrm>
            <a:prstGeom prst="line">
              <a:avLst/>
            </a:prstGeom>
            <a:noFill/>
            <a:ln w="19050">
              <a:solidFill>
                <a:srgbClr val="000000"/>
              </a:solidFill>
              <a:round/>
              <a:tail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5" name="Line 3"/>
            <p:cNvSpPr>
              <a:spLocks noChangeShapeType="1"/>
            </p:cNvSpPr>
            <p:nvPr/>
          </p:nvSpPr>
          <p:spPr bwMode="auto">
            <a:xfrm>
              <a:off x="1918528" y="1177019"/>
              <a:ext cx="1626" cy="2631138"/>
            </a:xfrm>
            <a:prstGeom prst="line">
              <a:avLst/>
            </a:prstGeom>
            <a:noFill/>
            <a:ln w="19050">
              <a:solidFill>
                <a:srgbClr val="000000"/>
              </a:solidFill>
              <a:round/>
              <a:head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6" name="Line 4"/>
            <p:cNvSpPr>
              <a:spLocks noChangeShapeType="1"/>
            </p:cNvSpPr>
            <p:nvPr/>
          </p:nvSpPr>
          <p:spPr bwMode="auto">
            <a:xfrm>
              <a:off x="2154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8" name="Line 5"/>
            <p:cNvSpPr>
              <a:spLocks noChangeShapeType="1"/>
            </p:cNvSpPr>
            <p:nvPr/>
          </p:nvSpPr>
          <p:spPr bwMode="auto">
            <a:xfrm>
              <a:off x="238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9" name="Line 6"/>
            <p:cNvSpPr>
              <a:spLocks noChangeShapeType="1"/>
            </p:cNvSpPr>
            <p:nvPr/>
          </p:nvSpPr>
          <p:spPr bwMode="auto">
            <a:xfrm>
              <a:off x="262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0" name="Line 7"/>
            <p:cNvSpPr>
              <a:spLocks noChangeShapeType="1"/>
            </p:cNvSpPr>
            <p:nvPr/>
          </p:nvSpPr>
          <p:spPr bwMode="auto">
            <a:xfrm>
              <a:off x="285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1" name="Line 8"/>
            <p:cNvSpPr>
              <a:spLocks noChangeShapeType="1"/>
            </p:cNvSpPr>
            <p:nvPr/>
          </p:nvSpPr>
          <p:spPr bwMode="auto">
            <a:xfrm>
              <a:off x="309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2" name="Line 9"/>
            <p:cNvSpPr>
              <a:spLocks noChangeShapeType="1"/>
            </p:cNvSpPr>
            <p:nvPr/>
          </p:nvSpPr>
          <p:spPr bwMode="auto">
            <a:xfrm>
              <a:off x="332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3" name="Line 10"/>
            <p:cNvSpPr>
              <a:spLocks noChangeShapeType="1"/>
            </p:cNvSpPr>
            <p:nvPr/>
          </p:nvSpPr>
          <p:spPr bwMode="auto">
            <a:xfrm>
              <a:off x="355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4" name="Line 11"/>
            <p:cNvSpPr>
              <a:spLocks noChangeShapeType="1"/>
            </p:cNvSpPr>
            <p:nvPr/>
          </p:nvSpPr>
          <p:spPr bwMode="auto">
            <a:xfrm>
              <a:off x="379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5" name="Line 12"/>
            <p:cNvSpPr>
              <a:spLocks noChangeShapeType="1"/>
            </p:cNvSpPr>
            <p:nvPr/>
          </p:nvSpPr>
          <p:spPr bwMode="auto">
            <a:xfrm>
              <a:off x="402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6" name="Line 13"/>
            <p:cNvSpPr>
              <a:spLocks noChangeShapeType="1"/>
            </p:cNvSpPr>
            <p:nvPr/>
          </p:nvSpPr>
          <p:spPr bwMode="auto">
            <a:xfrm>
              <a:off x="426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7" name="Line 14"/>
            <p:cNvSpPr>
              <a:spLocks noChangeShapeType="1"/>
            </p:cNvSpPr>
            <p:nvPr/>
          </p:nvSpPr>
          <p:spPr bwMode="auto">
            <a:xfrm>
              <a:off x="449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8" name="Line 15"/>
            <p:cNvSpPr>
              <a:spLocks noChangeShapeType="1"/>
            </p:cNvSpPr>
            <p:nvPr/>
          </p:nvSpPr>
          <p:spPr bwMode="auto">
            <a:xfrm>
              <a:off x="472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9" name="Line 16"/>
            <p:cNvSpPr>
              <a:spLocks noChangeShapeType="1"/>
            </p:cNvSpPr>
            <p:nvPr/>
          </p:nvSpPr>
          <p:spPr bwMode="auto">
            <a:xfrm>
              <a:off x="496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0" name="Line 17"/>
            <p:cNvSpPr>
              <a:spLocks noChangeShapeType="1"/>
            </p:cNvSpPr>
            <p:nvPr/>
          </p:nvSpPr>
          <p:spPr bwMode="auto">
            <a:xfrm>
              <a:off x="5196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1" name="Line 18"/>
            <p:cNvSpPr>
              <a:spLocks noChangeShapeType="1"/>
            </p:cNvSpPr>
            <p:nvPr/>
          </p:nvSpPr>
          <p:spPr bwMode="auto">
            <a:xfrm>
              <a:off x="543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2" name="Line 19"/>
            <p:cNvSpPr>
              <a:spLocks noChangeShapeType="1"/>
            </p:cNvSpPr>
            <p:nvPr/>
          </p:nvSpPr>
          <p:spPr bwMode="auto">
            <a:xfrm>
              <a:off x="566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3" name="Line 20"/>
            <p:cNvSpPr>
              <a:spLocks noChangeShapeType="1"/>
            </p:cNvSpPr>
            <p:nvPr/>
          </p:nvSpPr>
          <p:spPr bwMode="auto">
            <a:xfrm>
              <a:off x="589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4" name="Line 21"/>
            <p:cNvSpPr>
              <a:spLocks noChangeShapeType="1"/>
            </p:cNvSpPr>
            <p:nvPr/>
          </p:nvSpPr>
          <p:spPr bwMode="auto">
            <a:xfrm>
              <a:off x="613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5" name="Line 22"/>
            <p:cNvSpPr>
              <a:spLocks noChangeShapeType="1"/>
            </p:cNvSpPr>
            <p:nvPr/>
          </p:nvSpPr>
          <p:spPr bwMode="auto">
            <a:xfrm>
              <a:off x="636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6" name="Line 23"/>
            <p:cNvSpPr>
              <a:spLocks noChangeShapeType="1"/>
            </p:cNvSpPr>
            <p:nvPr/>
          </p:nvSpPr>
          <p:spPr bwMode="auto">
            <a:xfrm>
              <a:off x="660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7" name="Line 24"/>
            <p:cNvSpPr>
              <a:spLocks noChangeShapeType="1"/>
            </p:cNvSpPr>
            <p:nvPr/>
          </p:nvSpPr>
          <p:spPr bwMode="auto">
            <a:xfrm>
              <a:off x="683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8" name="Line 25"/>
            <p:cNvSpPr>
              <a:spLocks noChangeShapeType="1"/>
            </p:cNvSpPr>
            <p:nvPr/>
          </p:nvSpPr>
          <p:spPr bwMode="auto">
            <a:xfrm>
              <a:off x="7068152"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0" name="Line 40"/>
            <p:cNvSpPr>
              <a:spLocks noChangeShapeType="1"/>
            </p:cNvSpPr>
            <p:nvPr/>
          </p:nvSpPr>
          <p:spPr bwMode="auto">
            <a:xfrm>
              <a:off x="1920153" y="340440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1" name="Line 41"/>
            <p:cNvSpPr>
              <a:spLocks noChangeShapeType="1"/>
            </p:cNvSpPr>
            <p:nvPr/>
          </p:nvSpPr>
          <p:spPr bwMode="auto">
            <a:xfrm>
              <a:off x="1920153" y="300064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2" name="Line 42"/>
            <p:cNvSpPr>
              <a:spLocks noChangeShapeType="1"/>
            </p:cNvSpPr>
            <p:nvPr/>
          </p:nvSpPr>
          <p:spPr bwMode="auto">
            <a:xfrm>
              <a:off x="1920153" y="259689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3" name="Line 43"/>
            <p:cNvSpPr>
              <a:spLocks noChangeShapeType="1"/>
            </p:cNvSpPr>
            <p:nvPr/>
          </p:nvSpPr>
          <p:spPr bwMode="auto">
            <a:xfrm>
              <a:off x="1920153" y="219313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4" name="Line 44"/>
            <p:cNvSpPr>
              <a:spLocks noChangeShapeType="1"/>
            </p:cNvSpPr>
            <p:nvPr/>
          </p:nvSpPr>
          <p:spPr bwMode="auto">
            <a:xfrm>
              <a:off x="1920153" y="178938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5" name="Line 45"/>
            <p:cNvSpPr>
              <a:spLocks noChangeShapeType="1"/>
            </p:cNvSpPr>
            <p:nvPr/>
          </p:nvSpPr>
          <p:spPr bwMode="auto">
            <a:xfrm>
              <a:off x="1920153" y="1385626"/>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6" name="Text Box 77"/>
            <p:cNvSpPr txBox="1">
              <a:spLocks noChangeArrowheads="1"/>
            </p:cNvSpPr>
            <p:nvPr/>
          </p:nvSpPr>
          <p:spPr bwMode="auto">
            <a:xfrm>
              <a:off x="2241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a:t>
              </a:r>
            </a:p>
          </p:txBody>
        </p:sp>
        <p:sp>
          <p:nvSpPr>
            <p:cNvPr id="237" name="Text Box 78"/>
            <p:cNvSpPr txBox="1">
              <a:spLocks noChangeArrowheads="1"/>
            </p:cNvSpPr>
            <p:nvPr/>
          </p:nvSpPr>
          <p:spPr bwMode="auto">
            <a:xfrm>
              <a:off x="2709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4</a:t>
              </a:r>
            </a:p>
          </p:txBody>
        </p:sp>
        <p:sp>
          <p:nvSpPr>
            <p:cNvPr id="238" name="Text Box 79"/>
            <p:cNvSpPr txBox="1">
              <a:spLocks noChangeArrowheads="1"/>
            </p:cNvSpPr>
            <p:nvPr/>
          </p:nvSpPr>
          <p:spPr bwMode="auto">
            <a:xfrm>
              <a:off x="3177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6</a:t>
              </a:r>
            </a:p>
          </p:txBody>
        </p:sp>
        <p:sp>
          <p:nvSpPr>
            <p:cNvPr id="239" name="Text Box 80"/>
            <p:cNvSpPr txBox="1">
              <a:spLocks noChangeArrowheads="1"/>
            </p:cNvSpPr>
            <p:nvPr/>
          </p:nvSpPr>
          <p:spPr bwMode="auto">
            <a:xfrm>
              <a:off x="3658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40" name="Text Box 81"/>
            <p:cNvSpPr txBox="1">
              <a:spLocks noChangeArrowheads="1"/>
            </p:cNvSpPr>
            <p:nvPr/>
          </p:nvSpPr>
          <p:spPr bwMode="auto">
            <a:xfrm>
              <a:off x="4048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10</a:t>
              </a:r>
            </a:p>
          </p:txBody>
        </p:sp>
        <p:sp>
          <p:nvSpPr>
            <p:cNvPr id="241" name="Text Box 82"/>
            <p:cNvSpPr txBox="1">
              <a:spLocks noChangeArrowheads="1"/>
            </p:cNvSpPr>
            <p:nvPr/>
          </p:nvSpPr>
          <p:spPr bwMode="auto">
            <a:xfrm>
              <a:off x="455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42" name="Text Box 83"/>
            <p:cNvSpPr txBox="1">
              <a:spLocks noChangeArrowheads="1"/>
            </p:cNvSpPr>
            <p:nvPr/>
          </p:nvSpPr>
          <p:spPr bwMode="auto">
            <a:xfrm>
              <a:off x="4997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14</a:t>
              </a:r>
            </a:p>
          </p:txBody>
        </p:sp>
        <p:sp>
          <p:nvSpPr>
            <p:cNvPr id="243" name="Text Box 84"/>
            <p:cNvSpPr txBox="1">
              <a:spLocks noChangeArrowheads="1"/>
            </p:cNvSpPr>
            <p:nvPr/>
          </p:nvSpPr>
          <p:spPr bwMode="auto">
            <a:xfrm>
              <a:off x="546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44" name="Text Box 85"/>
            <p:cNvSpPr txBox="1">
              <a:spLocks noChangeArrowheads="1"/>
            </p:cNvSpPr>
            <p:nvPr/>
          </p:nvSpPr>
          <p:spPr bwMode="auto">
            <a:xfrm>
              <a:off x="5950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18</a:t>
              </a:r>
            </a:p>
          </p:txBody>
        </p:sp>
        <p:sp>
          <p:nvSpPr>
            <p:cNvPr id="245" name="Text Box 86"/>
            <p:cNvSpPr txBox="1">
              <a:spLocks noChangeArrowheads="1"/>
            </p:cNvSpPr>
            <p:nvPr/>
          </p:nvSpPr>
          <p:spPr bwMode="auto">
            <a:xfrm>
              <a:off x="6418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46" name="Text Box 87"/>
            <p:cNvSpPr txBox="1">
              <a:spLocks noChangeArrowheads="1"/>
            </p:cNvSpPr>
            <p:nvPr/>
          </p:nvSpPr>
          <p:spPr bwMode="auto">
            <a:xfrm>
              <a:off x="6873153" y="3757688"/>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22</a:t>
              </a:r>
            </a:p>
          </p:txBody>
        </p:sp>
        <p:sp>
          <p:nvSpPr>
            <p:cNvPr id="247" name="Text Box 89"/>
            <p:cNvSpPr txBox="1">
              <a:spLocks noChangeArrowheads="1"/>
            </p:cNvSpPr>
            <p:nvPr/>
          </p:nvSpPr>
          <p:spPr bwMode="auto">
            <a:xfrm>
              <a:off x="1812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48" name="Text Box 90"/>
            <p:cNvSpPr txBox="1">
              <a:spLocks noChangeArrowheads="1"/>
            </p:cNvSpPr>
            <p:nvPr/>
          </p:nvSpPr>
          <p:spPr bwMode="auto">
            <a:xfrm>
              <a:off x="1647153" y="3591140"/>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50" name="Text Box 92"/>
            <p:cNvSpPr txBox="1">
              <a:spLocks noChangeArrowheads="1"/>
            </p:cNvSpPr>
            <p:nvPr/>
          </p:nvSpPr>
          <p:spPr bwMode="auto">
            <a:xfrm>
              <a:off x="1647153" y="2797088"/>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51" name="Text Box 93"/>
            <p:cNvSpPr txBox="1">
              <a:spLocks noChangeArrowheads="1"/>
            </p:cNvSpPr>
            <p:nvPr/>
          </p:nvSpPr>
          <p:spPr bwMode="auto">
            <a:xfrm>
              <a:off x="1530153" y="2406791"/>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52" name="Text Box 94"/>
            <p:cNvSpPr txBox="1">
              <a:spLocks noChangeArrowheads="1"/>
            </p:cNvSpPr>
            <p:nvPr/>
          </p:nvSpPr>
          <p:spPr bwMode="auto">
            <a:xfrm>
              <a:off x="1530153" y="201649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53" name="Text Box 95"/>
            <p:cNvSpPr txBox="1">
              <a:spLocks noChangeArrowheads="1"/>
            </p:cNvSpPr>
            <p:nvPr/>
          </p:nvSpPr>
          <p:spPr bwMode="auto">
            <a:xfrm>
              <a:off x="1530153" y="1612739"/>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54" name="Text Box 96"/>
            <p:cNvSpPr txBox="1">
              <a:spLocks noChangeArrowheads="1"/>
            </p:cNvSpPr>
            <p:nvPr/>
          </p:nvSpPr>
          <p:spPr bwMode="auto">
            <a:xfrm>
              <a:off x="1530153" y="120898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255" name="Oval 102"/>
            <p:cNvSpPr>
              <a:spLocks noChangeArrowheads="1"/>
            </p:cNvSpPr>
            <p:nvPr/>
          </p:nvSpPr>
          <p:spPr bwMode="auto">
            <a:xfrm>
              <a:off x="2573403" y="296027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6" name="Oval 103"/>
            <p:cNvSpPr>
              <a:spLocks noChangeArrowheads="1"/>
            </p:cNvSpPr>
            <p:nvPr/>
          </p:nvSpPr>
          <p:spPr bwMode="auto">
            <a:xfrm>
              <a:off x="2339403" y="336402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7" name="Oval 104"/>
            <p:cNvSpPr>
              <a:spLocks noChangeArrowheads="1"/>
            </p:cNvSpPr>
            <p:nvPr/>
          </p:nvSpPr>
          <p:spPr bwMode="auto">
            <a:xfrm>
              <a:off x="1881153" y="36264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8" name="Oval 105"/>
            <p:cNvSpPr>
              <a:spLocks noChangeArrowheads="1"/>
            </p:cNvSpPr>
            <p:nvPr/>
          </p:nvSpPr>
          <p:spPr bwMode="auto">
            <a:xfrm>
              <a:off x="2095653" y="355581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9" name="Oval 106"/>
            <p:cNvSpPr>
              <a:spLocks noChangeArrowheads="1"/>
            </p:cNvSpPr>
            <p:nvPr/>
          </p:nvSpPr>
          <p:spPr bwMode="auto">
            <a:xfrm>
              <a:off x="2807403" y="214939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0" name="Oval 107"/>
            <p:cNvSpPr>
              <a:spLocks noChangeArrowheads="1"/>
            </p:cNvSpPr>
            <p:nvPr/>
          </p:nvSpPr>
          <p:spPr bwMode="auto">
            <a:xfrm>
              <a:off x="3041403" y="204172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1" name="Oval 108"/>
            <p:cNvSpPr>
              <a:spLocks noChangeArrowheads="1"/>
            </p:cNvSpPr>
            <p:nvPr/>
          </p:nvSpPr>
          <p:spPr bwMode="auto">
            <a:xfrm>
              <a:off x="3275403" y="19458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2" name="Oval 109"/>
            <p:cNvSpPr>
              <a:spLocks noChangeArrowheads="1"/>
            </p:cNvSpPr>
            <p:nvPr/>
          </p:nvSpPr>
          <p:spPr bwMode="auto">
            <a:xfrm>
              <a:off x="3748277" y="17439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3" name="Oval 110"/>
            <p:cNvSpPr>
              <a:spLocks noChangeArrowheads="1"/>
            </p:cNvSpPr>
            <p:nvPr/>
          </p:nvSpPr>
          <p:spPr bwMode="auto">
            <a:xfrm>
              <a:off x="3509403" y="184489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4" name="Oval 113"/>
            <p:cNvSpPr>
              <a:spLocks noChangeArrowheads="1"/>
            </p:cNvSpPr>
            <p:nvPr/>
          </p:nvSpPr>
          <p:spPr bwMode="auto">
            <a:xfrm>
              <a:off x="3982277" y="164302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5" name="Oval 114"/>
            <p:cNvSpPr>
              <a:spLocks noChangeArrowheads="1"/>
            </p:cNvSpPr>
            <p:nvPr/>
          </p:nvSpPr>
          <p:spPr bwMode="auto">
            <a:xfrm>
              <a:off x="4211403" y="154712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6" name="Oval 116"/>
            <p:cNvSpPr>
              <a:spLocks noChangeArrowheads="1"/>
            </p:cNvSpPr>
            <p:nvPr/>
          </p:nvSpPr>
          <p:spPr bwMode="auto">
            <a:xfrm>
              <a:off x="4674527" y="133011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7" name="Oval 117"/>
            <p:cNvSpPr>
              <a:spLocks noChangeArrowheads="1"/>
            </p:cNvSpPr>
            <p:nvPr/>
          </p:nvSpPr>
          <p:spPr bwMode="auto">
            <a:xfrm>
              <a:off x="4445403" y="1431049"/>
              <a:ext cx="91000" cy="94210"/>
            </a:xfrm>
            <a:prstGeom prst="ellipse">
              <a:avLst/>
            </a:prstGeom>
            <a:solidFill>
              <a:srgbClr val="0000FF"/>
            </a:solidFill>
            <a:ln w="2857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8" name="Freeform 118"/>
            <p:cNvSpPr/>
            <p:nvPr/>
          </p:nvSpPr>
          <p:spPr bwMode="auto">
            <a:xfrm>
              <a:off x="1842153" y="1385626"/>
              <a:ext cx="2881124" cy="2304769"/>
            </a:xfrm>
            <a:custGeom>
              <a:avLst/>
              <a:gdLst>
                <a:gd name="T0" fmla="*/ 2147483647 w 1773"/>
                <a:gd name="T1" fmla="*/ 0 h 1370"/>
                <a:gd name="T2" fmla="*/ 2147483647 w 1773"/>
                <a:gd name="T3" fmla="*/ 2147483647 h 1370"/>
                <a:gd name="T4" fmla="*/ 2147483647 w 1773"/>
                <a:gd name="T5" fmla="*/ 2147483647 h 1370"/>
                <a:gd name="T6" fmla="*/ 2147483647 w 1773"/>
                <a:gd name="T7" fmla="*/ 2147483647 h 1370"/>
                <a:gd name="T8" fmla="*/ 2147483647 w 1773"/>
                <a:gd name="T9" fmla="*/ 2147483647 h 1370"/>
                <a:gd name="T10" fmla="*/ 2147483647 w 1773"/>
                <a:gd name="T11" fmla="*/ 2147483647 h 1370"/>
                <a:gd name="T12" fmla="*/ 0 60000 65536"/>
                <a:gd name="T13" fmla="*/ 0 60000 65536"/>
                <a:gd name="T14" fmla="*/ 0 60000 65536"/>
                <a:gd name="T15" fmla="*/ 0 60000 65536"/>
                <a:gd name="T16" fmla="*/ 0 60000 65536"/>
                <a:gd name="T17" fmla="*/ 0 60000 65536"/>
                <a:gd name="T18" fmla="*/ 0 w 1773"/>
                <a:gd name="T19" fmla="*/ 0 h 1370"/>
                <a:gd name="T20" fmla="*/ 1773 w 1773"/>
                <a:gd name="T21" fmla="*/ 1370 h 1370"/>
              </a:gdLst>
              <a:ahLst/>
              <a:cxnLst>
                <a:cxn ang="T12">
                  <a:pos x="T0" y="T1"/>
                </a:cxn>
                <a:cxn ang="T13">
                  <a:pos x="T2" y="T3"/>
                </a:cxn>
                <a:cxn ang="T14">
                  <a:pos x="T4" y="T5"/>
                </a:cxn>
                <a:cxn ang="T15">
                  <a:pos x="T6" y="T7"/>
                </a:cxn>
                <a:cxn ang="T16">
                  <a:pos x="T8" y="T9"/>
                </a:cxn>
                <a:cxn ang="T17">
                  <a:pos x="T10" y="T11"/>
                </a:cxn>
              </a:cxnLst>
              <a:rect l="T18" t="T19" r="T20" b="T21"/>
              <a:pathLst>
                <a:path w="1773" h="1370">
                  <a:moveTo>
                    <a:pt x="1773" y="0"/>
                  </a:moveTo>
                  <a:lnTo>
                    <a:pt x="618" y="487"/>
                  </a:lnTo>
                  <a:lnTo>
                    <a:pt x="480" y="961"/>
                  </a:lnTo>
                  <a:lnTo>
                    <a:pt x="331" y="1201"/>
                  </a:lnTo>
                  <a:lnTo>
                    <a:pt x="187" y="1321"/>
                  </a:lnTo>
                  <a:cubicBezTo>
                    <a:pt x="47" y="1370"/>
                    <a:pt x="0" y="1369"/>
                    <a:pt x="55" y="1369"/>
                  </a:cubicBezTo>
                </a:path>
              </a:pathLst>
            </a:custGeom>
            <a:noFill/>
            <a:ln w="28575" cmpd="sng">
              <a:solidFill>
                <a:srgbClr val="0000FF"/>
              </a:solidFill>
              <a:rou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9" name="Text Box 134"/>
            <p:cNvSpPr txBox="1">
              <a:spLocks noChangeArrowheads="1"/>
            </p:cNvSpPr>
            <p:nvPr/>
          </p:nvSpPr>
          <p:spPr bwMode="auto">
            <a:xfrm>
              <a:off x="8280402" y="359618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传输轮次</a:t>
              </a:r>
            </a:p>
          </p:txBody>
        </p:sp>
        <p:sp>
          <p:nvSpPr>
            <p:cNvPr id="270" name="Text Box 135"/>
            <p:cNvSpPr txBox="1">
              <a:spLocks noChangeArrowheads="1"/>
            </p:cNvSpPr>
            <p:nvPr/>
          </p:nvSpPr>
          <p:spPr bwMode="auto">
            <a:xfrm>
              <a:off x="966278" y="836711"/>
              <a:ext cx="19303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拥塞窗口  </a:t>
              </a:r>
              <a:r>
                <a:rPr kumimoji="1" lang="en-US" altLang="zh-CN" sz="2000" b="1" i="0" u="none" strike="noStrike" kern="0" cap="none" spc="0" normalizeH="0" baseline="0" noProof="0" dirty="0" err="1" smtClean="0">
                  <a:ln>
                    <a:noFill/>
                  </a:ln>
                  <a:solidFill>
                    <a:srgbClr val="000000"/>
                  </a:solidFill>
                  <a:effectLst/>
                  <a:uLnTx/>
                  <a:uFillTx/>
                  <a:latin typeface="Times New Roman" panose="02020603050405020304" pitchFamily="18" charset="0"/>
                  <a:ea typeface="宋体" panose="02010600030101010101" pitchFamily="2" charset="-122"/>
                </a:rPr>
                <a:t>cwnd</a:t>
              </a:r>
              <a:endPar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271" name="Text Box 140"/>
            <p:cNvSpPr txBox="1">
              <a:spLocks noChangeArrowheads="1"/>
            </p:cNvSpPr>
            <p:nvPr/>
          </p:nvSpPr>
          <p:spPr bwMode="auto">
            <a:xfrm>
              <a:off x="7049973" y="1815231"/>
              <a:ext cx="11813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3-ACK</a:t>
              </a:r>
              <a:endPar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endParaRPr>
            </a:p>
          </p:txBody>
        </p:sp>
        <p:sp>
          <p:nvSpPr>
            <p:cNvPr id="272" name="Rectangle 160"/>
            <p:cNvSpPr>
              <a:spLocks noChangeArrowheads="1"/>
            </p:cNvSpPr>
            <p:nvPr/>
          </p:nvSpPr>
          <p:spPr bwMode="auto">
            <a:xfrm>
              <a:off x="1998153" y="1304875"/>
              <a:ext cx="195000" cy="21533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3" name="Line 156"/>
            <p:cNvSpPr>
              <a:spLocks noChangeShapeType="1"/>
            </p:cNvSpPr>
            <p:nvPr/>
          </p:nvSpPr>
          <p:spPr bwMode="auto">
            <a:xfrm>
              <a:off x="1998153" y="2193137"/>
              <a:ext cx="858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4" name="Line 146"/>
            <p:cNvSpPr>
              <a:spLocks noChangeShapeType="1"/>
            </p:cNvSpPr>
            <p:nvPr/>
          </p:nvSpPr>
          <p:spPr bwMode="auto">
            <a:xfrm flipV="1">
              <a:off x="1998153" y="1378897"/>
              <a:ext cx="2743000" cy="6729"/>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5" name="Rectangle 162"/>
            <p:cNvSpPr>
              <a:spLocks noChangeArrowheads="1"/>
            </p:cNvSpPr>
            <p:nvPr/>
          </p:nvSpPr>
          <p:spPr bwMode="auto">
            <a:xfrm>
              <a:off x="5352153" y="3565904"/>
              <a:ext cx="1480374" cy="161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7" name="Text Box 203"/>
            <p:cNvSpPr txBox="1">
              <a:spLocks noChangeArrowheads="1"/>
            </p:cNvSpPr>
            <p:nvPr/>
          </p:nvSpPr>
          <p:spPr bwMode="auto">
            <a:xfrm>
              <a:off x="8170649" y="1977696"/>
              <a:ext cx="163858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TCP Reno </a:t>
              </a: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版本</a:t>
              </a:r>
            </a:p>
          </p:txBody>
        </p:sp>
        <p:sp>
          <p:nvSpPr>
            <p:cNvPr id="278" name="Text Box 205"/>
            <p:cNvSpPr txBox="1">
              <a:spLocks noChangeArrowheads="1"/>
            </p:cNvSpPr>
            <p:nvPr/>
          </p:nvSpPr>
          <p:spPr bwMode="auto">
            <a:xfrm>
              <a:off x="272479" y="1918920"/>
              <a:ext cx="12811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err="1" smtClean="0">
                  <a:ln>
                    <a:noFill/>
                  </a:ln>
                  <a:solidFill>
                    <a:srgbClr val="C00000"/>
                  </a:solidFill>
                  <a:effectLst/>
                  <a:uLnTx/>
                  <a:uFillTx/>
                  <a:latin typeface="Times New Roman" panose="02020603050405020304" pitchFamily="18" charset="0"/>
                  <a:ea typeface="宋体" panose="02010600030101010101" pitchFamily="2" charset="-122"/>
                </a:rPr>
                <a:t>ssthresh</a:t>
              </a:r>
              <a:endParaRPr kumimoji="1" lang="en-US" altLang="zh-CN"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rPr>
                <a:t> 的初始值</a:t>
              </a:r>
            </a:p>
          </p:txBody>
        </p:sp>
        <p:sp>
          <p:nvSpPr>
            <p:cNvPr id="280" name="Line 215"/>
            <p:cNvSpPr>
              <a:spLocks noChangeShapeType="1"/>
            </p:cNvSpPr>
            <p:nvPr/>
          </p:nvSpPr>
          <p:spPr bwMode="auto">
            <a:xfrm flipV="1">
              <a:off x="1413153" y="2223418"/>
              <a:ext cx="219374" cy="0"/>
            </a:xfrm>
            <a:prstGeom prst="line">
              <a:avLst/>
            </a:prstGeom>
            <a:noFill/>
            <a:ln w="19050">
              <a:solidFill>
                <a:srgbClr val="C00000"/>
              </a:solidFill>
              <a:round/>
              <a:tailEnd type="triangle" w="sm"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1" name="Text Box 206"/>
            <p:cNvSpPr txBox="1">
              <a:spLocks noChangeArrowheads="1"/>
            </p:cNvSpPr>
            <p:nvPr/>
          </p:nvSpPr>
          <p:spPr bwMode="auto">
            <a:xfrm rot="20245475">
              <a:off x="6948778" y="2393474"/>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282" name="Oval 125"/>
            <p:cNvSpPr>
              <a:spLocks noChangeArrowheads="1"/>
            </p:cNvSpPr>
            <p:nvPr/>
          </p:nvSpPr>
          <p:spPr bwMode="auto">
            <a:xfrm>
              <a:off x="5147403" y="354067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3" name="Oval 126"/>
            <p:cNvSpPr>
              <a:spLocks noChangeArrowheads="1"/>
            </p:cNvSpPr>
            <p:nvPr/>
          </p:nvSpPr>
          <p:spPr bwMode="auto">
            <a:xfrm>
              <a:off x="5383027" y="334383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4" name="Oval 127"/>
            <p:cNvSpPr>
              <a:spLocks noChangeArrowheads="1"/>
            </p:cNvSpPr>
            <p:nvPr/>
          </p:nvSpPr>
          <p:spPr bwMode="auto">
            <a:xfrm>
              <a:off x="4903653" y="361637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5" name="Oval 128"/>
            <p:cNvSpPr>
              <a:spLocks noChangeArrowheads="1"/>
            </p:cNvSpPr>
            <p:nvPr/>
          </p:nvSpPr>
          <p:spPr bwMode="auto">
            <a:xfrm>
              <a:off x="5623527" y="295354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6" name="Oval 129"/>
            <p:cNvSpPr>
              <a:spLocks noChangeArrowheads="1"/>
            </p:cNvSpPr>
            <p:nvPr/>
          </p:nvSpPr>
          <p:spPr bwMode="auto">
            <a:xfrm>
              <a:off x="6106153" y="24404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7" name="Oval 130"/>
            <p:cNvSpPr>
              <a:spLocks noChangeArrowheads="1"/>
            </p:cNvSpPr>
            <p:nvPr/>
          </p:nvSpPr>
          <p:spPr bwMode="auto">
            <a:xfrm>
              <a:off x="6795153" y="214771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8" name="Oval 131"/>
            <p:cNvSpPr>
              <a:spLocks noChangeArrowheads="1"/>
            </p:cNvSpPr>
            <p:nvPr/>
          </p:nvSpPr>
          <p:spPr bwMode="auto">
            <a:xfrm>
              <a:off x="6335277" y="233445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9" name="Oval 132"/>
            <p:cNvSpPr>
              <a:spLocks noChangeArrowheads="1"/>
            </p:cNvSpPr>
            <p:nvPr/>
          </p:nvSpPr>
          <p:spPr bwMode="auto">
            <a:xfrm>
              <a:off x="6569277" y="22385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0" name="Line 147"/>
            <p:cNvSpPr>
              <a:spLocks noChangeShapeType="1"/>
            </p:cNvSpPr>
            <p:nvPr/>
          </p:nvSpPr>
          <p:spPr bwMode="auto">
            <a:xfrm rot="10800000">
              <a:off x="2016028" y="2595210"/>
              <a:ext cx="4134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291" name="直接连接符 115"/>
            <p:cNvCxnSpPr>
              <a:cxnSpLocks noChangeShapeType="1"/>
            </p:cNvCxnSpPr>
            <p:nvPr/>
          </p:nvCxnSpPr>
          <p:spPr bwMode="auto">
            <a:xfrm>
              <a:off x="4728153" y="1375532"/>
              <a:ext cx="234000" cy="2266077"/>
            </a:xfrm>
            <a:prstGeom prst="line">
              <a:avLst/>
            </a:prstGeom>
            <a:noFill/>
            <a:ln w="28575" algn="ctr">
              <a:solidFill>
                <a:srgbClr val="0000FF"/>
              </a:solidFill>
              <a:round/>
            </a:ln>
            <a:extLst>
              <a:ext uri="{909E8E84-426E-40DD-AFC4-6F175D3DCCD1}">
                <a14:hiddenFill xmlns:a14="http://schemas.microsoft.com/office/drawing/2010/main">
                  <a:noFill/>
                </a14:hiddenFill>
              </a:ext>
            </a:extLst>
          </p:spPr>
        </p:cxnSp>
        <p:sp>
          <p:nvSpPr>
            <p:cNvPr id="293" name="Rectangle 161"/>
            <p:cNvSpPr>
              <a:spLocks noChangeArrowheads="1"/>
            </p:cNvSpPr>
            <p:nvPr/>
          </p:nvSpPr>
          <p:spPr bwMode="auto">
            <a:xfrm>
              <a:off x="2555757" y="1801158"/>
              <a:ext cx="442000" cy="36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sp>
          <p:nvSpPr>
            <p:cNvPr id="294" name="Oval 129"/>
            <p:cNvSpPr>
              <a:spLocks noChangeArrowheads="1"/>
            </p:cNvSpPr>
            <p:nvPr/>
          </p:nvSpPr>
          <p:spPr bwMode="auto">
            <a:xfrm>
              <a:off x="5868903" y="254978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5" name="任意多边形 134"/>
            <p:cNvSpPr/>
            <p:nvPr/>
          </p:nvSpPr>
          <p:spPr bwMode="auto">
            <a:xfrm>
              <a:off x="4952403" y="2181361"/>
              <a:ext cx="1906124" cy="1485482"/>
            </a:xfrm>
            <a:custGeom>
              <a:avLst/>
              <a:gdLst>
                <a:gd name="T0" fmla="*/ 0 w 1929384"/>
                <a:gd name="T1" fmla="*/ 1404281 h 1426464"/>
                <a:gd name="T2" fmla="*/ 224888 w 1929384"/>
                <a:gd name="T3" fmla="*/ 1336767 h 1426464"/>
                <a:gd name="T4" fmla="*/ 445365 w 1929384"/>
                <a:gd name="T5" fmla="*/ 1152231 h 1426464"/>
                <a:gd name="T6" fmla="*/ 903959 w 1929384"/>
                <a:gd name="T7" fmla="*/ 409583 h 1426464"/>
                <a:gd name="T8" fmla="*/ 1860836 w 1929384"/>
                <a:gd name="T9" fmla="*/ 0 h 1426464"/>
                <a:gd name="T10" fmla="*/ 0 60000 65536"/>
                <a:gd name="T11" fmla="*/ 0 60000 65536"/>
                <a:gd name="T12" fmla="*/ 0 60000 65536"/>
                <a:gd name="T13" fmla="*/ 0 60000 65536"/>
                <a:gd name="T14" fmla="*/ 0 60000 65536"/>
                <a:gd name="T15" fmla="*/ 0 w 1929384"/>
                <a:gd name="T16" fmla="*/ 0 h 1426464"/>
                <a:gd name="T17" fmla="*/ 1929384 w 1929384"/>
                <a:gd name="T18" fmla="*/ 1426464 h 1426464"/>
              </a:gdLst>
              <a:ahLst/>
              <a:cxnLst>
                <a:cxn ang="T10">
                  <a:pos x="T0" y="T1"/>
                </a:cxn>
                <a:cxn ang="T11">
                  <a:pos x="T2" y="T3"/>
                </a:cxn>
                <a:cxn ang="T12">
                  <a:pos x="T4" y="T5"/>
                </a:cxn>
                <a:cxn ang="T13">
                  <a:pos x="T6" y="T7"/>
                </a:cxn>
                <a:cxn ang="T14">
                  <a:pos x="T8" y="T9"/>
                </a:cxn>
              </a:cxnLst>
              <a:rect l="T15" t="T16" r="T17" b="T18"/>
              <a:pathLst>
                <a:path w="1929384" h="1426464">
                  <a:moveTo>
                    <a:pt x="0" y="1426464"/>
                  </a:moveTo>
                  <a:lnTo>
                    <a:pt x="233172" y="1357884"/>
                  </a:lnTo>
                  <a:lnTo>
                    <a:pt x="461772" y="1170432"/>
                  </a:lnTo>
                  <a:lnTo>
                    <a:pt x="937260" y="416052"/>
                  </a:lnTo>
                  <a:lnTo>
                    <a:pt x="1929384" y="0"/>
                  </a:lnTo>
                </a:path>
              </a:pathLst>
            </a:custGeom>
            <a:noFill/>
            <a:ln w="28575" cap="flat" cmpd="sng" algn="ctr">
              <a:solidFill>
                <a:srgbClr val="00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6" name="Rectangle 161"/>
            <p:cNvSpPr>
              <a:spLocks noChangeArrowheads="1"/>
            </p:cNvSpPr>
            <p:nvPr/>
          </p:nvSpPr>
          <p:spPr bwMode="auto">
            <a:xfrm>
              <a:off x="4545899" y="1021117"/>
              <a:ext cx="367250" cy="3061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cxnSp>
          <p:nvCxnSpPr>
            <p:cNvPr id="297" name="直接连接符 119"/>
            <p:cNvCxnSpPr>
              <a:cxnSpLocks noChangeShapeType="1"/>
            </p:cNvCxnSpPr>
            <p:nvPr/>
          </p:nvCxnSpPr>
          <p:spPr bwMode="auto">
            <a:xfrm flipH="1">
              <a:off x="7064902" y="3022518"/>
              <a:ext cx="1624" cy="694795"/>
            </a:xfrm>
            <a:prstGeom prst="line">
              <a:avLst/>
            </a:prstGeom>
            <a:noFill/>
            <a:ln w="19050" algn="ctr">
              <a:solidFill>
                <a:srgbClr val="000000"/>
              </a:solidFill>
              <a:prstDash val="dash"/>
              <a:round/>
            </a:ln>
          </p:spPr>
        </p:cxnSp>
        <p:cxnSp>
          <p:nvCxnSpPr>
            <p:cNvPr id="298" name="直接连接符 121"/>
            <p:cNvCxnSpPr>
              <a:cxnSpLocks noChangeShapeType="1"/>
            </p:cNvCxnSpPr>
            <p:nvPr/>
          </p:nvCxnSpPr>
          <p:spPr bwMode="auto">
            <a:xfrm>
              <a:off x="2032278" y="3005695"/>
              <a:ext cx="5676125" cy="0"/>
            </a:xfrm>
            <a:prstGeom prst="line">
              <a:avLst/>
            </a:prstGeom>
            <a:noFill/>
            <a:ln w="19050" algn="ctr">
              <a:solidFill>
                <a:srgbClr val="000000"/>
              </a:solidFill>
              <a:prstDash val="dash"/>
              <a:round/>
            </a:ln>
          </p:spPr>
        </p:cxnSp>
        <p:sp>
          <p:nvSpPr>
            <p:cNvPr id="299" name="Oval 130"/>
            <p:cNvSpPr>
              <a:spLocks noChangeArrowheads="1"/>
            </p:cNvSpPr>
            <p:nvPr/>
          </p:nvSpPr>
          <p:spPr bwMode="auto">
            <a:xfrm>
              <a:off x="7021027" y="296195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0" name="Line 24"/>
            <p:cNvSpPr>
              <a:spLocks noChangeShapeType="1"/>
            </p:cNvSpPr>
            <p:nvPr/>
          </p:nvSpPr>
          <p:spPr bwMode="auto">
            <a:xfrm>
              <a:off x="7532902" y="363992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1" name="Line 22"/>
            <p:cNvSpPr>
              <a:spLocks noChangeShapeType="1"/>
            </p:cNvSpPr>
            <p:nvPr/>
          </p:nvSpPr>
          <p:spPr bwMode="auto">
            <a:xfrm>
              <a:off x="7295652" y="3644974"/>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2" name="Text Box 87"/>
            <p:cNvSpPr txBox="1">
              <a:spLocks noChangeArrowheads="1"/>
            </p:cNvSpPr>
            <p:nvPr/>
          </p:nvSpPr>
          <p:spPr bwMode="auto">
            <a:xfrm>
              <a:off x="7311902" y="375432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303" name="Line 22"/>
            <p:cNvSpPr>
              <a:spLocks noChangeShapeType="1"/>
            </p:cNvSpPr>
            <p:nvPr/>
          </p:nvSpPr>
          <p:spPr bwMode="auto">
            <a:xfrm>
              <a:off x="7776652" y="3653385"/>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04" name="直接连接符 134"/>
            <p:cNvCxnSpPr>
              <a:cxnSpLocks noChangeShapeType="1"/>
              <a:stCxn id="295" idx="4"/>
              <a:endCxn id="299" idx="3"/>
            </p:cNvCxnSpPr>
            <p:nvPr/>
          </p:nvCxnSpPr>
          <p:spPr bwMode="auto">
            <a:xfrm>
              <a:off x="6856903" y="2181361"/>
              <a:ext cx="204750" cy="832745"/>
            </a:xfrm>
            <a:prstGeom prst="line">
              <a:avLst/>
            </a:prstGeom>
            <a:noFill/>
            <a:ln w="28575" algn="ctr">
              <a:solidFill>
                <a:srgbClr val="0000FF"/>
              </a:solidFill>
              <a:round/>
            </a:ln>
          </p:spPr>
        </p:cxnSp>
        <p:sp>
          <p:nvSpPr>
            <p:cNvPr id="305" name="Text Box 206"/>
            <p:cNvSpPr txBox="1">
              <a:spLocks noChangeArrowheads="1"/>
            </p:cNvSpPr>
            <p:nvPr/>
          </p:nvSpPr>
          <p:spPr bwMode="auto">
            <a:xfrm rot="20070649">
              <a:off x="5809549" y="2010746"/>
              <a:ext cx="11144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1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6" name="Text Box 206"/>
            <p:cNvSpPr txBox="1">
              <a:spLocks noChangeArrowheads="1"/>
            </p:cNvSpPr>
            <p:nvPr/>
          </p:nvSpPr>
          <p:spPr bwMode="auto">
            <a:xfrm rot="20205303">
              <a:off x="2990278" y="147156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7" name="TextBox 147"/>
            <p:cNvSpPr txBox="1">
              <a:spLocks noChangeArrowheads="1"/>
            </p:cNvSpPr>
            <p:nvPr/>
          </p:nvSpPr>
          <p:spPr bwMode="auto">
            <a:xfrm>
              <a:off x="5542277" y="2191455"/>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08" name="矩形 150"/>
            <p:cNvSpPr>
              <a:spLocks noChangeArrowheads="1"/>
            </p:cNvSpPr>
            <p:nvPr/>
          </p:nvSpPr>
          <p:spPr bwMode="auto">
            <a:xfrm>
              <a:off x="2298778" y="3596186"/>
              <a:ext cx="2575625" cy="126174"/>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9" name="TextBox 148"/>
            <p:cNvSpPr txBox="1">
              <a:spLocks noChangeArrowheads="1"/>
            </p:cNvSpPr>
            <p:nvPr/>
          </p:nvSpPr>
          <p:spPr bwMode="auto">
            <a:xfrm>
              <a:off x="6720403" y="176582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1" name="矩形 151"/>
            <p:cNvSpPr>
              <a:spLocks noChangeArrowheads="1"/>
            </p:cNvSpPr>
            <p:nvPr/>
          </p:nvSpPr>
          <p:spPr bwMode="auto">
            <a:xfrm>
              <a:off x="7237152" y="3596186"/>
              <a:ext cx="607750" cy="114397"/>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12" name="直接连接符 153"/>
            <p:cNvCxnSpPr>
              <a:cxnSpLocks noChangeShapeType="1"/>
            </p:cNvCxnSpPr>
            <p:nvPr/>
          </p:nvCxnSpPr>
          <p:spPr bwMode="auto">
            <a:xfrm flipV="1">
              <a:off x="5903027" y="2630538"/>
              <a:ext cx="11376" cy="1043034"/>
            </a:xfrm>
            <a:prstGeom prst="line">
              <a:avLst/>
            </a:prstGeom>
            <a:noFill/>
            <a:ln w="19050" algn="ctr">
              <a:solidFill>
                <a:srgbClr val="000000"/>
              </a:solidFill>
              <a:prstDash val="dash"/>
              <a:round/>
            </a:ln>
          </p:spPr>
        </p:cxnSp>
        <p:cxnSp>
          <p:nvCxnSpPr>
            <p:cNvPr id="313" name="直接连接符 157"/>
            <p:cNvCxnSpPr>
              <a:cxnSpLocks noChangeShapeType="1"/>
            </p:cNvCxnSpPr>
            <p:nvPr/>
          </p:nvCxnSpPr>
          <p:spPr bwMode="auto">
            <a:xfrm flipV="1">
              <a:off x="6832527" y="2253700"/>
              <a:ext cx="11376" cy="1520811"/>
            </a:xfrm>
            <a:prstGeom prst="line">
              <a:avLst/>
            </a:prstGeom>
            <a:noFill/>
            <a:ln w="19050" algn="ctr">
              <a:solidFill>
                <a:srgbClr val="000000"/>
              </a:solidFill>
              <a:prstDash val="dash"/>
              <a:round/>
            </a:ln>
          </p:spPr>
        </p:cxnSp>
        <p:cxnSp>
          <p:nvCxnSpPr>
            <p:cNvPr id="314" name="直接连接符 141"/>
            <p:cNvCxnSpPr>
              <a:cxnSpLocks noChangeShapeType="1"/>
            </p:cNvCxnSpPr>
            <p:nvPr/>
          </p:nvCxnSpPr>
          <p:spPr bwMode="auto">
            <a:xfrm flipV="1">
              <a:off x="7001527" y="2475765"/>
              <a:ext cx="1248000" cy="560211"/>
            </a:xfrm>
            <a:prstGeom prst="line">
              <a:avLst/>
            </a:prstGeom>
            <a:noFill/>
            <a:ln w="28575" algn="ctr">
              <a:solidFill>
                <a:srgbClr val="0000FF"/>
              </a:solidFill>
              <a:round/>
            </a:ln>
          </p:spPr>
        </p:cxnSp>
        <p:sp>
          <p:nvSpPr>
            <p:cNvPr id="315" name="Oval 202"/>
            <p:cNvSpPr>
              <a:spLocks noChangeArrowheads="1"/>
            </p:cNvSpPr>
            <p:nvPr/>
          </p:nvSpPr>
          <p:spPr bwMode="auto">
            <a:xfrm>
              <a:off x="7724652" y="2655773"/>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6" name="Oval 130"/>
            <p:cNvSpPr>
              <a:spLocks noChangeArrowheads="1"/>
            </p:cNvSpPr>
            <p:nvPr/>
          </p:nvSpPr>
          <p:spPr bwMode="auto">
            <a:xfrm>
              <a:off x="7251777" y="28559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7" name="Oval 130"/>
            <p:cNvSpPr>
              <a:spLocks noChangeArrowheads="1"/>
            </p:cNvSpPr>
            <p:nvPr/>
          </p:nvSpPr>
          <p:spPr bwMode="auto">
            <a:xfrm>
              <a:off x="7490652" y="275839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8" name="TextBox 149"/>
            <p:cNvSpPr txBox="1">
              <a:spLocks noChangeArrowheads="1"/>
            </p:cNvSpPr>
            <p:nvPr/>
          </p:nvSpPr>
          <p:spPr bwMode="auto">
            <a:xfrm>
              <a:off x="6795153" y="298718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9" name="Oval 202"/>
            <p:cNvSpPr>
              <a:spLocks noChangeArrowheads="1"/>
            </p:cNvSpPr>
            <p:nvPr/>
          </p:nvSpPr>
          <p:spPr bwMode="auto">
            <a:xfrm>
              <a:off x="7966777" y="253128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20" name="直接连接符 117"/>
            <p:cNvCxnSpPr>
              <a:cxnSpLocks noChangeShapeType="1"/>
            </p:cNvCxnSpPr>
            <p:nvPr/>
          </p:nvCxnSpPr>
          <p:spPr bwMode="auto">
            <a:xfrm flipH="1">
              <a:off x="4726527" y="1506753"/>
              <a:ext cx="4876" cy="2200466"/>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cxnSp>
          <p:nvCxnSpPr>
            <p:cNvPr id="321" name="直接连接符 119"/>
            <p:cNvCxnSpPr>
              <a:cxnSpLocks noChangeShapeType="1"/>
            </p:cNvCxnSpPr>
            <p:nvPr/>
          </p:nvCxnSpPr>
          <p:spPr bwMode="auto">
            <a:xfrm>
              <a:off x="2854527" y="2309217"/>
              <a:ext cx="0" cy="1384543"/>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sp>
          <p:nvSpPr>
            <p:cNvPr id="249" name="Text Box 91"/>
            <p:cNvSpPr txBox="1">
              <a:spLocks noChangeArrowheads="1"/>
            </p:cNvSpPr>
            <p:nvPr/>
          </p:nvSpPr>
          <p:spPr bwMode="auto">
            <a:xfrm>
              <a:off x="1647153" y="3187385"/>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4</a:t>
              </a:r>
            </a:p>
          </p:txBody>
        </p:sp>
      </p:grpSp>
      <p:sp>
        <p:nvSpPr>
          <p:cNvPr id="276" name="Line 167"/>
          <p:cNvSpPr>
            <a:spLocks noChangeShapeType="1"/>
          </p:cNvSpPr>
          <p:nvPr/>
        </p:nvSpPr>
        <p:spPr bwMode="auto">
          <a:xfrm>
            <a:off x="4224815" y="1013992"/>
            <a:ext cx="440153" cy="326776"/>
          </a:xfrm>
          <a:prstGeom prst="line">
            <a:avLst/>
          </a:prstGeom>
          <a:noFill/>
          <a:ln w="76200">
            <a:solidFill>
              <a:srgbClr val="FF0000">
                <a:alpha val="80000"/>
              </a:srgbClr>
            </a:solidFill>
            <a:round/>
            <a:headEnd type="none"/>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21" name="Text Box 101"/>
          <p:cNvSpPr txBox="1">
            <a:spLocks noChangeArrowheads="1"/>
          </p:cNvSpPr>
          <p:nvPr/>
        </p:nvSpPr>
        <p:spPr bwMode="auto">
          <a:xfrm>
            <a:off x="842392" y="4293096"/>
            <a:ext cx="865501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r>
              <a:rPr kumimoji="0" lang="zh-CN" altLang="zh-CN" sz="2800" dirty="0" smtClean="0">
                <a:solidFill>
                  <a:srgbClr val="000099"/>
                </a:solidFill>
                <a:latin typeface="Arial" panose="020B0604020202020204" pitchFamily="34" charset="0"/>
                <a:ea typeface="黑体" panose="02010609060101010101" pitchFamily="2" charset="-122"/>
              </a:rPr>
              <a:t>当</a:t>
            </a:r>
            <a:r>
              <a:rPr kumimoji="0" lang="zh-CN" altLang="zh-CN" sz="2800" dirty="0">
                <a:solidFill>
                  <a:srgbClr val="000099"/>
                </a:solidFill>
                <a:latin typeface="Arial" panose="020B0604020202020204" pitchFamily="34" charset="0"/>
                <a:ea typeface="黑体" panose="02010609060101010101" pitchFamily="2" charset="-122"/>
              </a:rPr>
              <a:t>拥塞</a:t>
            </a:r>
            <a:r>
              <a:rPr kumimoji="0" lang="zh-CN" altLang="zh-CN" sz="2800" dirty="0" smtClean="0">
                <a:solidFill>
                  <a:srgbClr val="000099"/>
                </a:solidFill>
                <a:latin typeface="Arial" panose="020B0604020202020204" pitchFamily="34" charset="0"/>
                <a:ea typeface="黑体" panose="02010609060101010101" pitchFamily="2" charset="-122"/>
              </a:rPr>
              <a:t>窗口</a:t>
            </a:r>
            <a:r>
              <a:rPr kumimoji="0" lang="en-US" altLang="zh-CN" sz="2800" dirty="0" smtClean="0">
                <a:solidFill>
                  <a:srgbClr val="000099"/>
                </a:solidFill>
                <a:latin typeface="Arial" panose="020B0604020202020204" pitchFamily="34" charset="0"/>
                <a:ea typeface="黑体" panose="02010609060101010101" pitchFamily="2" charset="-122"/>
              </a:rPr>
              <a:t> </a:t>
            </a:r>
            <a:r>
              <a:rPr kumimoji="0" lang="en-US" altLang="zh-CN" sz="2800" dirty="0" err="1" smtClean="0">
                <a:solidFill>
                  <a:srgbClr val="000099"/>
                </a:solidFill>
                <a:latin typeface="Arial" panose="020B0604020202020204" pitchFamily="34" charset="0"/>
                <a:ea typeface="黑体" panose="02010609060101010101" pitchFamily="2" charset="-122"/>
              </a:rPr>
              <a:t>cwnd</a:t>
            </a:r>
            <a:r>
              <a:rPr kumimoji="0" lang="en-US" altLang="zh-CN" sz="2800" dirty="0" smtClean="0">
                <a:solidFill>
                  <a:srgbClr val="000099"/>
                </a:solidFill>
                <a:latin typeface="Arial" panose="020B0604020202020204" pitchFamily="34" charset="0"/>
                <a:ea typeface="黑体" panose="02010609060101010101" pitchFamily="2" charset="-122"/>
              </a:rPr>
              <a:t> </a:t>
            </a:r>
            <a:r>
              <a:rPr kumimoji="0" lang="en-US" altLang="zh-CN" sz="2800" dirty="0">
                <a:solidFill>
                  <a:srgbClr val="000099"/>
                </a:solidFill>
                <a:latin typeface="Arial" panose="020B0604020202020204" pitchFamily="34" charset="0"/>
                <a:ea typeface="黑体" panose="02010609060101010101" pitchFamily="2" charset="-122"/>
              </a:rPr>
              <a:t>= </a:t>
            </a:r>
            <a:r>
              <a:rPr kumimoji="0" lang="en-US" altLang="zh-CN" sz="2800" dirty="0" smtClean="0">
                <a:solidFill>
                  <a:srgbClr val="000099"/>
                </a:solidFill>
                <a:latin typeface="Arial" panose="020B0604020202020204" pitchFamily="34" charset="0"/>
                <a:ea typeface="黑体" panose="02010609060101010101" pitchFamily="2" charset="-122"/>
              </a:rPr>
              <a:t>24 </a:t>
            </a:r>
            <a:r>
              <a:rPr kumimoji="0" lang="zh-CN" altLang="zh-CN" sz="2800" dirty="0" smtClean="0">
                <a:solidFill>
                  <a:srgbClr val="000099"/>
                </a:solidFill>
                <a:latin typeface="Arial" panose="020B0604020202020204" pitchFamily="34" charset="0"/>
                <a:ea typeface="黑体" panose="02010609060101010101" pitchFamily="2" charset="-122"/>
              </a:rPr>
              <a:t>时</a:t>
            </a:r>
            <a:r>
              <a:rPr kumimoji="0" lang="zh-CN" altLang="zh-CN" sz="2800" dirty="0">
                <a:solidFill>
                  <a:srgbClr val="000099"/>
                </a:solidFill>
                <a:latin typeface="Arial" panose="020B0604020202020204" pitchFamily="34" charset="0"/>
                <a:ea typeface="黑体" panose="02010609060101010101" pitchFamily="2" charset="-122"/>
              </a:rPr>
              <a:t>，网络出现了</a:t>
            </a:r>
            <a:r>
              <a:rPr kumimoji="0" lang="zh-CN" altLang="zh-CN" sz="2800" dirty="0">
                <a:solidFill>
                  <a:srgbClr val="FF0000"/>
                </a:solidFill>
                <a:latin typeface="Arial" panose="020B0604020202020204" pitchFamily="34" charset="0"/>
                <a:ea typeface="黑体" panose="02010609060101010101" pitchFamily="2" charset="-122"/>
              </a:rPr>
              <a:t>超时</a:t>
            </a:r>
            <a:r>
              <a:rPr kumimoji="0" lang="zh-CN" altLang="zh-CN" sz="2800" dirty="0">
                <a:solidFill>
                  <a:srgbClr val="000099"/>
                </a:solidFill>
                <a:latin typeface="Arial" panose="020B0604020202020204" pitchFamily="34" charset="0"/>
                <a:ea typeface="黑体" panose="02010609060101010101" pitchFamily="2" charset="-122"/>
              </a:rPr>
              <a:t>（图中的点</a:t>
            </a:r>
            <a:r>
              <a:rPr kumimoji="0" lang="en-US" altLang="zh-CN" sz="2800" dirty="0">
                <a:solidFill>
                  <a:srgbClr val="000099"/>
                </a:solidFill>
                <a:latin typeface="Arial" panose="020B0604020202020204" pitchFamily="34" charset="0"/>
                <a:ea typeface="黑体" panose="02010609060101010101" pitchFamily="2" charset="-122"/>
                <a:sym typeface="Wingdings" panose="05000000000000000000"/>
              </a:rPr>
              <a:t></a:t>
            </a:r>
            <a:r>
              <a:rPr kumimoji="0" lang="zh-CN" altLang="zh-CN" sz="2800" dirty="0">
                <a:solidFill>
                  <a:srgbClr val="000099"/>
                </a:solidFill>
                <a:latin typeface="Arial" panose="020B0604020202020204" pitchFamily="34" charset="0"/>
                <a:ea typeface="黑体" panose="02010609060101010101" pitchFamily="2" charset="-122"/>
              </a:rPr>
              <a:t>），发送方判断为网络拥塞。于是</a:t>
            </a:r>
            <a:r>
              <a:rPr kumimoji="0" lang="zh-CN" altLang="zh-CN" sz="2800" dirty="0">
                <a:solidFill>
                  <a:srgbClr val="FF0000"/>
                </a:solidFill>
                <a:latin typeface="Arial" panose="020B0604020202020204" pitchFamily="34" charset="0"/>
                <a:ea typeface="黑体" panose="02010609060101010101" pitchFamily="2" charset="-122"/>
              </a:rPr>
              <a:t>调整</a:t>
            </a:r>
            <a:r>
              <a:rPr kumimoji="0" lang="zh-CN" altLang="zh-CN" sz="2800" dirty="0" smtClean="0">
                <a:solidFill>
                  <a:srgbClr val="FF0000"/>
                </a:solidFill>
                <a:latin typeface="Arial" panose="020B0604020202020204" pitchFamily="34" charset="0"/>
                <a:ea typeface="黑体" panose="02010609060101010101" pitchFamily="2" charset="-122"/>
              </a:rPr>
              <a:t>门限值</a:t>
            </a:r>
            <a:r>
              <a:rPr kumimoji="0" lang="en-US" altLang="zh-CN" sz="2800" dirty="0" smtClean="0">
                <a:solidFill>
                  <a:srgbClr val="FF0000"/>
                </a:solidFill>
                <a:latin typeface="Arial" panose="020B0604020202020204" pitchFamily="34" charset="0"/>
                <a:ea typeface="黑体" panose="02010609060101010101" pitchFamily="2" charset="-122"/>
              </a:rPr>
              <a:t> </a:t>
            </a:r>
            <a:r>
              <a:rPr kumimoji="0" lang="en-US" altLang="zh-CN" sz="2800" dirty="0" err="1" smtClean="0">
                <a:solidFill>
                  <a:srgbClr val="000099"/>
                </a:solidFill>
                <a:latin typeface="Arial" panose="020B0604020202020204" pitchFamily="34" charset="0"/>
                <a:ea typeface="黑体" panose="02010609060101010101" pitchFamily="2" charset="-122"/>
              </a:rPr>
              <a:t>ssthresh</a:t>
            </a:r>
            <a:r>
              <a:rPr kumimoji="0" lang="en-US" altLang="zh-CN" sz="2800" dirty="0" smtClean="0">
                <a:solidFill>
                  <a:srgbClr val="000099"/>
                </a:solidFill>
                <a:latin typeface="Arial" panose="020B0604020202020204" pitchFamily="34" charset="0"/>
                <a:ea typeface="黑体" panose="02010609060101010101" pitchFamily="2" charset="-122"/>
              </a:rPr>
              <a:t> </a:t>
            </a:r>
            <a:r>
              <a:rPr kumimoji="0" lang="en-US" altLang="zh-CN" sz="2800" dirty="0">
                <a:solidFill>
                  <a:srgbClr val="000099"/>
                </a:solidFill>
                <a:latin typeface="Arial" panose="020B0604020202020204" pitchFamily="34" charset="0"/>
                <a:ea typeface="黑体" panose="02010609060101010101" pitchFamily="2" charset="-122"/>
              </a:rPr>
              <a:t>= </a:t>
            </a:r>
            <a:r>
              <a:rPr kumimoji="0" lang="en-US" altLang="zh-CN" sz="2800" dirty="0" err="1">
                <a:solidFill>
                  <a:srgbClr val="000099"/>
                </a:solidFill>
                <a:latin typeface="Arial" panose="020B0604020202020204" pitchFamily="34" charset="0"/>
                <a:ea typeface="黑体" panose="02010609060101010101" pitchFamily="2" charset="-122"/>
              </a:rPr>
              <a:t>cwnd</a:t>
            </a:r>
            <a:r>
              <a:rPr kumimoji="0" lang="en-US" altLang="zh-CN" sz="2800" dirty="0">
                <a:solidFill>
                  <a:srgbClr val="000099"/>
                </a:solidFill>
                <a:latin typeface="Arial" panose="020B0604020202020204" pitchFamily="34" charset="0"/>
                <a:ea typeface="黑体" panose="02010609060101010101" pitchFamily="2" charset="-122"/>
              </a:rPr>
              <a:t> / 2 = 12</a:t>
            </a:r>
            <a:r>
              <a:rPr kumimoji="0" lang="zh-CN" altLang="zh-CN" sz="2800" dirty="0">
                <a:solidFill>
                  <a:srgbClr val="000099"/>
                </a:solidFill>
                <a:latin typeface="Arial" panose="020B0604020202020204" pitchFamily="34" charset="0"/>
                <a:ea typeface="黑体" panose="02010609060101010101" pitchFamily="2" charset="-122"/>
              </a:rPr>
              <a:t>，同时设置拥塞</a:t>
            </a:r>
            <a:r>
              <a:rPr kumimoji="0" lang="zh-CN" altLang="zh-CN" sz="2800" dirty="0" smtClean="0">
                <a:solidFill>
                  <a:srgbClr val="000099"/>
                </a:solidFill>
                <a:latin typeface="Arial" panose="020B0604020202020204" pitchFamily="34" charset="0"/>
                <a:ea typeface="黑体" panose="02010609060101010101" pitchFamily="2" charset="-122"/>
              </a:rPr>
              <a:t>窗口</a:t>
            </a:r>
            <a:r>
              <a:rPr kumimoji="0" lang="en-US" altLang="zh-CN" sz="2800" dirty="0" smtClean="0">
                <a:solidFill>
                  <a:srgbClr val="000099"/>
                </a:solidFill>
                <a:latin typeface="Arial" panose="020B0604020202020204" pitchFamily="34" charset="0"/>
                <a:ea typeface="黑体" panose="02010609060101010101" pitchFamily="2" charset="-122"/>
              </a:rPr>
              <a:t> </a:t>
            </a:r>
            <a:r>
              <a:rPr kumimoji="0" lang="en-US" altLang="zh-CN" sz="2800" dirty="0" err="1" smtClean="0">
                <a:solidFill>
                  <a:srgbClr val="000099"/>
                </a:solidFill>
                <a:latin typeface="Arial" panose="020B0604020202020204" pitchFamily="34" charset="0"/>
                <a:ea typeface="黑体" panose="02010609060101010101" pitchFamily="2" charset="-122"/>
              </a:rPr>
              <a:t>cwnd</a:t>
            </a:r>
            <a:r>
              <a:rPr kumimoji="0" lang="en-US" altLang="zh-CN" sz="2800" dirty="0" smtClean="0">
                <a:solidFill>
                  <a:srgbClr val="000099"/>
                </a:solidFill>
                <a:latin typeface="Arial" panose="020B0604020202020204" pitchFamily="34" charset="0"/>
                <a:ea typeface="黑体" panose="02010609060101010101" pitchFamily="2" charset="-122"/>
              </a:rPr>
              <a:t> = </a:t>
            </a:r>
            <a:r>
              <a:rPr kumimoji="0" lang="en-US" altLang="zh-CN" sz="2800" dirty="0">
                <a:solidFill>
                  <a:srgbClr val="000099"/>
                </a:solidFill>
                <a:latin typeface="Arial" panose="020B0604020202020204" pitchFamily="34" charset="0"/>
                <a:ea typeface="黑体" panose="02010609060101010101" pitchFamily="2" charset="-122"/>
              </a:rPr>
              <a:t>1</a:t>
            </a:r>
            <a:r>
              <a:rPr kumimoji="0" lang="zh-CN" altLang="zh-CN" sz="2800" dirty="0">
                <a:solidFill>
                  <a:srgbClr val="000099"/>
                </a:solidFill>
                <a:latin typeface="Arial" panose="020B0604020202020204" pitchFamily="34" charset="0"/>
                <a:ea typeface="黑体" panose="02010609060101010101" pitchFamily="2" charset="-122"/>
              </a:rPr>
              <a:t>，进入</a:t>
            </a:r>
            <a:r>
              <a:rPr kumimoji="0" lang="zh-CN" altLang="zh-CN" sz="2800" dirty="0">
                <a:solidFill>
                  <a:srgbClr val="FF0000"/>
                </a:solidFill>
                <a:latin typeface="Arial" panose="020B0604020202020204" pitchFamily="34" charset="0"/>
                <a:ea typeface="黑体" panose="02010609060101010101" pitchFamily="2" charset="-122"/>
              </a:rPr>
              <a:t>慢开始</a:t>
            </a:r>
            <a:r>
              <a:rPr kumimoji="0" lang="zh-CN" altLang="zh-CN" sz="2800" dirty="0">
                <a:solidFill>
                  <a:srgbClr val="000099"/>
                </a:solidFill>
                <a:latin typeface="Arial" panose="020B0604020202020204" pitchFamily="34" charset="0"/>
                <a:ea typeface="黑体" panose="02010609060101010101" pitchFamily="2" charset="-122"/>
              </a:rPr>
              <a:t>阶段</a:t>
            </a:r>
            <a:r>
              <a:rPr kumimoji="0" lang="zh-CN" altLang="zh-CN" sz="2800" dirty="0" smtClean="0">
                <a:solidFill>
                  <a:srgbClr val="000099"/>
                </a:solidFill>
                <a:latin typeface="Arial" panose="020B0604020202020204" pitchFamily="34" charset="0"/>
                <a:ea typeface="黑体" panose="02010609060101010101" pitchFamily="2" charset="-122"/>
              </a:rPr>
              <a:t>。</a:t>
            </a:r>
            <a:endParaRPr kumimoji="0" lang="zh-CN" altLang="zh-CN" sz="2800" dirty="0">
              <a:solidFill>
                <a:srgbClr val="000099"/>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5"/>
          <p:cNvSpPr txBox="1">
            <a:spLocks noChangeArrowheads="1"/>
          </p:cNvSpPr>
          <p:nvPr/>
        </p:nvSpPr>
        <p:spPr bwMode="auto">
          <a:xfrm>
            <a:off x="417512" y="152400"/>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eaLnBrk="0" fontAlgn="base" hangingPunct="0">
              <a:spcBef>
                <a:spcPct val="0"/>
              </a:spcBef>
              <a:spcAft>
                <a:spcPct val="0"/>
              </a:spcAft>
              <a:defRPr kumimoji="1" sz="4400" b="1">
                <a:solidFill>
                  <a:schemeClr val="tx2"/>
                </a:solidFill>
                <a:latin typeface="+mj-lt"/>
                <a:ea typeface="+mj-ea"/>
                <a:cs typeface="+mj-cs"/>
              </a:defRPr>
            </a:lvl1pPr>
            <a:lvl2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2pPr>
            <a:lvl3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3pPr>
            <a:lvl4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4pPr>
            <a:lvl5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5pPr>
            <a:lvl6pPr marL="4572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6pPr>
            <a:lvl7pPr marL="9144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7pPr>
            <a:lvl8pPr marL="13716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8pPr>
            <a:lvl9pPr marL="18288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3200" b="1" i="0" u="none" strike="noStrike" kern="0" cap="none" spc="0" normalizeH="0" baseline="0" noProof="0" smtClean="0">
                <a:ln>
                  <a:noFill/>
                </a:ln>
                <a:solidFill>
                  <a:srgbClr val="333399"/>
                </a:solidFill>
                <a:effectLst/>
                <a:uLnTx/>
                <a:uFillTx/>
                <a:latin typeface="Tahoma" panose="020B0604030504040204"/>
                <a:ea typeface="黑体" panose="02010609060101010101" pitchFamily="2" charset="-122"/>
                <a:cs typeface="+mj-cs"/>
              </a:rPr>
              <a:t>慢开始和拥塞避免算法的实现举例 </a:t>
            </a:r>
          </a:p>
        </p:txBody>
      </p:sp>
      <p:grpSp>
        <p:nvGrpSpPr>
          <p:cNvPr id="3" name="组合 2"/>
          <p:cNvGrpSpPr/>
          <p:nvPr/>
        </p:nvGrpSpPr>
        <p:grpSpPr>
          <a:xfrm>
            <a:off x="272479" y="836711"/>
            <a:ext cx="9536759" cy="3321087"/>
            <a:chOff x="272479" y="836711"/>
            <a:chExt cx="9536759" cy="3321087"/>
          </a:xfrm>
        </p:grpSpPr>
        <p:sp>
          <p:nvSpPr>
            <p:cNvPr id="103" name="Text Box 140"/>
            <p:cNvSpPr txBox="1">
              <a:spLocks noChangeArrowheads="1"/>
            </p:cNvSpPr>
            <p:nvPr/>
          </p:nvSpPr>
          <p:spPr bwMode="auto">
            <a:xfrm>
              <a:off x="4863078" y="985683"/>
              <a:ext cx="115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超时</a:t>
              </a:r>
            </a:p>
          </p:txBody>
        </p:sp>
        <p:sp>
          <p:nvSpPr>
            <p:cNvPr id="104" name="Line 2"/>
            <p:cNvSpPr>
              <a:spLocks noChangeShapeType="1"/>
            </p:cNvSpPr>
            <p:nvPr/>
          </p:nvSpPr>
          <p:spPr bwMode="auto">
            <a:xfrm flipV="1">
              <a:off x="1920153" y="3803111"/>
              <a:ext cx="6358624" cy="5046"/>
            </a:xfrm>
            <a:prstGeom prst="line">
              <a:avLst/>
            </a:prstGeom>
            <a:noFill/>
            <a:ln w="19050">
              <a:solidFill>
                <a:srgbClr val="000000"/>
              </a:solidFill>
              <a:round/>
              <a:tail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5" name="Line 3"/>
            <p:cNvSpPr>
              <a:spLocks noChangeShapeType="1"/>
            </p:cNvSpPr>
            <p:nvPr/>
          </p:nvSpPr>
          <p:spPr bwMode="auto">
            <a:xfrm>
              <a:off x="1918528" y="1177019"/>
              <a:ext cx="1626" cy="2631138"/>
            </a:xfrm>
            <a:prstGeom prst="line">
              <a:avLst/>
            </a:prstGeom>
            <a:noFill/>
            <a:ln w="19050">
              <a:solidFill>
                <a:srgbClr val="000000"/>
              </a:solidFill>
              <a:round/>
              <a:head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6" name="Line 4"/>
            <p:cNvSpPr>
              <a:spLocks noChangeShapeType="1"/>
            </p:cNvSpPr>
            <p:nvPr/>
          </p:nvSpPr>
          <p:spPr bwMode="auto">
            <a:xfrm>
              <a:off x="2154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8" name="Line 5"/>
            <p:cNvSpPr>
              <a:spLocks noChangeShapeType="1"/>
            </p:cNvSpPr>
            <p:nvPr/>
          </p:nvSpPr>
          <p:spPr bwMode="auto">
            <a:xfrm>
              <a:off x="238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9" name="Line 6"/>
            <p:cNvSpPr>
              <a:spLocks noChangeShapeType="1"/>
            </p:cNvSpPr>
            <p:nvPr/>
          </p:nvSpPr>
          <p:spPr bwMode="auto">
            <a:xfrm>
              <a:off x="262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0" name="Line 7"/>
            <p:cNvSpPr>
              <a:spLocks noChangeShapeType="1"/>
            </p:cNvSpPr>
            <p:nvPr/>
          </p:nvSpPr>
          <p:spPr bwMode="auto">
            <a:xfrm>
              <a:off x="285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1" name="Line 8"/>
            <p:cNvSpPr>
              <a:spLocks noChangeShapeType="1"/>
            </p:cNvSpPr>
            <p:nvPr/>
          </p:nvSpPr>
          <p:spPr bwMode="auto">
            <a:xfrm>
              <a:off x="309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2" name="Line 9"/>
            <p:cNvSpPr>
              <a:spLocks noChangeShapeType="1"/>
            </p:cNvSpPr>
            <p:nvPr/>
          </p:nvSpPr>
          <p:spPr bwMode="auto">
            <a:xfrm>
              <a:off x="332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3" name="Line 10"/>
            <p:cNvSpPr>
              <a:spLocks noChangeShapeType="1"/>
            </p:cNvSpPr>
            <p:nvPr/>
          </p:nvSpPr>
          <p:spPr bwMode="auto">
            <a:xfrm>
              <a:off x="355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4" name="Line 11"/>
            <p:cNvSpPr>
              <a:spLocks noChangeShapeType="1"/>
            </p:cNvSpPr>
            <p:nvPr/>
          </p:nvSpPr>
          <p:spPr bwMode="auto">
            <a:xfrm>
              <a:off x="379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5" name="Line 12"/>
            <p:cNvSpPr>
              <a:spLocks noChangeShapeType="1"/>
            </p:cNvSpPr>
            <p:nvPr/>
          </p:nvSpPr>
          <p:spPr bwMode="auto">
            <a:xfrm>
              <a:off x="402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6" name="Line 13"/>
            <p:cNvSpPr>
              <a:spLocks noChangeShapeType="1"/>
            </p:cNvSpPr>
            <p:nvPr/>
          </p:nvSpPr>
          <p:spPr bwMode="auto">
            <a:xfrm>
              <a:off x="426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7" name="Line 14"/>
            <p:cNvSpPr>
              <a:spLocks noChangeShapeType="1"/>
            </p:cNvSpPr>
            <p:nvPr/>
          </p:nvSpPr>
          <p:spPr bwMode="auto">
            <a:xfrm>
              <a:off x="449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8" name="Line 15"/>
            <p:cNvSpPr>
              <a:spLocks noChangeShapeType="1"/>
            </p:cNvSpPr>
            <p:nvPr/>
          </p:nvSpPr>
          <p:spPr bwMode="auto">
            <a:xfrm>
              <a:off x="472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9" name="Line 16"/>
            <p:cNvSpPr>
              <a:spLocks noChangeShapeType="1"/>
            </p:cNvSpPr>
            <p:nvPr/>
          </p:nvSpPr>
          <p:spPr bwMode="auto">
            <a:xfrm>
              <a:off x="496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0" name="Line 17"/>
            <p:cNvSpPr>
              <a:spLocks noChangeShapeType="1"/>
            </p:cNvSpPr>
            <p:nvPr/>
          </p:nvSpPr>
          <p:spPr bwMode="auto">
            <a:xfrm>
              <a:off x="5196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1" name="Line 18"/>
            <p:cNvSpPr>
              <a:spLocks noChangeShapeType="1"/>
            </p:cNvSpPr>
            <p:nvPr/>
          </p:nvSpPr>
          <p:spPr bwMode="auto">
            <a:xfrm>
              <a:off x="543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2" name="Line 19"/>
            <p:cNvSpPr>
              <a:spLocks noChangeShapeType="1"/>
            </p:cNvSpPr>
            <p:nvPr/>
          </p:nvSpPr>
          <p:spPr bwMode="auto">
            <a:xfrm>
              <a:off x="566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3" name="Line 20"/>
            <p:cNvSpPr>
              <a:spLocks noChangeShapeType="1"/>
            </p:cNvSpPr>
            <p:nvPr/>
          </p:nvSpPr>
          <p:spPr bwMode="auto">
            <a:xfrm>
              <a:off x="589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4" name="Line 21"/>
            <p:cNvSpPr>
              <a:spLocks noChangeShapeType="1"/>
            </p:cNvSpPr>
            <p:nvPr/>
          </p:nvSpPr>
          <p:spPr bwMode="auto">
            <a:xfrm>
              <a:off x="613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5" name="Line 22"/>
            <p:cNvSpPr>
              <a:spLocks noChangeShapeType="1"/>
            </p:cNvSpPr>
            <p:nvPr/>
          </p:nvSpPr>
          <p:spPr bwMode="auto">
            <a:xfrm>
              <a:off x="636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6" name="Line 23"/>
            <p:cNvSpPr>
              <a:spLocks noChangeShapeType="1"/>
            </p:cNvSpPr>
            <p:nvPr/>
          </p:nvSpPr>
          <p:spPr bwMode="auto">
            <a:xfrm>
              <a:off x="660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7" name="Line 24"/>
            <p:cNvSpPr>
              <a:spLocks noChangeShapeType="1"/>
            </p:cNvSpPr>
            <p:nvPr/>
          </p:nvSpPr>
          <p:spPr bwMode="auto">
            <a:xfrm>
              <a:off x="683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8" name="Line 25"/>
            <p:cNvSpPr>
              <a:spLocks noChangeShapeType="1"/>
            </p:cNvSpPr>
            <p:nvPr/>
          </p:nvSpPr>
          <p:spPr bwMode="auto">
            <a:xfrm>
              <a:off x="7068152"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0" name="Line 40"/>
            <p:cNvSpPr>
              <a:spLocks noChangeShapeType="1"/>
            </p:cNvSpPr>
            <p:nvPr/>
          </p:nvSpPr>
          <p:spPr bwMode="auto">
            <a:xfrm>
              <a:off x="1920153" y="340440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1" name="Line 41"/>
            <p:cNvSpPr>
              <a:spLocks noChangeShapeType="1"/>
            </p:cNvSpPr>
            <p:nvPr/>
          </p:nvSpPr>
          <p:spPr bwMode="auto">
            <a:xfrm>
              <a:off x="1920153" y="300064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2" name="Line 42"/>
            <p:cNvSpPr>
              <a:spLocks noChangeShapeType="1"/>
            </p:cNvSpPr>
            <p:nvPr/>
          </p:nvSpPr>
          <p:spPr bwMode="auto">
            <a:xfrm>
              <a:off x="1920153" y="259689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3" name="Line 43"/>
            <p:cNvSpPr>
              <a:spLocks noChangeShapeType="1"/>
            </p:cNvSpPr>
            <p:nvPr/>
          </p:nvSpPr>
          <p:spPr bwMode="auto">
            <a:xfrm>
              <a:off x="1920153" y="219313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4" name="Line 44"/>
            <p:cNvSpPr>
              <a:spLocks noChangeShapeType="1"/>
            </p:cNvSpPr>
            <p:nvPr/>
          </p:nvSpPr>
          <p:spPr bwMode="auto">
            <a:xfrm>
              <a:off x="1920153" y="178938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5" name="Line 45"/>
            <p:cNvSpPr>
              <a:spLocks noChangeShapeType="1"/>
            </p:cNvSpPr>
            <p:nvPr/>
          </p:nvSpPr>
          <p:spPr bwMode="auto">
            <a:xfrm>
              <a:off x="1920153" y="1385626"/>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6" name="Text Box 77"/>
            <p:cNvSpPr txBox="1">
              <a:spLocks noChangeArrowheads="1"/>
            </p:cNvSpPr>
            <p:nvPr/>
          </p:nvSpPr>
          <p:spPr bwMode="auto">
            <a:xfrm>
              <a:off x="2241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a:t>
              </a:r>
            </a:p>
          </p:txBody>
        </p:sp>
        <p:sp>
          <p:nvSpPr>
            <p:cNvPr id="237" name="Text Box 78"/>
            <p:cNvSpPr txBox="1">
              <a:spLocks noChangeArrowheads="1"/>
            </p:cNvSpPr>
            <p:nvPr/>
          </p:nvSpPr>
          <p:spPr bwMode="auto">
            <a:xfrm>
              <a:off x="2709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4</a:t>
              </a:r>
            </a:p>
          </p:txBody>
        </p:sp>
        <p:sp>
          <p:nvSpPr>
            <p:cNvPr id="238" name="Text Box 79"/>
            <p:cNvSpPr txBox="1">
              <a:spLocks noChangeArrowheads="1"/>
            </p:cNvSpPr>
            <p:nvPr/>
          </p:nvSpPr>
          <p:spPr bwMode="auto">
            <a:xfrm>
              <a:off x="3177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6</a:t>
              </a:r>
            </a:p>
          </p:txBody>
        </p:sp>
        <p:sp>
          <p:nvSpPr>
            <p:cNvPr id="239" name="Text Box 80"/>
            <p:cNvSpPr txBox="1">
              <a:spLocks noChangeArrowheads="1"/>
            </p:cNvSpPr>
            <p:nvPr/>
          </p:nvSpPr>
          <p:spPr bwMode="auto">
            <a:xfrm>
              <a:off x="3658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40" name="Text Box 81"/>
            <p:cNvSpPr txBox="1">
              <a:spLocks noChangeArrowheads="1"/>
            </p:cNvSpPr>
            <p:nvPr/>
          </p:nvSpPr>
          <p:spPr bwMode="auto">
            <a:xfrm>
              <a:off x="4048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10</a:t>
              </a:r>
            </a:p>
          </p:txBody>
        </p:sp>
        <p:sp>
          <p:nvSpPr>
            <p:cNvPr id="241" name="Text Box 82"/>
            <p:cNvSpPr txBox="1">
              <a:spLocks noChangeArrowheads="1"/>
            </p:cNvSpPr>
            <p:nvPr/>
          </p:nvSpPr>
          <p:spPr bwMode="auto">
            <a:xfrm>
              <a:off x="455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42" name="Text Box 83"/>
            <p:cNvSpPr txBox="1">
              <a:spLocks noChangeArrowheads="1"/>
            </p:cNvSpPr>
            <p:nvPr/>
          </p:nvSpPr>
          <p:spPr bwMode="auto">
            <a:xfrm>
              <a:off x="4997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14</a:t>
              </a:r>
            </a:p>
          </p:txBody>
        </p:sp>
        <p:sp>
          <p:nvSpPr>
            <p:cNvPr id="243" name="Text Box 84"/>
            <p:cNvSpPr txBox="1">
              <a:spLocks noChangeArrowheads="1"/>
            </p:cNvSpPr>
            <p:nvPr/>
          </p:nvSpPr>
          <p:spPr bwMode="auto">
            <a:xfrm>
              <a:off x="546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44" name="Text Box 85"/>
            <p:cNvSpPr txBox="1">
              <a:spLocks noChangeArrowheads="1"/>
            </p:cNvSpPr>
            <p:nvPr/>
          </p:nvSpPr>
          <p:spPr bwMode="auto">
            <a:xfrm>
              <a:off x="5950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18</a:t>
              </a:r>
            </a:p>
          </p:txBody>
        </p:sp>
        <p:sp>
          <p:nvSpPr>
            <p:cNvPr id="245" name="Text Box 86"/>
            <p:cNvSpPr txBox="1">
              <a:spLocks noChangeArrowheads="1"/>
            </p:cNvSpPr>
            <p:nvPr/>
          </p:nvSpPr>
          <p:spPr bwMode="auto">
            <a:xfrm>
              <a:off x="6418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46" name="Text Box 87"/>
            <p:cNvSpPr txBox="1">
              <a:spLocks noChangeArrowheads="1"/>
            </p:cNvSpPr>
            <p:nvPr/>
          </p:nvSpPr>
          <p:spPr bwMode="auto">
            <a:xfrm>
              <a:off x="6873153" y="3757688"/>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22</a:t>
              </a:r>
            </a:p>
          </p:txBody>
        </p:sp>
        <p:sp>
          <p:nvSpPr>
            <p:cNvPr id="247" name="Text Box 89"/>
            <p:cNvSpPr txBox="1">
              <a:spLocks noChangeArrowheads="1"/>
            </p:cNvSpPr>
            <p:nvPr/>
          </p:nvSpPr>
          <p:spPr bwMode="auto">
            <a:xfrm>
              <a:off x="1812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48" name="Text Box 90"/>
            <p:cNvSpPr txBox="1">
              <a:spLocks noChangeArrowheads="1"/>
            </p:cNvSpPr>
            <p:nvPr/>
          </p:nvSpPr>
          <p:spPr bwMode="auto">
            <a:xfrm>
              <a:off x="1647153" y="3591140"/>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50" name="Text Box 92"/>
            <p:cNvSpPr txBox="1">
              <a:spLocks noChangeArrowheads="1"/>
            </p:cNvSpPr>
            <p:nvPr/>
          </p:nvSpPr>
          <p:spPr bwMode="auto">
            <a:xfrm>
              <a:off x="1647153" y="2797088"/>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51" name="Text Box 93"/>
            <p:cNvSpPr txBox="1">
              <a:spLocks noChangeArrowheads="1"/>
            </p:cNvSpPr>
            <p:nvPr/>
          </p:nvSpPr>
          <p:spPr bwMode="auto">
            <a:xfrm>
              <a:off x="1530153" y="2406791"/>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52" name="Text Box 94"/>
            <p:cNvSpPr txBox="1">
              <a:spLocks noChangeArrowheads="1"/>
            </p:cNvSpPr>
            <p:nvPr/>
          </p:nvSpPr>
          <p:spPr bwMode="auto">
            <a:xfrm>
              <a:off x="1530153" y="201649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53" name="Text Box 95"/>
            <p:cNvSpPr txBox="1">
              <a:spLocks noChangeArrowheads="1"/>
            </p:cNvSpPr>
            <p:nvPr/>
          </p:nvSpPr>
          <p:spPr bwMode="auto">
            <a:xfrm>
              <a:off x="1530153" y="1612739"/>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54" name="Text Box 96"/>
            <p:cNvSpPr txBox="1">
              <a:spLocks noChangeArrowheads="1"/>
            </p:cNvSpPr>
            <p:nvPr/>
          </p:nvSpPr>
          <p:spPr bwMode="auto">
            <a:xfrm>
              <a:off x="1530153" y="120898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255" name="Oval 102"/>
            <p:cNvSpPr>
              <a:spLocks noChangeArrowheads="1"/>
            </p:cNvSpPr>
            <p:nvPr/>
          </p:nvSpPr>
          <p:spPr bwMode="auto">
            <a:xfrm>
              <a:off x="2573403" y="296027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6" name="Oval 103"/>
            <p:cNvSpPr>
              <a:spLocks noChangeArrowheads="1"/>
            </p:cNvSpPr>
            <p:nvPr/>
          </p:nvSpPr>
          <p:spPr bwMode="auto">
            <a:xfrm>
              <a:off x="2339403" y="336402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7" name="Oval 104"/>
            <p:cNvSpPr>
              <a:spLocks noChangeArrowheads="1"/>
            </p:cNvSpPr>
            <p:nvPr/>
          </p:nvSpPr>
          <p:spPr bwMode="auto">
            <a:xfrm>
              <a:off x="1881153" y="36264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8" name="Oval 105"/>
            <p:cNvSpPr>
              <a:spLocks noChangeArrowheads="1"/>
            </p:cNvSpPr>
            <p:nvPr/>
          </p:nvSpPr>
          <p:spPr bwMode="auto">
            <a:xfrm>
              <a:off x="2095653" y="355581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9" name="Oval 106"/>
            <p:cNvSpPr>
              <a:spLocks noChangeArrowheads="1"/>
            </p:cNvSpPr>
            <p:nvPr/>
          </p:nvSpPr>
          <p:spPr bwMode="auto">
            <a:xfrm>
              <a:off x="2807403" y="214939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0" name="Oval 107"/>
            <p:cNvSpPr>
              <a:spLocks noChangeArrowheads="1"/>
            </p:cNvSpPr>
            <p:nvPr/>
          </p:nvSpPr>
          <p:spPr bwMode="auto">
            <a:xfrm>
              <a:off x="3041403" y="204172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1" name="Oval 108"/>
            <p:cNvSpPr>
              <a:spLocks noChangeArrowheads="1"/>
            </p:cNvSpPr>
            <p:nvPr/>
          </p:nvSpPr>
          <p:spPr bwMode="auto">
            <a:xfrm>
              <a:off x="3275403" y="19458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2" name="Oval 109"/>
            <p:cNvSpPr>
              <a:spLocks noChangeArrowheads="1"/>
            </p:cNvSpPr>
            <p:nvPr/>
          </p:nvSpPr>
          <p:spPr bwMode="auto">
            <a:xfrm>
              <a:off x="3748277" y="17439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3" name="Oval 110"/>
            <p:cNvSpPr>
              <a:spLocks noChangeArrowheads="1"/>
            </p:cNvSpPr>
            <p:nvPr/>
          </p:nvSpPr>
          <p:spPr bwMode="auto">
            <a:xfrm>
              <a:off x="3509403" y="184489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4" name="Oval 113"/>
            <p:cNvSpPr>
              <a:spLocks noChangeArrowheads="1"/>
            </p:cNvSpPr>
            <p:nvPr/>
          </p:nvSpPr>
          <p:spPr bwMode="auto">
            <a:xfrm>
              <a:off x="3982277" y="164302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5" name="Oval 114"/>
            <p:cNvSpPr>
              <a:spLocks noChangeArrowheads="1"/>
            </p:cNvSpPr>
            <p:nvPr/>
          </p:nvSpPr>
          <p:spPr bwMode="auto">
            <a:xfrm>
              <a:off x="4211403" y="154712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6" name="Oval 116"/>
            <p:cNvSpPr>
              <a:spLocks noChangeArrowheads="1"/>
            </p:cNvSpPr>
            <p:nvPr/>
          </p:nvSpPr>
          <p:spPr bwMode="auto">
            <a:xfrm>
              <a:off x="4674527" y="133011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7" name="Oval 117"/>
            <p:cNvSpPr>
              <a:spLocks noChangeArrowheads="1"/>
            </p:cNvSpPr>
            <p:nvPr/>
          </p:nvSpPr>
          <p:spPr bwMode="auto">
            <a:xfrm>
              <a:off x="4445403" y="1431049"/>
              <a:ext cx="91000" cy="94210"/>
            </a:xfrm>
            <a:prstGeom prst="ellipse">
              <a:avLst/>
            </a:prstGeom>
            <a:solidFill>
              <a:srgbClr val="0000FF"/>
            </a:solidFill>
            <a:ln w="2857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8" name="Freeform 118"/>
            <p:cNvSpPr/>
            <p:nvPr/>
          </p:nvSpPr>
          <p:spPr bwMode="auto">
            <a:xfrm>
              <a:off x="1842153" y="1385626"/>
              <a:ext cx="2881124" cy="2304769"/>
            </a:xfrm>
            <a:custGeom>
              <a:avLst/>
              <a:gdLst>
                <a:gd name="T0" fmla="*/ 2147483647 w 1773"/>
                <a:gd name="T1" fmla="*/ 0 h 1370"/>
                <a:gd name="T2" fmla="*/ 2147483647 w 1773"/>
                <a:gd name="T3" fmla="*/ 2147483647 h 1370"/>
                <a:gd name="T4" fmla="*/ 2147483647 w 1773"/>
                <a:gd name="T5" fmla="*/ 2147483647 h 1370"/>
                <a:gd name="T6" fmla="*/ 2147483647 w 1773"/>
                <a:gd name="T7" fmla="*/ 2147483647 h 1370"/>
                <a:gd name="T8" fmla="*/ 2147483647 w 1773"/>
                <a:gd name="T9" fmla="*/ 2147483647 h 1370"/>
                <a:gd name="T10" fmla="*/ 2147483647 w 1773"/>
                <a:gd name="T11" fmla="*/ 2147483647 h 1370"/>
                <a:gd name="T12" fmla="*/ 0 60000 65536"/>
                <a:gd name="T13" fmla="*/ 0 60000 65536"/>
                <a:gd name="T14" fmla="*/ 0 60000 65536"/>
                <a:gd name="T15" fmla="*/ 0 60000 65536"/>
                <a:gd name="T16" fmla="*/ 0 60000 65536"/>
                <a:gd name="T17" fmla="*/ 0 60000 65536"/>
                <a:gd name="T18" fmla="*/ 0 w 1773"/>
                <a:gd name="T19" fmla="*/ 0 h 1370"/>
                <a:gd name="T20" fmla="*/ 1773 w 1773"/>
                <a:gd name="T21" fmla="*/ 1370 h 1370"/>
              </a:gdLst>
              <a:ahLst/>
              <a:cxnLst>
                <a:cxn ang="T12">
                  <a:pos x="T0" y="T1"/>
                </a:cxn>
                <a:cxn ang="T13">
                  <a:pos x="T2" y="T3"/>
                </a:cxn>
                <a:cxn ang="T14">
                  <a:pos x="T4" y="T5"/>
                </a:cxn>
                <a:cxn ang="T15">
                  <a:pos x="T6" y="T7"/>
                </a:cxn>
                <a:cxn ang="T16">
                  <a:pos x="T8" y="T9"/>
                </a:cxn>
                <a:cxn ang="T17">
                  <a:pos x="T10" y="T11"/>
                </a:cxn>
              </a:cxnLst>
              <a:rect l="T18" t="T19" r="T20" b="T21"/>
              <a:pathLst>
                <a:path w="1773" h="1370">
                  <a:moveTo>
                    <a:pt x="1773" y="0"/>
                  </a:moveTo>
                  <a:lnTo>
                    <a:pt x="618" y="487"/>
                  </a:lnTo>
                  <a:lnTo>
                    <a:pt x="480" y="961"/>
                  </a:lnTo>
                  <a:lnTo>
                    <a:pt x="331" y="1201"/>
                  </a:lnTo>
                  <a:lnTo>
                    <a:pt x="187" y="1321"/>
                  </a:lnTo>
                  <a:cubicBezTo>
                    <a:pt x="47" y="1370"/>
                    <a:pt x="0" y="1369"/>
                    <a:pt x="55" y="1369"/>
                  </a:cubicBezTo>
                </a:path>
              </a:pathLst>
            </a:custGeom>
            <a:noFill/>
            <a:ln w="28575" cmpd="sng">
              <a:solidFill>
                <a:srgbClr val="0000FF"/>
              </a:solidFill>
              <a:rou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9" name="Text Box 134"/>
            <p:cNvSpPr txBox="1">
              <a:spLocks noChangeArrowheads="1"/>
            </p:cNvSpPr>
            <p:nvPr/>
          </p:nvSpPr>
          <p:spPr bwMode="auto">
            <a:xfrm>
              <a:off x="8280402" y="359618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传输轮次</a:t>
              </a:r>
            </a:p>
          </p:txBody>
        </p:sp>
        <p:sp>
          <p:nvSpPr>
            <p:cNvPr id="270" name="Text Box 135"/>
            <p:cNvSpPr txBox="1">
              <a:spLocks noChangeArrowheads="1"/>
            </p:cNvSpPr>
            <p:nvPr/>
          </p:nvSpPr>
          <p:spPr bwMode="auto">
            <a:xfrm>
              <a:off x="966278" y="836711"/>
              <a:ext cx="19303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拥塞窗口  </a:t>
              </a:r>
              <a:r>
                <a:rPr kumimoji="1" lang="en-US" altLang="zh-CN" sz="2000" b="1" i="0" u="none" strike="noStrike" kern="0" cap="none" spc="0" normalizeH="0" baseline="0" noProof="0" dirty="0" err="1" smtClean="0">
                  <a:ln>
                    <a:noFill/>
                  </a:ln>
                  <a:solidFill>
                    <a:srgbClr val="000000"/>
                  </a:solidFill>
                  <a:effectLst/>
                  <a:uLnTx/>
                  <a:uFillTx/>
                  <a:latin typeface="Times New Roman" panose="02020603050405020304" pitchFamily="18" charset="0"/>
                  <a:ea typeface="宋体" panose="02010600030101010101" pitchFamily="2" charset="-122"/>
                </a:rPr>
                <a:t>cwnd</a:t>
              </a:r>
              <a:endPar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271" name="Text Box 140"/>
            <p:cNvSpPr txBox="1">
              <a:spLocks noChangeArrowheads="1"/>
            </p:cNvSpPr>
            <p:nvPr/>
          </p:nvSpPr>
          <p:spPr bwMode="auto">
            <a:xfrm>
              <a:off x="7049973" y="1815231"/>
              <a:ext cx="11813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3-ACK</a:t>
              </a:r>
              <a:endPar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endParaRPr>
            </a:p>
          </p:txBody>
        </p:sp>
        <p:sp>
          <p:nvSpPr>
            <p:cNvPr id="272" name="Rectangle 160"/>
            <p:cNvSpPr>
              <a:spLocks noChangeArrowheads="1"/>
            </p:cNvSpPr>
            <p:nvPr/>
          </p:nvSpPr>
          <p:spPr bwMode="auto">
            <a:xfrm>
              <a:off x="1998153" y="1304875"/>
              <a:ext cx="195000" cy="21533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3" name="Line 156"/>
            <p:cNvSpPr>
              <a:spLocks noChangeShapeType="1"/>
            </p:cNvSpPr>
            <p:nvPr/>
          </p:nvSpPr>
          <p:spPr bwMode="auto">
            <a:xfrm>
              <a:off x="1998153" y="2193137"/>
              <a:ext cx="858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4" name="Line 146"/>
            <p:cNvSpPr>
              <a:spLocks noChangeShapeType="1"/>
            </p:cNvSpPr>
            <p:nvPr/>
          </p:nvSpPr>
          <p:spPr bwMode="auto">
            <a:xfrm flipV="1">
              <a:off x="1998153" y="1378897"/>
              <a:ext cx="2743000" cy="6729"/>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5" name="Rectangle 162"/>
            <p:cNvSpPr>
              <a:spLocks noChangeArrowheads="1"/>
            </p:cNvSpPr>
            <p:nvPr/>
          </p:nvSpPr>
          <p:spPr bwMode="auto">
            <a:xfrm>
              <a:off x="5352153" y="3565904"/>
              <a:ext cx="1480374" cy="161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7" name="Text Box 203"/>
            <p:cNvSpPr txBox="1">
              <a:spLocks noChangeArrowheads="1"/>
            </p:cNvSpPr>
            <p:nvPr/>
          </p:nvSpPr>
          <p:spPr bwMode="auto">
            <a:xfrm>
              <a:off x="8170649" y="1977696"/>
              <a:ext cx="163858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TCP Reno </a:t>
              </a: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版本</a:t>
              </a:r>
            </a:p>
          </p:txBody>
        </p:sp>
        <p:sp>
          <p:nvSpPr>
            <p:cNvPr id="278" name="Text Box 205"/>
            <p:cNvSpPr txBox="1">
              <a:spLocks noChangeArrowheads="1"/>
            </p:cNvSpPr>
            <p:nvPr/>
          </p:nvSpPr>
          <p:spPr bwMode="auto">
            <a:xfrm>
              <a:off x="272479" y="1918920"/>
              <a:ext cx="12811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err="1" smtClean="0">
                  <a:ln>
                    <a:noFill/>
                  </a:ln>
                  <a:solidFill>
                    <a:srgbClr val="C00000"/>
                  </a:solidFill>
                  <a:effectLst/>
                  <a:uLnTx/>
                  <a:uFillTx/>
                  <a:latin typeface="Times New Roman" panose="02020603050405020304" pitchFamily="18" charset="0"/>
                  <a:ea typeface="宋体" panose="02010600030101010101" pitchFamily="2" charset="-122"/>
                </a:rPr>
                <a:t>ssthresh</a:t>
              </a:r>
              <a:endParaRPr kumimoji="1" lang="en-US" altLang="zh-CN"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rPr>
                <a:t> 的初始值</a:t>
              </a:r>
            </a:p>
          </p:txBody>
        </p:sp>
        <p:sp>
          <p:nvSpPr>
            <p:cNvPr id="280" name="Line 215"/>
            <p:cNvSpPr>
              <a:spLocks noChangeShapeType="1"/>
            </p:cNvSpPr>
            <p:nvPr/>
          </p:nvSpPr>
          <p:spPr bwMode="auto">
            <a:xfrm flipV="1">
              <a:off x="1413153" y="2223418"/>
              <a:ext cx="219374" cy="0"/>
            </a:xfrm>
            <a:prstGeom prst="line">
              <a:avLst/>
            </a:prstGeom>
            <a:noFill/>
            <a:ln w="19050">
              <a:solidFill>
                <a:srgbClr val="C00000"/>
              </a:solidFill>
              <a:round/>
              <a:tailEnd type="triangle" w="sm"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1" name="Text Box 206"/>
            <p:cNvSpPr txBox="1">
              <a:spLocks noChangeArrowheads="1"/>
            </p:cNvSpPr>
            <p:nvPr/>
          </p:nvSpPr>
          <p:spPr bwMode="auto">
            <a:xfrm rot="20245475">
              <a:off x="6948778" y="2393474"/>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282" name="Oval 125"/>
            <p:cNvSpPr>
              <a:spLocks noChangeArrowheads="1"/>
            </p:cNvSpPr>
            <p:nvPr/>
          </p:nvSpPr>
          <p:spPr bwMode="auto">
            <a:xfrm>
              <a:off x="5147403" y="354067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3" name="Oval 126"/>
            <p:cNvSpPr>
              <a:spLocks noChangeArrowheads="1"/>
            </p:cNvSpPr>
            <p:nvPr/>
          </p:nvSpPr>
          <p:spPr bwMode="auto">
            <a:xfrm>
              <a:off x="5383027" y="334383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4" name="Oval 127"/>
            <p:cNvSpPr>
              <a:spLocks noChangeArrowheads="1"/>
            </p:cNvSpPr>
            <p:nvPr/>
          </p:nvSpPr>
          <p:spPr bwMode="auto">
            <a:xfrm>
              <a:off x="4903653" y="361637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5" name="Oval 128"/>
            <p:cNvSpPr>
              <a:spLocks noChangeArrowheads="1"/>
            </p:cNvSpPr>
            <p:nvPr/>
          </p:nvSpPr>
          <p:spPr bwMode="auto">
            <a:xfrm>
              <a:off x="5623527" y="295354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6" name="Oval 129"/>
            <p:cNvSpPr>
              <a:spLocks noChangeArrowheads="1"/>
            </p:cNvSpPr>
            <p:nvPr/>
          </p:nvSpPr>
          <p:spPr bwMode="auto">
            <a:xfrm>
              <a:off x="6106153" y="24404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7" name="Oval 130"/>
            <p:cNvSpPr>
              <a:spLocks noChangeArrowheads="1"/>
            </p:cNvSpPr>
            <p:nvPr/>
          </p:nvSpPr>
          <p:spPr bwMode="auto">
            <a:xfrm>
              <a:off x="6795153" y="214771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8" name="Oval 131"/>
            <p:cNvSpPr>
              <a:spLocks noChangeArrowheads="1"/>
            </p:cNvSpPr>
            <p:nvPr/>
          </p:nvSpPr>
          <p:spPr bwMode="auto">
            <a:xfrm>
              <a:off x="6335277" y="233445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9" name="Oval 132"/>
            <p:cNvSpPr>
              <a:spLocks noChangeArrowheads="1"/>
            </p:cNvSpPr>
            <p:nvPr/>
          </p:nvSpPr>
          <p:spPr bwMode="auto">
            <a:xfrm>
              <a:off x="6569277" y="22385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0" name="Line 147"/>
            <p:cNvSpPr>
              <a:spLocks noChangeShapeType="1"/>
            </p:cNvSpPr>
            <p:nvPr/>
          </p:nvSpPr>
          <p:spPr bwMode="auto">
            <a:xfrm rot="10800000">
              <a:off x="2016028" y="2595210"/>
              <a:ext cx="4134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291" name="直接连接符 115"/>
            <p:cNvCxnSpPr>
              <a:cxnSpLocks noChangeShapeType="1"/>
            </p:cNvCxnSpPr>
            <p:nvPr/>
          </p:nvCxnSpPr>
          <p:spPr bwMode="auto">
            <a:xfrm>
              <a:off x="4728153" y="1375532"/>
              <a:ext cx="234000" cy="2266077"/>
            </a:xfrm>
            <a:prstGeom prst="line">
              <a:avLst/>
            </a:prstGeom>
            <a:noFill/>
            <a:ln w="28575" algn="ctr">
              <a:solidFill>
                <a:srgbClr val="0000FF"/>
              </a:solidFill>
              <a:round/>
            </a:ln>
            <a:extLst>
              <a:ext uri="{909E8E84-426E-40DD-AFC4-6F175D3DCCD1}">
                <a14:hiddenFill xmlns:a14="http://schemas.microsoft.com/office/drawing/2010/main">
                  <a:noFill/>
                </a14:hiddenFill>
              </a:ext>
            </a:extLst>
          </p:spPr>
        </p:cxnSp>
        <p:sp>
          <p:nvSpPr>
            <p:cNvPr id="293" name="Rectangle 161"/>
            <p:cNvSpPr>
              <a:spLocks noChangeArrowheads="1"/>
            </p:cNvSpPr>
            <p:nvPr/>
          </p:nvSpPr>
          <p:spPr bwMode="auto">
            <a:xfrm>
              <a:off x="2555757" y="1801158"/>
              <a:ext cx="442000" cy="36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sp>
          <p:nvSpPr>
            <p:cNvPr id="294" name="Oval 129"/>
            <p:cNvSpPr>
              <a:spLocks noChangeArrowheads="1"/>
            </p:cNvSpPr>
            <p:nvPr/>
          </p:nvSpPr>
          <p:spPr bwMode="auto">
            <a:xfrm>
              <a:off x="5868903" y="254978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5" name="任意多边形 134"/>
            <p:cNvSpPr/>
            <p:nvPr/>
          </p:nvSpPr>
          <p:spPr bwMode="auto">
            <a:xfrm>
              <a:off x="4952403" y="2181361"/>
              <a:ext cx="1906124" cy="1485482"/>
            </a:xfrm>
            <a:custGeom>
              <a:avLst/>
              <a:gdLst>
                <a:gd name="T0" fmla="*/ 0 w 1929384"/>
                <a:gd name="T1" fmla="*/ 1404281 h 1426464"/>
                <a:gd name="T2" fmla="*/ 224888 w 1929384"/>
                <a:gd name="T3" fmla="*/ 1336767 h 1426464"/>
                <a:gd name="T4" fmla="*/ 445365 w 1929384"/>
                <a:gd name="T5" fmla="*/ 1152231 h 1426464"/>
                <a:gd name="T6" fmla="*/ 903959 w 1929384"/>
                <a:gd name="T7" fmla="*/ 409583 h 1426464"/>
                <a:gd name="T8" fmla="*/ 1860836 w 1929384"/>
                <a:gd name="T9" fmla="*/ 0 h 1426464"/>
                <a:gd name="T10" fmla="*/ 0 60000 65536"/>
                <a:gd name="T11" fmla="*/ 0 60000 65536"/>
                <a:gd name="T12" fmla="*/ 0 60000 65536"/>
                <a:gd name="T13" fmla="*/ 0 60000 65536"/>
                <a:gd name="T14" fmla="*/ 0 60000 65536"/>
                <a:gd name="T15" fmla="*/ 0 w 1929384"/>
                <a:gd name="T16" fmla="*/ 0 h 1426464"/>
                <a:gd name="T17" fmla="*/ 1929384 w 1929384"/>
                <a:gd name="T18" fmla="*/ 1426464 h 1426464"/>
              </a:gdLst>
              <a:ahLst/>
              <a:cxnLst>
                <a:cxn ang="T10">
                  <a:pos x="T0" y="T1"/>
                </a:cxn>
                <a:cxn ang="T11">
                  <a:pos x="T2" y="T3"/>
                </a:cxn>
                <a:cxn ang="T12">
                  <a:pos x="T4" y="T5"/>
                </a:cxn>
                <a:cxn ang="T13">
                  <a:pos x="T6" y="T7"/>
                </a:cxn>
                <a:cxn ang="T14">
                  <a:pos x="T8" y="T9"/>
                </a:cxn>
              </a:cxnLst>
              <a:rect l="T15" t="T16" r="T17" b="T18"/>
              <a:pathLst>
                <a:path w="1929384" h="1426464">
                  <a:moveTo>
                    <a:pt x="0" y="1426464"/>
                  </a:moveTo>
                  <a:lnTo>
                    <a:pt x="233172" y="1357884"/>
                  </a:lnTo>
                  <a:lnTo>
                    <a:pt x="461772" y="1170432"/>
                  </a:lnTo>
                  <a:lnTo>
                    <a:pt x="937260" y="416052"/>
                  </a:lnTo>
                  <a:lnTo>
                    <a:pt x="1929384" y="0"/>
                  </a:lnTo>
                </a:path>
              </a:pathLst>
            </a:custGeom>
            <a:noFill/>
            <a:ln w="28575" cap="flat" cmpd="sng" algn="ctr">
              <a:solidFill>
                <a:srgbClr val="00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6" name="Rectangle 161"/>
            <p:cNvSpPr>
              <a:spLocks noChangeArrowheads="1"/>
            </p:cNvSpPr>
            <p:nvPr/>
          </p:nvSpPr>
          <p:spPr bwMode="auto">
            <a:xfrm>
              <a:off x="4545899" y="1021117"/>
              <a:ext cx="367250" cy="3061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cxnSp>
          <p:nvCxnSpPr>
            <p:cNvPr id="297" name="直接连接符 119"/>
            <p:cNvCxnSpPr>
              <a:cxnSpLocks noChangeShapeType="1"/>
            </p:cNvCxnSpPr>
            <p:nvPr/>
          </p:nvCxnSpPr>
          <p:spPr bwMode="auto">
            <a:xfrm flipH="1">
              <a:off x="7064902" y="3022518"/>
              <a:ext cx="1624" cy="694795"/>
            </a:xfrm>
            <a:prstGeom prst="line">
              <a:avLst/>
            </a:prstGeom>
            <a:noFill/>
            <a:ln w="19050" algn="ctr">
              <a:solidFill>
                <a:srgbClr val="000000"/>
              </a:solidFill>
              <a:prstDash val="dash"/>
              <a:round/>
            </a:ln>
          </p:spPr>
        </p:cxnSp>
        <p:cxnSp>
          <p:nvCxnSpPr>
            <p:cNvPr id="298" name="直接连接符 121"/>
            <p:cNvCxnSpPr>
              <a:cxnSpLocks noChangeShapeType="1"/>
            </p:cNvCxnSpPr>
            <p:nvPr/>
          </p:nvCxnSpPr>
          <p:spPr bwMode="auto">
            <a:xfrm>
              <a:off x="2032278" y="3005695"/>
              <a:ext cx="5676125" cy="0"/>
            </a:xfrm>
            <a:prstGeom prst="line">
              <a:avLst/>
            </a:prstGeom>
            <a:noFill/>
            <a:ln w="19050" algn="ctr">
              <a:solidFill>
                <a:srgbClr val="000000"/>
              </a:solidFill>
              <a:prstDash val="dash"/>
              <a:round/>
            </a:ln>
          </p:spPr>
        </p:cxnSp>
        <p:sp>
          <p:nvSpPr>
            <p:cNvPr id="299" name="Oval 130"/>
            <p:cNvSpPr>
              <a:spLocks noChangeArrowheads="1"/>
            </p:cNvSpPr>
            <p:nvPr/>
          </p:nvSpPr>
          <p:spPr bwMode="auto">
            <a:xfrm>
              <a:off x="7021027" y="296195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0" name="Line 24"/>
            <p:cNvSpPr>
              <a:spLocks noChangeShapeType="1"/>
            </p:cNvSpPr>
            <p:nvPr/>
          </p:nvSpPr>
          <p:spPr bwMode="auto">
            <a:xfrm>
              <a:off x="7532902" y="363992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1" name="Line 22"/>
            <p:cNvSpPr>
              <a:spLocks noChangeShapeType="1"/>
            </p:cNvSpPr>
            <p:nvPr/>
          </p:nvSpPr>
          <p:spPr bwMode="auto">
            <a:xfrm>
              <a:off x="7295652" y="3644974"/>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2" name="Text Box 87"/>
            <p:cNvSpPr txBox="1">
              <a:spLocks noChangeArrowheads="1"/>
            </p:cNvSpPr>
            <p:nvPr/>
          </p:nvSpPr>
          <p:spPr bwMode="auto">
            <a:xfrm>
              <a:off x="7311902" y="375432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303" name="Line 22"/>
            <p:cNvSpPr>
              <a:spLocks noChangeShapeType="1"/>
            </p:cNvSpPr>
            <p:nvPr/>
          </p:nvSpPr>
          <p:spPr bwMode="auto">
            <a:xfrm>
              <a:off x="7776652" y="3653385"/>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04" name="直接连接符 134"/>
            <p:cNvCxnSpPr>
              <a:cxnSpLocks noChangeShapeType="1"/>
              <a:stCxn id="295" idx="4"/>
              <a:endCxn id="299" idx="3"/>
            </p:cNvCxnSpPr>
            <p:nvPr/>
          </p:nvCxnSpPr>
          <p:spPr bwMode="auto">
            <a:xfrm>
              <a:off x="6856903" y="2181361"/>
              <a:ext cx="204750" cy="832745"/>
            </a:xfrm>
            <a:prstGeom prst="line">
              <a:avLst/>
            </a:prstGeom>
            <a:noFill/>
            <a:ln w="28575" algn="ctr">
              <a:solidFill>
                <a:srgbClr val="0000FF"/>
              </a:solidFill>
              <a:round/>
            </a:ln>
          </p:spPr>
        </p:cxnSp>
        <p:sp>
          <p:nvSpPr>
            <p:cNvPr id="305" name="Text Box 206"/>
            <p:cNvSpPr txBox="1">
              <a:spLocks noChangeArrowheads="1"/>
            </p:cNvSpPr>
            <p:nvPr/>
          </p:nvSpPr>
          <p:spPr bwMode="auto">
            <a:xfrm rot="20070649">
              <a:off x="5809549" y="2010746"/>
              <a:ext cx="11144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1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6" name="Text Box 206"/>
            <p:cNvSpPr txBox="1">
              <a:spLocks noChangeArrowheads="1"/>
            </p:cNvSpPr>
            <p:nvPr/>
          </p:nvSpPr>
          <p:spPr bwMode="auto">
            <a:xfrm rot="20205303">
              <a:off x="2990278" y="147156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7" name="TextBox 147"/>
            <p:cNvSpPr txBox="1">
              <a:spLocks noChangeArrowheads="1"/>
            </p:cNvSpPr>
            <p:nvPr/>
          </p:nvSpPr>
          <p:spPr bwMode="auto">
            <a:xfrm>
              <a:off x="5542277" y="2191455"/>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08" name="矩形 150"/>
            <p:cNvSpPr>
              <a:spLocks noChangeArrowheads="1"/>
            </p:cNvSpPr>
            <p:nvPr/>
          </p:nvSpPr>
          <p:spPr bwMode="auto">
            <a:xfrm>
              <a:off x="2298778" y="3596186"/>
              <a:ext cx="2575625" cy="126174"/>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9" name="TextBox 148"/>
            <p:cNvSpPr txBox="1">
              <a:spLocks noChangeArrowheads="1"/>
            </p:cNvSpPr>
            <p:nvPr/>
          </p:nvSpPr>
          <p:spPr bwMode="auto">
            <a:xfrm>
              <a:off x="6720403" y="176582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1" name="矩形 151"/>
            <p:cNvSpPr>
              <a:spLocks noChangeArrowheads="1"/>
            </p:cNvSpPr>
            <p:nvPr/>
          </p:nvSpPr>
          <p:spPr bwMode="auto">
            <a:xfrm>
              <a:off x="7237152" y="3596186"/>
              <a:ext cx="607750" cy="114397"/>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12" name="直接连接符 153"/>
            <p:cNvCxnSpPr>
              <a:cxnSpLocks noChangeShapeType="1"/>
            </p:cNvCxnSpPr>
            <p:nvPr/>
          </p:nvCxnSpPr>
          <p:spPr bwMode="auto">
            <a:xfrm flipV="1">
              <a:off x="5903027" y="2630538"/>
              <a:ext cx="11376" cy="1043034"/>
            </a:xfrm>
            <a:prstGeom prst="line">
              <a:avLst/>
            </a:prstGeom>
            <a:noFill/>
            <a:ln w="19050" algn="ctr">
              <a:solidFill>
                <a:srgbClr val="000000"/>
              </a:solidFill>
              <a:prstDash val="dash"/>
              <a:round/>
            </a:ln>
          </p:spPr>
        </p:cxnSp>
        <p:cxnSp>
          <p:nvCxnSpPr>
            <p:cNvPr id="313" name="直接连接符 157"/>
            <p:cNvCxnSpPr>
              <a:cxnSpLocks noChangeShapeType="1"/>
            </p:cNvCxnSpPr>
            <p:nvPr/>
          </p:nvCxnSpPr>
          <p:spPr bwMode="auto">
            <a:xfrm flipV="1">
              <a:off x="6832527" y="2253700"/>
              <a:ext cx="11376" cy="1520811"/>
            </a:xfrm>
            <a:prstGeom prst="line">
              <a:avLst/>
            </a:prstGeom>
            <a:noFill/>
            <a:ln w="19050" algn="ctr">
              <a:solidFill>
                <a:srgbClr val="000000"/>
              </a:solidFill>
              <a:prstDash val="dash"/>
              <a:round/>
            </a:ln>
          </p:spPr>
        </p:cxnSp>
        <p:cxnSp>
          <p:nvCxnSpPr>
            <p:cNvPr id="314" name="直接连接符 141"/>
            <p:cNvCxnSpPr>
              <a:cxnSpLocks noChangeShapeType="1"/>
            </p:cNvCxnSpPr>
            <p:nvPr/>
          </p:nvCxnSpPr>
          <p:spPr bwMode="auto">
            <a:xfrm flipV="1">
              <a:off x="7001527" y="2475765"/>
              <a:ext cx="1248000" cy="560211"/>
            </a:xfrm>
            <a:prstGeom prst="line">
              <a:avLst/>
            </a:prstGeom>
            <a:noFill/>
            <a:ln w="28575" algn="ctr">
              <a:solidFill>
                <a:srgbClr val="0000FF"/>
              </a:solidFill>
              <a:round/>
            </a:ln>
          </p:spPr>
        </p:cxnSp>
        <p:sp>
          <p:nvSpPr>
            <p:cNvPr id="315" name="Oval 202"/>
            <p:cNvSpPr>
              <a:spLocks noChangeArrowheads="1"/>
            </p:cNvSpPr>
            <p:nvPr/>
          </p:nvSpPr>
          <p:spPr bwMode="auto">
            <a:xfrm>
              <a:off x="7724652" y="2655773"/>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6" name="Oval 130"/>
            <p:cNvSpPr>
              <a:spLocks noChangeArrowheads="1"/>
            </p:cNvSpPr>
            <p:nvPr/>
          </p:nvSpPr>
          <p:spPr bwMode="auto">
            <a:xfrm>
              <a:off x="7251777" y="28559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7" name="Oval 130"/>
            <p:cNvSpPr>
              <a:spLocks noChangeArrowheads="1"/>
            </p:cNvSpPr>
            <p:nvPr/>
          </p:nvSpPr>
          <p:spPr bwMode="auto">
            <a:xfrm>
              <a:off x="7490652" y="275839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8" name="TextBox 149"/>
            <p:cNvSpPr txBox="1">
              <a:spLocks noChangeArrowheads="1"/>
            </p:cNvSpPr>
            <p:nvPr/>
          </p:nvSpPr>
          <p:spPr bwMode="auto">
            <a:xfrm>
              <a:off x="6795153" y="298718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9" name="Oval 202"/>
            <p:cNvSpPr>
              <a:spLocks noChangeArrowheads="1"/>
            </p:cNvSpPr>
            <p:nvPr/>
          </p:nvSpPr>
          <p:spPr bwMode="auto">
            <a:xfrm>
              <a:off x="7966777" y="253128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20" name="直接连接符 117"/>
            <p:cNvCxnSpPr>
              <a:cxnSpLocks noChangeShapeType="1"/>
            </p:cNvCxnSpPr>
            <p:nvPr/>
          </p:nvCxnSpPr>
          <p:spPr bwMode="auto">
            <a:xfrm flipH="1">
              <a:off x="4726527" y="1506753"/>
              <a:ext cx="4876" cy="2200466"/>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cxnSp>
          <p:nvCxnSpPr>
            <p:cNvPr id="321" name="直接连接符 119"/>
            <p:cNvCxnSpPr>
              <a:cxnSpLocks noChangeShapeType="1"/>
            </p:cNvCxnSpPr>
            <p:nvPr/>
          </p:nvCxnSpPr>
          <p:spPr bwMode="auto">
            <a:xfrm>
              <a:off x="2854527" y="2309217"/>
              <a:ext cx="0" cy="1384543"/>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sp>
          <p:nvSpPr>
            <p:cNvPr id="249" name="Text Box 91"/>
            <p:cNvSpPr txBox="1">
              <a:spLocks noChangeArrowheads="1"/>
            </p:cNvSpPr>
            <p:nvPr/>
          </p:nvSpPr>
          <p:spPr bwMode="auto">
            <a:xfrm>
              <a:off x="1647153" y="3187385"/>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4</a:t>
              </a:r>
            </a:p>
          </p:txBody>
        </p:sp>
      </p:grpSp>
      <p:sp>
        <p:nvSpPr>
          <p:cNvPr id="276" name="Line 167"/>
          <p:cNvSpPr>
            <a:spLocks noChangeShapeType="1"/>
          </p:cNvSpPr>
          <p:nvPr/>
        </p:nvSpPr>
        <p:spPr bwMode="auto">
          <a:xfrm flipH="1" flipV="1">
            <a:off x="5941095" y="2586774"/>
            <a:ext cx="308049" cy="469390"/>
          </a:xfrm>
          <a:prstGeom prst="line">
            <a:avLst/>
          </a:prstGeom>
          <a:noFill/>
          <a:ln w="76200">
            <a:solidFill>
              <a:srgbClr val="FF0000">
                <a:alpha val="80000"/>
              </a:srgbClr>
            </a:solidFill>
            <a:round/>
            <a:headEnd type="none"/>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21" name="Text Box 101"/>
          <p:cNvSpPr txBox="1">
            <a:spLocks noChangeArrowheads="1"/>
          </p:cNvSpPr>
          <p:nvPr/>
        </p:nvSpPr>
        <p:spPr bwMode="auto">
          <a:xfrm>
            <a:off x="842392" y="4293096"/>
            <a:ext cx="865501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r>
              <a:rPr kumimoji="0" lang="zh-CN" altLang="zh-CN" sz="2800" dirty="0">
                <a:solidFill>
                  <a:srgbClr val="000099"/>
                </a:solidFill>
                <a:latin typeface="Arial" panose="020B0604020202020204" pitchFamily="34" charset="0"/>
                <a:ea typeface="黑体" panose="02010609060101010101" pitchFamily="2" charset="-122"/>
              </a:rPr>
              <a:t>按照慢开始算法，发送方每收到一个对新报文段的确认</a:t>
            </a:r>
            <a:r>
              <a:rPr kumimoji="0" lang="en-US" altLang="zh-CN" sz="2800" dirty="0">
                <a:solidFill>
                  <a:srgbClr val="000099"/>
                </a:solidFill>
                <a:latin typeface="Arial" panose="020B0604020202020204" pitchFamily="34" charset="0"/>
                <a:ea typeface="黑体" panose="02010609060101010101" pitchFamily="2" charset="-122"/>
              </a:rPr>
              <a:t>ACK</a:t>
            </a:r>
            <a:r>
              <a:rPr kumimoji="0" lang="zh-CN" altLang="zh-CN" sz="2800" dirty="0">
                <a:solidFill>
                  <a:srgbClr val="000099"/>
                </a:solidFill>
                <a:latin typeface="Arial" panose="020B0604020202020204" pitchFamily="34" charset="0"/>
                <a:ea typeface="黑体" panose="02010609060101010101" pitchFamily="2" charset="-122"/>
              </a:rPr>
              <a:t>，就把拥塞窗口</a:t>
            </a:r>
            <a:r>
              <a:rPr kumimoji="0" lang="zh-CN" altLang="zh-CN" sz="2800" dirty="0" smtClean="0">
                <a:solidFill>
                  <a:srgbClr val="000099"/>
                </a:solidFill>
                <a:latin typeface="Arial" panose="020B0604020202020204" pitchFamily="34" charset="0"/>
                <a:ea typeface="黑体" panose="02010609060101010101" pitchFamily="2" charset="-122"/>
              </a:rPr>
              <a:t>值</a:t>
            </a:r>
            <a:r>
              <a:rPr kumimoji="0" lang="zh-CN" altLang="en-US" sz="2800" dirty="0" smtClean="0">
                <a:solidFill>
                  <a:srgbClr val="000099"/>
                </a:solidFill>
                <a:latin typeface="Arial" panose="020B0604020202020204" pitchFamily="34" charset="0"/>
                <a:ea typeface="黑体" panose="02010609060101010101" pitchFamily="2" charset="-122"/>
              </a:rPr>
              <a:t>翻倍</a:t>
            </a:r>
            <a:r>
              <a:rPr kumimoji="0" lang="zh-CN" altLang="zh-CN" sz="2800" dirty="0" smtClean="0">
                <a:solidFill>
                  <a:srgbClr val="000099"/>
                </a:solidFill>
                <a:latin typeface="Arial" panose="020B0604020202020204" pitchFamily="34" charset="0"/>
                <a:ea typeface="黑体" panose="02010609060101010101" pitchFamily="2" charset="-122"/>
              </a:rPr>
              <a:t>。</a:t>
            </a:r>
            <a:endParaRPr kumimoji="0" lang="en-US" altLang="zh-CN" sz="2800" dirty="0" smtClean="0">
              <a:solidFill>
                <a:srgbClr val="000099"/>
              </a:solidFill>
              <a:latin typeface="Arial" panose="020B0604020202020204" pitchFamily="34" charset="0"/>
              <a:ea typeface="黑体" panose="02010609060101010101" pitchFamily="2" charset="-122"/>
            </a:endParaRPr>
          </a:p>
          <a:p>
            <a:pPr eaLnBrk="1" hangingPunct="1"/>
            <a:r>
              <a:rPr kumimoji="0" lang="zh-CN" altLang="zh-CN" sz="2800" dirty="0" smtClean="0">
                <a:solidFill>
                  <a:srgbClr val="000099"/>
                </a:solidFill>
                <a:latin typeface="Arial" panose="020B0604020202020204" pitchFamily="34" charset="0"/>
                <a:ea typeface="黑体" panose="02010609060101010101" pitchFamily="2" charset="-122"/>
              </a:rPr>
              <a:t>当</a:t>
            </a:r>
            <a:r>
              <a:rPr kumimoji="0" lang="zh-CN" altLang="zh-CN" sz="2800" dirty="0">
                <a:solidFill>
                  <a:srgbClr val="000099"/>
                </a:solidFill>
                <a:latin typeface="Arial" panose="020B0604020202020204" pitchFamily="34" charset="0"/>
                <a:ea typeface="黑体" panose="02010609060101010101" pitchFamily="2" charset="-122"/>
              </a:rPr>
              <a:t>拥塞窗口</a:t>
            </a:r>
            <a:r>
              <a:rPr kumimoji="0" lang="en-US" altLang="zh-CN" sz="2800" dirty="0" err="1">
                <a:solidFill>
                  <a:srgbClr val="000099"/>
                </a:solidFill>
                <a:latin typeface="Arial" panose="020B0604020202020204" pitchFamily="34" charset="0"/>
                <a:ea typeface="黑体" panose="02010609060101010101" pitchFamily="2" charset="-122"/>
              </a:rPr>
              <a:t>cwnd</a:t>
            </a:r>
            <a:r>
              <a:rPr kumimoji="0" lang="en-US" altLang="zh-CN" sz="2800" dirty="0">
                <a:solidFill>
                  <a:srgbClr val="000099"/>
                </a:solidFill>
                <a:latin typeface="Arial" panose="020B0604020202020204" pitchFamily="34" charset="0"/>
                <a:ea typeface="黑体" panose="02010609060101010101" pitchFamily="2" charset="-122"/>
              </a:rPr>
              <a:t> = </a:t>
            </a:r>
            <a:r>
              <a:rPr kumimoji="0" lang="en-US" altLang="zh-CN" sz="2800" dirty="0" err="1">
                <a:solidFill>
                  <a:srgbClr val="000099"/>
                </a:solidFill>
                <a:latin typeface="Arial" panose="020B0604020202020204" pitchFamily="34" charset="0"/>
                <a:ea typeface="黑体" panose="02010609060101010101" pitchFamily="2" charset="-122"/>
              </a:rPr>
              <a:t>ssthresh</a:t>
            </a:r>
            <a:r>
              <a:rPr kumimoji="0" lang="en-US" altLang="zh-CN" sz="2800" dirty="0">
                <a:solidFill>
                  <a:srgbClr val="000099"/>
                </a:solidFill>
                <a:latin typeface="Arial" panose="020B0604020202020204" pitchFamily="34" charset="0"/>
                <a:ea typeface="黑体" panose="02010609060101010101" pitchFamily="2" charset="-122"/>
              </a:rPr>
              <a:t> = 12</a:t>
            </a:r>
            <a:r>
              <a:rPr kumimoji="0" lang="zh-CN" altLang="zh-CN" sz="2800" dirty="0">
                <a:solidFill>
                  <a:srgbClr val="000099"/>
                </a:solidFill>
                <a:latin typeface="Arial" panose="020B0604020202020204" pitchFamily="34" charset="0"/>
                <a:ea typeface="黑体" panose="02010609060101010101" pitchFamily="2" charset="-122"/>
              </a:rPr>
              <a:t>时（图中的点</a:t>
            </a:r>
            <a:r>
              <a:rPr kumimoji="0" lang="en-US" altLang="zh-CN" sz="2800" dirty="0">
                <a:solidFill>
                  <a:srgbClr val="000099"/>
                </a:solidFill>
                <a:latin typeface="Arial" panose="020B0604020202020204" pitchFamily="34" charset="0"/>
                <a:ea typeface="黑体" panose="02010609060101010101" pitchFamily="2" charset="-122"/>
                <a:sym typeface="Wingdings" panose="05000000000000000000"/>
              </a:rPr>
              <a:t></a:t>
            </a:r>
            <a:r>
              <a:rPr kumimoji="0" lang="zh-CN" altLang="zh-CN" sz="2800" dirty="0">
                <a:solidFill>
                  <a:srgbClr val="000099"/>
                </a:solidFill>
                <a:latin typeface="Arial" panose="020B0604020202020204" pitchFamily="34" charset="0"/>
                <a:ea typeface="黑体" panose="02010609060101010101" pitchFamily="2" charset="-122"/>
              </a:rPr>
              <a:t>，这是新的</a:t>
            </a:r>
            <a:r>
              <a:rPr kumimoji="0" lang="en-US" altLang="zh-CN" sz="2800" dirty="0" err="1">
                <a:solidFill>
                  <a:srgbClr val="000099"/>
                </a:solidFill>
                <a:latin typeface="Arial" panose="020B0604020202020204" pitchFamily="34" charset="0"/>
                <a:ea typeface="黑体" panose="02010609060101010101" pitchFamily="2" charset="-122"/>
              </a:rPr>
              <a:t>ssthresh</a:t>
            </a:r>
            <a:r>
              <a:rPr kumimoji="0" lang="zh-CN" altLang="zh-CN" sz="2800" dirty="0">
                <a:solidFill>
                  <a:srgbClr val="000099"/>
                </a:solidFill>
                <a:latin typeface="Arial" panose="020B0604020202020204" pitchFamily="34" charset="0"/>
                <a:ea typeface="黑体" panose="02010609060101010101" pitchFamily="2" charset="-122"/>
              </a:rPr>
              <a:t>值），改为执行</a:t>
            </a:r>
            <a:r>
              <a:rPr kumimoji="0" lang="zh-CN" altLang="zh-CN" sz="2800" dirty="0">
                <a:solidFill>
                  <a:srgbClr val="FF0000"/>
                </a:solidFill>
                <a:latin typeface="Arial" panose="020B0604020202020204" pitchFamily="34" charset="0"/>
                <a:ea typeface="黑体" panose="02010609060101010101" pitchFamily="2" charset="-122"/>
              </a:rPr>
              <a:t>拥塞避免</a:t>
            </a:r>
            <a:r>
              <a:rPr kumimoji="0" lang="zh-CN" altLang="zh-CN" sz="2800" dirty="0">
                <a:solidFill>
                  <a:srgbClr val="000099"/>
                </a:solidFill>
                <a:latin typeface="Arial" panose="020B0604020202020204" pitchFamily="34" charset="0"/>
                <a:ea typeface="黑体" panose="02010609060101010101" pitchFamily="2" charset="-122"/>
              </a:rPr>
              <a:t>算法，拥塞窗口</a:t>
            </a:r>
            <a:r>
              <a:rPr kumimoji="0" lang="zh-CN" altLang="zh-CN" sz="2800" dirty="0">
                <a:solidFill>
                  <a:srgbClr val="FF0000"/>
                </a:solidFill>
                <a:latin typeface="Arial" panose="020B0604020202020204" pitchFamily="34" charset="0"/>
                <a:ea typeface="黑体" panose="02010609060101010101" pitchFamily="2" charset="-122"/>
              </a:rPr>
              <a:t>按线性规律增大。</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5"/>
          <p:cNvSpPr txBox="1">
            <a:spLocks noChangeArrowheads="1"/>
          </p:cNvSpPr>
          <p:nvPr/>
        </p:nvSpPr>
        <p:spPr bwMode="auto">
          <a:xfrm>
            <a:off x="417512" y="152400"/>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eaLnBrk="0" fontAlgn="base" hangingPunct="0">
              <a:spcBef>
                <a:spcPct val="0"/>
              </a:spcBef>
              <a:spcAft>
                <a:spcPct val="0"/>
              </a:spcAft>
              <a:defRPr kumimoji="1" sz="4400" b="1">
                <a:solidFill>
                  <a:schemeClr val="tx2"/>
                </a:solidFill>
                <a:latin typeface="+mj-lt"/>
                <a:ea typeface="+mj-ea"/>
                <a:cs typeface="+mj-cs"/>
              </a:defRPr>
            </a:lvl1pPr>
            <a:lvl2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2pPr>
            <a:lvl3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3pPr>
            <a:lvl4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4pPr>
            <a:lvl5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5pPr>
            <a:lvl6pPr marL="4572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6pPr>
            <a:lvl7pPr marL="9144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7pPr>
            <a:lvl8pPr marL="13716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8pPr>
            <a:lvl9pPr marL="18288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3200" b="1" i="0" u="none" strike="noStrike" kern="0" cap="none" spc="0" normalizeH="0" baseline="0" noProof="0" smtClean="0">
                <a:ln>
                  <a:noFill/>
                </a:ln>
                <a:solidFill>
                  <a:srgbClr val="333399"/>
                </a:solidFill>
                <a:effectLst/>
                <a:uLnTx/>
                <a:uFillTx/>
                <a:latin typeface="Tahoma" panose="020B0604030504040204"/>
                <a:ea typeface="黑体" panose="02010609060101010101" pitchFamily="2" charset="-122"/>
                <a:cs typeface="+mj-cs"/>
              </a:rPr>
              <a:t>慢开始和拥塞避免算法的实现举例 </a:t>
            </a:r>
          </a:p>
        </p:txBody>
      </p:sp>
      <p:grpSp>
        <p:nvGrpSpPr>
          <p:cNvPr id="3" name="组合 2"/>
          <p:cNvGrpSpPr/>
          <p:nvPr/>
        </p:nvGrpSpPr>
        <p:grpSpPr>
          <a:xfrm>
            <a:off x="272479" y="836711"/>
            <a:ext cx="9536759" cy="3321087"/>
            <a:chOff x="272479" y="836711"/>
            <a:chExt cx="9536759" cy="3321087"/>
          </a:xfrm>
        </p:grpSpPr>
        <p:sp>
          <p:nvSpPr>
            <p:cNvPr id="103" name="Text Box 140"/>
            <p:cNvSpPr txBox="1">
              <a:spLocks noChangeArrowheads="1"/>
            </p:cNvSpPr>
            <p:nvPr/>
          </p:nvSpPr>
          <p:spPr bwMode="auto">
            <a:xfrm>
              <a:off x="4863078" y="985683"/>
              <a:ext cx="115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超时</a:t>
              </a:r>
            </a:p>
          </p:txBody>
        </p:sp>
        <p:sp>
          <p:nvSpPr>
            <p:cNvPr id="104" name="Line 2"/>
            <p:cNvSpPr>
              <a:spLocks noChangeShapeType="1"/>
            </p:cNvSpPr>
            <p:nvPr/>
          </p:nvSpPr>
          <p:spPr bwMode="auto">
            <a:xfrm flipV="1">
              <a:off x="1920153" y="3803111"/>
              <a:ext cx="6358624" cy="5046"/>
            </a:xfrm>
            <a:prstGeom prst="line">
              <a:avLst/>
            </a:prstGeom>
            <a:noFill/>
            <a:ln w="19050">
              <a:solidFill>
                <a:srgbClr val="000000"/>
              </a:solidFill>
              <a:round/>
              <a:tail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5" name="Line 3"/>
            <p:cNvSpPr>
              <a:spLocks noChangeShapeType="1"/>
            </p:cNvSpPr>
            <p:nvPr/>
          </p:nvSpPr>
          <p:spPr bwMode="auto">
            <a:xfrm>
              <a:off x="1918528" y="1177019"/>
              <a:ext cx="1626" cy="2631138"/>
            </a:xfrm>
            <a:prstGeom prst="line">
              <a:avLst/>
            </a:prstGeom>
            <a:noFill/>
            <a:ln w="19050">
              <a:solidFill>
                <a:srgbClr val="000000"/>
              </a:solidFill>
              <a:round/>
              <a:head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6" name="Line 4"/>
            <p:cNvSpPr>
              <a:spLocks noChangeShapeType="1"/>
            </p:cNvSpPr>
            <p:nvPr/>
          </p:nvSpPr>
          <p:spPr bwMode="auto">
            <a:xfrm>
              <a:off x="2154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8" name="Line 5"/>
            <p:cNvSpPr>
              <a:spLocks noChangeShapeType="1"/>
            </p:cNvSpPr>
            <p:nvPr/>
          </p:nvSpPr>
          <p:spPr bwMode="auto">
            <a:xfrm>
              <a:off x="238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9" name="Line 6"/>
            <p:cNvSpPr>
              <a:spLocks noChangeShapeType="1"/>
            </p:cNvSpPr>
            <p:nvPr/>
          </p:nvSpPr>
          <p:spPr bwMode="auto">
            <a:xfrm>
              <a:off x="262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0" name="Line 7"/>
            <p:cNvSpPr>
              <a:spLocks noChangeShapeType="1"/>
            </p:cNvSpPr>
            <p:nvPr/>
          </p:nvSpPr>
          <p:spPr bwMode="auto">
            <a:xfrm>
              <a:off x="285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1" name="Line 8"/>
            <p:cNvSpPr>
              <a:spLocks noChangeShapeType="1"/>
            </p:cNvSpPr>
            <p:nvPr/>
          </p:nvSpPr>
          <p:spPr bwMode="auto">
            <a:xfrm>
              <a:off x="309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2" name="Line 9"/>
            <p:cNvSpPr>
              <a:spLocks noChangeShapeType="1"/>
            </p:cNvSpPr>
            <p:nvPr/>
          </p:nvSpPr>
          <p:spPr bwMode="auto">
            <a:xfrm>
              <a:off x="332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3" name="Line 10"/>
            <p:cNvSpPr>
              <a:spLocks noChangeShapeType="1"/>
            </p:cNvSpPr>
            <p:nvPr/>
          </p:nvSpPr>
          <p:spPr bwMode="auto">
            <a:xfrm>
              <a:off x="355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4" name="Line 11"/>
            <p:cNvSpPr>
              <a:spLocks noChangeShapeType="1"/>
            </p:cNvSpPr>
            <p:nvPr/>
          </p:nvSpPr>
          <p:spPr bwMode="auto">
            <a:xfrm>
              <a:off x="379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5" name="Line 12"/>
            <p:cNvSpPr>
              <a:spLocks noChangeShapeType="1"/>
            </p:cNvSpPr>
            <p:nvPr/>
          </p:nvSpPr>
          <p:spPr bwMode="auto">
            <a:xfrm>
              <a:off x="402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6" name="Line 13"/>
            <p:cNvSpPr>
              <a:spLocks noChangeShapeType="1"/>
            </p:cNvSpPr>
            <p:nvPr/>
          </p:nvSpPr>
          <p:spPr bwMode="auto">
            <a:xfrm>
              <a:off x="426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7" name="Line 14"/>
            <p:cNvSpPr>
              <a:spLocks noChangeShapeType="1"/>
            </p:cNvSpPr>
            <p:nvPr/>
          </p:nvSpPr>
          <p:spPr bwMode="auto">
            <a:xfrm>
              <a:off x="449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8" name="Line 15"/>
            <p:cNvSpPr>
              <a:spLocks noChangeShapeType="1"/>
            </p:cNvSpPr>
            <p:nvPr/>
          </p:nvSpPr>
          <p:spPr bwMode="auto">
            <a:xfrm>
              <a:off x="472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9" name="Line 16"/>
            <p:cNvSpPr>
              <a:spLocks noChangeShapeType="1"/>
            </p:cNvSpPr>
            <p:nvPr/>
          </p:nvSpPr>
          <p:spPr bwMode="auto">
            <a:xfrm>
              <a:off x="496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0" name="Line 17"/>
            <p:cNvSpPr>
              <a:spLocks noChangeShapeType="1"/>
            </p:cNvSpPr>
            <p:nvPr/>
          </p:nvSpPr>
          <p:spPr bwMode="auto">
            <a:xfrm>
              <a:off x="5196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1" name="Line 18"/>
            <p:cNvSpPr>
              <a:spLocks noChangeShapeType="1"/>
            </p:cNvSpPr>
            <p:nvPr/>
          </p:nvSpPr>
          <p:spPr bwMode="auto">
            <a:xfrm>
              <a:off x="543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2" name="Line 19"/>
            <p:cNvSpPr>
              <a:spLocks noChangeShapeType="1"/>
            </p:cNvSpPr>
            <p:nvPr/>
          </p:nvSpPr>
          <p:spPr bwMode="auto">
            <a:xfrm>
              <a:off x="566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3" name="Line 20"/>
            <p:cNvSpPr>
              <a:spLocks noChangeShapeType="1"/>
            </p:cNvSpPr>
            <p:nvPr/>
          </p:nvSpPr>
          <p:spPr bwMode="auto">
            <a:xfrm>
              <a:off x="589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4" name="Line 21"/>
            <p:cNvSpPr>
              <a:spLocks noChangeShapeType="1"/>
            </p:cNvSpPr>
            <p:nvPr/>
          </p:nvSpPr>
          <p:spPr bwMode="auto">
            <a:xfrm>
              <a:off x="613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5" name="Line 22"/>
            <p:cNvSpPr>
              <a:spLocks noChangeShapeType="1"/>
            </p:cNvSpPr>
            <p:nvPr/>
          </p:nvSpPr>
          <p:spPr bwMode="auto">
            <a:xfrm>
              <a:off x="636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6" name="Line 23"/>
            <p:cNvSpPr>
              <a:spLocks noChangeShapeType="1"/>
            </p:cNvSpPr>
            <p:nvPr/>
          </p:nvSpPr>
          <p:spPr bwMode="auto">
            <a:xfrm>
              <a:off x="660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7" name="Line 24"/>
            <p:cNvSpPr>
              <a:spLocks noChangeShapeType="1"/>
            </p:cNvSpPr>
            <p:nvPr/>
          </p:nvSpPr>
          <p:spPr bwMode="auto">
            <a:xfrm>
              <a:off x="683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8" name="Line 25"/>
            <p:cNvSpPr>
              <a:spLocks noChangeShapeType="1"/>
            </p:cNvSpPr>
            <p:nvPr/>
          </p:nvSpPr>
          <p:spPr bwMode="auto">
            <a:xfrm>
              <a:off x="7068152"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0" name="Line 40"/>
            <p:cNvSpPr>
              <a:spLocks noChangeShapeType="1"/>
            </p:cNvSpPr>
            <p:nvPr/>
          </p:nvSpPr>
          <p:spPr bwMode="auto">
            <a:xfrm>
              <a:off x="1920153" y="340440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1" name="Line 41"/>
            <p:cNvSpPr>
              <a:spLocks noChangeShapeType="1"/>
            </p:cNvSpPr>
            <p:nvPr/>
          </p:nvSpPr>
          <p:spPr bwMode="auto">
            <a:xfrm>
              <a:off x="1920153" y="300064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2" name="Line 42"/>
            <p:cNvSpPr>
              <a:spLocks noChangeShapeType="1"/>
            </p:cNvSpPr>
            <p:nvPr/>
          </p:nvSpPr>
          <p:spPr bwMode="auto">
            <a:xfrm>
              <a:off x="1920153" y="259689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3" name="Line 43"/>
            <p:cNvSpPr>
              <a:spLocks noChangeShapeType="1"/>
            </p:cNvSpPr>
            <p:nvPr/>
          </p:nvSpPr>
          <p:spPr bwMode="auto">
            <a:xfrm>
              <a:off x="1920153" y="219313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4" name="Line 44"/>
            <p:cNvSpPr>
              <a:spLocks noChangeShapeType="1"/>
            </p:cNvSpPr>
            <p:nvPr/>
          </p:nvSpPr>
          <p:spPr bwMode="auto">
            <a:xfrm>
              <a:off x="1920153" y="178938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5" name="Line 45"/>
            <p:cNvSpPr>
              <a:spLocks noChangeShapeType="1"/>
            </p:cNvSpPr>
            <p:nvPr/>
          </p:nvSpPr>
          <p:spPr bwMode="auto">
            <a:xfrm>
              <a:off x="1920153" y="1385626"/>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6" name="Text Box 77"/>
            <p:cNvSpPr txBox="1">
              <a:spLocks noChangeArrowheads="1"/>
            </p:cNvSpPr>
            <p:nvPr/>
          </p:nvSpPr>
          <p:spPr bwMode="auto">
            <a:xfrm>
              <a:off x="2241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a:t>
              </a:r>
            </a:p>
          </p:txBody>
        </p:sp>
        <p:sp>
          <p:nvSpPr>
            <p:cNvPr id="237" name="Text Box 78"/>
            <p:cNvSpPr txBox="1">
              <a:spLocks noChangeArrowheads="1"/>
            </p:cNvSpPr>
            <p:nvPr/>
          </p:nvSpPr>
          <p:spPr bwMode="auto">
            <a:xfrm>
              <a:off x="2709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4</a:t>
              </a:r>
            </a:p>
          </p:txBody>
        </p:sp>
        <p:sp>
          <p:nvSpPr>
            <p:cNvPr id="238" name="Text Box 79"/>
            <p:cNvSpPr txBox="1">
              <a:spLocks noChangeArrowheads="1"/>
            </p:cNvSpPr>
            <p:nvPr/>
          </p:nvSpPr>
          <p:spPr bwMode="auto">
            <a:xfrm>
              <a:off x="3177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6</a:t>
              </a:r>
            </a:p>
          </p:txBody>
        </p:sp>
        <p:sp>
          <p:nvSpPr>
            <p:cNvPr id="239" name="Text Box 80"/>
            <p:cNvSpPr txBox="1">
              <a:spLocks noChangeArrowheads="1"/>
            </p:cNvSpPr>
            <p:nvPr/>
          </p:nvSpPr>
          <p:spPr bwMode="auto">
            <a:xfrm>
              <a:off x="3658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40" name="Text Box 81"/>
            <p:cNvSpPr txBox="1">
              <a:spLocks noChangeArrowheads="1"/>
            </p:cNvSpPr>
            <p:nvPr/>
          </p:nvSpPr>
          <p:spPr bwMode="auto">
            <a:xfrm>
              <a:off x="4048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10</a:t>
              </a:r>
            </a:p>
          </p:txBody>
        </p:sp>
        <p:sp>
          <p:nvSpPr>
            <p:cNvPr id="241" name="Text Box 82"/>
            <p:cNvSpPr txBox="1">
              <a:spLocks noChangeArrowheads="1"/>
            </p:cNvSpPr>
            <p:nvPr/>
          </p:nvSpPr>
          <p:spPr bwMode="auto">
            <a:xfrm>
              <a:off x="455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42" name="Text Box 83"/>
            <p:cNvSpPr txBox="1">
              <a:spLocks noChangeArrowheads="1"/>
            </p:cNvSpPr>
            <p:nvPr/>
          </p:nvSpPr>
          <p:spPr bwMode="auto">
            <a:xfrm>
              <a:off x="4997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14</a:t>
              </a:r>
            </a:p>
          </p:txBody>
        </p:sp>
        <p:sp>
          <p:nvSpPr>
            <p:cNvPr id="243" name="Text Box 84"/>
            <p:cNvSpPr txBox="1">
              <a:spLocks noChangeArrowheads="1"/>
            </p:cNvSpPr>
            <p:nvPr/>
          </p:nvSpPr>
          <p:spPr bwMode="auto">
            <a:xfrm>
              <a:off x="546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44" name="Text Box 85"/>
            <p:cNvSpPr txBox="1">
              <a:spLocks noChangeArrowheads="1"/>
            </p:cNvSpPr>
            <p:nvPr/>
          </p:nvSpPr>
          <p:spPr bwMode="auto">
            <a:xfrm>
              <a:off x="5950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18</a:t>
              </a:r>
            </a:p>
          </p:txBody>
        </p:sp>
        <p:sp>
          <p:nvSpPr>
            <p:cNvPr id="245" name="Text Box 86"/>
            <p:cNvSpPr txBox="1">
              <a:spLocks noChangeArrowheads="1"/>
            </p:cNvSpPr>
            <p:nvPr/>
          </p:nvSpPr>
          <p:spPr bwMode="auto">
            <a:xfrm>
              <a:off x="6418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46" name="Text Box 87"/>
            <p:cNvSpPr txBox="1">
              <a:spLocks noChangeArrowheads="1"/>
            </p:cNvSpPr>
            <p:nvPr/>
          </p:nvSpPr>
          <p:spPr bwMode="auto">
            <a:xfrm>
              <a:off x="6873153" y="3757688"/>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22</a:t>
              </a:r>
            </a:p>
          </p:txBody>
        </p:sp>
        <p:sp>
          <p:nvSpPr>
            <p:cNvPr id="247" name="Text Box 89"/>
            <p:cNvSpPr txBox="1">
              <a:spLocks noChangeArrowheads="1"/>
            </p:cNvSpPr>
            <p:nvPr/>
          </p:nvSpPr>
          <p:spPr bwMode="auto">
            <a:xfrm>
              <a:off x="1812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48" name="Text Box 90"/>
            <p:cNvSpPr txBox="1">
              <a:spLocks noChangeArrowheads="1"/>
            </p:cNvSpPr>
            <p:nvPr/>
          </p:nvSpPr>
          <p:spPr bwMode="auto">
            <a:xfrm>
              <a:off x="1647153" y="3591140"/>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50" name="Text Box 92"/>
            <p:cNvSpPr txBox="1">
              <a:spLocks noChangeArrowheads="1"/>
            </p:cNvSpPr>
            <p:nvPr/>
          </p:nvSpPr>
          <p:spPr bwMode="auto">
            <a:xfrm>
              <a:off x="1647153" y="2797088"/>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51" name="Text Box 93"/>
            <p:cNvSpPr txBox="1">
              <a:spLocks noChangeArrowheads="1"/>
            </p:cNvSpPr>
            <p:nvPr/>
          </p:nvSpPr>
          <p:spPr bwMode="auto">
            <a:xfrm>
              <a:off x="1530153" y="2406791"/>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52" name="Text Box 94"/>
            <p:cNvSpPr txBox="1">
              <a:spLocks noChangeArrowheads="1"/>
            </p:cNvSpPr>
            <p:nvPr/>
          </p:nvSpPr>
          <p:spPr bwMode="auto">
            <a:xfrm>
              <a:off x="1530153" y="201649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53" name="Text Box 95"/>
            <p:cNvSpPr txBox="1">
              <a:spLocks noChangeArrowheads="1"/>
            </p:cNvSpPr>
            <p:nvPr/>
          </p:nvSpPr>
          <p:spPr bwMode="auto">
            <a:xfrm>
              <a:off x="1530153" y="1612739"/>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54" name="Text Box 96"/>
            <p:cNvSpPr txBox="1">
              <a:spLocks noChangeArrowheads="1"/>
            </p:cNvSpPr>
            <p:nvPr/>
          </p:nvSpPr>
          <p:spPr bwMode="auto">
            <a:xfrm>
              <a:off x="1530153" y="120898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255" name="Oval 102"/>
            <p:cNvSpPr>
              <a:spLocks noChangeArrowheads="1"/>
            </p:cNvSpPr>
            <p:nvPr/>
          </p:nvSpPr>
          <p:spPr bwMode="auto">
            <a:xfrm>
              <a:off x="2573403" y="296027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6" name="Oval 103"/>
            <p:cNvSpPr>
              <a:spLocks noChangeArrowheads="1"/>
            </p:cNvSpPr>
            <p:nvPr/>
          </p:nvSpPr>
          <p:spPr bwMode="auto">
            <a:xfrm>
              <a:off x="2339403" y="336402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7" name="Oval 104"/>
            <p:cNvSpPr>
              <a:spLocks noChangeArrowheads="1"/>
            </p:cNvSpPr>
            <p:nvPr/>
          </p:nvSpPr>
          <p:spPr bwMode="auto">
            <a:xfrm>
              <a:off x="1881153" y="36264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8" name="Oval 105"/>
            <p:cNvSpPr>
              <a:spLocks noChangeArrowheads="1"/>
            </p:cNvSpPr>
            <p:nvPr/>
          </p:nvSpPr>
          <p:spPr bwMode="auto">
            <a:xfrm>
              <a:off x="2095653" y="355581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9" name="Oval 106"/>
            <p:cNvSpPr>
              <a:spLocks noChangeArrowheads="1"/>
            </p:cNvSpPr>
            <p:nvPr/>
          </p:nvSpPr>
          <p:spPr bwMode="auto">
            <a:xfrm>
              <a:off x="2807403" y="214939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0" name="Oval 107"/>
            <p:cNvSpPr>
              <a:spLocks noChangeArrowheads="1"/>
            </p:cNvSpPr>
            <p:nvPr/>
          </p:nvSpPr>
          <p:spPr bwMode="auto">
            <a:xfrm>
              <a:off x="3041403" y="204172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1" name="Oval 108"/>
            <p:cNvSpPr>
              <a:spLocks noChangeArrowheads="1"/>
            </p:cNvSpPr>
            <p:nvPr/>
          </p:nvSpPr>
          <p:spPr bwMode="auto">
            <a:xfrm>
              <a:off x="3275403" y="19458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2" name="Oval 109"/>
            <p:cNvSpPr>
              <a:spLocks noChangeArrowheads="1"/>
            </p:cNvSpPr>
            <p:nvPr/>
          </p:nvSpPr>
          <p:spPr bwMode="auto">
            <a:xfrm>
              <a:off x="3748277" y="17439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3" name="Oval 110"/>
            <p:cNvSpPr>
              <a:spLocks noChangeArrowheads="1"/>
            </p:cNvSpPr>
            <p:nvPr/>
          </p:nvSpPr>
          <p:spPr bwMode="auto">
            <a:xfrm>
              <a:off x="3509403" y="184489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4" name="Oval 113"/>
            <p:cNvSpPr>
              <a:spLocks noChangeArrowheads="1"/>
            </p:cNvSpPr>
            <p:nvPr/>
          </p:nvSpPr>
          <p:spPr bwMode="auto">
            <a:xfrm>
              <a:off x="3982277" y="164302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5" name="Oval 114"/>
            <p:cNvSpPr>
              <a:spLocks noChangeArrowheads="1"/>
            </p:cNvSpPr>
            <p:nvPr/>
          </p:nvSpPr>
          <p:spPr bwMode="auto">
            <a:xfrm>
              <a:off x="4211403" y="154712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6" name="Oval 116"/>
            <p:cNvSpPr>
              <a:spLocks noChangeArrowheads="1"/>
            </p:cNvSpPr>
            <p:nvPr/>
          </p:nvSpPr>
          <p:spPr bwMode="auto">
            <a:xfrm>
              <a:off x="4674527" y="133011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7" name="Oval 117"/>
            <p:cNvSpPr>
              <a:spLocks noChangeArrowheads="1"/>
            </p:cNvSpPr>
            <p:nvPr/>
          </p:nvSpPr>
          <p:spPr bwMode="auto">
            <a:xfrm>
              <a:off x="4445403" y="1431049"/>
              <a:ext cx="91000" cy="94210"/>
            </a:xfrm>
            <a:prstGeom prst="ellipse">
              <a:avLst/>
            </a:prstGeom>
            <a:solidFill>
              <a:srgbClr val="0000FF"/>
            </a:solidFill>
            <a:ln w="2857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8" name="Freeform 118"/>
            <p:cNvSpPr/>
            <p:nvPr/>
          </p:nvSpPr>
          <p:spPr bwMode="auto">
            <a:xfrm>
              <a:off x="1842153" y="1385626"/>
              <a:ext cx="2881124" cy="2304769"/>
            </a:xfrm>
            <a:custGeom>
              <a:avLst/>
              <a:gdLst>
                <a:gd name="T0" fmla="*/ 2147483647 w 1773"/>
                <a:gd name="T1" fmla="*/ 0 h 1370"/>
                <a:gd name="T2" fmla="*/ 2147483647 w 1773"/>
                <a:gd name="T3" fmla="*/ 2147483647 h 1370"/>
                <a:gd name="T4" fmla="*/ 2147483647 w 1773"/>
                <a:gd name="T5" fmla="*/ 2147483647 h 1370"/>
                <a:gd name="T6" fmla="*/ 2147483647 w 1773"/>
                <a:gd name="T7" fmla="*/ 2147483647 h 1370"/>
                <a:gd name="T8" fmla="*/ 2147483647 w 1773"/>
                <a:gd name="T9" fmla="*/ 2147483647 h 1370"/>
                <a:gd name="T10" fmla="*/ 2147483647 w 1773"/>
                <a:gd name="T11" fmla="*/ 2147483647 h 1370"/>
                <a:gd name="T12" fmla="*/ 0 60000 65536"/>
                <a:gd name="T13" fmla="*/ 0 60000 65536"/>
                <a:gd name="T14" fmla="*/ 0 60000 65536"/>
                <a:gd name="T15" fmla="*/ 0 60000 65536"/>
                <a:gd name="T16" fmla="*/ 0 60000 65536"/>
                <a:gd name="T17" fmla="*/ 0 60000 65536"/>
                <a:gd name="T18" fmla="*/ 0 w 1773"/>
                <a:gd name="T19" fmla="*/ 0 h 1370"/>
                <a:gd name="T20" fmla="*/ 1773 w 1773"/>
                <a:gd name="T21" fmla="*/ 1370 h 1370"/>
              </a:gdLst>
              <a:ahLst/>
              <a:cxnLst>
                <a:cxn ang="T12">
                  <a:pos x="T0" y="T1"/>
                </a:cxn>
                <a:cxn ang="T13">
                  <a:pos x="T2" y="T3"/>
                </a:cxn>
                <a:cxn ang="T14">
                  <a:pos x="T4" y="T5"/>
                </a:cxn>
                <a:cxn ang="T15">
                  <a:pos x="T6" y="T7"/>
                </a:cxn>
                <a:cxn ang="T16">
                  <a:pos x="T8" y="T9"/>
                </a:cxn>
                <a:cxn ang="T17">
                  <a:pos x="T10" y="T11"/>
                </a:cxn>
              </a:cxnLst>
              <a:rect l="T18" t="T19" r="T20" b="T21"/>
              <a:pathLst>
                <a:path w="1773" h="1370">
                  <a:moveTo>
                    <a:pt x="1773" y="0"/>
                  </a:moveTo>
                  <a:lnTo>
                    <a:pt x="618" y="487"/>
                  </a:lnTo>
                  <a:lnTo>
                    <a:pt x="480" y="961"/>
                  </a:lnTo>
                  <a:lnTo>
                    <a:pt x="331" y="1201"/>
                  </a:lnTo>
                  <a:lnTo>
                    <a:pt x="187" y="1321"/>
                  </a:lnTo>
                  <a:cubicBezTo>
                    <a:pt x="47" y="1370"/>
                    <a:pt x="0" y="1369"/>
                    <a:pt x="55" y="1369"/>
                  </a:cubicBezTo>
                </a:path>
              </a:pathLst>
            </a:custGeom>
            <a:noFill/>
            <a:ln w="28575" cmpd="sng">
              <a:solidFill>
                <a:srgbClr val="0000FF"/>
              </a:solidFill>
              <a:rou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9" name="Text Box 134"/>
            <p:cNvSpPr txBox="1">
              <a:spLocks noChangeArrowheads="1"/>
            </p:cNvSpPr>
            <p:nvPr/>
          </p:nvSpPr>
          <p:spPr bwMode="auto">
            <a:xfrm>
              <a:off x="8280402" y="359618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传输轮次</a:t>
              </a:r>
            </a:p>
          </p:txBody>
        </p:sp>
        <p:sp>
          <p:nvSpPr>
            <p:cNvPr id="270" name="Text Box 135"/>
            <p:cNvSpPr txBox="1">
              <a:spLocks noChangeArrowheads="1"/>
            </p:cNvSpPr>
            <p:nvPr/>
          </p:nvSpPr>
          <p:spPr bwMode="auto">
            <a:xfrm>
              <a:off x="966278" y="836711"/>
              <a:ext cx="19303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拥塞窗口  </a:t>
              </a:r>
              <a:r>
                <a:rPr kumimoji="1" lang="en-US" altLang="zh-CN" sz="2000" b="1" i="0" u="none" strike="noStrike" kern="0" cap="none" spc="0" normalizeH="0" baseline="0" noProof="0" dirty="0" err="1" smtClean="0">
                  <a:ln>
                    <a:noFill/>
                  </a:ln>
                  <a:solidFill>
                    <a:srgbClr val="000000"/>
                  </a:solidFill>
                  <a:effectLst/>
                  <a:uLnTx/>
                  <a:uFillTx/>
                  <a:latin typeface="Times New Roman" panose="02020603050405020304" pitchFamily="18" charset="0"/>
                  <a:ea typeface="宋体" panose="02010600030101010101" pitchFamily="2" charset="-122"/>
                </a:rPr>
                <a:t>cwnd</a:t>
              </a:r>
              <a:endPar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271" name="Text Box 140"/>
            <p:cNvSpPr txBox="1">
              <a:spLocks noChangeArrowheads="1"/>
            </p:cNvSpPr>
            <p:nvPr/>
          </p:nvSpPr>
          <p:spPr bwMode="auto">
            <a:xfrm>
              <a:off x="7049973" y="1815231"/>
              <a:ext cx="11813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3-ACK</a:t>
              </a:r>
              <a:endPar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endParaRPr>
            </a:p>
          </p:txBody>
        </p:sp>
        <p:sp>
          <p:nvSpPr>
            <p:cNvPr id="272" name="Rectangle 160"/>
            <p:cNvSpPr>
              <a:spLocks noChangeArrowheads="1"/>
            </p:cNvSpPr>
            <p:nvPr/>
          </p:nvSpPr>
          <p:spPr bwMode="auto">
            <a:xfrm>
              <a:off x="1998153" y="1304875"/>
              <a:ext cx="195000" cy="21533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3" name="Line 156"/>
            <p:cNvSpPr>
              <a:spLocks noChangeShapeType="1"/>
            </p:cNvSpPr>
            <p:nvPr/>
          </p:nvSpPr>
          <p:spPr bwMode="auto">
            <a:xfrm>
              <a:off x="1998153" y="2193137"/>
              <a:ext cx="858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4" name="Line 146"/>
            <p:cNvSpPr>
              <a:spLocks noChangeShapeType="1"/>
            </p:cNvSpPr>
            <p:nvPr/>
          </p:nvSpPr>
          <p:spPr bwMode="auto">
            <a:xfrm flipV="1">
              <a:off x="1998153" y="1378897"/>
              <a:ext cx="2743000" cy="6729"/>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5" name="Rectangle 162"/>
            <p:cNvSpPr>
              <a:spLocks noChangeArrowheads="1"/>
            </p:cNvSpPr>
            <p:nvPr/>
          </p:nvSpPr>
          <p:spPr bwMode="auto">
            <a:xfrm>
              <a:off x="5352153" y="3565904"/>
              <a:ext cx="1480374" cy="161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7" name="Text Box 203"/>
            <p:cNvSpPr txBox="1">
              <a:spLocks noChangeArrowheads="1"/>
            </p:cNvSpPr>
            <p:nvPr/>
          </p:nvSpPr>
          <p:spPr bwMode="auto">
            <a:xfrm>
              <a:off x="8170649" y="1977696"/>
              <a:ext cx="163858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TCP Reno </a:t>
              </a: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版本</a:t>
              </a:r>
            </a:p>
          </p:txBody>
        </p:sp>
        <p:sp>
          <p:nvSpPr>
            <p:cNvPr id="278" name="Text Box 205"/>
            <p:cNvSpPr txBox="1">
              <a:spLocks noChangeArrowheads="1"/>
            </p:cNvSpPr>
            <p:nvPr/>
          </p:nvSpPr>
          <p:spPr bwMode="auto">
            <a:xfrm>
              <a:off x="272479" y="1918920"/>
              <a:ext cx="12811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err="1" smtClean="0">
                  <a:ln>
                    <a:noFill/>
                  </a:ln>
                  <a:solidFill>
                    <a:srgbClr val="C00000"/>
                  </a:solidFill>
                  <a:effectLst/>
                  <a:uLnTx/>
                  <a:uFillTx/>
                  <a:latin typeface="Times New Roman" panose="02020603050405020304" pitchFamily="18" charset="0"/>
                  <a:ea typeface="宋体" panose="02010600030101010101" pitchFamily="2" charset="-122"/>
                </a:rPr>
                <a:t>ssthresh</a:t>
              </a:r>
              <a:endParaRPr kumimoji="1" lang="en-US" altLang="zh-CN"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rPr>
                <a:t> 的初始值</a:t>
              </a:r>
            </a:p>
          </p:txBody>
        </p:sp>
        <p:sp>
          <p:nvSpPr>
            <p:cNvPr id="280" name="Line 215"/>
            <p:cNvSpPr>
              <a:spLocks noChangeShapeType="1"/>
            </p:cNvSpPr>
            <p:nvPr/>
          </p:nvSpPr>
          <p:spPr bwMode="auto">
            <a:xfrm flipV="1">
              <a:off x="1413153" y="2223418"/>
              <a:ext cx="219374" cy="0"/>
            </a:xfrm>
            <a:prstGeom prst="line">
              <a:avLst/>
            </a:prstGeom>
            <a:noFill/>
            <a:ln w="19050">
              <a:solidFill>
                <a:srgbClr val="C00000"/>
              </a:solidFill>
              <a:round/>
              <a:tailEnd type="triangle" w="sm"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1" name="Text Box 206"/>
            <p:cNvSpPr txBox="1">
              <a:spLocks noChangeArrowheads="1"/>
            </p:cNvSpPr>
            <p:nvPr/>
          </p:nvSpPr>
          <p:spPr bwMode="auto">
            <a:xfrm rot="20245475">
              <a:off x="6948778" y="2393474"/>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282" name="Oval 125"/>
            <p:cNvSpPr>
              <a:spLocks noChangeArrowheads="1"/>
            </p:cNvSpPr>
            <p:nvPr/>
          </p:nvSpPr>
          <p:spPr bwMode="auto">
            <a:xfrm>
              <a:off x="5147403" y="354067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3" name="Oval 126"/>
            <p:cNvSpPr>
              <a:spLocks noChangeArrowheads="1"/>
            </p:cNvSpPr>
            <p:nvPr/>
          </p:nvSpPr>
          <p:spPr bwMode="auto">
            <a:xfrm>
              <a:off x="5383027" y="334383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4" name="Oval 127"/>
            <p:cNvSpPr>
              <a:spLocks noChangeArrowheads="1"/>
            </p:cNvSpPr>
            <p:nvPr/>
          </p:nvSpPr>
          <p:spPr bwMode="auto">
            <a:xfrm>
              <a:off x="4903653" y="361637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5" name="Oval 128"/>
            <p:cNvSpPr>
              <a:spLocks noChangeArrowheads="1"/>
            </p:cNvSpPr>
            <p:nvPr/>
          </p:nvSpPr>
          <p:spPr bwMode="auto">
            <a:xfrm>
              <a:off x="5623527" y="295354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6" name="Oval 129"/>
            <p:cNvSpPr>
              <a:spLocks noChangeArrowheads="1"/>
            </p:cNvSpPr>
            <p:nvPr/>
          </p:nvSpPr>
          <p:spPr bwMode="auto">
            <a:xfrm>
              <a:off x="6106153" y="24404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7" name="Oval 130"/>
            <p:cNvSpPr>
              <a:spLocks noChangeArrowheads="1"/>
            </p:cNvSpPr>
            <p:nvPr/>
          </p:nvSpPr>
          <p:spPr bwMode="auto">
            <a:xfrm>
              <a:off x="6795153" y="214771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8" name="Oval 131"/>
            <p:cNvSpPr>
              <a:spLocks noChangeArrowheads="1"/>
            </p:cNvSpPr>
            <p:nvPr/>
          </p:nvSpPr>
          <p:spPr bwMode="auto">
            <a:xfrm>
              <a:off x="6335277" y="233445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9" name="Oval 132"/>
            <p:cNvSpPr>
              <a:spLocks noChangeArrowheads="1"/>
            </p:cNvSpPr>
            <p:nvPr/>
          </p:nvSpPr>
          <p:spPr bwMode="auto">
            <a:xfrm>
              <a:off x="6569277" y="22385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0" name="Line 147"/>
            <p:cNvSpPr>
              <a:spLocks noChangeShapeType="1"/>
            </p:cNvSpPr>
            <p:nvPr/>
          </p:nvSpPr>
          <p:spPr bwMode="auto">
            <a:xfrm rot="10800000">
              <a:off x="2016028" y="2595210"/>
              <a:ext cx="4134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291" name="直接连接符 115"/>
            <p:cNvCxnSpPr>
              <a:cxnSpLocks noChangeShapeType="1"/>
            </p:cNvCxnSpPr>
            <p:nvPr/>
          </p:nvCxnSpPr>
          <p:spPr bwMode="auto">
            <a:xfrm>
              <a:off x="4728153" y="1375532"/>
              <a:ext cx="234000" cy="2266077"/>
            </a:xfrm>
            <a:prstGeom prst="line">
              <a:avLst/>
            </a:prstGeom>
            <a:noFill/>
            <a:ln w="28575" algn="ctr">
              <a:solidFill>
                <a:srgbClr val="0000FF"/>
              </a:solidFill>
              <a:round/>
            </a:ln>
            <a:extLst>
              <a:ext uri="{909E8E84-426E-40DD-AFC4-6F175D3DCCD1}">
                <a14:hiddenFill xmlns:a14="http://schemas.microsoft.com/office/drawing/2010/main">
                  <a:noFill/>
                </a14:hiddenFill>
              </a:ext>
            </a:extLst>
          </p:spPr>
        </p:cxnSp>
        <p:sp>
          <p:nvSpPr>
            <p:cNvPr id="293" name="Rectangle 161"/>
            <p:cNvSpPr>
              <a:spLocks noChangeArrowheads="1"/>
            </p:cNvSpPr>
            <p:nvPr/>
          </p:nvSpPr>
          <p:spPr bwMode="auto">
            <a:xfrm>
              <a:off x="2555757" y="1801158"/>
              <a:ext cx="442000" cy="36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sp>
          <p:nvSpPr>
            <p:cNvPr id="294" name="Oval 129"/>
            <p:cNvSpPr>
              <a:spLocks noChangeArrowheads="1"/>
            </p:cNvSpPr>
            <p:nvPr/>
          </p:nvSpPr>
          <p:spPr bwMode="auto">
            <a:xfrm>
              <a:off x="5868903" y="254978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5" name="任意多边形 134"/>
            <p:cNvSpPr/>
            <p:nvPr/>
          </p:nvSpPr>
          <p:spPr bwMode="auto">
            <a:xfrm>
              <a:off x="4952403" y="2181361"/>
              <a:ext cx="1906124" cy="1485482"/>
            </a:xfrm>
            <a:custGeom>
              <a:avLst/>
              <a:gdLst>
                <a:gd name="T0" fmla="*/ 0 w 1929384"/>
                <a:gd name="T1" fmla="*/ 1404281 h 1426464"/>
                <a:gd name="T2" fmla="*/ 224888 w 1929384"/>
                <a:gd name="T3" fmla="*/ 1336767 h 1426464"/>
                <a:gd name="T4" fmla="*/ 445365 w 1929384"/>
                <a:gd name="T5" fmla="*/ 1152231 h 1426464"/>
                <a:gd name="T6" fmla="*/ 903959 w 1929384"/>
                <a:gd name="T7" fmla="*/ 409583 h 1426464"/>
                <a:gd name="T8" fmla="*/ 1860836 w 1929384"/>
                <a:gd name="T9" fmla="*/ 0 h 1426464"/>
                <a:gd name="T10" fmla="*/ 0 60000 65536"/>
                <a:gd name="T11" fmla="*/ 0 60000 65536"/>
                <a:gd name="T12" fmla="*/ 0 60000 65536"/>
                <a:gd name="T13" fmla="*/ 0 60000 65536"/>
                <a:gd name="T14" fmla="*/ 0 60000 65536"/>
                <a:gd name="T15" fmla="*/ 0 w 1929384"/>
                <a:gd name="T16" fmla="*/ 0 h 1426464"/>
                <a:gd name="T17" fmla="*/ 1929384 w 1929384"/>
                <a:gd name="T18" fmla="*/ 1426464 h 1426464"/>
              </a:gdLst>
              <a:ahLst/>
              <a:cxnLst>
                <a:cxn ang="T10">
                  <a:pos x="T0" y="T1"/>
                </a:cxn>
                <a:cxn ang="T11">
                  <a:pos x="T2" y="T3"/>
                </a:cxn>
                <a:cxn ang="T12">
                  <a:pos x="T4" y="T5"/>
                </a:cxn>
                <a:cxn ang="T13">
                  <a:pos x="T6" y="T7"/>
                </a:cxn>
                <a:cxn ang="T14">
                  <a:pos x="T8" y="T9"/>
                </a:cxn>
              </a:cxnLst>
              <a:rect l="T15" t="T16" r="T17" b="T18"/>
              <a:pathLst>
                <a:path w="1929384" h="1426464">
                  <a:moveTo>
                    <a:pt x="0" y="1426464"/>
                  </a:moveTo>
                  <a:lnTo>
                    <a:pt x="233172" y="1357884"/>
                  </a:lnTo>
                  <a:lnTo>
                    <a:pt x="461772" y="1170432"/>
                  </a:lnTo>
                  <a:lnTo>
                    <a:pt x="937260" y="416052"/>
                  </a:lnTo>
                  <a:lnTo>
                    <a:pt x="1929384" y="0"/>
                  </a:lnTo>
                </a:path>
              </a:pathLst>
            </a:custGeom>
            <a:noFill/>
            <a:ln w="28575" cap="flat" cmpd="sng" algn="ctr">
              <a:solidFill>
                <a:srgbClr val="00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6" name="Rectangle 161"/>
            <p:cNvSpPr>
              <a:spLocks noChangeArrowheads="1"/>
            </p:cNvSpPr>
            <p:nvPr/>
          </p:nvSpPr>
          <p:spPr bwMode="auto">
            <a:xfrm>
              <a:off x="4545899" y="1021117"/>
              <a:ext cx="367250" cy="3061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cxnSp>
          <p:nvCxnSpPr>
            <p:cNvPr id="297" name="直接连接符 119"/>
            <p:cNvCxnSpPr>
              <a:cxnSpLocks noChangeShapeType="1"/>
            </p:cNvCxnSpPr>
            <p:nvPr/>
          </p:nvCxnSpPr>
          <p:spPr bwMode="auto">
            <a:xfrm flipH="1">
              <a:off x="7064902" y="3022518"/>
              <a:ext cx="1624" cy="694795"/>
            </a:xfrm>
            <a:prstGeom prst="line">
              <a:avLst/>
            </a:prstGeom>
            <a:noFill/>
            <a:ln w="19050" algn="ctr">
              <a:solidFill>
                <a:srgbClr val="000000"/>
              </a:solidFill>
              <a:prstDash val="dash"/>
              <a:round/>
            </a:ln>
          </p:spPr>
        </p:cxnSp>
        <p:cxnSp>
          <p:nvCxnSpPr>
            <p:cNvPr id="298" name="直接连接符 121"/>
            <p:cNvCxnSpPr>
              <a:cxnSpLocks noChangeShapeType="1"/>
            </p:cNvCxnSpPr>
            <p:nvPr/>
          </p:nvCxnSpPr>
          <p:spPr bwMode="auto">
            <a:xfrm>
              <a:off x="2032278" y="3005695"/>
              <a:ext cx="5676125" cy="0"/>
            </a:xfrm>
            <a:prstGeom prst="line">
              <a:avLst/>
            </a:prstGeom>
            <a:noFill/>
            <a:ln w="19050" algn="ctr">
              <a:solidFill>
                <a:srgbClr val="000000"/>
              </a:solidFill>
              <a:prstDash val="dash"/>
              <a:round/>
            </a:ln>
          </p:spPr>
        </p:cxnSp>
        <p:sp>
          <p:nvSpPr>
            <p:cNvPr id="299" name="Oval 130"/>
            <p:cNvSpPr>
              <a:spLocks noChangeArrowheads="1"/>
            </p:cNvSpPr>
            <p:nvPr/>
          </p:nvSpPr>
          <p:spPr bwMode="auto">
            <a:xfrm>
              <a:off x="7021027" y="296195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0" name="Line 24"/>
            <p:cNvSpPr>
              <a:spLocks noChangeShapeType="1"/>
            </p:cNvSpPr>
            <p:nvPr/>
          </p:nvSpPr>
          <p:spPr bwMode="auto">
            <a:xfrm>
              <a:off x="7532902" y="363992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1" name="Line 22"/>
            <p:cNvSpPr>
              <a:spLocks noChangeShapeType="1"/>
            </p:cNvSpPr>
            <p:nvPr/>
          </p:nvSpPr>
          <p:spPr bwMode="auto">
            <a:xfrm>
              <a:off x="7295652" y="3644974"/>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2" name="Text Box 87"/>
            <p:cNvSpPr txBox="1">
              <a:spLocks noChangeArrowheads="1"/>
            </p:cNvSpPr>
            <p:nvPr/>
          </p:nvSpPr>
          <p:spPr bwMode="auto">
            <a:xfrm>
              <a:off x="7311902" y="375432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303" name="Line 22"/>
            <p:cNvSpPr>
              <a:spLocks noChangeShapeType="1"/>
            </p:cNvSpPr>
            <p:nvPr/>
          </p:nvSpPr>
          <p:spPr bwMode="auto">
            <a:xfrm>
              <a:off x="7776652" y="3653385"/>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04" name="直接连接符 134"/>
            <p:cNvCxnSpPr>
              <a:cxnSpLocks noChangeShapeType="1"/>
              <a:stCxn id="295" idx="4"/>
              <a:endCxn id="299" idx="3"/>
            </p:cNvCxnSpPr>
            <p:nvPr/>
          </p:nvCxnSpPr>
          <p:spPr bwMode="auto">
            <a:xfrm>
              <a:off x="6856903" y="2181361"/>
              <a:ext cx="204750" cy="832745"/>
            </a:xfrm>
            <a:prstGeom prst="line">
              <a:avLst/>
            </a:prstGeom>
            <a:noFill/>
            <a:ln w="28575" algn="ctr">
              <a:solidFill>
                <a:srgbClr val="0000FF"/>
              </a:solidFill>
              <a:round/>
            </a:ln>
          </p:spPr>
        </p:cxnSp>
        <p:sp>
          <p:nvSpPr>
            <p:cNvPr id="305" name="Text Box 206"/>
            <p:cNvSpPr txBox="1">
              <a:spLocks noChangeArrowheads="1"/>
            </p:cNvSpPr>
            <p:nvPr/>
          </p:nvSpPr>
          <p:spPr bwMode="auto">
            <a:xfrm rot="20070649">
              <a:off x="5809549" y="2010746"/>
              <a:ext cx="11144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1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6" name="Text Box 206"/>
            <p:cNvSpPr txBox="1">
              <a:spLocks noChangeArrowheads="1"/>
            </p:cNvSpPr>
            <p:nvPr/>
          </p:nvSpPr>
          <p:spPr bwMode="auto">
            <a:xfrm rot="20205303">
              <a:off x="2990278" y="147156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7" name="TextBox 147"/>
            <p:cNvSpPr txBox="1">
              <a:spLocks noChangeArrowheads="1"/>
            </p:cNvSpPr>
            <p:nvPr/>
          </p:nvSpPr>
          <p:spPr bwMode="auto">
            <a:xfrm>
              <a:off x="5542277" y="2191455"/>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08" name="矩形 150"/>
            <p:cNvSpPr>
              <a:spLocks noChangeArrowheads="1"/>
            </p:cNvSpPr>
            <p:nvPr/>
          </p:nvSpPr>
          <p:spPr bwMode="auto">
            <a:xfrm>
              <a:off x="2298778" y="3596186"/>
              <a:ext cx="2575625" cy="126174"/>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9" name="TextBox 148"/>
            <p:cNvSpPr txBox="1">
              <a:spLocks noChangeArrowheads="1"/>
            </p:cNvSpPr>
            <p:nvPr/>
          </p:nvSpPr>
          <p:spPr bwMode="auto">
            <a:xfrm>
              <a:off x="6720403" y="176582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1" name="矩形 151"/>
            <p:cNvSpPr>
              <a:spLocks noChangeArrowheads="1"/>
            </p:cNvSpPr>
            <p:nvPr/>
          </p:nvSpPr>
          <p:spPr bwMode="auto">
            <a:xfrm>
              <a:off x="7237152" y="3596186"/>
              <a:ext cx="607750" cy="114397"/>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12" name="直接连接符 153"/>
            <p:cNvCxnSpPr>
              <a:cxnSpLocks noChangeShapeType="1"/>
            </p:cNvCxnSpPr>
            <p:nvPr/>
          </p:nvCxnSpPr>
          <p:spPr bwMode="auto">
            <a:xfrm flipV="1">
              <a:off x="5903027" y="2630538"/>
              <a:ext cx="11376" cy="1043034"/>
            </a:xfrm>
            <a:prstGeom prst="line">
              <a:avLst/>
            </a:prstGeom>
            <a:noFill/>
            <a:ln w="19050" algn="ctr">
              <a:solidFill>
                <a:srgbClr val="000000"/>
              </a:solidFill>
              <a:prstDash val="dash"/>
              <a:round/>
            </a:ln>
          </p:spPr>
        </p:cxnSp>
        <p:cxnSp>
          <p:nvCxnSpPr>
            <p:cNvPr id="313" name="直接连接符 157"/>
            <p:cNvCxnSpPr>
              <a:cxnSpLocks noChangeShapeType="1"/>
            </p:cNvCxnSpPr>
            <p:nvPr/>
          </p:nvCxnSpPr>
          <p:spPr bwMode="auto">
            <a:xfrm flipV="1">
              <a:off x="6832527" y="2253700"/>
              <a:ext cx="11376" cy="1520811"/>
            </a:xfrm>
            <a:prstGeom prst="line">
              <a:avLst/>
            </a:prstGeom>
            <a:noFill/>
            <a:ln w="19050" algn="ctr">
              <a:solidFill>
                <a:srgbClr val="000000"/>
              </a:solidFill>
              <a:prstDash val="dash"/>
              <a:round/>
            </a:ln>
          </p:spPr>
        </p:cxnSp>
        <p:cxnSp>
          <p:nvCxnSpPr>
            <p:cNvPr id="314" name="直接连接符 141"/>
            <p:cNvCxnSpPr>
              <a:cxnSpLocks noChangeShapeType="1"/>
            </p:cNvCxnSpPr>
            <p:nvPr/>
          </p:nvCxnSpPr>
          <p:spPr bwMode="auto">
            <a:xfrm flipV="1">
              <a:off x="7001527" y="2475765"/>
              <a:ext cx="1248000" cy="560211"/>
            </a:xfrm>
            <a:prstGeom prst="line">
              <a:avLst/>
            </a:prstGeom>
            <a:noFill/>
            <a:ln w="28575" algn="ctr">
              <a:solidFill>
                <a:srgbClr val="0000FF"/>
              </a:solidFill>
              <a:round/>
            </a:ln>
          </p:spPr>
        </p:cxnSp>
        <p:sp>
          <p:nvSpPr>
            <p:cNvPr id="315" name="Oval 202"/>
            <p:cNvSpPr>
              <a:spLocks noChangeArrowheads="1"/>
            </p:cNvSpPr>
            <p:nvPr/>
          </p:nvSpPr>
          <p:spPr bwMode="auto">
            <a:xfrm>
              <a:off x="7724652" y="2655773"/>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6" name="Oval 130"/>
            <p:cNvSpPr>
              <a:spLocks noChangeArrowheads="1"/>
            </p:cNvSpPr>
            <p:nvPr/>
          </p:nvSpPr>
          <p:spPr bwMode="auto">
            <a:xfrm>
              <a:off x="7251777" y="28559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7" name="Oval 130"/>
            <p:cNvSpPr>
              <a:spLocks noChangeArrowheads="1"/>
            </p:cNvSpPr>
            <p:nvPr/>
          </p:nvSpPr>
          <p:spPr bwMode="auto">
            <a:xfrm>
              <a:off x="7490652" y="275839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8" name="TextBox 149"/>
            <p:cNvSpPr txBox="1">
              <a:spLocks noChangeArrowheads="1"/>
            </p:cNvSpPr>
            <p:nvPr/>
          </p:nvSpPr>
          <p:spPr bwMode="auto">
            <a:xfrm>
              <a:off x="6795153" y="298718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9" name="Oval 202"/>
            <p:cNvSpPr>
              <a:spLocks noChangeArrowheads="1"/>
            </p:cNvSpPr>
            <p:nvPr/>
          </p:nvSpPr>
          <p:spPr bwMode="auto">
            <a:xfrm>
              <a:off x="7966777" y="253128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20" name="直接连接符 117"/>
            <p:cNvCxnSpPr>
              <a:cxnSpLocks noChangeShapeType="1"/>
            </p:cNvCxnSpPr>
            <p:nvPr/>
          </p:nvCxnSpPr>
          <p:spPr bwMode="auto">
            <a:xfrm flipH="1">
              <a:off x="4726527" y="1506753"/>
              <a:ext cx="4876" cy="2200466"/>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cxnSp>
          <p:nvCxnSpPr>
            <p:cNvPr id="321" name="直接连接符 119"/>
            <p:cNvCxnSpPr>
              <a:cxnSpLocks noChangeShapeType="1"/>
            </p:cNvCxnSpPr>
            <p:nvPr/>
          </p:nvCxnSpPr>
          <p:spPr bwMode="auto">
            <a:xfrm>
              <a:off x="2854527" y="2309217"/>
              <a:ext cx="0" cy="1384543"/>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sp>
          <p:nvSpPr>
            <p:cNvPr id="249" name="Text Box 91"/>
            <p:cNvSpPr txBox="1">
              <a:spLocks noChangeArrowheads="1"/>
            </p:cNvSpPr>
            <p:nvPr/>
          </p:nvSpPr>
          <p:spPr bwMode="auto">
            <a:xfrm>
              <a:off x="1647153" y="3187385"/>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4</a:t>
              </a:r>
            </a:p>
          </p:txBody>
        </p:sp>
      </p:grpSp>
      <p:sp>
        <p:nvSpPr>
          <p:cNvPr id="276" name="Line 167"/>
          <p:cNvSpPr>
            <a:spLocks noChangeShapeType="1"/>
          </p:cNvSpPr>
          <p:nvPr/>
        </p:nvSpPr>
        <p:spPr bwMode="auto">
          <a:xfrm flipV="1">
            <a:off x="6569277" y="2227398"/>
            <a:ext cx="235914" cy="481522"/>
          </a:xfrm>
          <a:prstGeom prst="line">
            <a:avLst/>
          </a:prstGeom>
          <a:noFill/>
          <a:ln w="76200">
            <a:solidFill>
              <a:srgbClr val="FF0000">
                <a:alpha val="80000"/>
              </a:srgbClr>
            </a:solidFill>
            <a:round/>
            <a:headEnd type="none"/>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21" name="Text Box 101"/>
          <p:cNvSpPr txBox="1">
            <a:spLocks noChangeArrowheads="1"/>
          </p:cNvSpPr>
          <p:nvPr/>
        </p:nvSpPr>
        <p:spPr bwMode="auto">
          <a:xfrm>
            <a:off x="842392" y="4293096"/>
            <a:ext cx="865501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r>
              <a:rPr kumimoji="0" lang="zh-CN" altLang="zh-CN" sz="2800" dirty="0" smtClean="0">
                <a:solidFill>
                  <a:srgbClr val="000099"/>
                </a:solidFill>
                <a:latin typeface="Arial" panose="020B0604020202020204" pitchFamily="34" charset="0"/>
                <a:ea typeface="黑体" panose="02010609060101010101" pitchFamily="2" charset="-122"/>
              </a:rPr>
              <a:t>当</a:t>
            </a:r>
            <a:r>
              <a:rPr kumimoji="0" lang="zh-CN" altLang="zh-CN" sz="2800" dirty="0">
                <a:solidFill>
                  <a:srgbClr val="000099"/>
                </a:solidFill>
                <a:latin typeface="Arial" panose="020B0604020202020204" pitchFamily="34" charset="0"/>
                <a:ea typeface="黑体" panose="02010609060101010101" pitchFamily="2" charset="-122"/>
              </a:rPr>
              <a:t>拥塞窗口</a:t>
            </a:r>
            <a:r>
              <a:rPr kumimoji="0" lang="en-US" altLang="zh-CN" sz="2800" dirty="0" err="1">
                <a:solidFill>
                  <a:srgbClr val="000099"/>
                </a:solidFill>
                <a:latin typeface="Arial" panose="020B0604020202020204" pitchFamily="34" charset="0"/>
                <a:ea typeface="黑体" panose="02010609060101010101" pitchFamily="2" charset="-122"/>
              </a:rPr>
              <a:t>cwnd</a:t>
            </a:r>
            <a:r>
              <a:rPr kumimoji="0" lang="en-US" altLang="zh-CN" sz="2800" dirty="0">
                <a:solidFill>
                  <a:srgbClr val="000099"/>
                </a:solidFill>
                <a:latin typeface="Arial" panose="020B0604020202020204" pitchFamily="34" charset="0"/>
                <a:ea typeface="黑体" panose="02010609060101010101" pitchFamily="2" charset="-122"/>
              </a:rPr>
              <a:t> = 16</a:t>
            </a:r>
            <a:r>
              <a:rPr kumimoji="0" lang="zh-CN" altLang="zh-CN" sz="2800" dirty="0">
                <a:solidFill>
                  <a:srgbClr val="000099"/>
                </a:solidFill>
                <a:latin typeface="Arial" panose="020B0604020202020204" pitchFamily="34" charset="0"/>
                <a:ea typeface="黑体" panose="02010609060101010101" pitchFamily="2" charset="-122"/>
              </a:rPr>
              <a:t>时（图中的点</a:t>
            </a:r>
            <a:r>
              <a:rPr kumimoji="0" lang="en-US" altLang="zh-CN" sz="2800" dirty="0">
                <a:solidFill>
                  <a:srgbClr val="000099"/>
                </a:solidFill>
                <a:latin typeface="Arial" panose="020B0604020202020204" pitchFamily="34" charset="0"/>
                <a:ea typeface="黑体" panose="02010609060101010101" pitchFamily="2" charset="-122"/>
                <a:sym typeface="Wingdings" panose="05000000000000000000"/>
              </a:rPr>
              <a:t></a:t>
            </a:r>
            <a:r>
              <a:rPr kumimoji="0" lang="zh-CN" altLang="zh-CN" sz="2800" dirty="0">
                <a:solidFill>
                  <a:srgbClr val="000099"/>
                </a:solidFill>
                <a:latin typeface="Arial" panose="020B0604020202020204" pitchFamily="34" charset="0"/>
                <a:ea typeface="黑体" panose="02010609060101010101" pitchFamily="2" charset="-122"/>
              </a:rPr>
              <a:t>），出现了一个新的情况，就是发送方一连</a:t>
            </a:r>
            <a:r>
              <a:rPr kumimoji="0" lang="zh-CN" altLang="zh-CN" sz="2800" dirty="0" smtClean="0">
                <a:solidFill>
                  <a:srgbClr val="000099"/>
                </a:solidFill>
                <a:latin typeface="Arial" panose="020B0604020202020204" pitchFamily="34" charset="0"/>
                <a:ea typeface="黑体" panose="02010609060101010101" pitchFamily="2" charset="-122"/>
              </a:rPr>
              <a:t>收到</a:t>
            </a:r>
            <a:r>
              <a:rPr kumimoji="0" lang="en-US" altLang="zh-CN" sz="2800" dirty="0" smtClean="0">
                <a:solidFill>
                  <a:srgbClr val="000099"/>
                </a:solidFill>
                <a:latin typeface="Arial" panose="020B0604020202020204" pitchFamily="34" charset="0"/>
                <a:ea typeface="黑体" panose="02010609060101010101" pitchFamily="2" charset="-122"/>
              </a:rPr>
              <a:t> 3 </a:t>
            </a:r>
            <a:r>
              <a:rPr kumimoji="0" lang="zh-CN" altLang="zh-CN" sz="2800" dirty="0" smtClean="0">
                <a:solidFill>
                  <a:srgbClr val="000099"/>
                </a:solidFill>
                <a:latin typeface="Arial" panose="020B0604020202020204" pitchFamily="34" charset="0"/>
                <a:ea typeface="黑体" panose="02010609060101010101" pitchFamily="2" charset="-122"/>
              </a:rPr>
              <a:t>个</a:t>
            </a:r>
            <a:r>
              <a:rPr kumimoji="0" lang="zh-CN" altLang="zh-CN" sz="2800" dirty="0">
                <a:solidFill>
                  <a:srgbClr val="000099"/>
                </a:solidFill>
                <a:latin typeface="Arial" panose="020B0604020202020204" pitchFamily="34" charset="0"/>
                <a:ea typeface="黑体" panose="02010609060101010101" pitchFamily="2" charset="-122"/>
              </a:rPr>
              <a:t>对同一个报文段的重复确认（图中记为</a:t>
            </a:r>
            <a:r>
              <a:rPr kumimoji="0" lang="en-US" altLang="zh-CN" sz="2800" dirty="0">
                <a:solidFill>
                  <a:srgbClr val="000099"/>
                </a:solidFill>
                <a:latin typeface="Arial" panose="020B0604020202020204" pitchFamily="34" charset="0"/>
                <a:ea typeface="黑体" panose="02010609060101010101" pitchFamily="2" charset="-122"/>
              </a:rPr>
              <a:t>3-ACK</a:t>
            </a:r>
            <a:r>
              <a:rPr kumimoji="0" lang="zh-CN" altLang="zh-CN" sz="2800" dirty="0">
                <a:solidFill>
                  <a:srgbClr val="000099"/>
                </a:solidFill>
                <a:latin typeface="Arial" panose="020B0604020202020204" pitchFamily="34" charset="0"/>
                <a:ea typeface="黑体" panose="02010609060101010101" pitchFamily="2" charset="-122"/>
              </a:rPr>
              <a:t>）</a:t>
            </a:r>
            <a:r>
              <a:rPr kumimoji="0" lang="zh-CN" altLang="zh-CN" sz="2800" dirty="0" smtClean="0">
                <a:solidFill>
                  <a:srgbClr val="000099"/>
                </a:solidFill>
                <a:latin typeface="Arial" panose="020B0604020202020204" pitchFamily="34" charset="0"/>
                <a:ea typeface="黑体" panose="02010609060101010101" pitchFamily="2" charset="-122"/>
              </a:rPr>
              <a:t>。</a:t>
            </a:r>
            <a:r>
              <a:rPr kumimoji="0" lang="zh-CN" altLang="en-US" sz="2800" dirty="0" smtClean="0">
                <a:solidFill>
                  <a:srgbClr val="000099"/>
                </a:solidFill>
                <a:latin typeface="Arial" panose="020B0604020202020204" pitchFamily="34" charset="0"/>
                <a:ea typeface="黑体" panose="02010609060101010101" pitchFamily="2" charset="-122"/>
              </a:rPr>
              <a:t>发送方改为执行</a:t>
            </a:r>
            <a:r>
              <a:rPr kumimoji="0" lang="zh-CN" altLang="en-US" sz="2800" dirty="0" smtClean="0">
                <a:solidFill>
                  <a:srgbClr val="FF0000"/>
                </a:solidFill>
                <a:latin typeface="Arial" panose="020B0604020202020204" pitchFamily="34" charset="0"/>
                <a:ea typeface="黑体" panose="02010609060101010101" pitchFamily="2" charset="-122"/>
              </a:rPr>
              <a:t>快重传和快恢复算法。</a:t>
            </a:r>
            <a:endParaRPr kumimoji="0" lang="en-US" altLang="zh-CN" sz="280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p:cNvSpPr>
            <a:spLocks noGrp="1" noChangeArrowheads="1"/>
          </p:cNvSpPr>
          <p:nvPr>
            <p:ph type="title"/>
          </p:nvPr>
        </p:nvSpPr>
        <p:spPr/>
        <p:txBody>
          <a:bodyPr/>
          <a:lstStyle/>
          <a:p>
            <a:pPr algn="ctr" eaLnBrk="1" hangingPunct="1"/>
            <a:r>
              <a:rPr lang="zh-CN" altLang="en-US" dirty="0" smtClean="0"/>
              <a:t>快重传算法</a:t>
            </a:r>
          </a:p>
        </p:txBody>
      </p:sp>
      <p:sp>
        <p:nvSpPr>
          <p:cNvPr id="2297859" name="Rectangle 3"/>
          <p:cNvSpPr>
            <a:spLocks noGrp="1" noChangeArrowheads="1"/>
          </p:cNvSpPr>
          <p:nvPr>
            <p:ph idx="1"/>
          </p:nvPr>
        </p:nvSpPr>
        <p:spPr/>
        <p:txBody>
          <a:bodyPr/>
          <a:lstStyle/>
          <a:p>
            <a:r>
              <a:rPr lang="zh-CN" altLang="zh-CN" dirty="0" smtClean="0">
                <a:solidFill>
                  <a:srgbClr val="FF0000"/>
                </a:solidFill>
              </a:rPr>
              <a:t>发送</a:t>
            </a:r>
            <a:r>
              <a:rPr lang="zh-CN" altLang="zh-CN" dirty="0">
                <a:solidFill>
                  <a:srgbClr val="FF0000"/>
                </a:solidFill>
              </a:rPr>
              <a:t>方只要一连收到三个重复确认，</a:t>
            </a:r>
            <a:r>
              <a:rPr lang="zh-CN" altLang="zh-CN" dirty="0"/>
              <a:t>就知道接收方确实没有收到报文</a:t>
            </a:r>
            <a:r>
              <a:rPr lang="zh-CN" altLang="zh-CN" dirty="0" smtClean="0"/>
              <a:t>段，</a:t>
            </a:r>
            <a:r>
              <a:rPr lang="zh-CN" altLang="zh-CN" dirty="0"/>
              <a:t>因而应当</a:t>
            </a:r>
            <a:r>
              <a:rPr lang="zh-CN" altLang="zh-CN" dirty="0">
                <a:solidFill>
                  <a:srgbClr val="FF0000"/>
                </a:solidFill>
              </a:rPr>
              <a:t>立即进行重传（即“快重传”），</a:t>
            </a:r>
            <a:r>
              <a:rPr lang="zh-CN" altLang="zh-CN" dirty="0"/>
              <a:t>这样就不会出现超时，发送方</a:t>
            </a:r>
            <a:r>
              <a:rPr lang="zh-CN" altLang="zh-CN"/>
              <a:t>也</a:t>
            </a:r>
            <a:r>
              <a:rPr lang="zh-CN" altLang="zh-CN" smtClean="0"/>
              <a:t>不会</a:t>
            </a:r>
            <a:r>
              <a:rPr lang="zh-CN" altLang="zh-CN" dirty="0"/>
              <a:t>误认为出现了网络拥塞</a:t>
            </a:r>
            <a:r>
              <a:rPr lang="zh-CN" altLang="zh-CN" dirty="0" smtClean="0"/>
              <a:t>。</a:t>
            </a:r>
            <a:endParaRPr lang="en-US" altLang="zh-CN" dirty="0" smtClean="0"/>
          </a:p>
          <a:p>
            <a:r>
              <a:rPr lang="zh-CN" altLang="zh-CN" dirty="0" smtClean="0"/>
              <a:t>使用</a:t>
            </a:r>
            <a:r>
              <a:rPr lang="zh-CN" altLang="zh-CN" dirty="0"/>
              <a:t>快重传可以使整个网络的吞吐量提高约</a:t>
            </a:r>
            <a:r>
              <a:rPr lang="en-US" altLang="zh-CN" dirty="0"/>
              <a:t>20%</a:t>
            </a:r>
            <a:r>
              <a:rPr lang="zh-CN" altLang="zh-CN" dirty="0" smtClean="0"/>
              <a:t>。</a:t>
            </a:r>
            <a:r>
              <a:rPr lang="zh-CN" altLang="en-US" dirty="0" smtClean="0"/>
              <a:t> </a:t>
            </a:r>
          </a:p>
        </p:txBody>
      </p:sp>
      <p:sp>
        <p:nvSpPr>
          <p:cNvPr id="2" name="矩形 1"/>
          <p:cNvSpPr/>
          <p:nvPr/>
        </p:nvSpPr>
        <p:spPr>
          <a:xfrm>
            <a:off x="848544" y="4684613"/>
            <a:ext cx="8568952" cy="1129348"/>
          </a:xfrm>
          <a:prstGeom prst="rect">
            <a:avLst/>
          </a:prstGeom>
          <a:solidFill>
            <a:srgbClr val="66FF66"/>
          </a:solidFill>
          <a:ln>
            <a:solidFill>
              <a:schemeClr val="tx1"/>
            </a:solidFill>
          </a:ln>
        </p:spPr>
        <p:txBody>
          <a:bodyPr wrap="square">
            <a:spAutoFit/>
          </a:bodyPr>
          <a:lstStyle/>
          <a:p>
            <a:pPr algn="just" eaLnBrk="1" hangingPunct="1">
              <a:lnSpc>
                <a:spcPct val="110000"/>
              </a:lnSpc>
            </a:pPr>
            <a:r>
              <a:rPr lang="zh-CN" altLang="en-US" sz="3200" b="1" dirty="0">
                <a:latin typeface="+mn-lt"/>
                <a:ea typeface="黑体" panose="02010609060101010101" pitchFamily="2" charset="-122"/>
              </a:rPr>
              <a:t>不难看出，快重传并非取消重传计时器，而是在某些情况下可</a:t>
            </a:r>
            <a:r>
              <a:rPr lang="zh-CN" altLang="en-US" sz="3200" b="1" dirty="0">
                <a:solidFill>
                  <a:srgbClr val="FF0000"/>
                </a:solidFill>
                <a:latin typeface="+mn-lt"/>
                <a:ea typeface="黑体" panose="02010609060101010101" pitchFamily="2" charset="-122"/>
              </a:rPr>
              <a:t>更早地重传</a:t>
            </a:r>
            <a:r>
              <a:rPr lang="zh-CN" altLang="en-US" sz="3200" b="1" dirty="0">
                <a:latin typeface="+mn-lt"/>
                <a:ea typeface="黑体" panose="02010609060101010101" pitchFamily="2" charset="-122"/>
              </a:rPr>
              <a:t>丢失的报文段。 </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2"/>
          <p:cNvSpPr txBox="1">
            <a:spLocks noChangeArrowheads="1"/>
          </p:cNvSpPr>
          <p:nvPr/>
        </p:nvSpPr>
        <p:spPr bwMode="auto">
          <a:xfrm>
            <a:off x="1208584" y="152400"/>
            <a:ext cx="7397750" cy="585788"/>
          </a:xfrm>
          <a:prstGeom prst="rect">
            <a:avLst/>
          </a:prstGeom>
          <a:solidFill>
            <a:srgbClr val="FFFF99"/>
          </a:solidFill>
          <a:ln>
            <a:solidFill>
              <a:srgbClr val="3333CC"/>
            </a:solidFill>
            <a:miter lim="800000"/>
          </a:ln>
          <a:effectLst>
            <a:outerShdw dist="35921" dir="2700000" algn="ctr" rotWithShape="0">
              <a:srgbClr val="1C1C1C"/>
            </a:outerShdw>
          </a:effectLst>
        </p:spPr>
        <p:txBody>
          <a:bodyPr vert="horz" wrap="square" lIns="91440" tIns="45720" rIns="91440" bIns="45720" numCol="1" anchor="ctr" anchorCtr="0" compatLnSpc="1"/>
          <a:lstStyle>
            <a:lvl1pPr algn="l" rtl="0" eaLnBrk="0" fontAlgn="base" hangingPunct="0">
              <a:spcBef>
                <a:spcPct val="0"/>
              </a:spcBef>
              <a:spcAft>
                <a:spcPct val="0"/>
              </a:spcAft>
              <a:defRPr kumimoji="1" sz="4400" b="1">
                <a:solidFill>
                  <a:schemeClr val="tx2"/>
                </a:solidFill>
                <a:latin typeface="+mj-lt"/>
                <a:ea typeface="+mj-ea"/>
                <a:cs typeface="+mj-cs"/>
              </a:defRPr>
            </a:lvl1pPr>
            <a:lvl2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2pPr>
            <a:lvl3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3pPr>
            <a:lvl4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4pPr>
            <a:lvl5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5pPr>
            <a:lvl6pPr marL="4572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6pPr>
            <a:lvl7pPr marL="9144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7pPr>
            <a:lvl8pPr marL="13716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8pPr>
            <a:lvl9pPr marL="18288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000" b="1" i="0" u="none" strike="noStrike" kern="0" cap="none" spc="0" normalizeH="0" baseline="0" noProof="0" dirty="0" smtClean="0">
                <a:ln>
                  <a:noFill/>
                </a:ln>
                <a:solidFill>
                  <a:srgbClr val="000099"/>
                </a:solidFill>
                <a:effectLst/>
                <a:uLnTx/>
                <a:uFillTx/>
                <a:latin typeface="Tahoma" panose="020B0604030504040204"/>
                <a:ea typeface="黑体" panose="02010609060101010101" pitchFamily="2" charset="-122"/>
                <a:cs typeface="+mj-cs"/>
              </a:rPr>
              <a:t>快重传举例</a:t>
            </a:r>
          </a:p>
        </p:txBody>
      </p:sp>
      <p:sp>
        <p:nvSpPr>
          <p:cNvPr id="51" name="Text Box 3"/>
          <p:cNvSpPr txBox="1">
            <a:spLocks noChangeArrowheads="1"/>
          </p:cNvSpPr>
          <p:nvPr/>
        </p:nvSpPr>
        <p:spPr bwMode="auto">
          <a:xfrm>
            <a:off x="3590677" y="1052736"/>
            <a:ext cx="874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发送方</a:t>
            </a:r>
          </a:p>
        </p:txBody>
      </p:sp>
      <p:sp>
        <p:nvSpPr>
          <p:cNvPr id="52" name="Text Box 4"/>
          <p:cNvSpPr txBox="1">
            <a:spLocks noChangeArrowheads="1"/>
          </p:cNvSpPr>
          <p:nvPr/>
        </p:nvSpPr>
        <p:spPr bwMode="auto">
          <a:xfrm>
            <a:off x="6881564" y="1114649"/>
            <a:ext cx="8747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接收方</a:t>
            </a:r>
          </a:p>
        </p:txBody>
      </p:sp>
      <p:sp>
        <p:nvSpPr>
          <p:cNvPr id="53" name="Text Box 5"/>
          <p:cNvSpPr txBox="1">
            <a:spLocks noChangeArrowheads="1"/>
          </p:cNvSpPr>
          <p:nvPr/>
        </p:nvSpPr>
        <p:spPr bwMode="auto">
          <a:xfrm>
            <a:off x="3076327" y="1475011"/>
            <a:ext cx="1012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发送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1</a:t>
            </a:r>
          </a:p>
        </p:txBody>
      </p:sp>
      <p:sp>
        <p:nvSpPr>
          <p:cNvPr id="54" name="Line 6"/>
          <p:cNvSpPr>
            <a:spLocks noChangeShapeType="1"/>
          </p:cNvSpPr>
          <p:nvPr/>
        </p:nvSpPr>
        <p:spPr bwMode="auto">
          <a:xfrm>
            <a:off x="4054227" y="1724249"/>
            <a:ext cx="3400425" cy="314325"/>
          </a:xfrm>
          <a:prstGeom prst="line">
            <a:avLst/>
          </a:prstGeom>
          <a:noFill/>
          <a:ln w="38100">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55" name="Line 7"/>
          <p:cNvSpPr>
            <a:spLocks noChangeShapeType="1"/>
          </p:cNvSpPr>
          <p:nvPr/>
        </p:nvSpPr>
        <p:spPr bwMode="auto">
          <a:xfrm flipH="1">
            <a:off x="4054227" y="2160811"/>
            <a:ext cx="3400425" cy="314325"/>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56" name="Text Box 8"/>
          <p:cNvSpPr txBox="1">
            <a:spLocks noChangeArrowheads="1"/>
          </p:cNvSpPr>
          <p:nvPr/>
        </p:nvSpPr>
        <p:spPr bwMode="auto">
          <a:xfrm>
            <a:off x="7353052" y="1979836"/>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 </a:t>
            </a: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确认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1</a:t>
            </a:r>
            <a:endPar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endParaRPr>
          </a:p>
        </p:txBody>
      </p:sp>
      <p:sp>
        <p:nvSpPr>
          <p:cNvPr id="57" name="Text Box 9"/>
          <p:cNvSpPr txBox="1">
            <a:spLocks noChangeArrowheads="1"/>
          </p:cNvSpPr>
          <p:nvPr/>
        </p:nvSpPr>
        <p:spPr bwMode="auto">
          <a:xfrm>
            <a:off x="4060577" y="5599336"/>
            <a:ext cx="27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1800" b="1" i="1"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t</a:t>
            </a:r>
          </a:p>
        </p:txBody>
      </p:sp>
      <p:grpSp>
        <p:nvGrpSpPr>
          <p:cNvPr id="58" name="Group 10"/>
          <p:cNvGrpSpPr/>
          <p:nvPr/>
        </p:nvGrpSpPr>
        <p:grpSpPr bwMode="auto">
          <a:xfrm>
            <a:off x="4054227" y="1570261"/>
            <a:ext cx="3400425" cy="4346575"/>
            <a:chOff x="1607" y="677"/>
            <a:chExt cx="1640" cy="2728"/>
          </a:xfrm>
        </p:grpSpPr>
        <p:sp>
          <p:nvSpPr>
            <p:cNvPr id="59" name="Line 11"/>
            <p:cNvSpPr>
              <a:spLocks noChangeShapeType="1"/>
            </p:cNvSpPr>
            <p:nvPr/>
          </p:nvSpPr>
          <p:spPr bwMode="auto">
            <a:xfrm>
              <a:off x="1607" y="677"/>
              <a:ext cx="0" cy="2728"/>
            </a:xfrm>
            <a:prstGeom prst="line">
              <a:avLst/>
            </a:prstGeom>
            <a:noFill/>
            <a:ln w="19050">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60" name="Line 12"/>
            <p:cNvSpPr>
              <a:spLocks noChangeShapeType="1"/>
            </p:cNvSpPr>
            <p:nvPr/>
          </p:nvSpPr>
          <p:spPr bwMode="auto">
            <a:xfrm>
              <a:off x="3247" y="677"/>
              <a:ext cx="0" cy="2728"/>
            </a:xfrm>
            <a:prstGeom prst="line">
              <a:avLst/>
            </a:prstGeom>
            <a:noFill/>
            <a:ln w="19050">
              <a:solidFill>
                <a:srgbClr val="333399"/>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grpSp>
      <p:sp>
        <p:nvSpPr>
          <p:cNvPr id="61" name="Text Box 13"/>
          <p:cNvSpPr txBox="1">
            <a:spLocks noChangeArrowheads="1"/>
          </p:cNvSpPr>
          <p:nvPr/>
        </p:nvSpPr>
        <p:spPr bwMode="auto">
          <a:xfrm>
            <a:off x="7353052" y="2471961"/>
            <a:ext cx="149542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 </a:t>
            </a: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确认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2 </a:t>
            </a:r>
            <a:endPar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endParaRPr>
          </a:p>
        </p:txBody>
      </p:sp>
      <p:sp>
        <p:nvSpPr>
          <p:cNvPr id="62" name="Line 14"/>
          <p:cNvSpPr>
            <a:spLocks noChangeShapeType="1"/>
          </p:cNvSpPr>
          <p:nvPr/>
        </p:nvSpPr>
        <p:spPr bwMode="auto">
          <a:xfrm flipH="1">
            <a:off x="4054227" y="2684686"/>
            <a:ext cx="3400425" cy="312738"/>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63" name="Line 15"/>
          <p:cNvSpPr>
            <a:spLocks noChangeShapeType="1"/>
          </p:cNvSpPr>
          <p:nvPr/>
        </p:nvSpPr>
        <p:spPr bwMode="auto">
          <a:xfrm flipH="1">
            <a:off x="4054227" y="3729261"/>
            <a:ext cx="3400425" cy="31115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64" name="Line 16"/>
          <p:cNvSpPr>
            <a:spLocks noChangeShapeType="1"/>
          </p:cNvSpPr>
          <p:nvPr/>
        </p:nvSpPr>
        <p:spPr bwMode="auto">
          <a:xfrm flipH="1">
            <a:off x="4054227" y="4248374"/>
            <a:ext cx="3400425" cy="314325"/>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65" name="Line 17"/>
          <p:cNvSpPr>
            <a:spLocks noChangeShapeType="1"/>
          </p:cNvSpPr>
          <p:nvPr/>
        </p:nvSpPr>
        <p:spPr bwMode="auto">
          <a:xfrm flipH="1">
            <a:off x="4054227" y="4767486"/>
            <a:ext cx="3400425" cy="31591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66" name="Text Box 18"/>
          <p:cNvSpPr txBox="1">
            <a:spLocks noChangeArrowheads="1"/>
          </p:cNvSpPr>
          <p:nvPr/>
        </p:nvSpPr>
        <p:spPr bwMode="auto">
          <a:xfrm>
            <a:off x="3076327" y="1978249"/>
            <a:ext cx="1012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发送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2</a:t>
            </a:r>
          </a:p>
        </p:txBody>
      </p:sp>
      <p:sp>
        <p:nvSpPr>
          <p:cNvPr id="67" name="Text Box 19"/>
          <p:cNvSpPr txBox="1">
            <a:spLocks noChangeArrowheads="1"/>
          </p:cNvSpPr>
          <p:nvPr/>
        </p:nvSpPr>
        <p:spPr bwMode="auto">
          <a:xfrm>
            <a:off x="3076327" y="2487836"/>
            <a:ext cx="1012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发送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3</a:t>
            </a:r>
          </a:p>
        </p:txBody>
      </p:sp>
      <p:sp>
        <p:nvSpPr>
          <p:cNvPr id="68" name="Text Box 20"/>
          <p:cNvSpPr txBox="1">
            <a:spLocks noChangeArrowheads="1"/>
          </p:cNvSpPr>
          <p:nvPr/>
        </p:nvSpPr>
        <p:spPr bwMode="auto">
          <a:xfrm>
            <a:off x="3076327" y="2994249"/>
            <a:ext cx="1012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发送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4</a:t>
            </a:r>
          </a:p>
        </p:txBody>
      </p:sp>
      <p:sp>
        <p:nvSpPr>
          <p:cNvPr id="69" name="Line 21"/>
          <p:cNvSpPr>
            <a:spLocks noChangeShapeType="1"/>
          </p:cNvSpPr>
          <p:nvPr/>
        </p:nvSpPr>
        <p:spPr bwMode="auto">
          <a:xfrm>
            <a:off x="4054227" y="3308574"/>
            <a:ext cx="3400425" cy="314325"/>
          </a:xfrm>
          <a:prstGeom prst="line">
            <a:avLst/>
          </a:prstGeom>
          <a:noFill/>
          <a:ln w="38100">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70" name="Text Box 22"/>
          <p:cNvSpPr txBox="1">
            <a:spLocks noChangeArrowheads="1"/>
          </p:cNvSpPr>
          <p:nvPr/>
        </p:nvSpPr>
        <p:spPr bwMode="auto">
          <a:xfrm>
            <a:off x="5789364" y="2698974"/>
            <a:ext cx="663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   </a:t>
            </a:r>
            <a:r>
              <a:rPr kumimoji="0" lang="zh-CN" altLang="en-US"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a:t>
            </a:r>
          </a:p>
        </p:txBody>
      </p:sp>
      <p:sp>
        <p:nvSpPr>
          <p:cNvPr id="71" name="Text Box 23"/>
          <p:cNvSpPr txBox="1">
            <a:spLocks noChangeArrowheads="1"/>
          </p:cNvSpPr>
          <p:nvPr/>
        </p:nvSpPr>
        <p:spPr bwMode="auto">
          <a:xfrm>
            <a:off x="3076327" y="3541936"/>
            <a:ext cx="1012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发送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5</a:t>
            </a:r>
          </a:p>
        </p:txBody>
      </p:sp>
      <p:sp>
        <p:nvSpPr>
          <p:cNvPr id="72" name="Text Box 24"/>
          <p:cNvSpPr txBox="1">
            <a:spLocks noChangeArrowheads="1"/>
          </p:cNvSpPr>
          <p:nvPr/>
        </p:nvSpPr>
        <p:spPr bwMode="auto">
          <a:xfrm>
            <a:off x="3076327" y="4062636"/>
            <a:ext cx="10128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发送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6</a:t>
            </a:r>
          </a:p>
        </p:txBody>
      </p:sp>
      <p:sp>
        <p:nvSpPr>
          <p:cNvPr id="73" name="Text Box 25"/>
          <p:cNvSpPr txBox="1">
            <a:spLocks noChangeArrowheads="1"/>
          </p:cNvSpPr>
          <p:nvPr/>
        </p:nvSpPr>
        <p:spPr bwMode="auto">
          <a:xfrm>
            <a:off x="7353052" y="3438749"/>
            <a:ext cx="1584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 </a:t>
            </a: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重复确认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2 </a:t>
            </a:r>
            <a:endPar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endParaRPr>
          </a:p>
        </p:txBody>
      </p:sp>
      <p:grpSp>
        <p:nvGrpSpPr>
          <p:cNvPr id="74" name="Group 26"/>
          <p:cNvGrpSpPr/>
          <p:nvPr/>
        </p:nvGrpSpPr>
        <p:grpSpPr bwMode="auto">
          <a:xfrm>
            <a:off x="4054227" y="5073878"/>
            <a:ext cx="3400425" cy="533401"/>
            <a:chOff x="2471" y="3290"/>
            <a:chExt cx="2142" cy="336"/>
          </a:xfrm>
        </p:grpSpPr>
        <p:sp>
          <p:nvSpPr>
            <p:cNvPr id="75" name="Line 27"/>
            <p:cNvSpPr>
              <a:spLocks noChangeShapeType="1"/>
            </p:cNvSpPr>
            <p:nvPr/>
          </p:nvSpPr>
          <p:spPr bwMode="auto">
            <a:xfrm>
              <a:off x="2471" y="3427"/>
              <a:ext cx="2142" cy="199"/>
            </a:xfrm>
            <a:prstGeom prst="line">
              <a:avLst/>
            </a:prstGeom>
            <a:noFill/>
            <a:ln w="38100">
              <a:solidFill>
                <a:srgbClr val="9900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76" name="Text Box 28"/>
            <p:cNvSpPr txBox="1">
              <a:spLocks noChangeArrowheads="1"/>
            </p:cNvSpPr>
            <p:nvPr/>
          </p:nvSpPr>
          <p:spPr bwMode="auto">
            <a:xfrm rot="275181">
              <a:off x="3181" y="3290"/>
              <a:ext cx="102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立即重传 </a:t>
              </a:r>
              <a:r>
                <a:rPr kumimoji="0" lang="en-US" altLang="zh-CN"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20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3</a:t>
              </a:r>
            </a:p>
          </p:txBody>
        </p:sp>
      </p:grpSp>
      <p:sp>
        <p:nvSpPr>
          <p:cNvPr id="77" name="Text Box 29"/>
          <p:cNvSpPr txBox="1">
            <a:spLocks noChangeArrowheads="1"/>
          </p:cNvSpPr>
          <p:nvPr/>
        </p:nvSpPr>
        <p:spPr bwMode="auto">
          <a:xfrm>
            <a:off x="7353052" y="3992786"/>
            <a:ext cx="1584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 </a:t>
            </a: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重复确认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2 </a:t>
            </a:r>
            <a:endPar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endParaRPr>
          </a:p>
        </p:txBody>
      </p:sp>
      <p:sp>
        <p:nvSpPr>
          <p:cNvPr id="78" name="Text Box 30"/>
          <p:cNvSpPr txBox="1">
            <a:spLocks noChangeArrowheads="1"/>
          </p:cNvSpPr>
          <p:nvPr/>
        </p:nvSpPr>
        <p:spPr bwMode="auto">
          <a:xfrm>
            <a:off x="7353052" y="4515074"/>
            <a:ext cx="1584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 </a:t>
            </a: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重复确认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2 </a:t>
            </a:r>
            <a:endPar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endParaRPr>
          </a:p>
        </p:txBody>
      </p:sp>
      <p:sp>
        <p:nvSpPr>
          <p:cNvPr id="79" name="Text Box 31"/>
          <p:cNvSpPr txBox="1">
            <a:spLocks noChangeArrowheads="1"/>
          </p:cNvSpPr>
          <p:nvPr/>
        </p:nvSpPr>
        <p:spPr bwMode="auto">
          <a:xfrm>
            <a:off x="7445127" y="5599336"/>
            <a:ext cx="27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1800" b="1" i="1"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t</a:t>
            </a:r>
          </a:p>
        </p:txBody>
      </p:sp>
      <p:sp>
        <p:nvSpPr>
          <p:cNvPr id="80" name="Line 32"/>
          <p:cNvSpPr>
            <a:spLocks noChangeShapeType="1"/>
          </p:cNvSpPr>
          <p:nvPr/>
        </p:nvSpPr>
        <p:spPr bwMode="auto">
          <a:xfrm>
            <a:off x="4060577" y="4873849"/>
            <a:ext cx="3398837" cy="314325"/>
          </a:xfrm>
          <a:prstGeom prst="line">
            <a:avLst/>
          </a:prstGeom>
          <a:noFill/>
          <a:ln w="38100">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81" name="Text Box 33"/>
          <p:cNvSpPr txBox="1">
            <a:spLocks noChangeArrowheads="1"/>
          </p:cNvSpPr>
          <p:nvPr/>
        </p:nvSpPr>
        <p:spPr bwMode="auto">
          <a:xfrm>
            <a:off x="3076327" y="4616674"/>
            <a:ext cx="10128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发送 </a:t>
            </a:r>
            <a:r>
              <a:rPr kumimoji="0" lang="en-US" altLang="zh-CN" sz="18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18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7</a:t>
            </a:r>
          </a:p>
        </p:txBody>
      </p:sp>
      <p:grpSp>
        <p:nvGrpSpPr>
          <p:cNvPr id="82" name="Group 34"/>
          <p:cNvGrpSpPr/>
          <p:nvPr/>
        </p:nvGrpSpPr>
        <p:grpSpPr bwMode="auto">
          <a:xfrm>
            <a:off x="442664" y="3872136"/>
            <a:ext cx="3584575" cy="1349375"/>
            <a:chOff x="340" y="2508"/>
            <a:chExt cx="2114" cy="850"/>
          </a:xfrm>
        </p:grpSpPr>
        <p:grpSp>
          <p:nvGrpSpPr>
            <p:cNvPr id="83" name="Group 35"/>
            <p:cNvGrpSpPr/>
            <p:nvPr/>
          </p:nvGrpSpPr>
          <p:grpSpPr bwMode="auto">
            <a:xfrm>
              <a:off x="1729" y="2635"/>
              <a:ext cx="725" cy="666"/>
              <a:chOff x="1257" y="1749"/>
              <a:chExt cx="817" cy="460"/>
            </a:xfrm>
          </p:grpSpPr>
          <p:sp>
            <p:nvSpPr>
              <p:cNvPr id="85" name="Line 36"/>
              <p:cNvSpPr>
                <a:spLocks noChangeShapeType="1"/>
              </p:cNvSpPr>
              <p:nvPr/>
            </p:nvSpPr>
            <p:spPr bwMode="auto">
              <a:xfrm>
                <a:off x="1257" y="1749"/>
                <a:ext cx="817" cy="0"/>
              </a:xfrm>
              <a:prstGeom prst="line">
                <a:avLst/>
              </a:prstGeom>
              <a:noFill/>
              <a:ln w="28575">
                <a:solidFill>
                  <a:srgbClr val="3333CC"/>
                </a:solidFill>
                <a:prstDash val="dash"/>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86" name="Line 37"/>
              <p:cNvSpPr>
                <a:spLocks noChangeShapeType="1"/>
              </p:cNvSpPr>
              <p:nvPr/>
            </p:nvSpPr>
            <p:spPr bwMode="auto">
              <a:xfrm>
                <a:off x="1257" y="1979"/>
                <a:ext cx="817" cy="0"/>
              </a:xfrm>
              <a:prstGeom prst="line">
                <a:avLst/>
              </a:prstGeom>
              <a:noFill/>
              <a:ln w="28575">
                <a:solidFill>
                  <a:srgbClr val="3333CC"/>
                </a:solidFill>
                <a:prstDash val="dash"/>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87" name="Line 38"/>
              <p:cNvSpPr>
                <a:spLocks noChangeShapeType="1"/>
              </p:cNvSpPr>
              <p:nvPr/>
            </p:nvSpPr>
            <p:spPr bwMode="auto">
              <a:xfrm>
                <a:off x="1257" y="2209"/>
                <a:ext cx="817" cy="0"/>
              </a:xfrm>
              <a:prstGeom prst="line">
                <a:avLst/>
              </a:prstGeom>
              <a:noFill/>
              <a:ln w="28575">
                <a:solidFill>
                  <a:srgbClr val="3333CC"/>
                </a:solidFill>
                <a:prstDash val="dash"/>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grpSp>
        <p:sp>
          <p:nvSpPr>
            <p:cNvPr id="84" name="Text Box 39"/>
            <p:cNvSpPr txBox="1">
              <a:spLocks noChangeArrowheads="1"/>
            </p:cNvSpPr>
            <p:nvPr/>
          </p:nvSpPr>
          <p:spPr bwMode="auto">
            <a:xfrm>
              <a:off x="340" y="2508"/>
              <a:ext cx="1389" cy="850"/>
            </a:xfrm>
            <a:prstGeom prst="rect">
              <a:avLst/>
            </a:prstGeom>
            <a:noFill/>
            <a:ln w="9525">
              <a:solidFill>
                <a:srgbClr val="00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9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收到三个连续的</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对 </a:t>
              </a:r>
              <a:r>
                <a:rPr kumimoji="0" lang="en-US" altLang="zh-CN"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20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2</a:t>
              </a:r>
              <a:r>
                <a:rPr kumimoji="0" lang="en-US" altLang="zh-CN"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 </a:t>
              </a:r>
              <a:r>
                <a:rPr kumimoji="0" lang="zh-CN" altLang="en-US"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的重复确认</a:t>
              </a:r>
            </a:p>
            <a:p>
              <a:pPr marL="0" marR="0" lvl="0" indent="0" defTabSz="914400" eaLnBrk="1" fontAlgn="auto" latinLnBrk="0" hangingPunct="1">
                <a:lnSpc>
                  <a:spcPct val="100000"/>
                </a:lnSpc>
                <a:spcBef>
                  <a:spcPct val="20000"/>
                </a:spcBef>
                <a:spcAft>
                  <a:spcPts val="0"/>
                </a:spcAft>
                <a:buClrTx/>
                <a:buSzTx/>
                <a:buFontTx/>
                <a:buNone/>
                <a:defRPr/>
              </a:pPr>
              <a:r>
                <a:rPr kumimoji="0" lang="zh-CN" altLang="en-US"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立即重传 </a:t>
              </a:r>
              <a:r>
                <a:rPr kumimoji="0" lang="en-US" altLang="zh-CN" sz="20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rPr>
                <a:t>M</a:t>
              </a:r>
              <a:r>
                <a:rPr kumimoji="0" lang="en-US" altLang="zh-CN" sz="2000" b="1" i="0" u="none" strike="noStrike" kern="0" cap="none" spc="0" normalizeH="0" baseline="-25000" noProof="0">
                  <a:ln>
                    <a:noFill/>
                  </a:ln>
                  <a:solidFill>
                    <a:srgbClr val="000099"/>
                  </a:solidFill>
                  <a:effectLst/>
                  <a:uLnTx/>
                  <a:uFillTx/>
                  <a:latin typeface="Tahoma" panose="020B0604030504040204" pitchFamily="34" charset="0"/>
                  <a:ea typeface="黑体" panose="02010609060101010101" pitchFamily="2" charset="-122"/>
                </a:rPr>
                <a:t>3</a:t>
              </a:r>
            </a:p>
            <a:p>
              <a:pPr marL="0" marR="0" lvl="0" indent="0" defTabSz="914400" eaLnBrk="1" fontAlgn="auto" latinLnBrk="0" hangingPunct="1">
                <a:lnSpc>
                  <a:spcPct val="100000"/>
                </a:lnSpc>
                <a:spcBef>
                  <a:spcPts val="0"/>
                </a:spcBef>
                <a:spcAft>
                  <a:spcPts val="0"/>
                </a:spcAft>
                <a:buClrTx/>
                <a:buSzTx/>
                <a:buFontTx/>
                <a:buNone/>
                <a:defRPr/>
              </a:pPr>
              <a:endParaRPr kumimoji="0" lang="en-US" altLang="zh-CN" sz="900" b="1" i="0" u="none" strike="noStrike" kern="0" cap="none" spc="0" normalizeH="0" baseline="0" noProof="0">
                <a:ln>
                  <a:noFill/>
                </a:ln>
                <a:solidFill>
                  <a:srgbClr val="000099"/>
                </a:solidFill>
                <a:effectLst/>
                <a:uLnTx/>
                <a:uFillTx/>
                <a:latin typeface="Tahoma" panose="020B0604030504040204" pitchFamily="34" charset="0"/>
                <a:ea typeface="黑体" panose="02010609060101010101" pitchFamily="2" charset="-122"/>
              </a:endParaRPr>
            </a:p>
          </p:txBody>
        </p:sp>
      </p:grpSp>
      <p:sp>
        <p:nvSpPr>
          <p:cNvPr id="88" name="AutoShape 40"/>
          <p:cNvSpPr>
            <a:spLocks noChangeArrowheads="1"/>
          </p:cNvSpPr>
          <p:nvPr/>
        </p:nvSpPr>
        <p:spPr bwMode="auto">
          <a:xfrm>
            <a:off x="5797302" y="2416399"/>
            <a:ext cx="871537" cy="1096962"/>
          </a:xfrm>
          <a:prstGeom prst="irregularSeal1">
            <a:avLst/>
          </a:prstGeom>
          <a:solidFill>
            <a:srgbClr val="FFC000"/>
          </a:solidFill>
          <a:ln w="9525">
            <a:solidFill>
              <a:srgbClr val="FF0000"/>
            </a:solidFill>
            <a:miter lim="800000"/>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89" name="Text Box 41"/>
          <p:cNvSpPr txBox="1">
            <a:spLocks noChangeArrowheads="1"/>
          </p:cNvSpPr>
          <p:nvPr/>
        </p:nvSpPr>
        <p:spPr bwMode="auto">
          <a:xfrm>
            <a:off x="5868739" y="2698974"/>
            <a:ext cx="6445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000099"/>
                </a:solidFill>
                <a:effectLst/>
                <a:uLnTx/>
                <a:uFillTx/>
                <a:latin typeface="Tahoma" panose="020B0604030504040204" pitchFamily="34" charset="0"/>
                <a:ea typeface="黑体" panose="02010609060101010101" pitchFamily="2" charset="-122"/>
              </a:rPr>
              <a:t>丢失</a:t>
            </a:r>
          </a:p>
        </p:txBody>
      </p:sp>
      <p:sp>
        <p:nvSpPr>
          <p:cNvPr id="90" name="Line 42"/>
          <p:cNvSpPr>
            <a:spLocks noChangeShapeType="1"/>
          </p:cNvSpPr>
          <p:nvPr/>
        </p:nvSpPr>
        <p:spPr bwMode="auto">
          <a:xfrm>
            <a:off x="4054227" y="2268761"/>
            <a:ext cx="3400425" cy="314325"/>
          </a:xfrm>
          <a:prstGeom prst="line">
            <a:avLst/>
          </a:prstGeom>
          <a:noFill/>
          <a:ln w="38100">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91" name="Line 43"/>
          <p:cNvSpPr>
            <a:spLocks noChangeShapeType="1"/>
          </p:cNvSpPr>
          <p:nvPr/>
        </p:nvSpPr>
        <p:spPr bwMode="auto">
          <a:xfrm>
            <a:off x="4054227" y="2787874"/>
            <a:ext cx="1830387" cy="158750"/>
          </a:xfrm>
          <a:prstGeom prst="line">
            <a:avLst/>
          </a:prstGeom>
          <a:noFill/>
          <a:ln w="38100">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92" name="Line 44"/>
          <p:cNvSpPr>
            <a:spLocks noChangeShapeType="1"/>
          </p:cNvSpPr>
          <p:nvPr/>
        </p:nvSpPr>
        <p:spPr bwMode="auto">
          <a:xfrm>
            <a:off x="4060577" y="3829274"/>
            <a:ext cx="3398837" cy="315912"/>
          </a:xfrm>
          <a:prstGeom prst="line">
            <a:avLst/>
          </a:prstGeom>
          <a:noFill/>
          <a:ln w="38100">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
        <p:nvSpPr>
          <p:cNvPr id="93" name="Line 45"/>
          <p:cNvSpPr>
            <a:spLocks noChangeShapeType="1"/>
          </p:cNvSpPr>
          <p:nvPr/>
        </p:nvSpPr>
        <p:spPr bwMode="auto">
          <a:xfrm>
            <a:off x="4060577" y="4351561"/>
            <a:ext cx="3398837" cy="314325"/>
          </a:xfrm>
          <a:prstGeom prst="line">
            <a:avLst/>
          </a:prstGeom>
          <a:noFill/>
          <a:ln w="38100">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99"/>
              </a:solidFill>
              <a:effectLst/>
              <a:uLnTx/>
              <a:uFillTx/>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right)">
                                      <p:cBhvr>
                                        <p:cTn id="7" dur="1000"/>
                                        <p:tgtEl>
                                          <p:spTgt spid="82"/>
                                        </p:tgtEl>
                                      </p:cBhvr>
                                    </p:animEffect>
                                  </p:childTnLst>
                                </p:cTn>
                              </p:par>
                            </p:childTnLst>
                          </p:cTn>
                        </p:par>
                        <p:par>
                          <p:cTn id="8" fill="hold">
                            <p:stCondLst>
                              <p:cond delay="1000"/>
                            </p:stCondLst>
                            <p:childTnLst>
                              <p:par>
                                <p:cTn id="9" presetID="22" presetClass="entr" presetSubtype="8" fill="hold" nodeType="afterEffect">
                                  <p:stCondLst>
                                    <p:cond delay="500"/>
                                  </p:stCondLst>
                                  <p:childTnLst>
                                    <p:set>
                                      <p:cBhvr>
                                        <p:cTn id="10" dur="1" fill="hold">
                                          <p:stCondLst>
                                            <p:cond delay="0"/>
                                          </p:stCondLst>
                                        </p:cTn>
                                        <p:tgtEl>
                                          <p:spTgt spid="74"/>
                                        </p:tgtEl>
                                        <p:attrNameLst>
                                          <p:attrName>style.visibility</p:attrName>
                                        </p:attrNameLst>
                                      </p:cBhvr>
                                      <p:to>
                                        <p:strVal val="visible"/>
                                      </p:to>
                                    </p:set>
                                    <p:animEffect transition="in" filter="wipe(left)">
                                      <p:cBhvr>
                                        <p:cTn id="11"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p:cNvSpPr>
            <a:spLocks noGrp="1" noChangeArrowheads="1"/>
          </p:cNvSpPr>
          <p:nvPr>
            <p:ph type="title"/>
          </p:nvPr>
        </p:nvSpPr>
        <p:spPr/>
        <p:txBody>
          <a:bodyPr/>
          <a:lstStyle/>
          <a:p>
            <a:pPr algn="ctr" eaLnBrk="1" hangingPunct="1"/>
            <a:r>
              <a:rPr lang="zh-CN" altLang="en-US" dirty="0" smtClean="0"/>
              <a:t>快恢复算法</a:t>
            </a:r>
          </a:p>
        </p:txBody>
      </p:sp>
      <p:sp>
        <p:nvSpPr>
          <p:cNvPr id="117765" name="Rectangle 3"/>
          <p:cNvSpPr>
            <a:spLocks noGrp="1" noChangeArrowheads="1"/>
          </p:cNvSpPr>
          <p:nvPr>
            <p:ph type="body" idx="1"/>
          </p:nvPr>
        </p:nvSpPr>
        <p:spPr/>
        <p:txBody>
          <a:bodyPr/>
          <a:lstStyle/>
          <a:p>
            <a:r>
              <a:rPr lang="zh-CN" altLang="en-US" sz="3200" dirty="0" smtClean="0"/>
              <a:t>当发送端收到连续三个重复的确认时，由于发送方现在认为网络很可能没有发生拥塞，因此现在</a:t>
            </a:r>
            <a:r>
              <a:rPr lang="zh-CN" altLang="en-US" sz="3200" dirty="0" smtClean="0">
                <a:solidFill>
                  <a:srgbClr val="FF0000"/>
                </a:solidFill>
              </a:rPr>
              <a:t>不执行慢开始算法，</a:t>
            </a:r>
            <a:r>
              <a:rPr lang="zh-CN" altLang="en-US" sz="3200" dirty="0" smtClean="0"/>
              <a:t>而是执行</a:t>
            </a:r>
            <a:r>
              <a:rPr lang="zh-CN" altLang="en-US" dirty="0">
                <a:solidFill>
                  <a:srgbClr val="FF0000"/>
                </a:solidFill>
              </a:rPr>
              <a:t>快恢复算法 </a:t>
            </a:r>
            <a:r>
              <a:rPr lang="en-US" altLang="zh-CN" dirty="0"/>
              <a:t>FR (Fast Recovery</a:t>
            </a:r>
            <a:r>
              <a:rPr lang="en-US" altLang="zh-CN" dirty="0" smtClean="0"/>
              <a:t>) </a:t>
            </a:r>
            <a:r>
              <a:rPr lang="zh-CN" altLang="en-US" smtClean="0"/>
              <a:t>算法。</a:t>
            </a:r>
            <a:endParaRPr lang="zh-CN" altLang="en-US" sz="2800" dirty="0" smtClean="0">
              <a:solidFill>
                <a:srgbClr val="0000FF"/>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5.1.2  </a:t>
            </a:r>
            <a:r>
              <a:rPr lang="zh-CN" altLang="zh-CN" dirty="0"/>
              <a:t>运输层的两个主要协议</a:t>
            </a:r>
            <a:endParaRPr lang="zh-CN" altLang="en-US" dirty="0"/>
          </a:p>
        </p:txBody>
      </p:sp>
      <p:sp>
        <p:nvSpPr>
          <p:cNvPr id="3" name="内容占位符 2"/>
          <p:cNvSpPr>
            <a:spLocks noGrp="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360680" indent="-360680">
              <a:buNone/>
            </a:pPr>
            <a:r>
              <a:rPr lang="en-US" altLang="zh-CN" sz="2800" dirty="0" smtClean="0"/>
              <a:t>	TCP/IP </a:t>
            </a:r>
            <a:r>
              <a:rPr lang="zh-CN" altLang="en-US" sz="2800" dirty="0"/>
              <a:t>的运输层有两</a:t>
            </a:r>
            <a:r>
              <a:rPr lang="zh-CN" altLang="en-US" sz="2800" dirty="0" smtClean="0"/>
              <a:t>个主要协议</a:t>
            </a:r>
            <a:r>
              <a:rPr lang="zh-CN" altLang="en-US" sz="2800" dirty="0"/>
              <a:t>：</a:t>
            </a:r>
          </a:p>
          <a:p>
            <a:r>
              <a:rPr lang="en-US" altLang="zh-CN" sz="2800" dirty="0">
                <a:solidFill>
                  <a:srgbClr val="FF0000"/>
                </a:solidFill>
              </a:rPr>
              <a:t>(1) </a:t>
            </a:r>
            <a:r>
              <a:rPr lang="zh-CN" altLang="en-US" sz="2800" dirty="0">
                <a:solidFill>
                  <a:srgbClr val="FF0000"/>
                </a:solidFill>
              </a:rPr>
              <a:t>用户数据报协议 </a:t>
            </a:r>
            <a:r>
              <a:rPr lang="en-US" altLang="zh-CN" sz="2800" dirty="0" smtClean="0">
                <a:solidFill>
                  <a:srgbClr val="FF0000"/>
                </a:solidFill>
              </a:rPr>
              <a:t>UDP </a:t>
            </a:r>
            <a:r>
              <a:rPr lang="en-US" altLang="zh-CN" sz="2800" dirty="0" smtClean="0"/>
              <a:t>(User </a:t>
            </a:r>
            <a:r>
              <a:rPr lang="en-US" altLang="zh-CN" sz="2800" dirty="0"/>
              <a:t>Datagram Protocol)</a:t>
            </a:r>
          </a:p>
          <a:p>
            <a:r>
              <a:rPr lang="en-US" altLang="zh-CN" sz="2800" dirty="0">
                <a:solidFill>
                  <a:srgbClr val="FF0000"/>
                </a:solidFill>
              </a:rPr>
              <a:t>(2) </a:t>
            </a:r>
            <a:r>
              <a:rPr lang="zh-CN" altLang="en-US" sz="2800" dirty="0">
                <a:solidFill>
                  <a:srgbClr val="FF0000"/>
                </a:solidFill>
              </a:rPr>
              <a:t>传输控制协议 </a:t>
            </a:r>
            <a:r>
              <a:rPr lang="en-US" altLang="zh-CN" sz="2800" dirty="0">
                <a:solidFill>
                  <a:srgbClr val="FF0000"/>
                </a:solidFill>
              </a:rPr>
              <a:t>TCP</a:t>
            </a:r>
            <a:r>
              <a:rPr lang="en-US" altLang="zh-CN" sz="2800" dirty="0">
                <a:solidFill>
                  <a:srgbClr val="0000FF"/>
                </a:solidFill>
              </a:rPr>
              <a:t> </a:t>
            </a:r>
            <a:r>
              <a:rPr lang="en-US" altLang="zh-CN" sz="2800" dirty="0" smtClean="0"/>
              <a:t>(</a:t>
            </a:r>
            <a:r>
              <a:rPr lang="en-US" altLang="zh-CN" sz="2800" dirty="0"/>
              <a:t>Transmission Control Protocol)</a:t>
            </a:r>
          </a:p>
          <a:p>
            <a:endParaRPr lang="zh-CN" altLang="en-US" sz="2800" dirty="0"/>
          </a:p>
        </p:txBody>
      </p:sp>
      <p:grpSp>
        <p:nvGrpSpPr>
          <p:cNvPr id="33" name="组合 32"/>
          <p:cNvGrpSpPr/>
          <p:nvPr/>
        </p:nvGrpSpPr>
        <p:grpSpPr>
          <a:xfrm>
            <a:off x="3584848" y="3027461"/>
            <a:ext cx="4242072" cy="2417763"/>
            <a:chOff x="3951288" y="3139919"/>
            <a:chExt cx="4242072" cy="2417763"/>
          </a:xfrm>
        </p:grpSpPr>
        <p:sp>
          <p:nvSpPr>
            <p:cNvPr id="19" name="Rectangle 5"/>
            <p:cNvSpPr>
              <a:spLocks noChangeArrowheads="1"/>
            </p:cNvSpPr>
            <p:nvPr/>
          </p:nvSpPr>
          <p:spPr bwMode="auto">
            <a:xfrm>
              <a:off x="3952875" y="3139919"/>
              <a:ext cx="3021013" cy="2417763"/>
            </a:xfrm>
            <a:prstGeom prst="rect">
              <a:avLst/>
            </a:prstGeom>
            <a:solidFill>
              <a:schemeClr val="bg1"/>
            </a:solidFill>
            <a:ln w="254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20" name="Line 6"/>
            <p:cNvSpPr>
              <a:spLocks noChangeShapeType="1"/>
            </p:cNvSpPr>
            <p:nvPr/>
          </p:nvSpPr>
          <p:spPr bwMode="auto">
            <a:xfrm>
              <a:off x="3951288" y="3649507"/>
              <a:ext cx="3017837"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21" name="Line 7"/>
            <p:cNvSpPr>
              <a:spLocks noChangeShapeType="1"/>
            </p:cNvSpPr>
            <p:nvPr/>
          </p:nvSpPr>
          <p:spPr bwMode="auto">
            <a:xfrm>
              <a:off x="3951288" y="4168619"/>
              <a:ext cx="302895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22" name="Rectangle 8"/>
            <p:cNvSpPr>
              <a:spLocks noChangeArrowheads="1"/>
            </p:cNvSpPr>
            <p:nvPr/>
          </p:nvSpPr>
          <p:spPr bwMode="auto">
            <a:xfrm>
              <a:off x="3976688" y="3166907"/>
              <a:ext cx="2986087" cy="461962"/>
            </a:xfrm>
            <a:prstGeom prst="rect">
              <a:avLst/>
            </a:prstGeom>
            <a:solidFill>
              <a:srgbClr val="FFFF66"/>
            </a:solidFill>
            <a:ln>
              <a:noFill/>
            </a:ln>
            <a:effec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23" name="Rectangle 9"/>
            <p:cNvSpPr>
              <a:spLocks noChangeArrowheads="1"/>
            </p:cNvSpPr>
            <p:nvPr/>
          </p:nvSpPr>
          <p:spPr bwMode="auto">
            <a:xfrm>
              <a:off x="3976688" y="4187669"/>
              <a:ext cx="2978150" cy="1346200"/>
            </a:xfrm>
            <a:prstGeom prst="rect">
              <a:avLst/>
            </a:prstGeom>
            <a:solidFill>
              <a:srgbClr val="FFFF66"/>
            </a:solidFill>
            <a:ln>
              <a:noFill/>
            </a:ln>
            <a:effec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24" name="Line 10"/>
            <p:cNvSpPr>
              <a:spLocks noChangeShapeType="1"/>
            </p:cNvSpPr>
            <p:nvPr/>
          </p:nvSpPr>
          <p:spPr bwMode="auto">
            <a:xfrm>
              <a:off x="5449888" y="3654269"/>
              <a:ext cx="0" cy="5080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25" name="Rectangle 11"/>
            <p:cNvSpPr>
              <a:spLocks noChangeArrowheads="1"/>
            </p:cNvSpPr>
            <p:nvPr/>
          </p:nvSpPr>
          <p:spPr bwMode="auto">
            <a:xfrm>
              <a:off x="5754688" y="3717032"/>
              <a:ext cx="79829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400" b="1">
                  <a:solidFill>
                    <a:srgbClr val="000099"/>
                  </a:solidFill>
                  <a:latin typeface="+mn-lt"/>
                  <a:ea typeface="黑体" panose="02010609060101010101" pitchFamily="2" charset="-122"/>
                </a:rPr>
                <a:t>TCP</a:t>
              </a:r>
            </a:p>
          </p:txBody>
        </p:sp>
        <p:sp>
          <p:nvSpPr>
            <p:cNvPr id="26" name="Rectangle 12"/>
            <p:cNvSpPr>
              <a:spLocks noChangeArrowheads="1"/>
            </p:cNvSpPr>
            <p:nvPr/>
          </p:nvSpPr>
          <p:spPr bwMode="auto">
            <a:xfrm>
              <a:off x="4243388" y="3717032"/>
              <a:ext cx="833563"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400" b="1" dirty="0">
                  <a:solidFill>
                    <a:srgbClr val="000099"/>
                  </a:solidFill>
                  <a:latin typeface="+mn-lt"/>
                  <a:ea typeface="黑体" panose="02010609060101010101" pitchFamily="2" charset="-122"/>
                </a:rPr>
                <a:t>UDP</a:t>
              </a:r>
            </a:p>
          </p:txBody>
        </p:sp>
        <p:sp>
          <p:nvSpPr>
            <p:cNvPr id="27" name="Rectangle 15"/>
            <p:cNvSpPr>
              <a:spLocks noChangeArrowheads="1"/>
            </p:cNvSpPr>
            <p:nvPr/>
          </p:nvSpPr>
          <p:spPr bwMode="auto">
            <a:xfrm>
              <a:off x="5211763" y="4203544"/>
              <a:ext cx="472887" cy="459100"/>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400" b="1" dirty="0">
                  <a:solidFill>
                    <a:srgbClr val="000099"/>
                  </a:solidFill>
                  <a:latin typeface="+mn-lt"/>
                  <a:ea typeface="黑体" panose="02010609060101010101" pitchFamily="2" charset="-122"/>
                </a:rPr>
                <a:t>IP</a:t>
              </a:r>
            </a:p>
          </p:txBody>
        </p:sp>
        <p:sp>
          <p:nvSpPr>
            <p:cNvPr id="28" name="Rectangle 18"/>
            <p:cNvSpPr>
              <a:spLocks noChangeArrowheads="1"/>
            </p:cNvSpPr>
            <p:nvPr/>
          </p:nvSpPr>
          <p:spPr bwMode="auto">
            <a:xfrm>
              <a:off x="4962525" y="3219294"/>
              <a:ext cx="1110883" cy="4591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a:solidFill>
                    <a:srgbClr val="000099"/>
                  </a:solidFill>
                  <a:latin typeface="+mn-lt"/>
                  <a:ea typeface="黑体" panose="02010609060101010101" pitchFamily="2" charset="-122"/>
                </a:rPr>
                <a:t>应用层</a:t>
              </a:r>
            </a:p>
          </p:txBody>
        </p:sp>
        <p:sp>
          <p:nvSpPr>
            <p:cNvPr id="29" name="Rectangle 19"/>
            <p:cNvSpPr>
              <a:spLocks noChangeArrowheads="1"/>
            </p:cNvSpPr>
            <p:nvPr/>
          </p:nvSpPr>
          <p:spPr bwMode="auto">
            <a:xfrm>
              <a:off x="4232920" y="4875057"/>
              <a:ext cx="2565400"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defTabSz="762000" eaLnBrk="0" hangingPunct="0"/>
              <a:r>
                <a:rPr kumimoji="1" lang="zh-CN" altLang="en-US" sz="2400" b="1" smtClean="0">
                  <a:solidFill>
                    <a:srgbClr val="000099"/>
                  </a:solidFill>
                  <a:latin typeface="+mn-lt"/>
                  <a:ea typeface="黑体" panose="02010609060101010101" pitchFamily="2" charset="-122"/>
                </a:rPr>
                <a:t>数据链路层</a:t>
              </a:r>
              <a:endParaRPr kumimoji="1" lang="zh-CN" altLang="en-US" sz="2400" b="1" dirty="0">
                <a:solidFill>
                  <a:srgbClr val="000099"/>
                </a:solidFill>
                <a:latin typeface="+mn-lt"/>
                <a:ea typeface="黑体" panose="02010609060101010101" pitchFamily="2" charset="-122"/>
              </a:endParaRPr>
            </a:p>
          </p:txBody>
        </p:sp>
        <p:sp>
          <p:nvSpPr>
            <p:cNvPr id="30" name="Line 20"/>
            <p:cNvSpPr>
              <a:spLocks noChangeShapeType="1"/>
            </p:cNvSpPr>
            <p:nvPr/>
          </p:nvSpPr>
          <p:spPr bwMode="auto">
            <a:xfrm>
              <a:off x="3951288" y="4668682"/>
              <a:ext cx="3017837"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31" name="Text Box 22"/>
            <p:cNvSpPr txBox="1">
              <a:spLocks noChangeArrowheads="1"/>
            </p:cNvSpPr>
            <p:nvPr/>
          </p:nvSpPr>
          <p:spPr bwMode="auto">
            <a:xfrm>
              <a:off x="7080555" y="3687415"/>
              <a:ext cx="11128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anose="02010609060101010101" pitchFamily="2" charset="-122"/>
                </a:rPr>
                <a:t>运输层</a:t>
              </a:r>
            </a:p>
          </p:txBody>
        </p:sp>
      </p:grpSp>
      <p:sp>
        <p:nvSpPr>
          <p:cNvPr id="32" name="矩形 31"/>
          <p:cNvSpPr/>
          <p:nvPr/>
        </p:nvSpPr>
        <p:spPr>
          <a:xfrm>
            <a:off x="2576736" y="5589240"/>
            <a:ext cx="4884671" cy="461665"/>
          </a:xfrm>
          <a:prstGeom prst="rect">
            <a:avLst/>
          </a:prstGeom>
        </p:spPr>
        <p:txBody>
          <a:bodyPr wrap="square">
            <a:spAutoFit/>
          </a:bodyPr>
          <a:lstStyle/>
          <a:p>
            <a:pPr algn="ctr"/>
            <a:r>
              <a:rPr lang="en-US" altLang="zh-CN" sz="2400" b="1" dirty="0" smtClean="0">
                <a:latin typeface="+mn-lt"/>
                <a:ea typeface="黑体" panose="02010609060101010101" pitchFamily="2" charset="-122"/>
              </a:rPr>
              <a:t>TCP/IP </a:t>
            </a:r>
            <a:r>
              <a:rPr lang="zh-CN" altLang="zh-CN" sz="2400" b="1" dirty="0" smtClean="0">
                <a:latin typeface="+mn-lt"/>
                <a:ea typeface="黑体" panose="02010609060101010101" pitchFamily="2" charset="-122"/>
              </a:rPr>
              <a:t>体系</a:t>
            </a:r>
            <a:r>
              <a:rPr lang="zh-CN" altLang="zh-CN" sz="2400" b="1" dirty="0">
                <a:latin typeface="+mn-lt"/>
                <a:ea typeface="黑体" panose="02010609060101010101" pitchFamily="2" charset="-122"/>
              </a:rPr>
              <a:t>中的运输层协议</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5"/>
          <p:cNvSpPr txBox="1">
            <a:spLocks noChangeArrowheads="1"/>
          </p:cNvSpPr>
          <p:nvPr/>
        </p:nvSpPr>
        <p:spPr bwMode="auto">
          <a:xfrm>
            <a:off x="417512" y="152400"/>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eaLnBrk="0" fontAlgn="base" hangingPunct="0">
              <a:spcBef>
                <a:spcPct val="0"/>
              </a:spcBef>
              <a:spcAft>
                <a:spcPct val="0"/>
              </a:spcAft>
              <a:defRPr kumimoji="1" sz="4400" b="1">
                <a:solidFill>
                  <a:schemeClr val="tx2"/>
                </a:solidFill>
                <a:latin typeface="+mj-lt"/>
                <a:ea typeface="+mj-ea"/>
                <a:cs typeface="+mj-cs"/>
              </a:defRPr>
            </a:lvl1pPr>
            <a:lvl2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2pPr>
            <a:lvl3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3pPr>
            <a:lvl4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4pPr>
            <a:lvl5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5pPr>
            <a:lvl6pPr marL="4572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6pPr>
            <a:lvl7pPr marL="9144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7pPr>
            <a:lvl8pPr marL="13716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8pPr>
            <a:lvl9pPr marL="18288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3200" b="1" i="0" u="none" strike="noStrike" kern="0" cap="none" spc="0" normalizeH="0" baseline="0" noProof="0" smtClean="0">
                <a:ln>
                  <a:noFill/>
                </a:ln>
                <a:solidFill>
                  <a:srgbClr val="333399"/>
                </a:solidFill>
                <a:effectLst/>
                <a:uLnTx/>
                <a:uFillTx/>
                <a:latin typeface="Tahoma" panose="020B0604030504040204"/>
                <a:ea typeface="黑体" panose="02010609060101010101" pitchFamily="2" charset="-122"/>
                <a:cs typeface="+mj-cs"/>
              </a:rPr>
              <a:t>慢开始和拥塞避免算法的实现举例 </a:t>
            </a:r>
          </a:p>
        </p:txBody>
      </p:sp>
      <p:grpSp>
        <p:nvGrpSpPr>
          <p:cNvPr id="3" name="组合 2"/>
          <p:cNvGrpSpPr/>
          <p:nvPr/>
        </p:nvGrpSpPr>
        <p:grpSpPr>
          <a:xfrm>
            <a:off x="272479" y="836711"/>
            <a:ext cx="9536759" cy="3321087"/>
            <a:chOff x="272479" y="836711"/>
            <a:chExt cx="9536759" cy="3321087"/>
          </a:xfrm>
        </p:grpSpPr>
        <p:sp>
          <p:nvSpPr>
            <p:cNvPr id="103" name="Text Box 140"/>
            <p:cNvSpPr txBox="1">
              <a:spLocks noChangeArrowheads="1"/>
            </p:cNvSpPr>
            <p:nvPr/>
          </p:nvSpPr>
          <p:spPr bwMode="auto">
            <a:xfrm>
              <a:off x="4863078" y="985683"/>
              <a:ext cx="1157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超时</a:t>
              </a:r>
            </a:p>
          </p:txBody>
        </p:sp>
        <p:sp>
          <p:nvSpPr>
            <p:cNvPr id="104" name="Line 2"/>
            <p:cNvSpPr>
              <a:spLocks noChangeShapeType="1"/>
            </p:cNvSpPr>
            <p:nvPr/>
          </p:nvSpPr>
          <p:spPr bwMode="auto">
            <a:xfrm flipV="1">
              <a:off x="1920153" y="3803111"/>
              <a:ext cx="6358624" cy="5046"/>
            </a:xfrm>
            <a:prstGeom prst="line">
              <a:avLst/>
            </a:prstGeom>
            <a:noFill/>
            <a:ln w="19050">
              <a:solidFill>
                <a:srgbClr val="000000"/>
              </a:solidFill>
              <a:round/>
              <a:tail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5" name="Line 3"/>
            <p:cNvSpPr>
              <a:spLocks noChangeShapeType="1"/>
            </p:cNvSpPr>
            <p:nvPr/>
          </p:nvSpPr>
          <p:spPr bwMode="auto">
            <a:xfrm>
              <a:off x="1918528" y="1177019"/>
              <a:ext cx="1626" cy="2631138"/>
            </a:xfrm>
            <a:prstGeom prst="line">
              <a:avLst/>
            </a:prstGeom>
            <a:noFill/>
            <a:ln w="19050">
              <a:solidFill>
                <a:srgbClr val="000000"/>
              </a:solidFill>
              <a:round/>
              <a:headEnd type="triangle" w="sm" len="lg"/>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06" name="Line 4"/>
            <p:cNvSpPr>
              <a:spLocks noChangeShapeType="1"/>
            </p:cNvSpPr>
            <p:nvPr/>
          </p:nvSpPr>
          <p:spPr bwMode="auto">
            <a:xfrm>
              <a:off x="2154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8" name="Line 5"/>
            <p:cNvSpPr>
              <a:spLocks noChangeShapeType="1"/>
            </p:cNvSpPr>
            <p:nvPr/>
          </p:nvSpPr>
          <p:spPr bwMode="auto">
            <a:xfrm>
              <a:off x="238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09" name="Line 6"/>
            <p:cNvSpPr>
              <a:spLocks noChangeShapeType="1"/>
            </p:cNvSpPr>
            <p:nvPr/>
          </p:nvSpPr>
          <p:spPr bwMode="auto">
            <a:xfrm>
              <a:off x="262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0" name="Line 7"/>
            <p:cNvSpPr>
              <a:spLocks noChangeShapeType="1"/>
            </p:cNvSpPr>
            <p:nvPr/>
          </p:nvSpPr>
          <p:spPr bwMode="auto">
            <a:xfrm>
              <a:off x="285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1" name="Line 8"/>
            <p:cNvSpPr>
              <a:spLocks noChangeShapeType="1"/>
            </p:cNvSpPr>
            <p:nvPr/>
          </p:nvSpPr>
          <p:spPr bwMode="auto">
            <a:xfrm>
              <a:off x="309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2" name="Line 9"/>
            <p:cNvSpPr>
              <a:spLocks noChangeShapeType="1"/>
            </p:cNvSpPr>
            <p:nvPr/>
          </p:nvSpPr>
          <p:spPr bwMode="auto">
            <a:xfrm>
              <a:off x="332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3" name="Line 10"/>
            <p:cNvSpPr>
              <a:spLocks noChangeShapeType="1"/>
            </p:cNvSpPr>
            <p:nvPr/>
          </p:nvSpPr>
          <p:spPr bwMode="auto">
            <a:xfrm>
              <a:off x="355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4" name="Line 11"/>
            <p:cNvSpPr>
              <a:spLocks noChangeShapeType="1"/>
            </p:cNvSpPr>
            <p:nvPr/>
          </p:nvSpPr>
          <p:spPr bwMode="auto">
            <a:xfrm>
              <a:off x="379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5" name="Line 12"/>
            <p:cNvSpPr>
              <a:spLocks noChangeShapeType="1"/>
            </p:cNvSpPr>
            <p:nvPr/>
          </p:nvSpPr>
          <p:spPr bwMode="auto">
            <a:xfrm>
              <a:off x="402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6" name="Line 13"/>
            <p:cNvSpPr>
              <a:spLocks noChangeShapeType="1"/>
            </p:cNvSpPr>
            <p:nvPr/>
          </p:nvSpPr>
          <p:spPr bwMode="auto">
            <a:xfrm>
              <a:off x="426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7" name="Line 14"/>
            <p:cNvSpPr>
              <a:spLocks noChangeShapeType="1"/>
            </p:cNvSpPr>
            <p:nvPr/>
          </p:nvSpPr>
          <p:spPr bwMode="auto">
            <a:xfrm>
              <a:off x="449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8" name="Line 15"/>
            <p:cNvSpPr>
              <a:spLocks noChangeShapeType="1"/>
            </p:cNvSpPr>
            <p:nvPr/>
          </p:nvSpPr>
          <p:spPr bwMode="auto">
            <a:xfrm>
              <a:off x="472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19" name="Line 16"/>
            <p:cNvSpPr>
              <a:spLocks noChangeShapeType="1"/>
            </p:cNvSpPr>
            <p:nvPr/>
          </p:nvSpPr>
          <p:spPr bwMode="auto">
            <a:xfrm>
              <a:off x="496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0" name="Line 17"/>
            <p:cNvSpPr>
              <a:spLocks noChangeShapeType="1"/>
            </p:cNvSpPr>
            <p:nvPr/>
          </p:nvSpPr>
          <p:spPr bwMode="auto">
            <a:xfrm>
              <a:off x="5196153" y="3727407"/>
              <a:ext cx="0" cy="8075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1" name="Line 18"/>
            <p:cNvSpPr>
              <a:spLocks noChangeShapeType="1"/>
            </p:cNvSpPr>
            <p:nvPr/>
          </p:nvSpPr>
          <p:spPr bwMode="auto">
            <a:xfrm>
              <a:off x="543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2" name="Line 19"/>
            <p:cNvSpPr>
              <a:spLocks noChangeShapeType="1"/>
            </p:cNvSpPr>
            <p:nvPr/>
          </p:nvSpPr>
          <p:spPr bwMode="auto">
            <a:xfrm>
              <a:off x="566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3" name="Line 20"/>
            <p:cNvSpPr>
              <a:spLocks noChangeShapeType="1"/>
            </p:cNvSpPr>
            <p:nvPr/>
          </p:nvSpPr>
          <p:spPr bwMode="auto">
            <a:xfrm>
              <a:off x="5898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4" name="Line 21"/>
            <p:cNvSpPr>
              <a:spLocks noChangeShapeType="1"/>
            </p:cNvSpPr>
            <p:nvPr/>
          </p:nvSpPr>
          <p:spPr bwMode="auto">
            <a:xfrm>
              <a:off x="6132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5" name="Line 22"/>
            <p:cNvSpPr>
              <a:spLocks noChangeShapeType="1"/>
            </p:cNvSpPr>
            <p:nvPr/>
          </p:nvSpPr>
          <p:spPr bwMode="auto">
            <a:xfrm>
              <a:off x="6366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6" name="Line 23"/>
            <p:cNvSpPr>
              <a:spLocks noChangeShapeType="1"/>
            </p:cNvSpPr>
            <p:nvPr/>
          </p:nvSpPr>
          <p:spPr bwMode="auto">
            <a:xfrm>
              <a:off x="6600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7" name="Line 24"/>
            <p:cNvSpPr>
              <a:spLocks noChangeShapeType="1"/>
            </p:cNvSpPr>
            <p:nvPr/>
          </p:nvSpPr>
          <p:spPr bwMode="auto">
            <a:xfrm>
              <a:off x="6834153"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28" name="Line 25"/>
            <p:cNvSpPr>
              <a:spLocks noChangeShapeType="1"/>
            </p:cNvSpPr>
            <p:nvPr/>
          </p:nvSpPr>
          <p:spPr bwMode="auto">
            <a:xfrm>
              <a:off x="7068152" y="364665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0" name="Line 40"/>
            <p:cNvSpPr>
              <a:spLocks noChangeShapeType="1"/>
            </p:cNvSpPr>
            <p:nvPr/>
          </p:nvSpPr>
          <p:spPr bwMode="auto">
            <a:xfrm>
              <a:off x="1920153" y="340440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1" name="Line 41"/>
            <p:cNvSpPr>
              <a:spLocks noChangeShapeType="1"/>
            </p:cNvSpPr>
            <p:nvPr/>
          </p:nvSpPr>
          <p:spPr bwMode="auto">
            <a:xfrm>
              <a:off x="1920153" y="300064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2" name="Line 42"/>
            <p:cNvSpPr>
              <a:spLocks noChangeShapeType="1"/>
            </p:cNvSpPr>
            <p:nvPr/>
          </p:nvSpPr>
          <p:spPr bwMode="auto">
            <a:xfrm>
              <a:off x="1920153" y="259689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3" name="Line 43"/>
            <p:cNvSpPr>
              <a:spLocks noChangeShapeType="1"/>
            </p:cNvSpPr>
            <p:nvPr/>
          </p:nvSpPr>
          <p:spPr bwMode="auto">
            <a:xfrm>
              <a:off x="1920153" y="2193137"/>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4" name="Line 44"/>
            <p:cNvSpPr>
              <a:spLocks noChangeShapeType="1"/>
            </p:cNvSpPr>
            <p:nvPr/>
          </p:nvSpPr>
          <p:spPr bwMode="auto">
            <a:xfrm>
              <a:off x="1920153" y="1789382"/>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5" name="Line 45"/>
            <p:cNvSpPr>
              <a:spLocks noChangeShapeType="1"/>
            </p:cNvSpPr>
            <p:nvPr/>
          </p:nvSpPr>
          <p:spPr bwMode="auto">
            <a:xfrm>
              <a:off x="1920153" y="1385626"/>
              <a:ext cx="234000" cy="0"/>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36" name="Text Box 77"/>
            <p:cNvSpPr txBox="1">
              <a:spLocks noChangeArrowheads="1"/>
            </p:cNvSpPr>
            <p:nvPr/>
          </p:nvSpPr>
          <p:spPr bwMode="auto">
            <a:xfrm>
              <a:off x="2241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a:t>
              </a:r>
            </a:p>
          </p:txBody>
        </p:sp>
        <p:sp>
          <p:nvSpPr>
            <p:cNvPr id="237" name="Text Box 78"/>
            <p:cNvSpPr txBox="1">
              <a:spLocks noChangeArrowheads="1"/>
            </p:cNvSpPr>
            <p:nvPr/>
          </p:nvSpPr>
          <p:spPr bwMode="auto">
            <a:xfrm>
              <a:off x="2709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4</a:t>
              </a:r>
            </a:p>
          </p:txBody>
        </p:sp>
        <p:sp>
          <p:nvSpPr>
            <p:cNvPr id="238" name="Text Box 79"/>
            <p:cNvSpPr txBox="1">
              <a:spLocks noChangeArrowheads="1"/>
            </p:cNvSpPr>
            <p:nvPr/>
          </p:nvSpPr>
          <p:spPr bwMode="auto">
            <a:xfrm>
              <a:off x="3177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6</a:t>
              </a:r>
            </a:p>
          </p:txBody>
        </p:sp>
        <p:sp>
          <p:nvSpPr>
            <p:cNvPr id="239" name="Text Box 80"/>
            <p:cNvSpPr txBox="1">
              <a:spLocks noChangeArrowheads="1"/>
            </p:cNvSpPr>
            <p:nvPr/>
          </p:nvSpPr>
          <p:spPr bwMode="auto">
            <a:xfrm>
              <a:off x="3658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40" name="Text Box 81"/>
            <p:cNvSpPr txBox="1">
              <a:spLocks noChangeArrowheads="1"/>
            </p:cNvSpPr>
            <p:nvPr/>
          </p:nvSpPr>
          <p:spPr bwMode="auto">
            <a:xfrm>
              <a:off x="4048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10</a:t>
              </a:r>
            </a:p>
          </p:txBody>
        </p:sp>
        <p:sp>
          <p:nvSpPr>
            <p:cNvPr id="241" name="Text Box 82"/>
            <p:cNvSpPr txBox="1">
              <a:spLocks noChangeArrowheads="1"/>
            </p:cNvSpPr>
            <p:nvPr/>
          </p:nvSpPr>
          <p:spPr bwMode="auto">
            <a:xfrm>
              <a:off x="455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42" name="Text Box 83"/>
            <p:cNvSpPr txBox="1">
              <a:spLocks noChangeArrowheads="1"/>
            </p:cNvSpPr>
            <p:nvPr/>
          </p:nvSpPr>
          <p:spPr bwMode="auto">
            <a:xfrm>
              <a:off x="4997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14</a:t>
              </a:r>
            </a:p>
          </p:txBody>
        </p:sp>
        <p:sp>
          <p:nvSpPr>
            <p:cNvPr id="243" name="Text Box 84"/>
            <p:cNvSpPr txBox="1">
              <a:spLocks noChangeArrowheads="1"/>
            </p:cNvSpPr>
            <p:nvPr/>
          </p:nvSpPr>
          <p:spPr bwMode="auto">
            <a:xfrm>
              <a:off x="546590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44" name="Text Box 85"/>
            <p:cNvSpPr txBox="1">
              <a:spLocks noChangeArrowheads="1"/>
            </p:cNvSpPr>
            <p:nvPr/>
          </p:nvSpPr>
          <p:spPr bwMode="auto">
            <a:xfrm>
              <a:off x="5950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18</a:t>
              </a:r>
            </a:p>
          </p:txBody>
        </p:sp>
        <p:sp>
          <p:nvSpPr>
            <p:cNvPr id="245" name="Text Box 86"/>
            <p:cNvSpPr txBox="1">
              <a:spLocks noChangeArrowheads="1"/>
            </p:cNvSpPr>
            <p:nvPr/>
          </p:nvSpPr>
          <p:spPr bwMode="auto">
            <a:xfrm>
              <a:off x="6418153" y="3749277"/>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46" name="Text Box 87"/>
            <p:cNvSpPr txBox="1">
              <a:spLocks noChangeArrowheads="1"/>
            </p:cNvSpPr>
            <p:nvPr/>
          </p:nvSpPr>
          <p:spPr bwMode="auto">
            <a:xfrm>
              <a:off x="6873153" y="3757688"/>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22</a:t>
              </a:r>
            </a:p>
          </p:txBody>
        </p:sp>
        <p:sp>
          <p:nvSpPr>
            <p:cNvPr id="247" name="Text Box 89"/>
            <p:cNvSpPr txBox="1">
              <a:spLocks noChangeArrowheads="1"/>
            </p:cNvSpPr>
            <p:nvPr/>
          </p:nvSpPr>
          <p:spPr bwMode="auto">
            <a:xfrm>
              <a:off x="1812903" y="374927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48" name="Text Box 90"/>
            <p:cNvSpPr txBox="1">
              <a:spLocks noChangeArrowheads="1"/>
            </p:cNvSpPr>
            <p:nvPr/>
          </p:nvSpPr>
          <p:spPr bwMode="auto">
            <a:xfrm>
              <a:off x="1647153" y="3591140"/>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0</a:t>
              </a:r>
            </a:p>
          </p:txBody>
        </p:sp>
        <p:sp>
          <p:nvSpPr>
            <p:cNvPr id="250" name="Text Box 92"/>
            <p:cNvSpPr txBox="1">
              <a:spLocks noChangeArrowheads="1"/>
            </p:cNvSpPr>
            <p:nvPr/>
          </p:nvSpPr>
          <p:spPr bwMode="auto">
            <a:xfrm>
              <a:off x="1647153" y="2797088"/>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8</a:t>
              </a:r>
            </a:p>
          </p:txBody>
        </p:sp>
        <p:sp>
          <p:nvSpPr>
            <p:cNvPr id="251" name="Text Box 93"/>
            <p:cNvSpPr txBox="1">
              <a:spLocks noChangeArrowheads="1"/>
            </p:cNvSpPr>
            <p:nvPr/>
          </p:nvSpPr>
          <p:spPr bwMode="auto">
            <a:xfrm>
              <a:off x="1530153" y="2406791"/>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12</a:t>
              </a:r>
            </a:p>
          </p:txBody>
        </p:sp>
        <p:sp>
          <p:nvSpPr>
            <p:cNvPr id="252" name="Text Box 94"/>
            <p:cNvSpPr txBox="1">
              <a:spLocks noChangeArrowheads="1"/>
            </p:cNvSpPr>
            <p:nvPr/>
          </p:nvSpPr>
          <p:spPr bwMode="auto">
            <a:xfrm>
              <a:off x="1530153" y="201649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16</a:t>
              </a:r>
            </a:p>
          </p:txBody>
        </p:sp>
        <p:sp>
          <p:nvSpPr>
            <p:cNvPr id="253" name="Text Box 95"/>
            <p:cNvSpPr txBox="1">
              <a:spLocks noChangeArrowheads="1"/>
            </p:cNvSpPr>
            <p:nvPr/>
          </p:nvSpPr>
          <p:spPr bwMode="auto">
            <a:xfrm>
              <a:off x="1530153" y="1612739"/>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20</a:t>
              </a:r>
            </a:p>
          </p:txBody>
        </p:sp>
        <p:sp>
          <p:nvSpPr>
            <p:cNvPr id="254" name="Text Box 96"/>
            <p:cNvSpPr txBox="1">
              <a:spLocks noChangeArrowheads="1"/>
            </p:cNvSpPr>
            <p:nvPr/>
          </p:nvSpPr>
          <p:spPr bwMode="auto">
            <a:xfrm>
              <a:off x="1530153" y="120898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255" name="Oval 102"/>
            <p:cNvSpPr>
              <a:spLocks noChangeArrowheads="1"/>
            </p:cNvSpPr>
            <p:nvPr/>
          </p:nvSpPr>
          <p:spPr bwMode="auto">
            <a:xfrm>
              <a:off x="2573403" y="296027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6" name="Oval 103"/>
            <p:cNvSpPr>
              <a:spLocks noChangeArrowheads="1"/>
            </p:cNvSpPr>
            <p:nvPr/>
          </p:nvSpPr>
          <p:spPr bwMode="auto">
            <a:xfrm>
              <a:off x="2339403" y="336402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7" name="Oval 104"/>
            <p:cNvSpPr>
              <a:spLocks noChangeArrowheads="1"/>
            </p:cNvSpPr>
            <p:nvPr/>
          </p:nvSpPr>
          <p:spPr bwMode="auto">
            <a:xfrm>
              <a:off x="1881153" y="36264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8" name="Oval 105"/>
            <p:cNvSpPr>
              <a:spLocks noChangeArrowheads="1"/>
            </p:cNvSpPr>
            <p:nvPr/>
          </p:nvSpPr>
          <p:spPr bwMode="auto">
            <a:xfrm>
              <a:off x="2095653" y="355581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59" name="Oval 106"/>
            <p:cNvSpPr>
              <a:spLocks noChangeArrowheads="1"/>
            </p:cNvSpPr>
            <p:nvPr/>
          </p:nvSpPr>
          <p:spPr bwMode="auto">
            <a:xfrm>
              <a:off x="2807403" y="214939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0" name="Oval 107"/>
            <p:cNvSpPr>
              <a:spLocks noChangeArrowheads="1"/>
            </p:cNvSpPr>
            <p:nvPr/>
          </p:nvSpPr>
          <p:spPr bwMode="auto">
            <a:xfrm>
              <a:off x="3041403" y="204172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1" name="Oval 108"/>
            <p:cNvSpPr>
              <a:spLocks noChangeArrowheads="1"/>
            </p:cNvSpPr>
            <p:nvPr/>
          </p:nvSpPr>
          <p:spPr bwMode="auto">
            <a:xfrm>
              <a:off x="3275403" y="19458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2" name="Oval 109"/>
            <p:cNvSpPr>
              <a:spLocks noChangeArrowheads="1"/>
            </p:cNvSpPr>
            <p:nvPr/>
          </p:nvSpPr>
          <p:spPr bwMode="auto">
            <a:xfrm>
              <a:off x="3748277" y="17439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3" name="Oval 110"/>
            <p:cNvSpPr>
              <a:spLocks noChangeArrowheads="1"/>
            </p:cNvSpPr>
            <p:nvPr/>
          </p:nvSpPr>
          <p:spPr bwMode="auto">
            <a:xfrm>
              <a:off x="3509403" y="184489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4" name="Oval 113"/>
            <p:cNvSpPr>
              <a:spLocks noChangeArrowheads="1"/>
            </p:cNvSpPr>
            <p:nvPr/>
          </p:nvSpPr>
          <p:spPr bwMode="auto">
            <a:xfrm>
              <a:off x="3982277" y="164302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5" name="Oval 114"/>
            <p:cNvSpPr>
              <a:spLocks noChangeArrowheads="1"/>
            </p:cNvSpPr>
            <p:nvPr/>
          </p:nvSpPr>
          <p:spPr bwMode="auto">
            <a:xfrm>
              <a:off x="4211403" y="154712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6" name="Oval 116"/>
            <p:cNvSpPr>
              <a:spLocks noChangeArrowheads="1"/>
            </p:cNvSpPr>
            <p:nvPr/>
          </p:nvSpPr>
          <p:spPr bwMode="auto">
            <a:xfrm>
              <a:off x="4674527" y="133011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7" name="Oval 117"/>
            <p:cNvSpPr>
              <a:spLocks noChangeArrowheads="1"/>
            </p:cNvSpPr>
            <p:nvPr/>
          </p:nvSpPr>
          <p:spPr bwMode="auto">
            <a:xfrm>
              <a:off x="4445403" y="1431049"/>
              <a:ext cx="91000" cy="94210"/>
            </a:xfrm>
            <a:prstGeom prst="ellipse">
              <a:avLst/>
            </a:prstGeom>
            <a:solidFill>
              <a:srgbClr val="0000FF"/>
            </a:solidFill>
            <a:ln w="2857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8" name="Freeform 118"/>
            <p:cNvSpPr/>
            <p:nvPr/>
          </p:nvSpPr>
          <p:spPr bwMode="auto">
            <a:xfrm>
              <a:off x="1842153" y="1385626"/>
              <a:ext cx="2881124" cy="2304769"/>
            </a:xfrm>
            <a:custGeom>
              <a:avLst/>
              <a:gdLst>
                <a:gd name="T0" fmla="*/ 2147483647 w 1773"/>
                <a:gd name="T1" fmla="*/ 0 h 1370"/>
                <a:gd name="T2" fmla="*/ 2147483647 w 1773"/>
                <a:gd name="T3" fmla="*/ 2147483647 h 1370"/>
                <a:gd name="T4" fmla="*/ 2147483647 w 1773"/>
                <a:gd name="T5" fmla="*/ 2147483647 h 1370"/>
                <a:gd name="T6" fmla="*/ 2147483647 w 1773"/>
                <a:gd name="T7" fmla="*/ 2147483647 h 1370"/>
                <a:gd name="T8" fmla="*/ 2147483647 w 1773"/>
                <a:gd name="T9" fmla="*/ 2147483647 h 1370"/>
                <a:gd name="T10" fmla="*/ 2147483647 w 1773"/>
                <a:gd name="T11" fmla="*/ 2147483647 h 1370"/>
                <a:gd name="T12" fmla="*/ 0 60000 65536"/>
                <a:gd name="T13" fmla="*/ 0 60000 65536"/>
                <a:gd name="T14" fmla="*/ 0 60000 65536"/>
                <a:gd name="T15" fmla="*/ 0 60000 65536"/>
                <a:gd name="T16" fmla="*/ 0 60000 65536"/>
                <a:gd name="T17" fmla="*/ 0 60000 65536"/>
                <a:gd name="T18" fmla="*/ 0 w 1773"/>
                <a:gd name="T19" fmla="*/ 0 h 1370"/>
                <a:gd name="T20" fmla="*/ 1773 w 1773"/>
                <a:gd name="T21" fmla="*/ 1370 h 1370"/>
              </a:gdLst>
              <a:ahLst/>
              <a:cxnLst>
                <a:cxn ang="T12">
                  <a:pos x="T0" y="T1"/>
                </a:cxn>
                <a:cxn ang="T13">
                  <a:pos x="T2" y="T3"/>
                </a:cxn>
                <a:cxn ang="T14">
                  <a:pos x="T4" y="T5"/>
                </a:cxn>
                <a:cxn ang="T15">
                  <a:pos x="T6" y="T7"/>
                </a:cxn>
                <a:cxn ang="T16">
                  <a:pos x="T8" y="T9"/>
                </a:cxn>
                <a:cxn ang="T17">
                  <a:pos x="T10" y="T11"/>
                </a:cxn>
              </a:cxnLst>
              <a:rect l="T18" t="T19" r="T20" b="T21"/>
              <a:pathLst>
                <a:path w="1773" h="1370">
                  <a:moveTo>
                    <a:pt x="1773" y="0"/>
                  </a:moveTo>
                  <a:lnTo>
                    <a:pt x="618" y="487"/>
                  </a:lnTo>
                  <a:lnTo>
                    <a:pt x="480" y="961"/>
                  </a:lnTo>
                  <a:lnTo>
                    <a:pt x="331" y="1201"/>
                  </a:lnTo>
                  <a:lnTo>
                    <a:pt x="187" y="1321"/>
                  </a:lnTo>
                  <a:cubicBezTo>
                    <a:pt x="47" y="1370"/>
                    <a:pt x="0" y="1369"/>
                    <a:pt x="55" y="1369"/>
                  </a:cubicBezTo>
                </a:path>
              </a:pathLst>
            </a:custGeom>
            <a:noFill/>
            <a:ln w="28575" cmpd="sng">
              <a:solidFill>
                <a:srgbClr val="0000FF"/>
              </a:solidFill>
              <a:rou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69" name="Text Box 134"/>
            <p:cNvSpPr txBox="1">
              <a:spLocks noChangeArrowheads="1"/>
            </p:cNvSpPr>
            <p:nvPr/>
          </p:nvSpPr>
          <p:spPr bwMode="auto">
            <a:xfrm>
              <a:off x="8280402" y="359618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传输轮次</a:t>
              </a:r>
            </a:p>
          </p:txBody>
        </p:sp>
        <p:sp>
          <p:nvSpPr>
            <p:cNvPr id="270" name="Text Box 135"/>
            <p:cNvSpPr txBox="1">
              <a:spLocks noChangeArrowheads="1"/>
            </p:cNvSpPr>
            <p:nvPr/>
          </p:nvSpPr>
          <p:spPr bwMode="auto">
            <a:xfrm>
              <a:off x="966278" y="836711"/>
              <a:ext cx="193033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拥塞窗口  </a:t>
              </a:r>
              <a:r>
                <a:rPr kumimoji="1" lang="en-US" altLang="zh-CN" sz="2000" b="1" i="0" u="none" strike="noStrike" kern="0" cap="none" spc="0" normalizeH="0" baseline="0" noProof="0" dirty="0" err="1" smtClean="0">
                  <a:ln>
                    <a:noFill/>
                  </a:ln>
                  <a:solidFill>
                    <a:srgbClr val="000000"/>
                  </a:solidFill>
                  <a:effectLst/>
                  <a:uLnTx/>
                  <a:uFillTx/>
                  <a:latin typeface="Times New Roman" panose="02020603050405020304" pitchFamily="18" charset="0"/>
                  <a:ea typeface="宋体" panose="02010600030101010101" pitchFamily="2" charset="-122"/>
                </a:rPr>
                <a:t>cwnd</a:t>
              </a:r>
              <a:endPar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271" name="Text Box 140"/>
            <p:cNvSpPr txBox="1">
              <a:spLocks noChangeArrowheads="1"/>
            </p:cNvSpPr>
            <p:nvPr/>
          </p:nvSpPr>
          <p:spPr bwMode="auto">
            <a:xfrm>
              <a:off x="7049973" y="1815231"/>
              <a:ext cx="11813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rPr>
                <a:t>3-ACK</a:t>
              </a:r>
              <a:endParaRPr kumimoji="1" lang="zh-CN" altLang="en-US" sz="2000" b="1" i="0" u="none" strike="noStrike" kern="0" cap="none" spc="0" normalizeH="0" baseline="0" noProof="0" dirty="0" smtClean="0">
                <a:ln>
                  <a:noFill/>
                </a:ln>
                <a:solidFill>
                  <a:srgbClr val="FF0000"/>
                </a:solidFill>
                <a:effectLst/>
                <a:uLnTx/>
                <a:uFillTx/>
                <a:latin typeface="Times New Roman" panose="02020603050405020304" pitchFamily="18" charset="0"/>
                <a:ea typeface="宋体" panose="02010600030101010101" pitchFamily="2" charset="-122"/>
              </a:endParaRPr>
            </a:p>
          </p:txBody>
        </p:sp>
        <p:sp>
          <p:nvSpPr>
            <p:cNvPr id="272" name="Rectangle 160"/>
            <p:cNvSpPr>
              <a:spLocks noChangeArrowheads="1"/>
            </p:cNvSpPr>
            <p:nvPr/>
          </p:nvSpPr>
          <p:spPr bwMode="auto">
            <a:xfrm>
              <a:off x="1998153" y="1304875"/>
              <a:ext cx="195000" cy="21533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3" name="Line 156"/>
            <p:cNvSpPr>
              <a:spLocks noChangeShapeType="1"/>
            </p:cNvSpPr>
            <p:nvPr/>
          </p:nvSpPr>
          <p:spPr bwMode="auto">
            <a:xfrm>
              <a:off x="1998153" y="2193137"/>
              <a:ext cx="858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4" name="Line 146"/>
            <p:cNvSpPr>
              <a:spLocks noChangeShapeType="1"/>
            </p:cNvSpPr>
            <p:nvPr/>
          </p:nvSpPr>
          <p:spPr bwMode="auto">
            <a:xfrm flipV="1">
              <a:off x="1998153" y="1378897"/>
              <a:ext cx="2743000" cy="6729"/>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5" name="Rectangle 162"/>
            <p:cNvSpPr>
              <a:spLocks noChangeArrowheads="1"/>
            </p:cNvSpPr>
            <p:nvPr/>
          </p:nvSpPr>
          <p:spPr bwMode="auto">
            <a:xfrm>
              <a:off x="5352153" y="3565904"/>
              <a:ext cx="1480374" cy="1615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77" name="Text Box 203"/>
            <p:cNvSpPr txBox="1">
              <a:spLocks noChangeArrowheads="1"/>
            </p:cNvSpPr>
            <p:nvPr/>
          </p:nvSpPr>
          <p:spPr bwMode="auto">
            <a:xfrm>
              <a:off x="8170649" y="1977696"/>
              <a:ext cx="163858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TCP Reno </a:t>
              </a: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b="1" i="0" u="none" strike="noStrike" kern="0" cap="none" spc="0" normalizeH="0" baseline="0" noProof="0" dirty="0" smtClean="0">
                  <a:ln>
                    <a:noFill/>
                  </a:ln>
                  <a:solidFill>
                    <a:srgbClr val="0000FF"/>
                  </a:solidFill>
                  <a:effectLst/>
                  <a:uLnTx/>
                  <a:uFillTx/>
                  <a:latin typeface="Times New Roman" panose="02020603050405020304" pitchFamily="18" charset="0"/>
                  <a:ea typeface="宋体" panose="02010600030101010101" pitchFamily="2" charset="-122"/>
                </a:rPr>
                <a:t>版本</a:t>
              </a:r>
            </a:p>
          </p:txBody>
        </p:sp>
        <p:sp>
          <p:nvSpPr>
            <p:cNvPr id="278" name="Text Box 205"/>
            <p:cNvSpPr txBox="1">
              <a:spLocks noChangeArrowheads="1"/>
            </p:cNvSpPr>
            <p:nvPr/>
          </p:nvSpPr>
          <p:spPr bwMode="auto">
            <a:xfrm>
              <a:off x="272479" y="1918920"/>
              <a:ext cx="12811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err="1" smtClean="0">
                  <a:ln>
                    <a:noFill/>
                  </a:ln>
                  <a:solidFill>
                    <a:srgbClr val="C00000"/>
                  </a:solidFill>
                  <a:effectLst/>
                  <a:uLnTx/>
                  <a:uFillTx/>
                  <a:latin typeface="Times New Roman" panose="02020603050405020304" pitchFamily="18" charset="0"/>
                  <a:ea typeface="宋体" panose="02010600030101010101" pitchFamily="2" charset="-122"/>
                </a:rPr>
                <a:t>ssthresh</a:t>
              </a:r>
              <a:endParaRPr kumimoji="1" lang="en-US" altLang="zh-CN"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endParaRPr>
            </a:p>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smtClean="0">
                  <a:ln>
                    <a:noFill/>
                  </a:ln>
                  <a:solidFill>
                    <a:srgbClr val="C00000"/>
                  </a:solidFill>
                  <a:effectLst/>
                  <a:uLnTx/>
                  <a:uFillTx/>
                  <a:latin typeface="Times New Roman" panose="02020603050405020304" pitchFamily="18" charset="0"/>
                  <a:ea typeface="宋体" panose="02010600030101010101" pitchFamily="2" charset="-122"/>
                </a:rPr>
                <a:t> 的初始值</a:t>
              </a:r>
            </a:p>
          </p:txBody>
        </p:sp>
        <p:sp>
          <p:nvSpPr>
            <p:cNvPr id="280" name="Line 215"/>
            <p:cNvSpPr>
              <a:spLocks noChangeShapeType="1"/>
            </p:cNvSpPr>
            <p:nvPr/>
          </p:nvSpPr>
          <p:spPr bwMode="auto">
            <a:xfrm flipV="1">
              <a:off x="1413153" y="2223418"/>
              <a:ext cx="219374" cy="0"/>
            </a:xfrm>
            <a:prstGeom prst="line">
              <a:avLst/>
            </a:prstGeom>
            <a:noFill/>
            <a:ln w="19050">
              <a:solidFill>
                <a:srgbClr val="C00000"/>
              </a:solidFill>
              <a:round/>
              <a:tailEnd type="triangle" w="sm"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1" name="Text Box 206"/>
            <p:cNvSpPr txBox="1">
              <a:spLocks noChangeArrowheads="1"/>
            </p:cNvSpPr>
            <p:nvPr/>
          </p:nvSpPr>
          <p:spPr bwMode="auto">
            <a:xfrm rot="20245475">
              <a:off x="6948778" y="2393474"/>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282" name="Oval 125"/>
            <p:cNvSpPr>
              <a:spLocks noChangeArrowheads="1"/>
            </p:cNvSpPr>
            <p:nvPr/>
          </p:nvSpPr>
          <p:spPr bwMode="auto">
            <a:xfrm>
              <a:off x="5147403" y="354067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3" name="Oval 126"/>
            <p:cNvSpPr>
              <a:spLocks noChangeArrowheads="1"/>
            </p:cNvSpPr>
            <p:nvPr/>
          </p:nvSpPr>
          <p:spPr bwMode="auto">
            <a:xfrm>
              <a:off x="5383027" y="3343839"/>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4" name="Oval 127"/>
            <p:cNvSpPr>
              <a:spLocks noChangeArrowheads="1"/>
            </p:cNvSpPr>
            <p:nvPr/>
          </p:nvSpPr>
          <p:spPr bwMode="auto">
            <a:xfrm>
              <a:off x="4903653" y="361637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5" name="Oval 128"/>
            <p:cNvSpPr>
              <a:spLocks noChangeArrowheads="1"/>
            </p:cNvSpPr>
            <p:nvPr/>
          </p:nvSpPr>
          <p:spPr bwMode="auto">
            <a:xfrm>
              <a:off x="5623527" y="295354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6" name="Oval 129"/>
            <p:cNvSpPr>
              <a:spLocks noChangeArrowheads="1"/>
            </p:cNvSpPr>
            <p:nvPr/>
          </p:nvSpPr>
          <p:spPr bwMode="auto">
            <a:xfrm>
              <a:off x="6106153" y="244043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7" name="Oval 130"/>
            <p:cNvSpPr>
              <a:spLocks noChangeArrowheads="1"/>
            </p:cNvSpPr>
            <p:nvPr/>
          </p:nvSpPr>
          <p:spPr bwMode="auto">
            <a:xfrm>
              <a:off x="6795153" y="214771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8" name="Oval 131"/>
            <p:cNvSpPr>
              <a:spLocks noChangeArrowheads="1"/>
            </p:cNvSpPr>
            <p:nvPr/>
          </p:nvSpPr>
          <p:spPr bwMode="auto">
            <a:xfrm>
              <a:off x="6335277" y="2334451"/>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89" name="Oval 132"/>
            <p:cNvSpPr>
              <a:spLocks noChangeArrowheads="1"/>
            </p:cNvSpPr>
            <p:nvPr/>
          </p:nvSpPr>
          <p:spPr bwMode="auto">
            <a:xfrm>
              <a:off x="6569277" y="2238560"/>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0" name="Line 147"/>
            <p:cNvSpPr>
              <a:spLocks noChangeShapeType="1"/>
            </p:cNvSpPr>
            <p:nvPr/>
          </p:nvSpPr>
          <p:spPr bwMode="auto">
            <a:xfrm rot="10800000">
              <a:off x="2016028" y="2595210"/>
              <a:ext cx="4134000" cy="0"/>
            </a:xfrm>
            <a:prstGeom prst="line">
              <a:avLst/>
            </a:prstGeom>
            <a:noFill/>
            <a:ln w="19050">
              <a:solidFill>
                <a:srgbClr val="000000"/>
              </a:solidFill>
              <a:prstDash val="dash"/>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291" name="直接连接符 115"/>
            <p:cNvCxnSpPr>
              <a:cxnSpLocks noChangeShapeType="1"/>
            </p:cNvCxnSpPr>
            <p:nvPr/>
          </p:nvCxnSpPr>
          <p:spPr bwMode="auto">
            <a:xfrm>
              <a:off x="4728153" y="1375532"/>
              <a:ext cx="234000" cy="2266077"/>
            </a:xfrm>
            <a:prstGeom prst="line">
              <a:avLst/>
            </a:prstGeom>
            <a:noFill/>
            <a:ln w="28575" algn="ctr">
              <a:solidFill>
                <a:srgbClr val="0000FF"/>
              </a:solidFill>
              <a:round/>
            </a:ln>
            <a:extLst>
              <a:ext uri="{909E8E84-426E-40DD-AFC4-6F175D3DCCD1}">
                <a14:hiddenFill xmlns:a14="http://schemas.microsoft.com/office/drawing/2010/main">
                  <a:noFill/>
                </a14:hiddenFill>
              </a:ext>
            </a:extLst>
          </p:spPr>
        </p:cxnSp>
        <p:sp>
          <p:nvSpPr>
            <p:cNvPr id="293" name="Rectangle 161"/>
            <p:cNvSpPr>
              <a:spLocks noChangeArrowheads="1"/>
            </p:cNvSpPr>
            <p:nvPr/>
          </p:nvSpPr>
          <p:spPr bwMode="auto">
            <a:xfrm>
              <a:off x="2555757" y="1801158"/>
              <a:ext cx="442000" cy="368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sp>
          <p:nvSpPr>
            <p:cNvPr id="294" name="Oval 129"/>
            <p:cNvSpPr>
              <a:spLocks noChangeArrowheads="1"/>
            </p:cNvSpPr>
            <p:nvPr/>
          </p:nvSpPr>
          <p:spPr bwMode="auto">
            <a:xfrm>
              <a:off x="5868903" y="2549787"/>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5" name="任意多边形 134"/>
            <p:cNvSpPr/>
            <p:nvPr/>
          </p:nvSpPr>
          <p:spPr bwMode="auto">
            <a:xfrm>
              <a:off x="4952403" y="2181361"/>
              <a:ext cx="1906124" cy="1485482"/>
            </a:xfrm>
            <a:custGeom>
              <a:avLst/>
              <a:gdLst>
                <a:gd name="T0" fmla="*/ 0 w 1929384"/>
                <a:gd name="T1" fmla="*/ 1404281 h 1426464"/>
                <a:gd name="T2" fmla="*/ 224888 w 1929384"/>
                <a:gd name="T3" fmla="*/ 1336767 h 1426464"/>
                <a:gd name="T4" fmla="*/ 445365 w 1929384"/>
                <a:gd name="T5" fmla="*/ 1152231 h 1426464"/>
                <a:gd name="T6" fmla="*/ 903959 w 1929384"/>
                <a:gd name="T7" fmla="*/ 409583 h 1426464"/>
                <a:gd name="T8" fmla="*/ 1860836 w 1929384"/>
                <a:gd name="T9" fmla="*/ 0 h 1426464"/>
                <a:gd name="T10" fmla="*/ 0 60000 65536"/>
                <a:gd name="T11" fmla="*/ 0 60000 65536"/>
                <a:gd name="T12" fmla="*/ 0 60000 65536"/>
                <a:gd name="T13" fmla="*/ 0 60000 65536"/>
                <a:gd name="T14" fmla="*/ 0 60000 65536"/>
                <a:gd name="T15" fmla="*/ 0 w 1929384"/>
                <a:gd name="T16" fmla="*/ 0 h 1426464"/>
                <a:gd name="T17" fmla="*/ 1929384 w 1929384"/>
                <a:gd name="T18" fmla="*/ 1426464 h 1426464"/>
              </a:gdLst>
              <a:ahLst/>
              <a:cxnLst>
                <a:cxn ang="T10">
                  <a:pos x="T0" y="T1"/>
                </a:cxn>
                <a:cxn ang="T11">
                  <a:pos x="T2" y="T3"/>
                </a:cxn>
                <a:cxn ang="T12">
                  <a:pos x="T4" y="T5"/>
                </a:cxn>
                <a:cxn ang="T13">
                  <a:pos x="T6" y="T7"/>
                </a:cxn>
                <a:cxn ang="T14">
                  <a:pos x="T8" y="T9"/>
                </a:cxn>
              </a:cxnLst>
              <a:rect l="T15" t="T16" r="T17" b="T18"/>
              <a:pathLst>
                <a:path w="1929384" h="1426464">
                  <a:moveTo>
                    <a:pt x="0" y="1426464"/>
                  </a:moveTo>
                  <a:lnTo>
                    <a:pt x="233172" y="1357884"/>
                  </a:lnTo>
                  <a:lnTo>
                    <a:pt x="461772" y="1170432"/>
                  </a:lnTo>
                  <a:lnTo>
                    <a:pt x="937260" y="416052"/>
                  </a:lnTo>
                  <a:lnTo>
                    <a:pt x="1929384" y="0"/>
                  </a:lnTo>
                </a:path>
              </a:pathLst>
            </a:custGeom>
            <a:noFill/>
            <a:ln w="28575" cap="flat" cmpd="sng" algn="ctr">
              <a:solidFill>
                <a:srgbClr val="0000F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296" name="Rectangle 161"/>
            <p:cNvSpPr>
              <a:spLocks noChangeArrowheads="1"/>
            </p:cNvSpPr>
            <p:nvPr/>
          </p:nvSpPr>
          <p:spPr bwMode="auto">
            <a:xfrm>
              <a:off x="4545899" y="1021117"/>
              <a:ext cx="367250" cy="30618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smtClean="0">
                  <a:ln>
                    <a:noFill/>
                  </a:ln>
                  <a:solidFill>
                    <a:sysClr val="windowText" lastClr="000000"/>
                  </a:solidFill>
                  <a:effectLst/>
                  <a:uLnTx/>
                  <a:uFillTx/>
                  <a:sym typeface="Wingdings" panose="05000000000000000000" pitchFamily="2" charset="2"/>
                </a:rPr>
                <a:t></a:t>
              </a:r>
              <a:endParaRPr kumimoji="0" lang="zh-CN" altLang="en-US" sz="2800" b="1" i="0" u="none" strike="noStrike" kern="0" cap="none" spc="0" normalizeH="0" baseline="0" noProof="0" dirty="0" smtClean="0">
                <a:ln>
                  <a:noFill/>
                </a:ln>
                <a:solidFill>
                  <a:sysClr val="windowText" lastClr="000000"/>
                </a:solidFill>
                <a:effectLst/>
                <a:uLnTx/>
                <a:uFillTx/>
              </a:endParaRPr>
            </a:p>
          </p:txBody>
        </p:sp>
        <p:cxnSp>
          <p:nvCxnSpPr>
            <p:cNvPr id="297" name="直接连接符 119"/>
            <p:cNvCxnSpPr>
              <a:cxnSpLocks noChangeShapeType="1"/>
            </p:cNvCxnSpPr>
            <p:nvPr/>
          </p:nvCxnSpPr>
          <p:spPr bwMode="auto">
            <a:xfrm flipH="1">
              <a:off x="7064902" y="3022518"/>
              <a:ext cx="1624" cy="694795"/>
            </a:xfrm>
            <a:prstGeom prst="line">
              <a:avLst/>
            </a:prstGeom>
            <a:noFill/>
            <a:ln w="19050" algn="ctr">
              <a:solidFill>
                <a:srgbClr val="000000"/>
              </a:solidFill>
              <a:prstDash val="dash"/>
              <a:round/>
            </a:ln>
          </p:spPr>
        </p:cxnSp>
        <p:cxnSp>
          <p:nvCxnSpPr>
            <p:cNvPr id="298" name="直接连接符 121"/>
            <p:cNvCxnSpPr>
              <a:cxnSpLocks noChangeShapeType="1"/>
            </p:cNvCxnSpPr>
            <p:nvPr/>
          </p:nvCxnSpPr>
          <p:spPr bwMode="auto">
            <a:xfrm>
              <a:off x="2032278" y="3005695"/>
              <a:ext cx="5676125" cy="0"/>
            </a:xfrm>
            <a:prstGeom prst="line">
              <a:avLst/>
            </a:prstGeom>
            <a:noFill/>
            <a:ln w="19050" algn="ctr">
              <a:solidFill>
                <a:srgbClr val="000000"/>
              </a:solidFill>
              <a:prstDash val="dash"/>
              <a:round/>
            </a:ln>
          </p:spPr>
        </p:cxnSp>
        <p:sp>
          <p:nvSpPr>
            <p:cNvPr id="299" name="Oval 130"/>
            <p:cNvSpPr>
              <a:spLocks noChangeArrowheads="1"/>
            </p:cNvSpPr>
            <p:nvPr/>
          </p:nvSpPr>
          <p:spPr bwMode="auto">
            <a:xfrm>
              <a:off x="7021027" y="2961955"/>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0" name="Line 24"/>
            <p:cNvSpPr>
              <a:spLocks noChangeShapeType="1"/>
            </p:cNvSpPr>
            <p:nvPr/>
          </p:nvSpPr>
          <p:spPr bwMode="auto">
            <a:xfrm>
              <a:off x="7532902" y="3639926"/>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1" name="Line 22"/>
            <p:cNvSpPr>
              <a:spLocks noChangeShapeType="1"/>
            </p:cNvSpPr>
            <p:nvPr/>
          </p:nvSpPr>
          <p:spPr bwMode="auto">
            <a:xfrm>
              <a:off x="7295652" y="3644974"/>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2" name="Text Box 87"/>
            <p:cNvSpPr txBox="1">
              <a:spLocks noChangeArrowheads="1"/>
            </p:cNvSpPr>
            <p:nvPr/>
          </p:nvSpPr>
          <p:spPr bwMode="auto">
            <a:xfrm>
              <a:off x="7311902" y="3754324"/>
              <a:ext cx="441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24</a:t>
              </a:r>
            </a:p>
          </p:txBody>
        </p:sp>
        <p:sp>
          <p:nvSpPr>
            <p:cNvPr id="303" name="Line 22"/>
            <p:cNvSpPr>
              <a:spLocks noChangeShapeType="1"/>
            </p:cNvSpPr>
            <p:nvPr/>
          </p:nvSpPr>
          <p:spPr bwMode="auto">
            <a:xfrm>
              <a:off x="7776652" y="3653385"/>
              <a:ext cx="0" cy="1615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04" name="直接连接符 134"/>
            <p:cNvCxnSpPr>
              <a:cxnSpLocks noChangeShapeType="1"/>
              <a:stCxn id="295" idx="4"/>
              <a:endCxn id="299" idx="3"/>
            </p:cNvCxnSpPr>
            <p:nvPr/>
          </p:nvCxnSpPr>
          <p:spPr bwMode="auto">
            <a:xfrm>
              <a:off x="6856903" y="2181361"/>
              <a:ext cx="204750" cy="832745"/>
            </a:xfrm>
            <a:prstGeom prst="line">
              <a:avLst/>
            </a:prstGeom>
            <a:noFill/>
            <a:ln w="28575" algn="ctr">
              <a:solidFill>
                <a:srgbClr val="0000FF"/>
              </a:solidFill>
              <a:round/>
            </a:ln>
          </p:spPr>
        </p:cxnSp>
        <p:sp>
          <p:nvSpPr>
            <p:cNvPr id="305" name="Text Box 206"/>
            <p:cNvSpPr txBox="1">
              <a:spLocks noChangeArrowheads="1"/>
            </p:cNvSpPr>
            <p:nvPr/>
          </p:nvSpPr>
          <p:spPr bwMode="auto">
            <a:xfrm rot="20070649">
              <a:off x="5809549" y="2010746"/>
              <a:ext cx="11144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1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6" name="Text Box 206"/>
            <p:cNvSpPr txBox="1">
              <a:spLocks noChangeArrowheads="1"/>
            </p:cNvSpPr>
            <p:nvPr/>
          </p:nvSpPr>
          <p:spPr bwMode="auto">
            <a:xfrm rot="20205303">
              <a:off x="2990278" y="1471566"/>
              <a:ext cx="1216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rPr>
                <a:t>拥塞避免</a:t>
              </a:r>
            </a:p>
          </p:txBody>
        </p:sp>
        <p:sp>
          <p:nvSpPr>
            <p:cNvPr id="307" name="TextBox 147"/>
            <p:cNvSpPr txBox="1">
              <a:spLocks noChangeArrowheads="1"/>
            </p:cNvSpPr>
            <p:nvPr/>
          </p:nvSpPr>
          <p:spPr bwMode="auto">
            <a:xfrm>
              <a:off x="5542277" y="2191455"/>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08" name="矩形 150"/>
            <p:cNvSpPr>
              <a:spLocks noChangeArrowheads="1"/>
            </p:cNvSpPr>
            <p:nvPr/>
          </p:nvSpPr>
          <p:spPr bwMode="auto">
            <a:xfrm>
              <a:off x="2298778" y="3596186"/>
              <a:ext cx="2575625" cy="126174"/>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09" name="TextBox 148"/>
            <p:cNvSpPr txBox="1">
              <a:spLocks noChangeArrowheads="1"/>
            </p:cNvSpPr>
            <p:nvPr/>
          </p:nvSpPr>
          <p:spPr bwMode="auto">
            <a:xfrm>
              <a:off x="6720403" y="176582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1" name="矩形 151"/>
            <p:cNvSpPr>
              <a:spLocks noChangeArrowheads="1"/>
            </p:cNvSpPr>
            <p:nvPr/>
          </p:nvSpPr>
          <p:spPr bwMode="auto">
            <a:xfrm>
              <a:off x="7237152" y="3596186"/>
              <a:ext cx="607750" cy="114397"/>
            </a:xfrm>
            <a:prstGeom prst="rect">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12" name="直接连接符 153"/>
            <p:cNvCxnSpPr>
              <a:cxnSpLocks noChangeShapeType="1"/>
            </p:cNvCxnSpPr>
            <p:nvPr/>
          </p:nvCxnSpPr>
          <p:spPr bwMode="auto">
            <a:xfrm flipV="1">
              <a:off x="5903027" y="2630538"/>
              <a:ext cx="11376" cy="1043034"/>
            </a:xfrm>
            <a:prstGeom prst="line">
              <a:avLst/>
            </a:prstGeom>
            <a:noFill/>
            <a:ln w="19050" algn="ctr">
              <a:solidFill>
                <a:srgbClr val="000000"/>
              </a:solidFill>
              <a:prstDash val="dash"/>
              <a:round/>
            </a:ln>
          </p:spPr>
        </p:cxnSp>
        <p:cxnSp>
          <p:nvCxnSpPr>
            <p:cNvPr id="313" name="直接连接符 157"/>
            <p:cNvCxnSpPr>
              <a:cxnSpLocks noChangeShapeType="1"/>
            </p:cNvCxnSpPr>
            <p:nvPr/>
          </p:nvCxnSpPr>
          <p:spPr bwMode="auto">
            <a:xfrm flipV="1">
              <a:off x="6832527" y="2253700"/>
              <a:ext cx="11376" cy="1520811"/>
            </a:xfrm>
            <a:prstGeom prst="line">
              <a:avLst/>
            </a:prstGeom>
            <a:noFill/>
            <a:ln w="19050" algn="ctr">
              <a:solidFill>
                <a:srgbClr val="000000"/>
              </a:solidFill>
              <a:prstDash val="dash"/>
              <a:round/>
            </a:ln>
          </p:spPr>
        </p:cxnSp>
        <p:cxnSp>
          <p:nvCxnSpPr>
            <p:cNvPr id="314" name="直接连接符 141"/>
            <p:cNvCxnSpPr>
              <a:cxnSpLocks noChangeShapeType="1"/>
            </p:cNvCxnSpPr>
            <p:nvPr/>
          </p:nvCxnSpPr>
          <p:spPr bwMode="auto">
            <a:xfrm flipV="1">
              <a:off x="7001527" y="2475765"/>
              <a:ext cx="1248000" cy="560211"/>
            </a:xfrm>
            <a:prstGeom prst="line">
              <a:avLst/>
            </a:prstGeom>
            <a:noFill/>
            <a:ln w="28575" algn="ctr">
              <a:solidFill>
                <a:srgbClr val="0000FF"/>
              </a:solidFill>
              <a:round/>
            </a:ln>
          </p:spPr>
        </p:cxnSp>
        <p:sp>
          <p:nvSpPr>
            <p:cNvPr id="315" name="Oval 202"/>
            <p:cNvSpPr>
              <a:spLocks noChangeArrowheads="1"/>
            </p:cNvSpPr>
            <p:nvPr/>
          </p:nvSpPr>
          <p:spPr bwMode="auto">
            <a:xfrm>
              <a:off x="7724652" y="2655773"/>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6" name="Oval 130"/>
            <p:cNvSpPr>
              <a:spLocks noChangeArrowheads="1"/>
            </p:cNvSpPr>
            <p:nvPr/>
          </p:nvSpPr>
          <p:spPr bwMode="auto">
            <a:xfrm>
              <a:off x="7251777" y="2855968"/>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7" name="Oval 130"/>
            <p:cNvSpPr>
              <a:spLocks noChangeArrowheads="1"/>
            </p:cNvSpPr>
            <p:nvPr/>
          </p:nvSpPr>
          <p:spPr bwMode="auto">
            <a:xfrm>
              <a:off x="7490652" y="2758394"/>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318" name="TextBox 149"/>
            <p:cNvSpPr txBox="1">
              <a:spLocks noChangeArrowheads="1"/>
            </p:cNvSpPr>
            <p:nvPr/>
          </p:nvSpPr>
          <p:spPr bwMode="auto">
            <a:xfrm>
              <a:off x="6795153" y="2987189"/>
              <a:ext cx="50526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sym typeface="Wingdings" panose="05000000000000000000" pitchFamily="2" charset="2"/>
                </a:rPr>
                <a:t></a:t>
              </a:r>
              <a:endParaRPr kumimoji="1" lang="zh-CN" altLang="en-US" sz="28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endParaRPr>
            </a:p>
          </p:txBody>
        </p:sp>
        <p:sp>
          <p:nvSpPr>
            <p:cNvPr id="319" name="Oval 202"/>
            <p:cNvSpPr>
              <a:spLocks noChangeArrowheads="1"/>
            </p:cNvSpPr>
            <p:nvPr/>
          </p:nvSpPr>
          <p:spPr bwMode="auto">
            <a:xfrm>
              <a:off x="7966777" y="2531282"/>
              <a:ext cx="91000" cy="94210"/>
            </a:xfrm>
            <a:prstGeom prst="ellipse">
              <a:avLst/>
            </a:prstGeom>
            <a:solidFill>
              <a:srgbClr val="0000FF"/>
            </a:solidFill>
            <a:ln w="9525">
              <a:solidFill>
                <a:srgbClr val="0000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cxnSp>
          <p:nvCxnSpPr>
            <p:cNvPr id="320" name="直接连接符 117"/>
            <p:cNvCxnSpPr>
              <a:cxnSpLocks noChangeShapeType="1"/>
            </p:cNvCxnSpPr>
            <p:nvPr/>
          </p:nvCxnSpPr>
          <p:spPr bwMode="auto">
            <a:xfrm flipH="1">
              <a:off x="4726527" y="1506753"/>
              <a:ext cx="4876" cy="2200466"/>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cxnSp>
          <p:nvCxnSpPr>
            <p:cNvPr id="321" name="直接连接符 119"/>
            <p:cNvCxnSpPr>
              <a:cxnSpLocks noChangeShapeType="1"/>
            </p:cNvCxnSpPr>
            <p:nvPr/>
          </p:nvCxnSpPr>
          <p:spPr bwMode="auto">
            <a:xfrm>
              <a:off x="2854527" y="2309217"/>
              <a:ext cx="0" cy="1384543"/>
            </a:xfrm>
            <a:prstGeom prst="line">
              <a:avLst/>
            </a:prstGeom>
            <a:noFill/>
            <a:ln w="19050" algn="ctr">
              <a:solidFill>
                <a:srgbClr val="000000"/>
              </a:solidFill>
              <a:prstDash val="dash"/>
              <a:round/>
            </a:ln>
            <a:extLst>
              <a:ext uri="{909E8E84-426E-40DD-AFC4-6F175D3DCCD1}">
                <a14:hiddenFill xmlns:a14="http://schemas.microsoft.com/office/drawing/2010/main">
                  <a:noFill/>
                </a14:hiddenFill>
              </a:ext>
            </a:extLst>
          </p:spPr>
        </p:cxnSp>
        <p:sp>
          <p:nvSpPr>
            <p:cNvPr id="249" name="Text Box 91"/>
            <p:cNvSpPr txBox="1">
              <a:spLocks noChangeArrowheads="1"/>
            </p:cNvSpPr>
            <p:nvPr/>
          </p:nvSpPr>
          <p:spPr bwMode="auto">
            <a:xfrm>
              <a:off x="1647153" y="3187385"/>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宋体" panose="02010600030101010101" pitchFamily="2" charset="-122"/>
                </a:defRPr>
              </a:lvl1pPr>
              <a:lvl2pPr marL="742950" indent="-285750" eaLnBrk="0" hangingPunct="0">
                <a:defRPr kumimoji="1" sz="2400">
                  <a:solidFill>
                    <a:schemeClr val="tx1"/>
                  </a:solidFill>
                  <a:latin typeface="Times New Roman" panose="02020603050405020304" pitchFamily="18" charset="0"/>
                  <a:ea typeface="宋体" panose="02010600030101010101" pitchFamily="2" charset="-122"/>
                </a:defRPr>
              </a:lvl2pPr>
              <a:lvl3pPr marL="1143000" indent="-228600" eaLnBrk="0" hangingPunct="0">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defRPr kumimoji="1" sz="2400">
                  <a:solidFill>
                    <a:schemeClr val="tx1"/>
                  </a:solidFill>
                  <a:latin typeface="Times New Roman" panose="02020603050405020304" pitchFamily="18" charset="0"/>
                  <a:ea typeface="宋体" panose="02010600030101010101" pitchFamily="2" charset="-122"/>
                </a:defRPr>
              </a:lvl4pPr>
              <a:lvl5pPr marL="2057400" indent="-228600" eaLnBrk="0" hangingPunct="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1" lang="en-US" altLang="zh-CN" sz="2000" b="1" i="0" u="none" strike="noStrike" kern="0" cap="none" spc="0" normalizeH="0" baseline="0" noProof="0" dirty="0" smtClean="0">
                  <a:ln>
                    <a:noFill/>
                  </a:ln>
                  <a:solidFill>
                    <a:srgbClr val="000000"/>
                  </a:solidFill>
                  <a:effectLst/>
                  <a:uLnTx/>
                  <a:uFillTx/>
                  <a:latin typeface="Times New Roman" panose="02020603050405020304" pitchFamily="18" charset="0"/>
                  <a:ea typeface="宋体" panose="02010600030101010101" pitchFamily="2" charset="-122"/>
                </a:rPr>
                <a:t>4</a:t>
              </a:r>
            </a:p>
          </p:txBody>
        </p:sp>
      </p:grpSp>
      <p:sp>
        <p:nvSpPr>
          <p:cNvPr id="276" name="Line 167"/>
          <p:cNvSpPr>
            <a:spLocks noChangeShapeType="1"/>
          </p:cNvSpPr>
          <p:nvPr/>
        </p:nvSpPr>
        <p:spPr bwMode="auto">
          <a:xfrm>
            <a:off x="6609184" y="2774554"/>
            <a:ext cx="399947" cy="222398"/>
          </a:xfrm>
          <a:prstGeom prst="line">
            <a:avLst/>
          </a:prstGeom>
          <a:noFill/>
          <a:ln w="76200">
            <a:solidFill>
              <a:srgbClr val="FF0000">
                <a:alpha val="80000"/>
              </a:srgbClr>
            </a:solidFill>
            <a:round/>
            <a:headEnd type="none"/>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smtClean="0">
              <a:ln>
                <a:noFill/>
              </a:ln>
              <a:solidFill>
                <a:sysClr val="windowText" lastClr="000000"/>
              </a:solidFill>
              <a:effectLst/>
              <a:uLnTx/>
              <a:uFillTx/>
            </a:endParaRPr>
          </a:p>
        </p:txBody>
      </p:sp>
      <p:sp>
        <p:nvSpPr>
          <p:cNvPr id="121" name="Text Box 101"/>
          <p:cNvSpPr txBox="1">
            <a:spLocks noChangeArrowheads="1"/>
          </p:cNvSpPr>
          <p:nvPr/>
        </p:nvSpPr>
        <p:spPr bwMode="auto">
          <a:xfrm>
            <a:off x="842392" y="4293096"/>
            <a:ext cx="865501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r>
              <a:rPr kumimoji="0" lang="zh-CN" altLang="zh-CN" sz="2800" dirty="0" smtClean="0">
                <a:solidFill>
                  <a:srgbClr val="000099"/>
                </a:solidFill>
                <a:latin typeface="Arial" panose="020B0604020202020204" pitchFamily="34" charset="0"/>
                <a:ea typeface="黑体" panose="02010609060101010101" pitchFamily="2" charset="-122"/>
              </a:rPr>
              <a:t>因此</a:t>
            </a:r>
            <a:r>
              <a:rPr kumimoji="0" lang="zh-CN" altLang="zh-CN" sz="2800" dirty="0">
                <a:solidFill>
                  <a:srgbClr val="000099"/>
                </a:solidFill>
                <a:latin typeface="Arial" panose="020B0604020202020204" pitchFamily="34" charset="0"/>
                <a:ea typeface="黑体" panose="02010609060101010101" pitchFamily="2" charset="-122"/>
              </a:rPr>
              <a:t>，在图的点</a:t>
            </a:r>
            <a:r>
              <a:rPr kumimoji="0" lang="en-US" altLang="zh-CN" sz="2800" dirty="0">
                <a:solidFill>
                  <a:srgbClr val="000099"/>
                </a:solidFill>
                <a:latin typeface="Arial" panose="020B0604020202020204" pitchFamily="34" charset="0"/>
                <a:ea typeface="黑体" panose="02010609060101010101" pitchFamily="2" charset="-122"/>
                <a:sym typeface="Wingdings" panose="05000000000000000000"/>
              </a:rPr>
              <a:t></a:t>
            </a:r>
            <a:r>
              <a:rPr kumimoji="0" lang="zh-CN" altLang="zh-CN" sz="2800" dirty="0">
                <a:solidFill>
                  <a:srgbClr val="000099"/>
                </a:solidFill>
                <a:latin typeface="Arial" panose="020B0604020202020204" pitchFamily="34" charset="0"/>
                <a:ea typeface="黑体" panose="02010609060101010101" pitchFamily="2" charset="-122"/>
              </a:rPr>
              <a:t>，发送方知道现在只是丢失了个别的报文段。于是</a:t>
            </a:r>
            <a:r>
              <a:rPr kumimoji="0" lang="zh-CN" altLang="zh-CN" sz="2800" dirty="0">
                <a:solidFill>
                  <a:srgbClr val="FF0000"/>
                </a:solidFill>
                <a:latin typeface="Arial" panose="020B0604020202020204" pitchFamily="34" charset="0"/>
                <a:ea typeface="黑体" panose="02010609060101010101" pitchFamily="2" charset="-122"/>
              </a:rPr>
              <a:t>不启动慢开始，而是执行快恢复算法。</a:t>
            </a:r>
            <a:r>
              <a:rPr kumimoji="0" lang="zh-CN" altLang="zh-CN" sz="2800" dirty="0">
                <a:solidFill>
                  <a:srgbClr val="000099"/>
                </a:solidFill>
                <a:latin typeface="Arial" panose="020B0604020202020204" pitchFamily="34" charset="0"/>
                <a:ea typeface="黑体" panose="02010609060101010101" pitchFamily="2" charset="-122"/>
              </a:rPr>
              <a:t>这时，发送方调整门限值</a:t>
            </a:r>
            <a:r>
              <a:rPr kumimoji="0" lang="en-US" altLang="zh-CN" sz="2800" dirty="0" err="1">
                <a:solidFill>
                  <a:srgbClr val="000099"/>
                </a:solidFill>
                <a:latin typeface="Arial" panose="020B0604020202020204" pitchFamily="34" charset="0"/>
                <a:ea typeface="黑体" panose="02010609060101010101" pitchFamily="2" charset="-122"/>
              </a:rPr>
              <a:t>ssthresh</a:t>
            </a:r>
            <a:r>
              <a:rPr kumimoji="0" lang="en-US" altLang="zh-CN" sz="2800" dirty="0">
                <a:solidFill>
                  <a:srgbClr val="000099"/>
                </a:solidFill>
                <a:latin typeface="Arial" panose="020B0604020202020204" pitchFamily="34" charset="0"/>
                <a:ea typeface="黑体" panose="02010609060101010101" pitchFamily="2" charset="-122"/>
              </a:rPr>
              <a:t> = </a:t>
            </a:r>
            <a:r>
              <a:rPr kumimoji="0" lang="en-US" altLang="zh-CN" sz="2800" dirty="0" err="1">
                <a:solidFill>
                  <a:srgbClr val="000099"/>
                </a:solidFill>
                <a:latin typeface="Arial" panose="020B0604020202020204" pitchFamily="34" charset="0"/>
                <a:ea typeface="黑体" panose="02010609060101010101" pitchFamily="2" charset="-122"/>
              </a:rPr>
              <a:t>cwnd</a:t>
            </a:r>
            <a:r>
              <a:rPr kumimoji="0" lang="en-US" altLang="zh-CN" sz="2800" dirty="0">
                <a:solidFill>
                  <a:srgbClr val="000099"/>
                </a:solidFill>
                <a:latin typeface="Arial" panose="020B0604020202020204" pitchFamily="34" charset="0"/>
                <a:ea typeface="黑体" panose="02010609060101010101" pitchFamily="2" charset="-122"/>
              </a:rPr>
              <a:t> / 2 = 8</a:t>
            </a:r>
            <a:r>
              <a:rPr kumimoji="0" lang="zh-CN" altLang="zh-CN" sz="2800" dirty="0">
                <a:solidFill>
                  <a:srgbClr val="000099"/>
                </a:solidFill>
                <a:latin typeface="Arial" panose="020B0604020202020204" pitchFamily="34" charset="0"/>
                <a:ea typeface="黑体" panose="02010609060101010101" pitchFamily="2" charset="-122"/>
              </a:rPr>
              <a:t>，同时设置拥塞窗口</a:t>
            </a:r>
            <a:r>
              <a:rPr kumimoji="0" lang="en-US" altLang="zh-CN" sz="2800" dirty="0" err="1">
                <a:solidFill>
                  <a:srgbClr val="000099"/>
                </a:solidFill>
                <a:latin typeface="Arial" panose="020B0604020202020204" pitchFamily="34" charset="0"/>
                <a:ea typeface="黑体" panose="02010609060101010101" pitchFamily="2" charset="-122"/>
              </a:rPr>
              <a:t>cwnd</a:t>
            </a:r>
            <a:r>
              <a:rPr kumimoji="0" lang="en-US" altLang="zh-CN" sz="2800" dirty="0">
                <a:solidFill>
                  <a:srgbClr val="000099"/>
                </a:solidFill>
                <a:latin typeface="Arial" panose="020B0604020202020204" pitchFamily="34" charset="0"/>
                <a:ea typeface="黑体" panose="02010609060101010101" pitchFamily="2" charset="-122"/>
              </a:rPr>
              <a:t> = </a:t>
            </a:r>
            <a:r>
              <a:rPr kumimoji="0" lang="en-US" altLang="zh-CN" sz="2800" dirty="0" err="1">
                <a:solidFill>
                  <a:srgbClr val="000099"/>
                </a:solidFill>
                <a:latin typeface="Arial" panose="020B0604020202020204" pitchFamily="34" charset="0"/>
                <a:ea typeface="黑体" panose="02010609060101010101" pitchFamily="2" charset="-122"/>
              </a:rPr>
              <a:t>ssthresh</a:t>
            </a:r>
            <a:r>
              <a:rPr kumimoji="0" lang="en-US" altLang="zh-CN" sz="2800" dirty="0">
                <a:solidFill>
                  <a:srgbClr val="000099"/>
                </a:solidFill>
                <a:latin typeface="Arial" panose="020B0604020202020204" pitchFamily="34" charset="0"/>
                <a:ea typeface="黑体" panose="02010609060101010101" pitchFamily="2" charset="-122"/>
              </a:rPr>
              <a:t> = 8</a:t>
            </a:r>
            <a:r>
              <a:rPr kumimoji="0" lang="zh-CN" altLang="zh-CN" sz="2800" dirty="0">
                <a:solidFill>
                  <a:srgbClr val="000099"/>
                </a:solidFill>
                <a:latin typeface="Arial" panose="020B0604020202020204" pitchFamily="34" charset="0"/>
                <a:ea typeface="黑体" panose="02010609060101010101" pitchFamily="2" charset="-122"/>
              </a:rPr>
              <a:t>（见</a:t>
            </a:r>
            <a:r>
              <a:rPr kumimoji="0" lang="zh-CN" altLang="zh-CN" sz="2800" dirty="0" smtClean="0">
                <a:solidFill>
                  <a:srgbClr val="000099"/>
                </a:solidFill>
                <a:latin typeface="Arial" panose="020B0604020202020204" pitchFamily="34" charset="0"/>
                <a:ea typeface="黑体" panose="02010609060101010101" pitchFamily="2" charset="-122"/>
              </a:rPr>
              <a:t>图中</a:t>
            </a:r>
            <a:r>
              <a:rPr kumimoji="0" lang="zh-CN" altLang="zh-CN" sz="2800" dirty="0">
                <a:solidFill>
                  <a:srgbClr val="000099"/>
                </a:solidFill>
                <a:latin typeface="Arial" panose="020B0604020202020204" pitchFamily="34" charset="0"/>
                <a:ea typeface="黑体" panose="02010609060101010101" pitchFamily="2" charset="-122"/>
              </a:rPr>
              <a:t>的点</a:t>
            </a:r>
            <a:r>
              <a:rPr kumimoji="0" lang="en-US" altLang="zh-CN" sz="2800" dirty="0">
                <a:solidFill>
                  <a:srgbClr val="000099"/>
                </a:solidFill>
                <a:latin typeface="Arial" panose="020B0604020202020204" pitchFamily="34" charset="0"/>
                <a:ea typeface="黑体" panose="02010609060101010101" pitchFamily="2" charset="-122"/>
                <a:sym typeface="Wingdings" panose="05000000000000000000"/>
              </a:rPr>
              <a:t></a:t>
            </a:r>
            <a:r>
              <a:rPr kumimoji="0" lang="zh-CN" altLang="zh-CN" sz="2800" dirty="0">
                <a:solidFill>
                  <a:srgbClr val="000099"/>
                </a:solidFill>
                <a:latin typeface="Arial" panose="020B0604020202020204" pitchFamily="34" charset="0"/>
                <a:ea typeface="黑体" panose="02010609060101010101" pitchFamily="2" charset="-122"/>
              </a:rPr>
              <a:t>），并开始执行拥塞避免</a:t>
            </a:r>
            <a:r>
              <a:rPr kumimoji="0" lang="zh-CN" altLang="zh-CN" sz="2800" dirty="0" smtClean="0">
                <a:solidFill>
                  <a:srgbClr val="000099"/>
                </a:solidFill>
                <a:latin typeface="Arial" panose="020B0604020202020204" pitchFamily="34" charset="0"/>
                <a:ea typeface="黑体" panose="02010609060101010101" pitchFamily="2" charset="-122"/>
              </a:rPr>
              <a:t>算法。</a:t>
            </a:r>
            <a:endParaRPr kumimoji="0" lang="en-US" altLang="zh-CN" sz="2800" dirty="0">
              <a:solidFill>
                <a:srgbClr val="000099"/>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dirty="0"/>
              <a:t>TCP</a:t>
            </a:r>
            <a:r>
              <a:rPr lang="zh-CN" altLang="zh-CN" dirty="0"/>
              <a:t>拥塞控制流程图</a:t>
            </a:r>
            <a:endParaRPr lang="zh-CN" altLang="en-US" dirty="0"/>
          </a:p>
        </p:txBody>
      </p:sp>
      <p:cxnSp>
        <p:nvCxnSpPr>
          <p:cNvPr id="7" name="直接箭头连接符 6"/>
          <p:cNvCxnSpPr/>
          <p:nvPr/>
        </p:nvCxnSpPr>
        <p:spPr>
          <a:xfrm>
            <a:off x="5005388" y="1668870"/>
            <a:ext cx="0" cy="499555"/>
          </a:xfrm>
          <a:prstGeom prst="straightConnector1">
            <a:avLst/>
          </a:prstGeom>
          <a:ln w="19050">
            <a:solidFill>
              <a:schemeClr val="tx1"/>
            </a:solidFill>
            <a:headEnd type="none" w="med" len="med"/>
            <a:tailEnd type="triangle" w="sm" len="lg"/>
          </a:ln>
        </p:spPr>
        <p:style>
          <a:lnRef idx="1">
            <a:schemeClr val="accent1"/>
          </a:lnRef>
          <a:fillRef idx="0">
            <a:schemeClr val="accent1"/>
          </a:fillRef>
          <a:effectRef idx="0">
            <a:schemeClr val="accent1"/>
          </a:effectRef>
          <a:fontRef idx="minor">
            <a:schemeClr val="tx1"/>
          </a:fontRef>
        </p:style>
      </p:cxnSp>
      <p:sp>
        <p:nvSpPr>
          <p:cNvPr id="8" name="TextBox 31"/>
          <p:cNvSpPr txBox="1">
            <a:spLocks noChangeArrowheads="1"/>
          </p:cNvSpPr>
          <p:nvPr/>
        </p:nvSpPr>
        <p:spPr bwMode="auto">
          <a:xfrm>
            <a:off x="4394912" y="1207205"/>
            <a:ext cx="14221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a:latin typeface="+mn-lt"/>
                <a:ea typeface="黑体" panose="02010609060101010101" pitchFamily="2" charset="-122"/>
              </a:rPr>
              <a:t>连接建立</a:t>
            </a:r>
          </a:p>
        </p:txBody>
      </p:sp>
      <p:cxnSp>
        <p:nvCxnSpPr>
          <p:cNvPr id="10" name="直接箭头连接符 9"/>
          <p:cNvCxnSpPr/>
          <p:nvPr/>
        </p:nvCxnSpPr>
        <p:spPr>
          <a:xfrm flipH="1">
            <a:off x="5022057" y="3451125"/>
            <a:ext cx="1587" cy="863600"/>
          </a:xfrm>
          <a:prstGeom prst="straightConnector1">
            <a:avLst/>
          </a:prstGeom>
          <a:ln w="19050">
            <a:solidFill>
              <a:schemeClr val="tx1"/>
            </a:solidFill>
            <a:headEnd type="none" w="med" len="med"/>
            <a:tailEnd type="triangle" w="sm" len="lg"/>
          </a:ln>
        </p:spPr>
        <p:style>
          <a:lnRef idx="1">
            <a:schemeClr val="accent1"/>
          </a:lnRef>
          <a:fillRef idx="0">
            <a:schemeClr val="accent1"/>
          </a:fillRef>
          <a:effectRef idx="0">
            <a:schemeClr val="accent1"/>
          </a:effectRef>
          <a:fontRef idx="minor">
            <a:schemeClr val="tx1"/>
          </a:fontRef>
        </p:style>
      </p:cxnSp>
      <p:sp>
        <p:nvSpPr>
          <p:cNvPr id="11" name="AutoShape 5"/>
          <p:cNvSpPr>
            <a:spLocks noChangeArrowheads="1"/>
          </p:cNvSpPr>
          <p:nvPr/>
        </p:nvSpPr>
        <p:spPr bwMode="auto">
          <a:xfrm>
            <a:off x="2809082" y="4314725"/>
            <a:ext cx="4392612" cy="1169987"/>
          </a:xfrm>
          <a:prstGeom prst="flowChartProcess">
            <a:avLst/>
          </a:prstGeom>
          <a:solidFill>
            <a:srgbClr val="FFCC00"/>
          </a:solidFill>
          <a:ln w="9525">
            <a:solidFill>
              <a:schemeClr val="tx1"/>
            </a:solidFill>
            <a:miter lim="800000"/>
          </a:ln>
        </p:spPr>
        <p:txBody>
          <a:bodyPr wrap="none" anchor="ctr"/>
          <a:lstStyle/>
          <a:p>
            <a:pPr algn="ctr"/>
            <a:endParaRPr lang="zh-CN" altLang="zh-CN" sz="1600" b="1"/>
          </a:p>
        </p:txBody>
      </p:sp>
      <p:sp>
        <p:nvSpPr>
          <p:cNvPr id="16" name="TextBox 65"/>
          <p:cNvSpPr txBox="1">
            <a:spLocks noChangeArrowheads="1"/>
          </p:cNvSpPr>
          <p:nvPr/>
        </p:nvSpPr>
        <p:spPr bwMode="auto">
          <a:xfrm>
            <a:off x="560512" y="1433413"/>
            <a:ext cx="2214909" cy="646331"/>
          </a:xfrm>
          <a:prstGeom prst="rect">
            <a:avLst/>
          </a:prstGeom>
          <a:solidFill>
            <a:srgbClr val="66FF66"/>
          </a:solidFill>
          <a:ln w="12700">
            <a:solidFill>
              <a:schemeClr val="tx1"/>
            </a:solidFill>
            <a:miter lim="800000"/>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b="1" dirty="0" err="1">
                <a:latin typeface="Times New Roman" panose="02020603050405020304" pitchFamily="18" charset="0"/>
                <a:cs typeface="Times New Roman" panose="02020603050405020304" pitchFamily="18" charset="0"/>
              </a:rPr>
              <a:t>ssthresh</a:t>
            </a:r>
            <a:r>
              <a:rPr lang="en-US" altLang="zh-CN" b="1" dirty="0">
                <a:latin typeface="Times New Roman" panose="02020603050405020304" pitchFamily="18" charset="0"/>
                <a:cs typeface="Times New Roman" panose="02020603050405020304" pitchFamily="18" charset="0"/>
              </a:rPr>
              <a:t> = </a:t>
            </a:r>
            <a:r>
              <a:rPr lang="en-US" altLang="zh-CN" b="1" dirty="0" err="1">
                <a:latin typeface="Times New Roman" panose="02020603050405020304" pitchFamily="18" charset="0"/>
                <a:cs typeface="Times New Roman" panose="02020603050405020304" pitchFamily="18" charset="0"/>
              </a:rPr>
              <a:t>cwnd</a:t>
            </a:r>
            <a:r>
              <a:rPr lang="en-US" altLang="zh-CN" b="1" dirty="0">
                <a:latin typeface="Times New Roman" panose="02020603050405020304" pitchFamily="18" charset="0"/>
                <a:cs typeface="Times New Roman" panose="02020603050405020304" pitchFamily="18" charset="0"/>
              </a:rPr>
              <a:t> / 2</a:t>
            </a:r>
          </a:p>
          <a:p>
            <a:pPr algn="ctr" eaLnBrk="1" hangingPunct="1"/>
            <a:r>
              <a:rPr lang="en-US" altLang="zh-CN" b="1" dirty="0" err="1">
                <a:latin typeface="Times New Roman" panose="02020603050405020304" pitchFamily="18" charset="0"/>
                <a:cs typeface="Times New Roman" panose="02020603050405020304" pitchFamily="18" charset="0"/>
              </a:rPr>
              <a:t>cwnd</a:t>
            </a:r>
            <a:r>
              <a:rPr lang="en-US" altLang="zh-CN" b="1" dirty="0">
                <a:latin typeface="Times New Roman" panose="02020603050405020304" pitchFamily="18" charset="0"/>
                <a:cs typeface="Times New Roman" panose="02020603050405020304" pitchFamily="18" charset="0"/>
              </a:rPr>
              <a:t> = 1</a:t>
            </a:r>
            <a:endParaRPr lang="zh-CN" altLang="en-US" b="1" dirty="0">
              <a:latin typeface="Times New Roman" panose="02020603050405020304" pitchFamily="18" charset="0"/>
              <a:cs typeface="Times New Roman" panose="02020603050405020304" pitchFamily="18" charset="0"/>
            </a:endParaRPr>
          </a:p>
        </p:txBody>
      </p:sp>
      <p:cxnSp>
        <p:nvCxnSpPr>
          <p:cNvPr id="17" name="肘形连接符 16"/>
          <p:cNvCxnSpPr>
            <a:stCxn id="6" idx="1"/>
            <a:endCxn id="16" idx="2"/>
          </p:cNvCxnSpPr>
          <p:nvPr/>
        </p:nvCxnSpPr>
        <p:spPr>
          <a:xfrm rot="10800000">
            <a:off x="1667968" y="2079745"/>
            <a:ext cx="1141115" cy="706249"/>
          </a:xfrm>
          <a:prstGeom prst="bentConnector2">
            <a:avLst/>
          </a:prstGeom>
          <a:ln w="19050">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18" name="肘形连接符 17"/>
          <p:cNvCxnSpPr>
            <a:stCxn id="11" idx="1"/>
            <a:endCxn id="16" idx="2"/>
          </p:cNvCxnSpPr>
          <p:nvPr/>
        </p:nvCxnSpPr>
        <p:spPr>
          <a:xfrm rot="10800000">
            <a:off x="1667968" y="2079745"/>
            <a:ext cx="1141115" cy="2819975"/>
          </a:xfrm>
          <a:prstGeom prst="bentConnector2">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36"/>
          <p:cNvSpPr txBox="1">
            <a:spLocks noChangeArrowheads="1"/>
          </p:cNvSpPr>
          <p:nvPr/>
        </p:nvSpPr>
        <p:spPr bwMode="auto">
          <a:xfrm>
            <a:off x="7490619" y="3594000"/>
            <a:ext cx="2214909" cy="646331"/>
          </a:xfrm>
          <a:prstGeom prst="rect">
            <a:avLst/>
          </a:prstGeom>
          <a:solidFill>
            <a:srgbClr val="66FF66"/>
          </a:solidFill>
          <a:ln w="9525">
            <a:solidFill>
              <a:schemeClr val="tx1"/>
            </a:solidFill>
            <a:miter lim="800000"/>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b="1">
                <a:latin typeface="Times New Roman" panose="02020603050405020304" pitchFamily="18" charset="0"/>
                <a:cs typeface="Times New Roman" panose="02020603050405020304" pitchFamily="18" charset="0"/>
              </a:rPr>
              <a:t>ssthresh = cwnd / 2</a:t>
            </a:r>
          </a:p>
          <a:p>
            <a:pPr algn="ctr" eaLnBrk="1" hangingPunct="1"/>
            <a:r>
              <a:rPr lang="en-US" altLang="zh-CN" b="1">
                <a:latin typeface="Times New Roman" panose="02020603050405020304" pitchFamily="18" charset="0"/>
                <a:cs typeface="Times New Roman" panose="02020603050405020304" pitchFamily="18" charset="0"/>
              </a:rPr>
              <a:t>cwnd = ssthresh</a:t>
            </a:r>
            <a:endParaRPr lang="zh-CN" altLang="en-US" b="1">
              <a:latin typeface="Times New Roman" panose="02020603050405020304" pitchFamily="18" charset="0"/>
              <a:cs typeface="Times New Roman" panose="02020603050405020304" pitchFamily="18" charset="0"/>
            </a:endParaRPr>
          </a:p>
        </p:txBody>
      </p:sp>
      <p:cxnSp>
        <p:nvCxnSpPr>
          <p:cNvPr id="21" name="直接箭头连接符 20"/>
          <p:cNvCxnSpPr>
            <a:stCxn id="20" idx="1"/>
          </p:cNvCxnSpPr>
          <p:nvPr/>
        </p:nvCxnSpPr>
        <p:spPr>
          <a:xfrm flipH="1">
            <a:off x="5022057" y="3917166"/>
            <a:ext cx="2468562" cy="0"/>
          </a:xfrm>
          <a:prstGeom prst="straightConnector1">
            <a:avLst/>
          </a:prstGeom>
          <a:ln w="19050">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22" name="肘形连接符 21"/>
          <p:cNvCxnSpPr>
            <a:stCxn id="13" idx="3"/>
            <a:endCxn id="20" idx="2"/>
          </p:cNvCxnSpPr>
          <p:nvPr/>
        </p:nvCxnSpPr>
        <p:spPr>
          <a:xfrm flipV="1">
            <a:off x="7261817" y="4240331"/>
            <a:ext cx="1336257" cy="575360"/>
          </a:xfrm>
          <a:prstGeom prst="bentConnector2">
            <a:avLst/>
          </a:prstGeom>
          <a:ln w="19050">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23" name="肘形连接符 105"/>
          <p:cNvCxnSpPr>
            <a:endCxn id="20" idx="0"/>
          </p:cNvCxnSpPr>
          <p:nvPr/>
        </p:nvCxnSpPr>
        <p:spPr>
          <a:xfrm>
            <a:off x="7201694" y="2730400"/>
            <a:ext cx="1396380" cy="863600"/>
          </a:xfrm>
          <a:prstGeom prst="bentConnector2">
            <a:avLst/>
          </a:prstGeom>
          <a:ln w="19050">
            <a:solidFill>
              <a:schemeClr val="tx1"/>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p:nvPr/>
        </p:nvCxnSpPr>
        <p:spPr>
          <a:xfrm>
            <a:off x="5022057" y="5482555"/>
            <a:ext cx="4762" cy="466725"/>
          </a:xfrm>
          <a:prstGeom prst="straightConnector1">
            <a:avLst/>
          </a:prstGeom>
          <a:ln w="19050">
            <a:solidFill>
              <a:schemeClr val="tx1"/>
            </a:solidFill>
            <a:headEnd type="none" w="med" len="med"/>
            <a:tailEnd type="triangle" w="sm" len="lg"/>
          </a:ln>
        </p:spPr>
        <p:style>
          <a:lnRef idx="1">
            <a:schemeClr val="accent1"/>
          </a:lnRef>
          <a:fillRef idx="0">
            <a:schemeClr val="accent1"/>
          </a:fillRef>
          <a:effectRef idx="0">
            <a:schemeClr val="accent1"/>
          </a:effectRef>
          <a:fontRef idx="minor">
            <a:schemeClr val="tx1"/>
          </a:fontRef>
        </p:style>
      </p:cxnSp>
      <p:sp>
        <p:nvSpPr>
          <p:cNvPr id="25" name="TextBox 114"/>
          <p:cNvSpPr txBox="1">
            <a:spLocks noChangeArrowheads="1"/>
          </p:cNvSpPr>
          <p:nvPr/>
        </p:nvSpPr>
        <p:spPr bwMode="auto">
          <a:xfrm>
            <a:off x="4322904" y="5847655"/>
            <a:ext cx="14221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a:latin typeface="+mn-lt"/>
                <a:ea typeface="黑体" panose="02010609060101010101" pitchFamily="2" charset="-122"/>
              </a:rPr>
              <a:t>连接终止</a:t>
            </a:r>
          </a:p>
        </p:txBody>
      </p:sp>
      <p:sp>
        <p:nvSpPr>
          <p:cNvPr id="27" name="AutoShape 5"/>
          <p:cNvSpPr>
            <a:spLocks noChangeArrowheads="1"/>
          </p:cNvSpPr>
          <p:nvPr/>
        </p:nvSpPr>
        <p:spPr bwMode="auto">
          <a:xfrm>
            <a:off x="2809082" y="2154138"/>
            <a:ext cx="4392612" cy="1296987"/>
          </a:xfrm>
          <a:prstGeom prst="flowChartProcess">
            <a:avLst/>
          </a:prstGeom>
          <a:solidFill>
            <a:srgbClr val="FFFF66"/>
          </a:solidFill>
          <a:ln w="12700">
            <a:solidFill>
              <a:schemeClr val="tx1"/>
            </a:solidFill>
            <a:miter lim="800000"/>
          </a:ln>
          <a:effectLst>
            <a:outerShdw blurRad="50800" dist="38100" dir="2700000" algn="tl" rotWithShape="0">
              <a:prstClr val="black">
                <a:alpha val="40000"/>
              </a:prstClr>
            </a:outerShdw>
          </a:effectLst>
        </p:spPr>
        <p:txBody>
          <a:bodyPr wrap="none" anchor="ctr"/>
          <a:lstStyle/>
          <a:p>
            <a:pPr algn="ctr">
              <a:defRPr/>
            </a:pPr>
            <a:endParaRPr lang="zh-CN" altLang="zh-CN" sz="1600" b="1">
              <a:effectLst>
                <a:outerShdw blurRad="38100" dist="38100" dir="2700000" algn="tl">
                  <a:srgbClr val="000000">
                    <a:alpha val="43137"/>
                  </a:srgbClr>
                </a:outerShdw>
              </a:effectLst>
            </a:endParaRPr>
          </a:p>
        </p:txBody>
      </p:sp>
      <p:sp>
        <p:nvSpPr>
          <p:cNvPr id="3" name="Text Box 15"/>
          <p:cNvSpPr txBox="1">
            <a:spLocks noChangeArrowheads="1"/>
          </p:cNvSpPr>
          <p:nvPr/>
        </p:nvSpPr>
        <p:spPr bwMode="auto">
          <a:xfrm>
            <a:off x="4448944" y="2154138"/>
            <a:ext cx="11128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a:solidFill>
                  <a:srgbClr val="FF0000"/>
                </a:solidFill>
                <a:latin typeface="+mn-lt"/>
                <a:ea typeface="黑体" panose="02010609060101010101" pitchFamily="2" charset="-122"/>
              </a:rPr>
              <a:t>慢开始</a:t>
            </a:r>
          </a:p>
        </p:txBody>
      </p:sp>
      <p:sp>
        <p:nvSpPr>
          <p:cNvPr id="4" name="Text Box 16"/>
          <p:cNvSpPr txBox="1">
            <a:spLocks noChangeArrowheads="1"/>
          </p:cNvSpPr>
          <p:nvPr/>
        </p:nvSpPr>
        <p:spPr bwMode="auto">
          <a:xfrm>
            <a:off x="3800872" y="2504975"/>
            <a:ext cx="23866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b="1" dirty="0">
                <a:latin typeface="+mn-lt"/>
                <a:ea typeface="黑体" panose="02010609060101010101" pitchFamily="2" charset="-122"/>
              </a:rPr>
              <a:t>拥塞窗口 </a:t>
            </a:r>
            <a:r>
              <a:rPr lang="en-US" altLang="zh-CN" b="1" dirty="0" err="1">
                <a:latin typeface="+mn-lt"/>
                <a:ea typeface="黑体" panose="02010609060101010101" pitchFamily="2" charset="-122"/>
              </a:rPr>
              <a:t>cwnd</a:t>
            </a:r>
            <a:r>
              <a:rPr lang="en-US" altLang="zh-CN" b="1" dirty="0">
                <a:latin typeface="+mn-lt"/>
                <a:ea typeface="黑体" panose="02010609060101010101" pitchFamily="2" charset="-122"/>
              </a:rPr>
              <a:t> =</a:t>
            </a:r>
            <a:r>
              <a:rPr lang="zh-CN" altLang="en-US" b="1" dirty="0">
                <a:latin typeface="+mn-lt"/>
                <a:ea typeface="黑体" panose="02010609060101010101" pitchFamily="2" charset="-122"/>
              </a:rPr>
              <a:t> </a:t>
            </a:r>
            <a:r>
              <a:rPr lang="en-US" altLang="zh-CN" b="1" dirty="0">
                <a:latin typeface="+mn-lt"/>
                <a:ea typeface="黑体" panose="02010609060101010101" pitchFamily="2" charset="-122"/>
              </a:rPr>
              <a:t>1 </a:t>
            </a:r>
            <a:endParaRPr lang="zh-CN" altLang="en-US" b="1" dirty="0">
              <a:latin typeface="+mn-lt"/>
              <a:ea typeface="黑体" panose="02010609060101010101" pitchFamily="2" charset="-122"/>
            </a:endParaRPr>
          </a:p>
          <a:p>
            <a:pPr algn="ctr" eaLnBrk="1" hangingPunct="1"/>
            <a:r>
              <a:rPr lang="zh-CN" altLang="en-US" b="1" dirty="0">
                <a:latin typeface="+mn-lt"/>
                <a:ea typeface="黑体" panose="02010609060101010101" pitchFamily="2" charset="-122"/>
              </a:rPr>
              <a:t>按指数规律增大</a:t>
            </a:r>
            <a:endParaRPr lang="en-US" altLang="zh-CN" b="1" u="sng" dirty="0">
              <a:latin typeface="+mn-lt"/>
              <a:ea typeface="黑体" panose="02010609060101010101" pitchFamily="2" charset="-122"/>
              <a:sym typeface="Symbol" panose="05050102010706020507" pitchFamily="18" charset="2"/>
            </a:endParaRPr>
          </a:p>
        </p:txBody>
      </p:sp>
      <p:sp>
        <p:nvSpPr>
          <p:cNvPr id="5" name="TextBox 25"/>
          <p:cNvSpPr txBox="1">
            <a:spLocks noChangeArrowheads="1"/>
          </p:cNvSpPr>
          <p:nvPr/>
        </p:nvSpPr>
        <p:spPr bwMode="auto">
          <a:xfrm>
            <a:off x="6187484" y="2443063"/>
            <a:ext cx="10743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b="1">
                <a:solidFill>
                  <a:srgbClr val="0000FF"/>
                </a:solidFill>
                <a:latin typeface="+mn-lt"/>
                <a:ea typeface="黑体" panose="02010609060101010101" pitchFamily="2" charset="-122"/>
                <a:cs typeface="Times New Roman" panose="02020603050405020304" pitchFamily="18" charset="0"/>
              </a:rPr>
              <a:t>3 </a:t>
            </a:r>
            <a:r>
              <a:rPr lang="zh-CN" altLang="en-US" b="1">
                <a:solidFill>
                  <a:srgbClr val="0000FF"/>
                </a:solidFill>
                <a:latin typeface="+mn-lt"/>
                <a:ea typeface="黑体" panose="02010609060101010101" pitchFamily="2" charset="-122"/>
                <a:cs typeface="Times New Roman" panose="02020603050405020304" pitchFamily="18" charset="0"/>
              </a:rPr>
              <a:t>个重复</a:t>
            </a:r>
            <a:endParaRPr lang="en-US" altLang="zh-CN" b="1">
              <a:solidFill>
                <a:srgbClr val="0000FF"/>
              </a:solidFill>
              <a:latin typeface="+mn-lt"/>
              <a:ea typeface="黑体" panose="02010609060101010101" pitchFamily="2" charset="-122"/>
              <a:cs typeface="Times New Roman" panose="02020603050405020304" pitchFamily="18" charset="0"/>
            </a:endParaRPr>
          </a:p>
          <a:p>
            <a:pPr algn="ctr" eaLnBrk="1" hangingPunct="1"/>
            <a:r>
              <a:rPr lang="zh-CN" altLang="en-US" b="1">
                <a:solidFill>
                  <a:srgbClr val="0000FF"/>
                </a:solidFill>
                <a:latin typeface="+mn-lt"/>
                <a:ea typeface="黑体" panose="02010609060101010101" pitchFamily="2" charset="-122"/>
                <a:cs typeface="Times New Roman" panose="02020603050405020304" pitchFamily="18" charset="0"/>
              </a:rPr>
              <a:t>的 </a:t>
            </a:r>
            <a:r>
              <a:rPr lang="en-US" altLang="zh-CN" b="1">
                <a:solidFill>
                  <a:srgbClr val="0000FF"/>
                </a:solidFill>
                <a:latin typeface="+mn-lt"/>
                <a:ea typeface="黑体" panose="02010609060101010101" pitchFamily="2" charset="-122"/>
                <a:cs typeface="Times New Roman" panose="02020603050405020304" pitchFamily="18" charset="0"/>
              </a:rPr>
              <a:t>ACK</a:t>
            </a:r>
            <a:endParaRPr lang="zh-CN" altLang="en-US" b="1">
              <a:solidFill>
                <a:srgbClr val="0000FF"/>
              </a:solidFill>
              <a:latin typeface="+mn-lt"/>
              <a:ea typeface="黑体" panose="02010609060101010101" pitchFamily="2" charset="-122"/>
              <a:cs typeface="Times New Roman" panose="02020603050405020304" pitchFamily="18" charset="0"/>
            </a:endParaRPr>
          </a:p>
        </p:txBody>
      </p:sp>
      <p:sp>
        <p:nvSpPr>
          <p:cNvPr id="6" name="TextBox 26"/>
          <p:cNvSpPr txBox="1">
            <a:spLocks noChangeArrowheads="1"/>
          </p:cNvSpPr>
          <p:nvPr/>
        </p:nvSpPr>
        <p:spPr bwMode="auto">
          <a:xfrm>
            <a:off x="2809082" y="2585938"/>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000" b="1" dirty="0">
                <a:solidFill>
                  <a:srgbClr val="0000FF"/>
                </a:solidFill>
                <a:latin typeface="+mn-lt"/>
                <a:ea typeface="黑体" panose="02010609060101010101" pitchFamily="2" charset="-122"/>
              </a:rPr>
              <a:t>超时</a:t>
            </a:r>
          </a:p>
        </p:txBody>
      </p:sp>
      <p:sp>
        <p:nvSpPr>
          <p:cNvPr id="9" name="TextBox 32"/>
          <p:cNvSpPr txBox="1">
            <a:spLocks noChangeArrowheads="1"/>
          </p:cNvSpPr>
          <p:nvPr/>
        </p:nvSpPr>
        <p:spPr bwMode="auto">
          <a:xfrm>
            <a:off x="4336257" y="3114575"/>
            <a:ext cx="17908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600" b="1" dirty="0" err="1">
                <a:solidFill>
                  <a:srgbClr val="0000FF"/>
                </a:solidFill>
                <a:latin typeface="+mn-lt"/>
              </a:rPr>
              <a:t>cwnd</a:t>
            </a:r>
            <a:r>
              <a:rPr lang="en-US" altLang="zh-CN" sz="1600" b="1" dirty="0">
                <a:solidFill>
                  <a:srgbClr val="0000FF"/>
                </a:solidFill>
                <a:latin typeface="+mn-lt"/>
              </a:rPr>
              <a:t> </a:t>
            </a:r>
            <a:r>
              <a:rPr lang="en-US" altLang="zh-CN" sz="1600" b="1" dirty="0">
                <a:solidFill>
                  <a:srgbClr val="0000FF"/>
                </a:solidFill>
                <a:latin typeface="+mn-lt"/>
                <a:sym typeface="Symbol" panose="05050102010706020507" pitchFamily="18" charset="2"/>
              </a:rPr>
              <a:t> </a:t>
            </a:r>
            <a:r>
              <a:rPr lang="en-US" altLang="zh-CN" sz="1600" b="1" dirty="0" err="1">
                <a:solidFill>
                  <a:srgbClr val="0000FF"/>
                </a:solidFill>
                <a:latin typeface="+mn-lt"/>
                <a:sym typeface="Symbol" panose="05050102010706020507" pitchFamily="18" charset="2"/>
              </a:rPr>
              <a:t>ssthresh</a:t>
            </a:r>
            <a:endParaRPr lang="zh-CN" altLang="en-US" sz="1600" b="1" dirty="0">
              <a:solidFill>
                <a:srgbClr val="0000FF"/>
              </a:solidFill>
              <a:latin typeface="+mn-lt"/>
            </a:endParaRPr>
          </a:p>
        </p:txBody>
      </p:sp>
      <p:sp>
        <p:nvSpPr>
          <p:cNvPr id="12" name="Text Box 15"/>
          <p:cNvSpPr txBox="1">
            <a:spLocks noChangeArrowheads="1"/>
          </p:cNvSpPr>
          <p:nvPr/>
        </p:nvSpPr>
        <p:spPr bwMode="auto">
          <a:xfrm>
            <a:off x="4304928" y="4314725"/>
            <a:ext cx="14221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dirty="0">
                <a:solidFill>
                  <a:srgbClr val="FF0000"/>
                </a:solidFill>
                <a:latin typeface="+mn-lt"/>
                <a:ea typeface="黑体" panose="02010609060101010101" pitchFamily="2" charset="-122"/>
              </a:rPr>
              <a:t>拥塞避免</a:t>
            </a:r>
          </a:p>
        </p:txBody>
      </p:sp>
      <p:sp>
        <p:nvSpPr>
          <p:cNvPr id="13" name="TextBox 41"/>
          <p:cNvSpPr txBox="1">
            <a:spLocks noChangeArrowheads="1"/>
          </p:cNvSpPr>
          <p:nvPr/>
        </p:nvSpPr>
        <p:spPr bwMode="auto">
          <a:xfrm>
            <a:off x="6187484" y="4492525"/>
            <a:ext cx="10743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b="1">
                <a:solidFill>
                  <a:srgbClr val="0000FF"/>
                </a:solidFill>
                <a:latin typeface="+mn-lt"/>
                <a:ea typeface="黑体" panose="02010609060101010101" pitchFamily="2" charset="-122"/>
                <a:cs typeface="Times New Roman" panose="02020603050405020304" pitchFamily="18" charset="0"/>
              </a:rPr>
              <a:t>3 </a:t>
            </a:r>
            <a:r>
              <a:rPr lang="zh-CN" altLang="en-US" b="1">
                <a:solidFill>
                  <a:srgbClr val="0000FF"/>
                </a:solidFill>
                <a:latin typeface="+mn-lt"/>
                <a:ea typeface="黑体" panose="02010609060101010101" pitchFamily="2" charset="-122"/>
                <a:cs typeface="Times New Roman" panose="02020603050405020304" pitchFamily="18" charset="0"/>
              </a:rPr>
              <a:t>个重复</a:t>
            </a:r>
            <a:endParaRPr lang="en-US" altLang="zh-CN" b="1">
              <a:solidFill>
                <a:srgbClr val="0000FF"/>
              </a:solidFill>
              <a:latin typeface="+mn-lt"/>
              <a:ea typeface="黑体" panose="02010609060101010101" pitchFamily="2" charset="-122"/>
              <a:cs typeface="Times New Roman" panose="02020603050405020304" pitchFamily="18" charset="0"/>
            </a:endParaRPr>
          </a:p>
          <a:p>
            <a:pPr algn="ctr" eaLnBrk="1" hangingPunct="1"/>
            <a:r>
              <a:rPr lang="zh-CN" altLang="en-US" b="1">
                <a:solidFill>
                  <a:srgbClr val="0000FF"/>
                </a:solidFill>
                <a:latin typeface="+mn-lt"/>
                <a:ea typeface="黑体" panose="02010609060101010101" pitchFamily="2" charset="-122"/>
                <a:cs typeface="Times New Roman" panose="02020603050405020304" pitchFamily="18" charset="0"/>
              </a:rPr>
              <a:t>的 </a:t>
            </a:r>
            <a:r>
              <a:rPr lang="en-US" altLang="zh-CN" b="1">
                <a:solidFill>
                  <a:srgbClr val="0000FF"/>
                </a:solidFill>
                <a:latin typeface="+mn-lt"/>
                <a:ea typeface="黑体" panose="02010609060101010101" pitchFamily="2" charset="-122"/>
                <a:cs typeface="Times New Roman" panose="02020603050405020304" pitchFamily="18" charset="0"/>
              </a:rPr>
              <a:t>ACK</a:t>
            </a:r>
            <a:endParaRPr lang="zh-CN" altLang="en-US" b="1">
              <a:solidFill>
                <a:srgbClr val="0000FF"/>
              </a:solidFill>
              <a:latin typeface="+mn-lt"/>
              <a:ea typeface="黑体" panose="02010609060101010101" pitchFamily="2" charset="-122"/>
              <a:cs typeface="Times New Roman" panose="02020603050405020304" pitchFamily="18" charset="0"/>
            </a:endParaRPr>
          </a:p>
        </p:txBody>
      </p:sp>
      <p:sp>
        <p:nvSpPr>
          <p:cNvPr id="14" name="TextBox 42"/>
          <p:cNvSpPr txBox="1">
            <a:spLocks noChangeArrowheads="1"/>
          </p:cNvSpPr>
          <p:nvPr/>
        </p:nvSpPr>
        <p:spPr bwMode="auto">
          <a:xfrm>
            <a:off x="2821782" y="4624288"/>
            <a:ext cx="7008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000" b="1" dirty="0">
                <a:solidFill>
                  <a:srgbClr val="0000FF"/>
                </a:solidFill>
                <a:latin typeface="+mn-lt"/>
                <a:ea typeface="黑体" panose="02010609060101010101" pitchFamily="2" charset="-122"/>
              </a:rPr>
              <a:t>超时</a:t>
            </a:r>
          </a:p>
        </p:txBody>
      </p:sp>
      <p:sp>
        <p:nvSpPr>
          <p:cNvPr id="15" name="Text Box 16"/>
          <p:cNvSpPr txBox="1">
            <a:spLocks noChangeArrowheads="1"/>
          </p:cNvSpPr>
          <p:nvPr/>
        </p:nvSpPr>
        <p:spPr bwMode="auto">
          <a:xfrm>
            <a:off x="4159870" y="4725144"/>
            <a:ext cx="1873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b="1" dirty="0">
                <a:latin typeface="+mn-lt"/>
                <a:ea typeface="黑体" panose="02010609060101010101" pitchFamily="2" charset="-122"/>
              </a:rPr>
              <a:t>拥塞窗口 </a:t>
            </a:r>
            <a:r>
              <a:rPr lang="en-US" altLang="zh-CN" b="1" dirty="0" err="1">
                <a:latin typeface="+mn-lt"/>
                <a:ea typeface="黑体" panose="02010609060101010101" pitchFamily="2" charset="-122"/>
              </a:rPr>
              <a:t>cwnd</a:t>
            </a:r>
            <a:r>
              <a:rPr lang="en-US" altLang="zh-CN" b="1" dirty="0">
                <a:latin typeface="+mn-lt"/>
                <a:ea typeface="黑体" panose="02010609060101010101" pitchFamily="2" charset="-122"/>
              </a:rPr>
              <a:t> </a:t>
            </a:r>
            <a:endParaRPr lang="zh-CN" altLang="en-US" b="1" dirty="0">
              <a:latin typeface="+mn-lt"/>
              <a:ea typeface="黑体" panose="02010609060101010101" pitchFamily="2" charset="-122"/>
            </a:endParaRPr>
          </a:p>
          <a:p>
            <a:pPr algn="ctr" eaLnBrk="1" hangingPunct="1"/>
            <a:r>
              <a:rPr lang="zh-CN" altLang="en-US" b="1" dirty="0">
                <a:latin typeface="+mn-lt"/>
                <a:ea typeface="黑体" panose="02010609060101010101" pitchFamily="2" charset="-122"/>
              </a:rPr>
              <a:t>按线性规律增大</a:t>
            </a:r>
            <a:endParaRPr lang="en-US" altLang="zh-CN" b="1" u="sng" dirty="0">
              <a:latin typeface="+mn-lt"/>
              <a:ea typeface="黑体" panose="02010609060101010101" pitchFamily="2" charset="-122"/>
              <a:sym typeface="Symbol" panose="05050102010706020507" pitchFamily="18" charset="2"/>
            </a:endParaRPr>
          </a:p>
        </p:txBody>
      </p:sp>
      <p:grpSp>
        <p:nvGrpSpPr>
          <p:cNvPr id="51" name="组合 50"/>
          <p:cNvGrpSpPr/>
          <p:nvPr/>
        </p:nvGrpSpPr>
        <p:grpSpPr>
          <a:xfrm>
            <a:off x="2775421" y="1756578"/>
            <a:ext cx="1169467" cy="397560"/>
            <a:chOff x="2775421" y="1756578"/>
            <a:chExt cx="1169467" cy="397560"/>
          </a:xfrm>
        </p:grpSpPr>
        <p:cxnSp>
          <p:nvCxnSpPr>
            <p:cNvPr id="46" name="直接连接符 45"/>
            <p:cNvCxnSpPr>
              <a:stCxn id="16" idx="3"/>
            </p:cNvCxnSpPr>
            <p:nvPr/>
          </p:nvCxnSpPr>
          <p:spPr bwMode="auto">
            <a:xfrm flipV="1">
              <a:off x="2775421" y="1756578"/>
              <a:ext cx="1169467" cy="1"/>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接箭头连接符 47"/>
            <p:cNvCxnSpPr/>
            <p:nvPr/>
          </p:nvCxnSpPr>
          <p:spPr bwMode="auto">
            <a:xfrm>
              <a:off x="3944888" y="1756579"/>
              <a:ext cx="0" cy="397559"/>
            </a:xfrm>
            <a:prstGeom prst="straightConnector1">
              <a:avLst/>
            </a:prstGeom>
            <a:ln w="19050">
              <a:solidFill>
                <a:schemeClr val="tx1"/>
              </a:solidFill>
              <a:headEnd type="none" w="med" len="med"/>
              <a:tailEnd type="triangle" w="sm" len="lg"/>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5.9  </a:t>
            </a:r>
            <a:r>
              <a:rPr lang="en-US" altLang="zh-CN" dirty="0" smtClean="0"/>
              <a:t>TCP </a:t>
            </a:r>
            <a:r>
              <a:rPr lang="zh-CN" altLang="zh-CN" dirty="0" smtClean="0"/>
              <a:t>的</a:t>
            </a:r>
            <a:r>
              <a:rPr lang="zh-CN" altLang="zh-CN" dirty="0"/>
              <a:t>运输连接管理</a:t>
            </a:r>
          </a:p>
        </p:txBody>
      </p:sp>
      <p:sp>
        <p:nvSpPr>
          <p:cNvPr id="931843" name="Rectangle 3"/>
          <p:cNvSpPr>
            <a:spLocks noGrp="1" noChangeArrowheads="1"/>
          </p:cNvSpPr>
          <p:nvPr>
            <p:ph idx="1"/>
          </p:nvPr>
        </p:nvSpPr>
        <p:spPr/>
        <p:txBody>
          <a:bodyPr/>
          <a:lstStyle/>
          <a:p>
            <a:r>
              <a:rPr lang="en-US" altLang="zh-CN" dirty="0"/>
              <a:t>5.9.1  </a:t>
            </a:r>
            <a:r>
              <a:rPr lang="en-US" altLang="zh-CN" dirty="0" smtClean="0"/>
              <a:t>TCP </a:t>
            </a:r>
            <a:r>
              <a:rPr lang="zh-CN" altLang="zh-CN" dirty="0" smtClean="0"/>
              <a:t>的</a:t>
            </a:r>
            <a:r>
              <a:rPr lang="zh-CN" altLang="zh-CN" dirty="0"/>
              <a:t>连接建立</a:t>
            </a:r>
          </a:p>
          <a:p>
            <a:r>
              <a:rPr lang="en-US" altLang="zh-CN" dirty="0" smtClean="0"/>
              <a:t>5.9.2  TCP </a:t>
            </a:r>
            <a:r>
              <a:rPr lang="zh-CN" altLang="zh-CN" dirty="0" smtClean="0"/>
              <a:t>的</a:t>
            </a:r>
            <a:r>
              <a:rPr lang="zh-CN" altLang="zh-CN" dirty="0"/>
              <a:t>连</a:t>
            </a:r>
            <a:r>
              <a:rPr lang="zh-CN" altLang="zh-CN"/>
              <a:t>接</a:t>
            </a:r>
            <a:r>
              <a:rPr lang="zh-CN" altLang="zh-CN" smtClean="0"/>
              <a:t>释放</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pPr algn="ctr"/>
            <a:r>
              <a:rPr lang="zh-CN" altLang="zh-CN" dirty="0"/>
              <a:t>运输</a:t>
            </a:r>
            <a:r>
              <a:rPr lang="zh-CN" altLang="zh-CN" dirty="0" smtClean="0"/>
              <a:t>连接</a:t>
            </a:r>
            <a:r>
              <a:rPr lang="zh-CN" altLang="en-US" dirty="0" smtClean="0"/>
              <a:t>的</a:t>
            </a:r>
            <a:r>
              <a:rPr lang="zh-CN" altLang="zh-CN" dirty="0" smtClean="0"/>
              <a:t>三</a:t>
            </a:r>
            <a:r>
              <a:rPr lang="zh-CN" altLang="zh-CN" dirty="0"/>
              <a:t>个阶段</a:t>
            </a:r>
          </a:p>
        </p:txBody>
      </p:sp>
      <p:sp>
        <p:nvSpPr>
          <p:cNvPr id="931843" name="Rectangle 3"/>
          <p:cNvSpPr>
            <a:spLocks noGrp="1" noChangeArrowheads="1"/>
          </p:cNvSpPr>
          <p:nvPr>
            <p:ph idx="1"/>
          </p:nvPr>
        </p:nvSpPr>
        <p:spPr/>
        <p:txBody>
          <a:bodyPr/>
          <a:lstStyle/>
          <a:p>
            <a:r>
              <a:rPr lang="en-US" altLang="zh-CN" dirty="0" smtClean="0"/>
              <a:t>TCP </a:t>
            </a:r>
            <a:r>
              <a:rPr lang="zh-CN" altLang="zh-CN" dirty="0" smtClean="0"/>
              <a:t>是</a:t>
            </a:r>
            <a:r>
              <a:rPr lang="zh-CN" altLang="zh-CN" dirty="0"/>
              <a:t>面向连接的协议</a:t>
            </a:r>
            <a:r>
              <a:rPr lang="zh-CN" altLang="zh-CN" dirty="0" smtClean="0"/>
              <a:t>。</a:t>
            </a:r>
            <a:endParaRPr lang="en-US" altLang="zh-CN" dirty="0" smtClean="0"/>
          </a:p>
          <a:p>
            <a:r>
              <a:rPr lang="zh-CN" altLang="zh-CN" dirty="0"/>
              <a:t>运输</a:t>
            </a:r>
            <a:r>
              <a:rPr lang="zh-CN" altLang="zh-CN" dirty="0" smtClean="0"/>
              <a:t>连接有</a:t>
            </a:r>
            <a:r>
              <a:rPr lang="zh-CN" altLang="zh-CN" dirty="0"/>
              <a:t>三个</a:t>
            </a:r>
            <a:r>
              <a:rPr lang="zh-CN" altLang="zh-CN" dirty="0" smtClean="0"/>
              <a:t>阶段：</a:t>
            </a:r>
            <a:endParaRPr lang="en-US" altLang="zh-CN" dirty="0" smtClean="0"/>
          </a:p>
          <a:p>
            <a:pPr lvl="1"/>
            <a:r>
              <a:rPr lang="zh-CN" altLang="zh-CN" dirty="0" smtClean="0">
                <a:solidFill>
                  <a:srgbClr val="0000FF"/>
                </a:solidFill>
              </a:rPr>
              <a:t>连接建立</a:t>
            </a:r>
            <a:endParaRPr lang="en-US" altLang="zh-CN" dirty="0" smtClean="0">
              <a:solidFill>
                <a:srgbClr val="0000FF"/>
              </a:solidFill>
            </a:endParaRPr>
          </a:p>
          <a:p>
            <a:pPr lvl="1"/>
            <a:r>
              <a:rPr lang="zh-CN" altLang="zh-CN" dirty="0" smtClean="0">
                <a:solidFill>
                  <a:srgbClr val="0000FF"/>
                </a:solidFill>
              </a:rPr>
              <a:t>数据传送</a:t>
            </a:r>
            <a:endParaRPr lang="en-US" altLang="zh-CN" dirty="0" smtClean="0">
              <a:solidFill>
                <a:srgbClr val="0000FF"/>
              </a:solidFill>
            </a:endParaRPr>
          </a:p>
          <a:p>
            <a:pPr lvl="1"/>
            <a:r>
              <a:rPr lang="zh-CN" altLang="zh-CN" dirty="0" smtClean="0">
                <a:solidFill>
                  <a:srgbClr val="0000FF"/>
                </a:solidFill>
              </a:rPr>
              <a:t>连接释放</a:t>
            </a:r>
            <a:endParaRPr lang="en-US" altLang="zh-CN" dirty="0" smtClean="0">
              <a:solidFill>
                <a:srgbClr val="0000FF"/>
              </a:solidFill>
            </a:endParaRPr>
          </a:p>
          <a:p>
            <a:r>
              <a:rPr lang="zh-CN" altLang="zh-CN" dirty="0" smtClean="0">
                <a:solidFill>
                  <a:srgbClr val="FF0000"/>
                </a:solidFill>
              </a:rPr>
              <a:t>运输</a:t>
            </a:r>
            <a:r>
              <a:rPr lang="zh-CN" altLang="zh-CN" dirty="0">
                <a:solidFill>
                  <a:srgbClr val="FF0000"/>
                </a:solidFill>
              </a:rPr>
              <a:t>连接的管理</a:t>
            </a:r>
            <a:r>
              <a:rPr lang="zh-CN" altLang="zh-CN" dirty="0"/>
              <a:t>就是使运输连接的建立和释放都能正常地进行。</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a:xfrm>
            <a:off x="495300" y="188640"/>
            <a:ext cx="8490148" cy="792088"/>
          </a:xfrm>
        </p:spPr>
        <p:txBody>
          <a:bodyPr/>
          <a:lstStyle/>
          <a:p>
            <a:pPr algn="ctr"/>
            <a:r>
              <a:rPr lang="en-US" altLang="zh-CN" sz="3600" dirty="0" smtClean="0"/>
              <a:t>TCP </a:t>
            </a:r>
            <a:r>
              <a:rPr lang="zh-CN" altLang="zh-CN" sz="3600" dirty="0" smtClean="0"/>
              <a:t>连接建立</a:t>
            </a:r>
            <a:r>
              <a:rPr lang="zh-CN" altLang="zh-CN" sz="3600" dirty="0"/>
              <a:t>过程中要</a:t>
            </a:r>
            <a:r>
              <a:rPr lang="zh-CN" altLang="zh-CN" sz="3600" dirty="0" smtClean="0"/>
              <a:t>解决</a:t>
            </a:r>
            <a:r>
              <a:rPr lang="zh-CN" altLang="en-US" sz="3600" dirty="0" smtClean="0"/>
              <a:t>的</a:t>
            </a:r>
            <a:r>
              <a:rPr lang="zh-CN" altLang="zh-CN" sz="3600" dirty="0" smtClean="0"/>
              <a:t>三</a:t>
            </a:r>
            <a:r>
              <a:rPr lang="zh-CN" altLang="zh-CN" sz="3600" dirty="0"/>
              <a:t>个问题</a:t>
            </a:r>
          </a:p>
        </p:txBody>
      </p:sp>
      <p:sp>
        <p:nvSpPr>
          <p:cNvPr id="931843" name="Rectangle 3"/>
          <p:cNvSpPr>
            <a:spLocks noGrp="1" noChangeArrowheads="1"/>
          </p:cNvSpPr>
          <p:nvPr>
            <p:ph idx="1"/>
          </p:nvPr>
        </p:nvSpPr>
        <p:spPr/>
        <p:txBody>
          <a:bodyPr/>
          <a:lstStyle/>
          <a:p>
            <a:r>
              <a:rPr lang="en-US" altLang="zh-CN" dirty="0"/>
              <a:t>(1) </a:t>
            </a:r>
            <a:r>
              <a:rPr lang="zh-CN" altLang="zh-CN" dirty="0"/>
              <a:t>要使每一方能够确知对方的存在。</a:t>
            </a:r>
          </a:p>
          <a:p>
            <a:r>
              <a:rPr lang="en-US" altLang="zh-CN" dirty="0" smtClean="0"/>
              <a:t>(</a:t>
            </a:r>
            <a:r>
              <a:rPr lang="en-US" altLang="zh-CN" dirty="0"/>
              <a:t>2) </a:t>
            </a:r>
            <a:r>
              <a:rPr lang="zh-CN" altLang="zh-CN" dirty="0"/>
              <a:t>要允许双方协商一些参数（如最大窗口值、是否使用窗口扩大选项和时间戳选项以及服务质量等）。</a:t>
            </a:r>
          </a:p>
          <a:p>
            <a:r>
              <a:rPr lang="en-US" altLang="zh-CN" dirty="0" smtClean="0"/>
              <a:t>(</a:t>
            </a:r>
            <a:r>
              <a:rPr lang="en-US" altLang="zh-CN" dirty="0"/>
              <a:t>3) </a:t>
            </a:r>
            <a:r>
              <a:rPr lang="zh-CN" altLang="zh-CN" dirty="0"/>
              <a:t>能够对运输实体资源（如缓存大小、连接表中的项目等）进行分配</a:t>
            </a:r>
            <a:r>
              <a:rPr lang="zh-CN" altLang="zh-CN" dirty="0" smtClean="0"/>
              <a:t>。</a:t>
            </a:r>
            <a:endParaRPr lang="zh-CN" altLang="zh-CN"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pPr algn="ctr"/>
            <a:r>
              <a:rPr lang="zh-CN" altLang="en-US" dirty="0"/>
              <a:t>客户</a:t>
            </a:r>
            <a:r>
              <a:rPr lang="zh-CN" altLang="en-US" dirty="0">
                <a:sym typeface="Symbol" panose="05050102010706020507" pitchFamily="18" charset="2"/>
              </a:rPr>
              <a:t></a:t>
            </a:r>
            <a:r>
              <a:rPr lang="zh-CN" altLang="en-US" dirty="0"/>
              <a:t>服务器方式 </a:t>
            </a:r>
            <a:endParaRPr lang="zh-CN" altLang="zh-CN" dirty="0"/>
          </a:p>
        </p:txBody>
      </p:sp>
      <p:sp>
        <p:nvSpPr>
          <p:cNvPr id="931843" name="Rectangle 3"/>
          <p:cNvSpPr>
            <a:spLocks noGrp="1" noChangeArrowheads="1"/>
          </p:cNvSpPr>
          <p:nvPr>
            <p:ph idx="1"/>
          </p:nvPr>
        </p:nvSpPr>
        <p:spPr/>
        <p:txBody>
          <a:bodyPr/>
          <a:lstStyle/>
          <a:p>
            <a:r>
              <a:rPr lang="en-US" altLang="zh-CN" dirty="0" smtClean="0"/>
              <a:t>TCP</a:t>
            </a:r>
            <a:r>
              <a:rPr lang="zh-CN" altLang="zh-CN" dirty="0"/>
              <a:t>连接的建立</a:t>
            </a:r>
            <a:r>
              <a:rPr lang="zh-CN" altLang="zh-CN" dirty="0">
                <a:solidFill>
                  <a:srgbClr val="FF0000"/>
                </a:solidFill>
              </a:rPr>
              <a:t>采用客户服务器方式</a:t>
            </a:r>
            <a:r>
              <a:rPr lang="zh-CN" altLang="zh-CN" dirty="0" smtClean="0">
                <a:solidFill>
                  <a:srgbClr val="FF0000"/>
                </a:solidFill>
              </a:rPr>
              <a:t>。</a:t>
            </a:r>
            <a:endParaRPr lang="en-US" altLang="zh-CN" dirty="0" smtClean="0">
              <a:solidFill>
                <a:srgbClr val="FF0000"/>
              </a:solidFill>
            </a:endParaRPr>
          </a:p>
          <a:p>
            <a:r>
              <a:rPr lang="zh-CN" altLang="zh-CN" dirty="0" smtClean="0"/>
              <a:t>主动</a:t>
            </a:r>
            <a:r>
              <a:rPr lang="zh-CN" altLang="zh-CN" dirty="0"/>
              <a:t>发起连接建立的应用进程叫做</a:t>
            </a:r>
            <a:r>
              <a:rPr lang="zh-CN" altLang="zh-CN" dirty="0">
                <a:solidFill>
                  <a:srgbClr val="FF0000"/>
                </a:solidFill>
              </a:rPr>
              <a:t>客户</a:t>
            </a:r>
            <a:r>
              <a:rPr lang="en-US" altLang="zh-CN" dirty="0"/>
              <a:t>(client)</a:t>
            </a:r>
            <a:r>
              <a:rPr lang="zh-CN" altLang="zh-CN" dirty="0" smtClean="0"/>
              <a:t>，</a:t>
            </a:r>
            <a:endParaRPr lang="en-US" altLang="zh-CN" dirty="0" smtClean="0"/>
          </a:p>
          <a:p>
            <a:r>
              <a:rPr lang="zh-CN" altLang="zh-CN" dirty="0" smtClean="0"/>
              <a:t>被动</a:t>
            </a:r>
            <a:r>
              <a:rPr lang="zh-CN" altLang="zh-CN" dirty="0"/>
              <a:t>等待连接建立的应用进程叫做</a:t>
            </a:r>
            <a:r>
              <a:rPr lang="zh-CN" altLang="zh-CN" dirty="0">
                <a:solidFill>
                  <a:srgbClr val="FF0000"/>
                </a:solidFill>
              </a:rPr>
              <a:t>服务器</a:t>
            </a:r>
            <a:r>
              <a:rPr lang="en-US" altLang="zh-CN" dirty="0"/>
              <a:t>(server)</a:t>
            </a:r>
            <a:r>
              <a:rPr lang="zh-CN" altLang="zh-CN" dirty="0"/>
              <a:t>。</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5.9.1  </a:t>
            </a:r>
            <a:r>
              <a:rPr lang="en-US" altLang="zh-CN" dirty="0" smtClean="0"/>
              <a:t>TCP </a:t>
            </a:r>
            <a:r>
              <a:rPr lang="zh-CN" altLang="zh-CN" dirty="0" smtClean="0"/>
              <a:t>的连接建立</a:t>
            </a:r>
            <a:endParaRPr lang="zh-CN" altLang="en-US" dirty="0"/>
          </a:p>
        </p:txBody>
      </p:sp>
      <p:sp>
        <p:nvSpPr>
          <p:cNvPr id="3" name="内容占位符 2"/>
          <p:cNvSpPr>
            <a:spLocks noGrp="1"/>
          </p:cNvSpPr>
          <p:nvPr>
            <p:ph idx="1"/>
          </p:nvPr>
        </p:nvSpPr>
        <p:spPr/>
        <p:txBody>
          <a:bodyPr/>
          <a:lstStyle/>
          <a:p>
            <a:r>
              <a:rPr lang="en-US" altLang="zh-CN" dirty="0" smtClean="0"/>
              <a:t>TCP </a:t>
            </a:r>
            <a:r>
              <a:rPr lang="zh-CN" altLang="zh-CN" dirty="0" smtClean="0"/>
              <a:t>建立</a:t>
            </a:r>
            <a:r>
              <a:rPr lang="zh-CN" altLang="zh-CN" dirty="0"/>
              <a:t>连接的过程叫做</a:t>
            </a:r>
            <a:r>
              <a:rPr lang="zh-CN" altLang="zh-CN" dirty="0" smtClean="0">
                <a:solidFill>
                  <a:srgbClr val="FF0000"/>
                </a:solidFill>
              </a:rPr>
              <a:t>握手</a:t>
            </a:r>
            <a:r>
              <a:rPr lang="zh-CN" altLang="en-US" dirty="0" smtClean="0">
                <a:solidFill>
                  <a:srgbClr val="FF0000"/>
                </a:solidFill>
              </a:rPr>
              <a:t>。</a:t>
            </a:r>
            <a:endParaRPr lang="en-US" altLang="zh-CN" dirty="0" smtClean="0">
              <a:solidFill>
                <a:srgbClr val="FF0000"/>
              </a:solidFill>
            </a:endParaRPr>
          </a:p>
          <a:p>
            <a:r>
              <a:rPr lang="zh-CN" altLang="zh-CN" dirty="0"/>
              <a:t>握手需要在客户和服务器之间交换三</a:t>
            </a:r>
            <a:r>
              <a:rPr lang="zh-CN" altLang="zh-CN" dirty="0" smtClean="0"/>
              <a:t>个</a:t>
            </a:r>
            <a:r>
              <a:rPr lang="en-US" altLang="zh-CN" dirty="0" smtClean="0"/>
              <a:t> TCP </a:t>
            </a:r>
            <a:r>
              <a:rPr lang="zh-CN" altLang="zh-CN" dirty="0" smtClean="0"/>
              <a:t>报文</a:t>
            </a:r>
            <a:r>
              <a:rPr lang="zh-CN" altLang="zh-CN" dirty="0"/>
              <a:t>段</a:t>
            </a:r>
            <a:r>
              <a:rPr lang="zh-CN" altLang="zh-CN" dirty="0" smtClean="0"/>
              <a:t>。</a:t>
            </a:r>
            <a:r>
              <a:rPr lang="zh-CN" altLang="en-US" dirty="0" smtClean="0"/>
              <a:t>称之为</a:t>
            </a:r>
            <a:r>
              <a:rPr lang="zh-CN" altLang="zh-CN" dirty="0" smtClean="0">
                <a:solidFill>
                  <a:srgbClr val="FF0000"/>
                </a:solidFill>
              </a:rPr>
              <a:t>三</a:t>
            </a:r>
            <a:r>
              <a:rPr lang="zh-CN" altLang="zh-CN" dirty="0">
                <a:solidFill>
                  <a:srgbClr val="FF0000"/>
                </a:solidFill>
              </a:rPr>
              <a:t>报文握手</a:t>
            </a:r>
            <a:r>
              <a:rPr lang="zh-CN" altLang="en-US" dirty="0" smtClean="0">
                <a:solidFill>
                  <a:srgbClr val="FF0000"/>
                </a:solidFill>
              </a:rPr>
              <a:t>。</a:t>
            </a:r>
            <a:endParaRPr lang="en-US" altLang="zh-CN" dirty="0" smtClean="0">
              <a:solidFill>
                <a:srgbClr val="FF0000"/>
              </a:solidFill>
            </a:endParaRPr>
          </a:p>
          <a:p>
            <a:r>
              <a:rPr lang="zh-CN" altLang="en-US" dirty="0" smtClean="0"/>
              <a:t>采用</a:t>
            </a:r>
            <a:r>
              <a:rPr lang="zh-CN" altLang="zh-CN" dirty="0">
                <a:solidFill>
                  <a:srgbClr val="FF0000"/>
                </a:solidFill>
              </a:rPr>
              <a:t>三报文握手</a:t>
            </a:r>
            <a:r>
              <a:rPr lang="zh-CN" altLang="zh-CN" dirty="0" smtClean="0"/>
              <a:t>主要</a:t>
            </a:r>
            <a:r>
              <a:rPr lang="zh-CN" altLang="zh-CN" dirty="0"/>
              <a:t>是为了防止已失效的连接请求报文段突然又传送到</a:t>
            </a:r>
            <a:r>
              <a:rPr lang="zh-CN" altLang="zh-CN" dirty="0" smtClean="0"/>
              <a:t>了，因而产生错误。</a:t>
            </a:r>
            <a:endParaRPr lang="zh-CN" altLang="zh-CN"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
          <p:cNvGrpSpPr/>
          <p:nvPr/>
        </p:nvGrpSpPr>
        <p:grpSpPr bwMode="auto">
          <a:xfrm>
            <a:off x="2802259" y="2997200"/>
            <a:ext cx="4248150" cy="3441700"/>
            <a:chOff x="1474" y="1888"/>
            <a:chExt cx="2676" cy="2432"/>
          </a:xfrm>
        </p:grpSpPr>
        <p:sp>
          <p:nvSpPr>
            <p:cNvPr id="7" name="Line 3"/>
            <p:cNvSpPr>
              <a:spLocks noChangeShapeType="1"/>
            </p:cNvSpPr>
            <p:nvPr/>
          </p:nvSpPr>
          <p:spPr bwMode="auto">
            <a:xfrm>
              <a:off x="1474"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 name="Line 4"/>
            <p:cNvSpPr>
              <a:spLocks noChangeShapeType="1"/>
            </p:cNvSpPr>
            <p:nvPr/>
          </p:nvSpPr>
          <p:spPr bwMode="auto">
            <a:xfrm>
              <a:off x="4150"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 name="Rectangle 5"/>
          <p:cNvSpPr txBox="1">
            <a:spLocks noChangeArrowheads="1"/>
          </p:cNvSpPr>
          <p:nvPr/>
        </p:nvSpPr>
        <p:spPr bwMode="auto">
          <a:xfrm>
            <a:off x="0" y="152400"/>
            <a:ext cx="87915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eaLnBrk="0" fontAlgn="base" hangingPunct="0">
              <a:spcBef>
                <a:spcPct val="0"/>
              </a:spcBef>
              <a:spcAft>
                <a:spcPct val="0"/>
              </a:spcAft>
              <a:defRPr kumimoji="1" sz="4400" b="1">
                <a:solidFill>
                  <a:schemeClr val="tx2"/>
                </a:solidFill>
                <a:latin typeface="+mj-lt"/>
                <a:ea typeface="+mj-ea"/>
                <a:cs typeface="+mj-cs"/>
              </a:defRPr>
            </a:lvl1pPr>
            <a:lvl2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2pPr>
            <a:lvl3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3pPr>
            <a:lvl4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4pPr>
            <a:lvl5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5pPr>
            <a:lvl6pPr marL="4572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6pPr>
            <a:lvl7pPr marL="9144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7pPr>
            <a:lvl8pPr marL="13716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8pPr>
            <a:lvl9pPr marL="18288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en-US" altLang="zh-CN" sz="4000" b="1" i="0" u="none" strike="noStrike" kern="0" cap="none" spc="0" normalizeH="0" baseline="0" noProof="0" smtClean="0">
                <a:ln>
                  <a:noFill/>
                </a:ln>
                <a:solidFill>
                  <a:srgbClr val="333399"/>
                </a:solidFill>
                <a:effectLst/>
                <a:uLnTx/>
                <a:uFillTx/>
                <a:latin typeface="Tahoma" panose="020B0604030504040204"/>
                <a:ea typeface="黑体" panose="02010609060101010101" pitchFamily="2" charset="-122"/>
                <a:cs typeface="+mj-cs"/>
              </a:rPr>
              <a:t/>
            </a:r>
            <a:br>
              <a:rPr kumimoji="1" lang="en-US" altLang="zh-CN" sz="4000" b="1" i="0" u="none" strike="noStrike" kern="0" cap="none" spc="0" normalizeH="0" baseline="0" noProof="0" smtClean="0">
                <a:ln>
                  <a:noFill/>
                </a:ln>
                <a:solidFill>
                  <a:srgbClr val="333399"/>
                </a:solidFill>
                <a:effectLst/>
                <a:uLnTx/>
                <a:uFillTx/>
                <a:latin typeface="Tahoma" panose="020B0604030504040204"/>
                <a:ea typeface="黑体" panose="02010609060101010101" pitchFamily="2" charset="-122"/>
                <a:cs typeface="+mj-cs"/>
              </a:rPr>
            </a:br>
            <a:endParaRPr kumimoji="1" lang="en-US" altLang="zh-CN" sz="4000" b="1" i="0" u="none" strike="noStrike" kern="0" cap="none" spc="0" normalizeH="0" baseline="0" noProof="0" smtClean="0">
              <a:ln>
                <a:noFill/>
              </a:ln>
              <a:solidFill>
                <a:srgbClr val="333399"/>
              </a:solidFill>
              <a:effectLst/>
              <a:uLnTx/>
              <a:uFillTx/>
              <a:latin typeface="Tahoma" panose="020B0604030504040204"/>
              <a:ea typeface="黑体" panose="02010609060101010101" pitchFamily="2" charset="-122"/>
              <a:cs typeface="+mj-cs"/>
            </a:endParaRPr>
          </a:p>
        </p:txBody>
      </p:sp>
      <p:grpSp>
        <p:nvGrpSpPr>
          <p:cNvPr id="10" name="Group 6"/>
          <p:cNvGrpSpPr/>
          <p:nvPr/>
        </p:nvGrpSpPr>
        <p:grpSpPr bwMode="auto">
          <a:xfrm>
            <a:off x="2875284" y="3005141"/>
            <a:ext cx="4111625" cy="801688"/>
            <a:chOff x="1520" y="1893"/>
            <a:chExt cx="2590" cy="505"/>
          </a:xfrm>
        </p:grpSpPr>
        <p:sp>
          <p:nvSpPr>
            <p:cNvPr id="11" name="Rectangle 7"/>
            <p:cNvSpPr>
              <a:spLocks noChangeArrowheads="1"/>
            </p:cNvSpPr>
            <p:nvPr/>
          </p:nvSpPr>
          <p:spPr bwMode="auto">
            <a:xfrm rot="665985">
              <a:off x="2095" y="1903"/>
              <a:ext cx="160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SYN = 1, </a:t>
              </a:r>
              <a:r>
                <a:rPr kumimoji="0" lang="en-US" altLang="zh-CN" sz="20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 = x</a:t>
              </a:r>
            </a:p>
          </p:txBody>
        </p:sp>
        <p:sp>
          <p:nvSpPr>
            <p:cNvPr id="12" name="Line 8"/>
            <p:cNvSpPr>
              <a:spLocks noChangeShapeType="1"/>
            </p:cNvSpPr>
            <p:nvPr/>
          </p:nvSpPr>
          <p:spPr bwMode="auto">
            <a:xfrm>
              <a:off x="1520" y="1893"/>
              <a:ext cx="2590" cy="505"/>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13" name="Rectangle 9"/>
          <p:cNvSpPr>
            <a:spLocks noChangeArrowheads="1"/>
          </p:cNvSpPr>
          <p:nvPr/>
        </p:nvSpPr>
        <p:spPr bwMode="auto">
          <a:xfrm>
            <a:off x="1898972" y="2393950"/>
            <a:ext cx="96678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4" name="Text Box 10"/>
          <p:cNvSpPr txBox="1">
            <a:spLocks noChangeArrowheads="1"/>
          </p:cNvSpPr>
          <p:nvPr/>
        </p:nvSpPr>
        <p:spPr bwMode="auto">
          <a:xfrm>
            <a:off x="1849759"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sp>
        <p:nvSpPr>
          <p:cNvPr id="15" name="Rectangle 11"/>
          <p:cNvSpPr>
            <a:spLocks noChangeArrowheads="1"/>
          </p:cNvSpPr>
          <p:nvPr/>
        </p:nvSpPr>
        <p:spPr bwMode="auto">
          <a:xfrm>
            <a:off x="6988497" y="2393950"/>
            <a:ext cx="98583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6" name="Text Box 12"/>
          <p:cNvSpPr txBox="1">
            <a:spLocks noChangeArrowheads="1"/>
          </p:cNvSpPr>
          <p:nvPr/>
        </p:nvSpPr>
        <p:spPr bwMode="auto">
          <a:xfrm>
            <a:off x="6948809"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grpSp>
        <p:nvGrpSpPr>
          <p:cNvPr id="17" name="Group 13"/>
          <p:cNvGrpSpPr/>
          <p:nvPr/>
        </p:nvGrpSpPr>
        <p:grpSpPr bwMode="auto">
          <a:xfrm>
            <a:off x="857572" y="2057400"/>
            <a:ext cx="1320800" cy="947738"/>
            <a:chOff x="249" y="1296"/>
            <a:chExt cx="832" cy="597"/>
          </a:xfrm>
        </p:grpSpPr>
        <p:sp>
          <p:nvSpPr>
            <p:cNvPr id="18" name="Rectangle 14"/>
            <p:cNvSpPr>
              <a:spLocks noChangeArrowheads="1"/>
            </p:cNvSpPr>
            <p:nvPr/>
          </p:nvSpPr>
          <p:spPr bwMode="auto">
            <a:xfrm>
              <a:off x="251" y="1638"/>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主动打开</a:t>
              </a:r>
            </a:p>
          </p:txBody>
        </p:sp>
        <p:sp>
          <p:nvSpPr>
            <p:cNvPr id="19" name="Freeform 15"/>
            <p:cNvSpPr/>
            <p:nvPr/>
          </p:nvSpPr>
          <p:spPr bwMode="auto">
            <a:xfrm>
              <a:off x="249" y="1296"/>
              <a:ext cx="832" cy="597"/>
            </a:xfrm>
            <a:custGeom>
              <a:avLst/>
              <a:gdLst>
                <a:gd name="T0" fmla="*/ 832 w 758"/>
                <a:gd name="T1" fmla="*/ 5 h 491"/>
                <a:gd name="T2" fmla="*/ 0 w 758"/>
                <a:gd name="T3" fmla="*/ 0 h 491"/>
                <a:gd name="T4" fmla="*/ 0 w 758"/>
                <a:gd name="T5" fmla="*/ 597 h 491"/>
                <a:gd name="T6" fmla="*/ 650 w 758"/>
                <a:gd name="T7" fmla="*/ 597 h 4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8" h="491">
                  <a:moveTo>
                    <a:pt x="758" y="4"/>
                  </a:moveTo>
                  <a:lnTo>
                    <a:pt x="0" y="0"/>
                  </a:lnTo>
                  <a:lnTo>
                    <a:pt x="0" y="491"/>
                  </a:lnTo>
                  <a:lnTo>
                    <a:pt x="592" y="491"/>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20" name="Group 16"/>
          <p:cNvGrpSpPr/>
          <p:nvPr/>
        </p:nvGrpSpPr>
        <p:grpSpPr bwMode="auto">
          <a:xfrm>
            <a:off x="7685412" y="2065338"/>
            <a:ext cx="1401763" cy="939800"/>
            <a:chOff x="4550" y="1301"/>
            <a:chExt cx="883" cy="592"/>
          </a:xfrm>
        </p:grpSpPr>
        <p:sp>
          <p:nvSpPr>
            <p:cNvPr id="21" name="Rectangle 17"/>
            <p:cNvSpPr>
              <a:spLocks noChangeArrowheads="1"/>
            </p:cNvSpPr>
            <p:nvPr/>
          </p:nvSpPr>
          <p:spPr bwMode="auto">
            <a:xfrm>
              <a:off x="4732" y="161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被动打开</a:t>
              </a:r>
            </a:p>
          </p:txBody>
        </p:sp>
        <p:sp>
          <p:nvSpPr>
            <p:cNvPr id="22" name="Freeform 18"/>
            <p:cNvSpPr/>
            <p:nvPr/>
          </p:nvSpPr>
          <p:spPr bwMode="auto">
            <a:xfrm>
              <a:off x="4550" y="1301"/>
              <a:ext cx="870" cy="592"/>
            </a:xfrm>
            <a:custGeom>
              <a:avLst/>
              <a:gdLst>
                <a:gd name="T0" fmla="*/ 0 w 792"/>
                <a:gd name="T1" fmla="*/ 0 h 487"/>
                <a:gd name="T2" fmla="*/ 870 w 792"/>
                <a:gd name="T3" fmla="*/ 5 h 487"/>
                <a:gd name="T4" fmla="*/ 870 w 792"/>
                <a:gd name="T5" fmla="*/ 592 h 487"/>
                <a:gd name="T6" fmla="*/ 201 w 792"/>
                <a:gd name="T7" fmla="*/ 583 h 4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92" h="487">
                  <a:moveTo>
                    <a:pt x="0" y="0"/>
                  </a:moveTo>
                  <a:lnTo>
                    <a:pt x="792" y="4"/>
                  </a:lnTo>
                  <a:lnTo>
                    <a:pt x="792" y="487"/>
                  </a:lnTo>
                  <a:lnTo>
                    <a:pt x="183" y="480"/>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pic>
        <p:nvPicPr>
          <p:cNvPr id="23"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2334"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0"/>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1384"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Rectangle 21"/>
          <p:cNvSpPr>
            <a:spLocks noChangeArrowheads="1"/>
          </p:cNvSpPr>
          <p:nvPr/>
        </p:nvSpPr>
        <p:spPr bwMode="auto">
          <a:xfrm>
            <a:off x="2556197" y="1779588"/>
            <a:ext cx="36869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A</a:t>
            </a:r>
          </a:p>
        </p:txBody>
      </p:sp>
      <p:sp>
        <p:nvSpPr>
          <p:cNvPr id="26" name="Rectangle 22"/>
          <p:cNvSpPr>
            <a:spLocks noChangeArrowheads="1"/>
          </p:cNvSpPr>
          <p:nvPr/>
        </p:nvSpPr>
        <p:spPr bwMode="auto">
          <a:xfrm>
            <a:off x="6998022" y="1779588"/>
            <a:ext cx="36869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27" name="Rectangle 23"/>
          <p:cNvSpPr>
            <a:spLocks noChangeArrowheads="1"/>
          </p:cNvSpPr>
          <p:nvPr/>
        </p:nvSpPr>
        <p:spPr bwMode="auto">
          <a:xfrm>
            <a:off x="2051372" y="1425575"/>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3333CC"/>
                </a:solidFill>
                <a:effectLst/>
                <a:uLnTx/>
                <a:uFillTx/>
                <a:latin typeface="+mn-lt"/>
                <a:ea typeface="黑体" panose="02010609060101010101" pitchFamily="2" charset="-122"/>
              </a:rPr>
              <a:t>客户</a:t>
            </a:r>
          </a:p>
        </p:txBody>
      </p:sp>
      <p:sp>
        <p:nvSpPr>
          <p:cNvPr id="28" name="Rectangle 24"/>
          <p:cNvSpPr>
            <a:spLocks noChangeArrowheads="1"/>
          </p:cNvSpPr>
          <p:nvPr/>
        </p:nvSpPr>
        <p:spPr bwMode="auto">
          <a:xfrm>
            <a:off x="7047234" y="1425575"/>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sp>
        <p:nvSpPr>
          <p:cNvPr id="30" name="Text Box 26"/>
          <p:cNvSpPr txBox="1">
            <a:spLocks noChangeArrowheads="1"/>
          </p:cNvSpPr>
          <p:nvPr/>
        </p:nvSpPr>
        <p:spPr bwMode="auto">
          <a:xfrm>
            <a:off x="1217934" y="5068341"/>
            <a:ext cx="8050602" cy="1384995"/>
          </a:xfrm>
          <a:prstGeom prst="rect">
            <a:avLst/>
          </a:prstGeom>
          <a:solidFill>
            <a:srgbClr val="FFFF99"/>
          </a:solidFill>
          <a:ln w="9525">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的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向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B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发出连接请求报文段，其首部中的</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同步位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SYN = 1</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，并选择序号 </a:t>
            </a:r>
            <a:r>
              <a:rPr kumimoji="0" lang="en-US" altLang="zh-CN" sz="2800" b="1" i="0" u="none" strike="noStrike" kern="0" cap="none" spc="0" normalizeH="0" baseline="0" noProof="0" dirty="0" err="1">
                <a:ln>
                  <a:noFill/>
                </a:ln>
                <a:solidFill>
                  <a:srgbClr val="000099"/>
                </a:solidFill>
                <a:effectLst/>
                <a:uLnTx/>
                <a:uFillTx/>
                <a:latin typeface="Arial" panose="020B0604020202020204" pitchFamily="34" charset="0"/>
                <a:ea typeface="黑体" panose="02010609060101010101" pitchFamily="2" charset="-122"/>
              </a:rPr>
              <a:t>seq</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 x</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，表明传送</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数据时的第一个数据字节的序号是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x</a:t>
            </a:r>
            <a:r>
              <a:rPr kumimoji="0" lang="zh-CN" altLang="en-US" sz="2800" b="1" i="0" u="none" strike="noStrike" kern="0" cap="none" spc="0" normalizeH="0" baseline="0" noProof="0" dirty="0" smtClean="0">
                <a:ln>
                  <a:noFill/>
                </a:ln>
                <a:solidFill>
                  <a:srgbClr val="000099"/>
                </a:solidFill>
                <a:effectLst/>
                <a:uLnTx/>
                <a:uFillTx/>
                <a:latin typeface="Arial" panose="020B0604020202020204" pitchFamily="34" charset="0"/>
                <a:ea typeface="黑体" panose="02010609060101010101" pitchFamily="2" charset="-122"/>
              </a:rPr>
              <a:t>。</a:t>
            </a:r>
            <a:endPar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endParaRPr>
          </a:p>
        </p:txBody>
      </p:sp>
      <p:sp>
        <p:nvSpPr>
          <p:cNvPr id="31" name="Text Box 48"/>
          <p:cNvSpPr txBox="1">
            <a:spLocks noChangeArrowheads="1"/>
          </p:cNvSpPr>
          <p:nvPr/>
        </p:nvSpPr>
        <p:spPr bwMode="auto">
          <a:xfrm>
            <a:off x="992559" y="116632"/>
            <a:ext cx="8041781" cy="646331"/>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36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的连接建立：</a:t>
            </a:r>
            <a:r>
              <a:rPr kumimoji="0" lang="zh-CN" altLang="en-US" sz="3600" kern="0" dirty="0">
                <a:solidFill>
                  <a:srgbClr val="000099"/>
                </a:solidFill>
                <a:latin typeface="Arial" panose="020B0604020202020204" pitchFamily="34" charset="0"/>
                <a:ea typeface="黑体" panose="02010609060101010101" pitchFamily="2" charset="-122"/>
              </a:rPr>
              <a:t>采用</a:t>
            </a:r>
            <a:r>
              <a:rPr kumimoji="0" lang="zh-CN" altLang="zh-CN" sz="3600" kern="0" dirty="0">
                <a:solidFill>
                  <a:srgbClr val="FF0000"/>
                </a:solidFill>
                <a:latin typeface="Arial" panose="020B0604020202020204" pitchFamily="34" charset="0"/>
                <a:ea typeface="黑体" panose="02010609060101010101" pitchFamily="2" charset="-122"/>
              </a:rPr>
              <a:t>三报文</a:t>
            </a:r>
            <a:r>
              <a:rPr kumimoji="0" lang="zh-CN" altLang="zh-CN" sz="3600" kern="0" dirty="0" smtClean="0">
                <a:solidFill>
                  <a:srgbClr val="FF0000"/>
                </a:solidFill>
                <a:latin typeface="Arial" panose="020B0604020202020204" pitchFamily="34" charset="0"/>
                <a:ea typeface="黑体" panose="02010609060101010101" pitchFamily="2" charset="-122"/>
              </a:rPr>
              <a:t>握手</a:t>
            </a:r>
            <a:endParaRPr kumimoji="0" lang="zh-CN" altLang="en-US" sz="3600" kern="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2770063" y="2997200"/>
            <a:ext cx="4248150" cy="3441700"/>
            <a:chOff x="1474" y="1888"/>
            <a:chExt cx="2676" cy="2432"/>
          </a:xfrm>
        </p:grpSpPr>
        <p:sp>
          <p:nvSpPr>
            <p:cNvPr id="5" name="Line 3"/>
            <p:cNvSpPr>
              <a:spLocks noChangeShapeType="1"/>
            </p:cNvSpPr>
            <p:nvPr/>
          </p:nvSpPr>
          <p:spPr bwMode="auto">
            <a:xfrm>
              <a:off x="1474"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 name="Line 4"/>
            <p:cNvSpPr>
              <a:spLocks noChangeShapeType="1"/>
            </p:cNvSpPr>
            <p:nvPr/>
          </p:nvSpPr>
          <p:spPr bwMode="auto">
            <a:xfrm>
              <a:off x="4150"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7" name="Group 6"/>
          <p:cNvGrpSpPr/>
          <p:nvPr/>
        </p:nvGrpSpPr>
        <p:grpSpPr bwMode="auto">
          <a:xfrm>
            <a:off x="2843088" y="3005141"/>
            <a:ext cx="4111625" cy="801688"/>
            <a:chOff x="1520" y="1893"/>
            <a:chExt cx="2590" cy="505"/>
          </a:xfrm>
        </p:grpSpPr>
        <p:sp>
          <p:nvSpPr>
            <p:cNvPr id="8" name="Rectangle 7"/>
            <p:cNvSpPr>
              <a:spLocks noChangeArrowheads="1"/>
            </p:cNvSpPr>
            <p:nvPr/>
          </p:nvSpPr>
          <p:spPr bwMode="auto">
            <a:xfrm rot="665985">
              <a:off x="2094" y="1905"/>
              <a:ext cx="162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SYN = 1, </a:t>
              </a:r>
              <a:r>
                <a:rPr kumimoji="0" lang="en-US" altLang="zh-CN" sz="20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 = x</a:t>
              </a:r>
            </a:p>
          </p:txBody>
        </p:sp>
        <p:sp>
          <p:nvSpPr>
            <p:cNvPr id="9" name="Line 8"/>
            <p:cNvSpPr>
              <a:spLocks noChangeShapeType="1"/>
            </p:cNvSpPr>
            <p:nvPr/>
          </p:nvSpPr>
          <p:spPr bwMode="auto">
            <a:xfrm>
              <a:off x="1520" y="1893"/>
              <a:ext cx="2590" cy="505"/>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10" name="Rectangle 9"/>
          <p:cNvSpPr>
            <a:spLocks noChangeArrowheads="1"/>
          </p:cNvSpPr>
          <p:nvPr/>
        </p:nvSpPr>
        <p:spPr bwMode="auto">
          <a:xfrm>
            <a:off x="1866776" y="2393950"/>
            <a:ext cx="96678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1" name="Text Box 10"/>
          <p:cNvSpPr txBox="1">
            <a:spLocks noChangeArrowheads="1"/>
          </p:cNvSpPr>
          <p:nvPr/>
        </p:nvSpPr>
        <p:spPr bwMode="auto">
          <a:xfrm>
            <a:off x="1817563"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sp>
        <p:nvSpPr>
          <p:cNvPr id="12" name="Rectangle 11"/>
          <p:cNvSpPr>
            <a:spLocks noChangeArrowheads="1"/>
          </p:cNvSpPr>
          <p:nvPr/>
        </p:nvSpPr>
        <p:spPr bwMode="auto">
          <a:xfrm>
            <a:off x="6956301" y="2393950"/>
            <a:ext cx="98583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3" name="Text Box 12"/>
          <p:cNvSpPr txBox="1">
            <a:spLocks noChangeArrowheads="1"/>
          </p:cNvSpPr>
          <p:nvPr/>
        </p:nvSpPr>
        <p:spPr bwMode="auto">
          <a:xfrm>
            <a:off x="6916613"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grpSp>
        <p:nvGrpSpPr>
          <p:cNvPr id="14" name="Group 13"/>
          <p:cNvGrpSpPr/>
          <p:nvPr/>
        </p:nvGrpSpPr>
        <p:grpSpPr bwMode="auto">
          <a:xfrm>
            <a:off x="825376" y="2057400"/>
            <a:ext cx="1320800" cy="947738"/>
            <a:chOff x="249" y="1296"/>
            <a:chExt cx="832" cy="597"/>
          </a:xfrm>
        </p:grpSpPr>
        <p:sp>
          <p:nvSpPr>
            <p:cNvPr id="15" name="Rectangle 14"/>
            <p:cNvSpPr>
              <a:spLocks noChangeArrowheads="1"/>
            </p:cNvSpPr>
            <p:nvPr/>
          </p:nvSpPr>
          <p:spPr bwMode="auto">
            <a:xfrm>
              <a:off x="251" y="1638"/>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主动打开</a:t>
              </a:r>
            </a:p>
          </p:txBody>
        </p:sp>
        <p:sp>
          <p:nvSpPr>
            <p:cNvPr id="16" name="Freeform 15"/>
            <p:cNvSpPr/>
            <p:nvPr/>
          </p:nvSpPr>
          <p:spPr bwMode="auto">
            <a:xfrm>
              <a:off x="249" y="1296"/>
              <a:ext cx="832" cy="597"/>
            </a:xfrm>
            <a:custGeom>
              <a:avLst/>
              <a:gdLst>
                <a:gd name="T0" fmla="*/ 832 w 758"/>
                <a:gd name="T1" fmla="*/ 5 h 491"/>
                <a:gd name="T2" fmla="*/ 0 w 758"/>
                <a:gd name="T3" fmla="*/ 0 h 491"/>
                <a:gd name="T4" fmla="*/ 0 w 758"/>
                <a:gd name="T5" fmla="*/ 597 h 491"/>
                <a:gd name="T6" fmla="*/ 650 w 758"/>
                <a:gd name="T7" fmla="*/ 597 h 4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8" h="491">
                  <a:moveTo>
                    <a:pt x="758" y="4"/>
                  </a:moveTo>
                  <a:lnTo>
                    <a:pt x="0" y="0"/>
                  </a:lnTo>
                  <a:lnTo>
                    <a:pt x="0" y="491"/>
                  </a:lnTo>
                  <a:lnTo>
                    <a:pt x="592" y="491"/>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7" name="Group 16"/>
          <p:cNvGrpSpPr/>
          <p:nvPr/>
        </p:nvGrpSpPr>
        <p:grpSpPr bwMode="auto">
          <a:xfrm>
            <a:off x="7653216" y="2065338"/>
            <a:ext cx="1401763" cy="939800"/>
            <a:chOff x="4550" y="1301"/>
            <a:chExt cx="883" cy="592"/>
          </a:xfrm>
        </p:grpSpPr>
        <p:sp>
          <p:nvSpPr>
            <p:cNvPr id="18" name="Rectangle 17"/>
            <p:cNvSpPr>
              <a:spLocks noChangeArrowheads="1"/>
            </p:cNvSpPr>
            <p:nvPr/>
          </p:nvSpPr>
          <p:spPr bwMode="auto">
            <a:xfrm>
              <a:off x="4732" y="161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被动打开</a:t>
              </a:r>
            </a:p>
          </p:txBody>
        </p:sp>
        <p:sp>
          <p:nvSpPr>
            <p:cNvPr id="19" name="Freeform 18"/>
            <p:cNvSpPr/>
            <p:nvPr/>
          </p:nvSpPr>
          <p:spPr bwMode="auto">
            <a:xfrm>
              <a:off x="4550" y="1301"/>
              <a:ext cx="870" cy="592"/>
            </a:xfrm>
            <a:custGeom>
              <a:avLst/>
              <a:gdLst>
                <a:gd name="T0" fmla="*/ 0 w 792"/>
                <a:gd name="T1" fmla="*/ 0 h 487"/>
                <a:gd name="T2" fmla="*/ 870 w 792"/>
                <a:gd name="T3" fmla="*/ 5 h 487"/>
                <a:gd name="T4" fmla="*/ 870 w 792"/>
                <a:gd name="T5" fmla="*/ 592 h 487"/>
                <a:gd name="T6" fmla="*/ 201 w 792"/>
                <a:gd name="T7" fmla="*/ 583 h 4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92" h="487">
                  <a:moveTo>
                    <a:pt x="0" y="0"/>
                  </a:moveTo>
                  <a:lnTo>
                    <a:pt x="792" y="4"/>
                  </a:lnTo>
                  <a:lnTo>
                    <a:pt x="792" y="487"/>
                  </a:lnTo>
                  <a:lnTo>
                    <a:pt x="183" y="480"/>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pic>
        <p:nvPicPr>
          <p:cNvPr id="20" name="Picture 1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00138"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0"/>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99188"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Rectangle 21"/>
          <p:cNvSpPr>
            <a:spLocks noChangeArrowheads="1"/>
          </p:cNvSpPr>
          <p:nvPr/>
        </p:nvSpPr>
        <p:spPr bwMode="auto">
          <a:xfrm>
            <a:off x="2524001" y="1779588"/>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a:t>
            </a:r>
          </a:p>
        </p:txBody>
      </p:sp>
      <p:sp>
        <p:nvSpPr>
          <p:cNvPr id="23" name="Rectangle 22"/>
          <p:cNvSpPr>
            <a:spLocks noChangeArrowheads="1"/>
          </p:cNvSpPr>
          <p:nvPr/>
        </p:nvSpPr>
        <p:spPr bwMode="auto">
          <a:xfrm>
            <a:off x="6965826" y="1779588"/>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24" name="Rectangle 23"/>
          <p:cNvSpPr>
            <a:spLocks noChangeArrowheads="1"/>
          </p:cNvSpPr>
          <p:nvPr/>
        </p:nvSpPr>
        <p:spPr bwMode="auto">
          <a:xfrm>
            <a:off x="2019176" y="1425575"/>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客户</a:t>
            </a:r>
          </a:p>
        </p:txBody>
      </p:sp>
      <p:sp>
        <p:nvSpPr>
          <p:cNvPr id="25" name="Rectangle 24"/>
          <p:cNvSpPr>
            <a:spLocks noChangeArrowheads="1"/>
          </p:cNvSpPr>
          <p:nvPr/>
        </p:nvSpPr>
        <p:spPr bwMode="auto">
          <a:xfrm>
            <a:off x="7015038" y="1425575"/>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grpSp>
        <p:nvGrpSpPr>
          <p:cNvPr id="26" name="Group 26"/>
          <p:cNvGrpSpPr/>
          <p:nvPr/>
        </p:nvGrpSpPr>
        <p:grpSpPr bwMode="auto">
          <a:xfrm>
            <a:off x="2501777" y="3881438"/>
            <a:ext cx="4452938" cy="801687"/>
            <a:chOff x="1305" y="2445"/>
            <a:chExt cx="2805" cy="505"/>
          </a:xfrm>
        </p:grpSpPr>
        <p:sp>
          <p:nvSpPr>
            <p:cNvPr id="27" name="Line 27"/>
            <p:cNvSpPr>
              <a:spLocks noChangeShapeType="1"/>
            </p:cNvSpPr>
            <p:nvPr/>
          </p:nvSpPr>
          <p:spPr bwMode="auto">
            <a:xfrm flipH="1">
              <a:off x="1520" y="2445"/>
              <a:ext cx="2590" cy="505"/>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8" name="Rectangle 28"/>
            <p:cNvSpPr>
              <a:spLocks noChangeArrowheads="1"/>
            </p:cNvSpPr>
            <p:nvPr/>
          </p:nvSpPr>
          <p:spPr bwMode="auto">
            <a:xfrm rot="20990024" flipH="1">
              <a:off x="1305" y="2483"/>
              <a:ext cx="27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marL="0" marR="0" lvl="0" indent="0" algn="ctr" defTabSz="762000" eaLnBrk="0" fontAlgn="auto" latinLnBrk="0" hangingPunct="0">
                <a:lnSpc>
                  <a:spcPct val="100000"/>
                </a:lnSpc>
                <a:spcBef>
                  <a:spcPts val="0"/>
                </a:spcBef>
                <a:spcAft>
                  <a:spcPts val="0"/>
                </a:spcAft>
                <a:buClrTx/>
                <a:buSzTx/>
                <a:buFontTx/>
                <a:buNone/>
                <a:defRPr/>
              </a:pP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SYN = 1, ACK = 1, </a:t>
              </a:r>
              <a:r>
                <a:rPr kumimoji="0" lang="en-US" altLang="zh-CN" sz="16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 = y, </a:t>
              </a:r>
              <a:r>
                <a:rPr kumimoji="0" lang="en-US" altLang="zh-CN" sz="1600" b="1" i="0" u="none" strike="noStrike" kern="0" cap="none" spc="0" normalizeH="0" baseline="0" noProof="0" dirty="0" err="1">
                  <a:ln>
                    <a:noFill/>
                  </a:ln>
                  <a:solidFill>
                    <a:srgbClr val="3333CC"/>
                  </a:solidFill>
                  <a:effectLst/>
                  <a:uLnTx/>
                  <a:uFillTx/>
                  <a:latin typeface="+mn-lt"/>
                  <a:ea typeface="黑体" panose="02010609060101010101" pitchFamily="2" charset="-122"/>
                </a:rPr>
                <a:t>ack</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 x </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endParaRPr>
            </a:p>
          </p:txBody>
        </p:sp>
      </p:grpSp>
      <p:sp>
        <p:nvSpPr>
          <p:cNvPr id="29" name="Text Box 29"/>
          <p:cNvSpPr txBox="1">
            <a:spLocks noChangeArrowheads="1"/>
          </p:cNvSpPr>
          <p:nvPr/>
        </p:nvSpPr>
        <p:spPr bwMode="auto">
          <a:xfrm>
            <a:off x="1041276" y="4932363"/>
            <a:ext cx="8237537" cy="1809750"/>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Char char="•"/>
              <a:defRPr/>
            </a:pP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B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的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收到连接请求报文段后，如同意，则</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发回确认。</a:t>
            </a:r>
          </a:p>
          <a:p>
            <a:pPr marL="0" marR="0" lvl="0" indent="0" algn="l" defTabSz="914400" eaLnBrk="1" fontAlgn="auto" latinLnBrk="0" hangingPunct="1">
              <a:lnSpc>
                <a:spcPct val="100000"/>
              </a:lnSpc>
              <a:spcBef>
                <a:spcPts val="0"/>
              </a:spcBef>
              <a:spcAft>
                <a:spcPts val="0"/>
              </a:spcAft>
              <a:buClrTx/>
              <a:buSzTx/>
              <a:buFontTx/>
              <a:buChar char="•"/>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B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在确认报文段中应使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SYN = 1</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，使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ACK = 1</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其确认号</a:t>
            </a:r>
            <a:r>
              <a:rPr kumimoji="0" lang="en-US" altLang="zh-CN" sz="2800" b="1" i="0" u="none" strike="noStrike" kern="0" cap="none" spc="0" normalizeH="0" baseline="0" noProof="0" dirty="0" err="1">
                <a:ln>
                  <a:noFill/>
                </a:ln>
                <a:solidFill>
                  <a:srgbClr val="000099"/>
                </a:solidFill>
                <a:effectLst/>
                <a:uLnTx/>
                <a:uFillTx/>
                <a:latin typeface="Arial" panose="020B0604020202020204" pitchFamily="34" charset="0"/>
                <a:ea typeface="黑体" panose="02010609060101010101" pitchFamily="2" charset="-122"/>
              </a:rPr>
              <a:t>ack</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 x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sym typeface="Symbol" panose="05050102010706020507" pitchFamily="18" charset="2"/>
              </a:rPr>
              <a:t></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1</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，自己选择的序号 </a:t>
            </a:r>
            <a:r>
              <a:rPr kumimoji="0" lang="en-US" altLang="zh-CN" sz="2800" b="1" i="0" u="none" strike="noStrike" kern="0" cap="none" spc="0" normalizeH="0" baseline="0" noProof="0" dirty="0" err="1">
                <a:ln>
                  <a:noFill/>
                </a:ln>
                <a:solidFill>
                  <a:srgbClr val="000099"/>
                </a:solidFill>
                <a:effectLst/>
                <a:uLnTx/>
                <a:uFillTx/>
                <a:latin typeface="Arial" panose="020B0604020202020204" pitchFamily="34" charset="0"/>
                <a:ea typeface="黑体" panose="02010609060101010101" pitchFamily="2" charset="-122"/>
              </a:rPr>
              <a:t>seq</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 y</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t>
            </a:r>
          </a:p>
        </p:txBody>
      </p:sp>
      <p:sp>
        <p:nvSpPr>
          <p:cNvPr id="31" name="Text Box 48"/>
          <p:cNvSpPr txBox="1">
            <a:spLocks noChangeArrowheads="1"/>
          </p:cNvSpPr>
          <p:nvPr/>
        </p:nvSpPr>
        <p:spPr bwMode="auto">
          <a:xfrm>
            <a:off x="992559" y="116632"/>
            <a:ext cx="8041781" cy="646331"/>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36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的连接建立：</a:t>
            </a:r>
            <a:r>
              <a:rPr kumimoji="0" lang="zh-CN" altLang="en-US" sz="3600" kern="0" dirty="0">
                <a:solidFill>
                  <a:srgbClr val="000099"/>
                </a:solidFill>
                <a:latin typeface="Arial" panose="020B0604020202020204" pitchFamily="34" charset="0"/>
                <a:ea typeface="黑体" panose="02010609060101010101" pitchFamily="2" charset="-122"/>
              </a:rPr>
              <a:t>采用</a:t>
            </a:r>
            <a:r>
              <a:rPr kumimoji="0" lang="zh-CN" altLang="zh-CN" sz="3600" kern="0" dirty="0">
                <a:solidFill>
                  <a:srgbClr val="FF0000"/>
                </a:solidFill>
                <a:latin typeface="Arial" panose="020B0604020202020204" pitchFamily="34" charset="0"/>
                <a:ea typeface="黑体" panose="02010609060101010101" pitchFamily="2" charset="-122"/>
              </a:rPr>
              <a:t>三报文</a:t>
            </a:r>
            <a:r>
              <a:rPr kumimoji="0" lang="zh-CN" altLang="zh-CN" sz="3600" kern="0" dirty="0" smtClean="0">
                <a:solidFill>
                  <a:srgbClr val="FF0000"/>
                </a:solidFill>
                <a:latin typeface="Arial" panose="020B0604020202020204" pitchFamily="34" charset="0"/>
                <a:ea typeface="黑体" panose="02010609060101010101" pitchFamily="2" charset="-122"/>
              </a:rPr>
              <a:t>握手</a:t>
            </a:r>
            <a:endParaRPr kumimoji="0" lang="zh-CN" altLang="en-US" sz="3600" kern="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2783656" y="2997200"/>
            <a:ext cx="4248150" cy="3441700"/>
            <a:chOff x="1474" y="1888"/>
            <a:chExt cx="2676" cy="2432"/>
          </a:xfrm>
        </p:grpSpPr>
        <p:sp>
          <p:nvSpPr>
            <p:cNvPr id="5" name="Line 3"/>
            <p:cNvSpPr>
              <a:spLocks noChangeShapeType="1"/>
            </p:cNvSpPr>
            <p:nvPr/>
          </p:nvSpPr>
          <p:spPr bwMode="auto">
            <a:xfrm>
              <a:off x="1474"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6" name="Line 4"/>
            <p:cNvSpPr>
              <a:spLocks noChangeShapeType="1"/>
            </p:cNvSpPr>
            <p:nvPr/>
          </p:nvSpPr>
          <p:spPr bwMode="auto">
            <a:xfrm>
              <a:off x="4150"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7" name="Group 5"/>
          <p:cNvGrpSpPr/>
          <p:nvPr/>
        </p:nvGrpSpPr>
        <p:grpSpPr bwMode="auto">
          <a:xfrm>
            <a:off x="2856681" y="3005138"/>
            <a:ext cx="4111625" cy="801687"/>
            <a:chOff x="1520" y="1893"/>
            <a:chExt cx="2590" cy="505"/>
          </a:xfrm>
        </p:grpSpPr>
        <p:sp>
          <p:nvSpPr>
            <p:cNvPr id="8" name="Rectangle 6"/>
            <p:cNvSpPr>
              <a:spLocks noChangeArrowheads="1"/>
            </p:cNvSpPr>
            <p:nvPr/>
          </p:nvSpPr>
          <p:spPr bwMode="auto">
            <a:xfrm rot="665985">
              <a:off x="2094" y="1904"/>
              <a:ext cx="161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SYN = 1, </a:t>
              </a:r>
              <a:r>
                <a:rPr kumimoji="0" lang="en-US" altLang="zh-CN" sz="20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 = x</a:t>
              </a:r>
            </a:p>
          </p:txBody>
        </p:sp>
        <p:sp>
          <p:nvSpPr>
            <p:cNvPr id="9" name="Line 7"/>
            <p:cNvSpPr>
              <a:spLocks noChangeShapeType="1"/>
            </p:cNvSpPr>
            <p:nvPr/>
          </p:nvSpPr>
          <p:spPr bwMode="auto">
            <a:xfrm>
              <a:off x="1520" y="1893"/>
              <a:ext cx="2590" cy="505"/>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0" name="Group 8"/>
          <p:cNvGrpSpPr/>
          <p:nvPr/>
        </p:nvGrpSpPr>
        <p:grpSpPr bwMode="auto">
          <a:xfrm>
            <a:off x="2856681" y="4756150"/>
            <a:ext cx="4202113" cy="800100"/>
            <a:chOff x="1520" y="2996"/>
            <a:chExt cx="2647" cy="504"/>
          </a:xfrm>
        </p:grpSpPr>
        <p:sp>
          <p:nvSpPr>
            <p:cNvPr id="11" name="Rectangle 9"/>
            <p:cNvSpPr>
              <a:spLocks noChangeArrowheads="1"/>
            </p:cNvSpPr>
            <p:nvPr/>
          </p:nvSpPr>
          <p:spPr bwMode="auto">
            <a:xfrm rot="649536">
              <a:off x="1856" y="3064"/>
              <a:ext cx="231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ACK = 1, </a:t>
              </a:r>
              <a:r>
                <a:rPr kumimoji="0" lang="en-US" altLang="zh-CN" sz="18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 = x + 1, </a:t>
              </a:r>
              <a:r>
                <a:rPr kumimoji="0" lang="en-US" altLang="zh-CN" sz="1800" b="1" i="0" u="none" strike="noStrike" kern="0" cap="none" spc="0" normalizeH="0" baseline="0" noProof="0" dirty="0" err="1">
                  <a:ln>
                    <a:noFill/>
                  </a:ln>
                  <a:solidFill>
                    <a:srgbClr val="3333CC"/>
                  </a:solidFill>
                  <a:effectLst/>
                  <a:uLnTx/>
                  <a:uFillTx/>
                  <a:latin typeface="+mn-lt"/>
                  <a:ea typeface="黑体" panose="02010609060101010101" pitchFamily="2" charset="-122"/>
                </a:rPr>
                <a:t>ack</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 = y </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sym typeface="Symbol" panose="05050102010706020507" pitchFamily="18" charset="2"/>
                </a:rPr>
                <a:t> 1</a:t>
              </a:r>
            </a:p>
          </p:txBody>
        </p:sp>
        <p:sp>
          <p:nvSpPr>
            <p:cNvPr id="12" name="Line 10"/>
            <p:cNvSpPr>
              <a:spLocks noChangeShapeType="1"/>
            </p:cNvSpPr>
            <p:nvPr/>
          </p:nvSpPr>
          <p:spPr bwMode="auto">
            <a:xfrm>
              <a:off x="1520" y="2996"/>
              <a:ext cx="2590" cy="504"/>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13" name="Rectangle 11"/>
          <p:cNvSpPr>
            <a:spLocks noChangeArrowheads="1"/>
          </p:cNvSpPr>
          <p:nvPr/>
        </p:nvSpPr>
        <p:spPr bwMode="auto">
          <a:xfrm>
            <a:off x="1880369" y="2393950"/>
            <a:ext cx="96678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4" name="Text Box 12"/>
          <p:cNvSpPr txBox="1">
            <a:spLocks noChangeArrowheads="1"/>
          </p:cNvSpPr>
          <p:nvPr/>
        </p:nvSpPr>
        <p:spPr bwMode="auto">
          <a:xfrm>
            <a:off x="1831156"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sp>
        <p:nvSpPr>
          <p:cNvPr id="15" name="Rectangle 13"/>
          <p:cNvSpPr>
            <a:spLocks noChangeArrowheads="1"/>
          </p:cNvSpPr>
          <p:nvPr/>
        </p:nvSpPr>
        <p:spPr bwMode="auto">
          <a:xfrm>
            <a:off x="6969894" y="2393950"/>
            <a:ext cx="98583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6" name="Text Box 14"/>
          <p:cNvSpPr txBox="1">
            <a:spLocks noChangeArrowheads="1"/>
          </p:cNvSpPr>
          <p:nvPr/>
        </p:nvSpPr>
        <p:spPr bwMode="auto">
          <a:xfrm>
            <a:off x="6930206"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grpSp>
        <p:nvGrpSpPr>
          <p:cNvPr id="17" name="Group 15"/>
          <p:cNvGrpSpPr/>
          <p:nvPr/>
        </p:nvGrpSpPr>
        <p:grpSpPr bwMode="auto">
          <a:xfrm>
            <a:off x="838969" y="2057400"/>
            <a:ext cx="1320800" cy="947738"/>
            <a:chOff x="249" y="1296"/>
            <a:chExt cx="832" cy="597"/>
          </a:xfrm>
        </p:grpSpPr>
        <p:sp>
          <p:nvSpPr>
            <p:cNvPr id="18" name="Rectangle 16"/>
            <p:cNvSpPr>
              <a:spLocks noChangeArrowheads="1"/>
            </p:cNvSpPr>
            <p:nvPr/>
          </p:nvSpPr>
          <p:spPr bwMode="auto">
            <a:xfrm>
              <a:off x="251" y="1638"/>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主动打开</a:t>
              </a:r>
            </a:p>
          </p:txBody>
        </p:sp>
        <p:sp>
          <p:nvSpPr>
            <p:cNvPr id="19" name="Freeform 17"/>
            <p:cNvSpPr/>
            <p:nvPr/>
          </p:nvSpPr>
          <p:spPr bwMode="auto">
            <a:xfrm>
              <a:off x="249" y="1296"/>
              <a:ext cx="832" cy="597"/>
            </a:xfrm>
            <a:custGeom>
              <a:avLst/>
              <a:gdLst>
                <a:gd name="T0" fmla="*/ 832 w 758"/>
                <a:gd name="T1" fmla="*/ 5 h 491"/>
                <a:gd name="T2" fmla="*/ 0 w 758"/>
                <a:gd name="T3" fmla="*/ 0 h 491"/>
                <a:gd name="T4" fmla="*/ 0 w 758"/>
                <a:gd name="T5" fmla="*/ 597 h 491"/>
                <a:gd name="T6" fmla="*/ 650 w 758"/>
                <a:gd name="T7" fmla="*/ 597 h 4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8" h="491">
                  <a:moveTo>
                    <a:pt x="758" y="4"/>
                  </a:moveTo>
                  <a:lnTo>
                    <a:pt x="0" y="0"/>
                  </a:lnTo>
                  <a:lnTo>
                    <a:pt x="0" y="491"/>
                  </a:lnTo>
                  <a:lnTo>
                    <a:pt x="592" y="491"/>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20" name="Group 18"/>
          <p:cNvGrpSpPr/>
          <p:nvPr/>
        </p:nvGrpSpPr>
        <p:grpSpPr bwMode="auto">
          <a:xfrm>
            <a:off x="7666809" y="2065338"/>
            <a:ext cx="1401763" cy="939800"/>
            <a:chOff x="4550" y="1301"/>
            <a:chExt cx="883" cy="592"/>
          </a:xfrm>
        </p:grpSpPr>
        <p:sp>
          <p:nvSpPr>
            <p:cNvPr id="21" name="Rectangle 19"/>
            <p:cNvSpPr>
              <a:spLocks noChangeArrowheads="1"/>
            </p:cNvSpPr>
            <p:nvPr/>
          </p:nvSpPr>
          <p:spPr bwMode="auto">
            <a:xfrm>
              <a:off x="4732" y="161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被动打开</a:t>
              </a:r>
            </a:p>
          </p:txBody>
        </p:sp>
        <p:sp>
          <p:nvSpPr>
            <p:cNvPr id="22" name="Freeform 20"/>
            <p:cNvSpPr/>
            <p:nvPr/>
          </p:nvSpPr>
          <p:spPr bwMode="auto">
            <a:xfrm>
              <a:off x="4550" y="1301"/>
              <a:ext cx="870" cy="592"/>
            </a:xfrm>
            <a:custGeom>
              <a:avLst/>
              <a:gdLst>
                <a:gd name="T0" fmla="*/ 0 w 792"/>
                <a:gd name="T1" fmla="*/ 0 h 487"/>
                <a:gd name="T2" fmla="*/ 870 w 792"/>
                <a:gd name="T3" fmla="*/ 5 h 487"/>
                <a:gd name="T4" fmla="*/ 870 w 792"/>
                <a:gd name="T5" fmla="*/ 592 h 487"/>
                <a:gd name="T6" fmla="*/ 201 w 792"/>
                <a:gd name="T7" fmla="*/ 583 h 4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92" h="487">
                  <a:moveTo>
                    <a:pt x="0" y="0"/>
                  </a:moveTo>
                  <a:lnTo>
                    <a:pt x="792" y="4"/>
                  </a:lnTo>
                  <a:lnTo>
                    <a:pt x="792" y="487"/>
                  </a:lnTo>
                  <a:lnTo>
                    <a:pt x="183" y="480"/>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pic>
        <p:nvPicPr>
          <p:cNvPr id="23" name="Picture 2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3731"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12781"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Rectangle 23"/>
          <p:cNvSpPr>
            <a:spLocks noChangeArrowheads="1"/>
          </p:cNvSpPr>
          <p:nvPr/>
        </p:nvSpPr>
        <p:spPr bwMode="auto">
          <a:xfrm>
            <a:off x="2537594" y="1779588"/>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a:t>
            </a:r>
          </a:p>
        </p:txBody>
      </p:sp>
      <p:sp>
        <p:nvSpPr>
          <p:cNvPr id="26" name="Rectangle 24"/>
          <p:cNvSpPr>
            <a:spLocks noChangeArrowheads="1"/>
          </p:cNvSpPr>
          <p:nvPr/>
        </p:nvSpPr>
        <p:spPr bwMode="auto">
          <a:xfrm>
            <a:off x="6979419" y="1779588"/>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27" name="Rectangle 25"/>
          <p:cNvSpPr>
            <a:spLocks noChangeArrowheads="1"/>
          </p:cNvSpPr>
          <p:nvPr/>
        </p:nvSpPr>
        <p:spPr bwMode="auto">
          <a:xfrm>
            <a:off x="2032769" y="1425575"/>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客户</a:t>
            </a:r>
          </a:p>
        </p:txBody>
      </p:sp>
      <p:sp>
        <p:nvSpPr>
          <p:cNvPr id="28" name="Rectangle 26"/>
          <p:cNvSpPr>
            <a:spLocks noChangeArrowheads="1"/>
          </p:cNvSpPr>
          <p:nvPr/>
        </p:nvSpPr>
        <p:spPr bwMode="auto">
          <a:xfrm>
            <a:off x="7028631" y="1425575"/>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grpSp>
        <p:nvGrpSpPr>
          <p:cNvPr id="29" name="Group 27"/>
          <p:cNvGrpSpPr/>
          <p:nvPr/>
        </p:nvGrpSpPr>
        <p:grpSpPr bwMode="auto">
          <a:xfrm>
            <a:off x="2810645" y="3881438"/>
            <a:ext cx="4157663" cy="801687"/>
            <a:chOff x="1491" y="2445"/>
            <a:chExt cx="2619" cy="505"/>
          </a:xfrm>
        </p:grpSpPr>
        <p:sp>
          <p:nvSpPr>
            <p:cNvPr id="30" name="Line 28"/>
            <p:cNvSpPr>
              <a:spLocks noChangeShapeType="1"/>
            </p:cNvSpPr>
            <p:nvPr/>
          </p:nvSpPr>
          <p:spPr bwMode="auto">
            <a:xfrm flipH="1">
              <a:off x="1520" y="2445"/>
              <a:ext cx="2590" cy="505"/>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31" name="Rectangle 29"/>
            <p:cNvSpPr>
              <a:spLocks noChangeArrowheads="1"/>
            </p:cNvSpPr>
            <p:nvPr/>
          </p:nvSpPr>
          <p:spPr bwMode="auto">
            <a:xfrm rot="20990024" flipH="1">
              <a:off x="1491" y="2483"/>
              <a:ext cx="23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SYN = 1, ACK = 1, </a:t>
              </a:r>
              <a:r>
                <a:rPr kumimoji="0" lang="en-US" altLang="zh-CN" sz="16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 = y, </a:t>
              </a:r>
              <a:r>
                <a:rPr kumimoji="0" lang="en-US" altLang="zh-CN" sz="1600" b="1" i="0" u="none" strike="noStrike" kern="0" cap="none" spc="0" normalizeH="0" baseline="0" noProof="0" dirty="0" err="1">
                  <a:ln>
                    <a:noFill/>
                  </a:ln>
                  <a:solidFill>
                    <a:srgbClr val="3333CC"/>
                  </a:solidFill>
                  <a:effectLst/>
                  <a:uLnTx/>
                  <a:uFillTx/>
                  <a:latin typeface="+mn-lt"/>
                  <a:ea typeface="黑体" panose="02010609060101010101" pitchFamily="2" charset="-122"/>
                </a:rPr>
                <a:t>ack</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 x </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endParaRPr>
            </a:p>
          </p:txBody>
        </p:sp>
      </p:grpSp>
      <p:sp>
        <p:nvSpPr>
          <p:cNvPr id="32" name="Text Box 30"/>
          <p:cNvSpPr txBox="1">
            <a:spLocks noChangeArrowheads="1"/>
          </p:cNvSpPr>
          <p:nvPr/>
        </p:nvSpPr>
        <p:spPr bwMode="auto">
          <a:xfrm>
            <a:off x="906785" y="44450"/>
            <a:ext cx="8294687" cy="1296988"/>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just" defTabSz="914400" eaLnBrk="1" fontAlgn="auto" latinLnBrk="0" hangingPunct="1">
              <a:lnSpc>
                <a:spcPct val="90000"/>
              </a:lnSpc>
              <a:spcBef>
                <a:spcPts val="0"/>
              </a:spcBef>
              <a:spcAft>
                <a:spcPts val="0"/>
              </a:spcAft>
              <a:buClrTx/>
              <a:buSzTx/>
              <a:buFontTx/>
              <a:buChar char="•"/>
              <a:defRPr/>
            </a:pP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A </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收到此报文段后向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B </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给出确认，其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ACK = 1</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a:t>
            </a:r>
          </a:p>
          <a:p>
            <a:pPr marL="0" marR="0" lvl="0" indent="0" algn="just" defTabSz="914400" eaLnBrk="1" fontAlgn="auto" latinLnBrk="0" hangingPunct="1">
              <a:lnSpc>
                <a:spcPct val="90000"/>
              </a:lnSpc>
              <a:spcBef>
                <a:spcPts val="0"/>
              </a:spcBef>
              <a:spcAft>
                <a:spcPts val="0"/>
              </a:spcAft>
              <a:buClrTx/>
              <a:buSzTx/>
              <a:buFontTx/>
              <a:buNone/>
              <a:defRPr/>
            </a:pP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确认号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ack = y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sym typeface="Symbol" panose="05050102010706020507" pitchFamily="18" charset="2"/>
              </a:rPr>
              <a:t></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1</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a:t>
            </a:r>
          </a:p>
          <a:p>
            <a:pPr marL="0" marR="0" lvl="0" indent="0" algn="just" defTabSz="914400" eaLnBrk="1" fontAlgn="auto" latinLnBrk="0" hangingPunct="1">
              <a:lnSpc>
                <a:spcPct val="100000"/>
              </a:lnSpc>
              <a:spcBef>
                <a:spcPts val="0"/>
              </a:spcBef>
              <a:spcAft>
                <a:spcPts val="0"/>
              </a:spcAft>
              <a:buClrTx/>
              <a:buSzTx/>
              <a:buFontTx/>
              <a:buChar char="•"/>
              <a:defRPr/>
            </a:pP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A </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的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通知上层应用进程，连接已经建立。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5" name="Rectangle 3"/>
          <p:cNvSpPr>
            <a:spLocks noGrp="1" noChangeArrowheads="1"/>
          </p:cNvSpPr>
          <p:nvPr>
            <p:ph type="title"/>
          </p:nvPr>
        </p:nvSpPr>
        <p:spPr/>
        <p:txBody>
          <a:bodyPr/>
          <a:lstStyle/>
          <a:p>
            <a:pPr algn="ctr"/>
            <a:r>
              <a:rPr lang="en-US" altLang="zh-CN"/>
              <a:t>TCP </a:t>
            </a:r>
            <a:r>
              <a:rPr lang="zh-CN" altLang="en-US"/>
              <a:t>与 </a:t>
            </a:r>
            <a:r>
              <a:rPr lang="en-US" altLang="zh-CN"/>
              <a:t>UDP </a:t>
            </a:r>
          </a:p>
        </p:txBody>
      </p:sp>
      <p:sp>
        <p:nvSpPr>
          <p:cNvPr id="351234" name="Rectangle 2"/>
          <p:cNvSpPr>
            <a:spLocks noGrp="1" noChangeArrowheads="1"/>
          </p:cNvSpPr>
          <p:nvPr>
            <p:ph idx="1"/>
          </p:nvPr>
        </p:nvSpPr>
        <p:spPr/>
        <p:txBody>
          <a:bodyPr/>
          <a:lstStyle/>
          <a:p>
            <a:r>
              <a:rPr lang="zh-CN" altLang="en-US" dirty="0"/>
              <a:t>两个对等运输实体在通信时传送的数据单位叫作</a:t>
            </a:r>
            <a:r>
              <a:rPr lang="zh-CN" altLang="en-US" dirty="0">
                <a:solidFill>
                  <a:srgbClr val="FF0000"/>
                </a:solidFill>
              </a:rPr>
              <a:t>运输协议数据单元</a:t>
            </a:r>
            <a:r>
              <a:rPr lang="zh-CN" altLang="en-US" dirty="0"/>
              <a:t> </a:t>
            </a:r>
            <a:r>
              <a:rPr lang="en-US" altLang="zh-CN" dirty="0"/>
              <a:t>TPDU (Transport Protocol Data Unit)</a:t>
            </a:r>
            <a:r>
              <a:rPr lang="zh-CN" altLang="en-US" dirty="0"/>
              <a:t>。</a:t>
            </a:r>
          </a:p>
          <a:p>
            <a:r>
              <a:rPr lang="en-US" altLang="zh-CN" dirty="0"/>
              <a:t>TCP </a:t>
            </a:r>
            <a:r>
              <a:rPr lang="zh-CN" altLang="en-US" dirty="0"/>
              <a:t>传送的数据单位协议是 </a:t>
            </a:r>
            <a:r>
              <a:rPr lang="en-US" altLang="zh-CN" dirty="0">
                <a:solidFill>
                  <a:srgbClr val="FF0000"/>
                </a:solidFill>
              </a:rPr>
              <a:t>TCP </a:t>
            </a:r>
            <a:r>
              <a:rPr lang="zh-CN" altLang="en-US" dirty="0">
                <a:solidFill>
                  <a:srgbClr val="FF0000"/>
                </a:solidFill>
              </a:rPr>
              <a:t>报文段</a:t>
            </a:r>
            <a:r>
              <a:rPr lang="en-US" altLang="zh-CN" dirty="0"/>
              <a:t>(segment</a:t>
            </a:r>
            <a:r>
              <a:rPr lang="en-US" altLang="zh-CN" dirty="0" smtClean="0"/>
              <a:t>)</a:t>
            </a:r>
            <a:r>
              <a:rPr lang="zh-CN" altLang="en-US" dirty="0" smtClean="0"/>
              <a:t>。</a:t>
            </a:r>
            <a:endParaRPr lang="en-US" altLang="zh-CN" dirty="0"/>
          </a:p>
          <a:p>
            <a:r>
              <a:rPr lang="en-US" altLang="zh-CN" dirty="0"/>
              <a:t> UDP </a:t>
            </a:r>
            <a:r>
              <a:rPr lang="zh-CN" altLang="en-US" dirty="0"/>
              <a:t>传送的数据单位协议是 </a:t>
            </a:r>
            <a:r>
              <a:rPr lang="en-US" altLang="zh-CN" dirty="0">
                <a:solidFill>
                  <a:srgbClr val="FF0000"/>
                </a:solidFill>
              </a:rPr>
              <a:t>UDP </a:t>
            </a:r>
            <a:r>
              <a:rPr lang="zh-CN" altLang="en-US">
                <a:solidFill>
                  <a:srgbClr val="FF0000"/>
                </a:solidFill>
              </a:rPr>
              <a:t>报</a:t>
            </a:r>
            <a:r>
              <a:rPr lang="zh-CN" altLang="en-US" smtClean="0">
                <a:solidFill>
                  <a:srgbClr val="FF0000"/>
                </a:solidFill>
              </a:rPr>
              <a:t>文。 </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12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12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34"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2793678" y="2997200"/>
            <a:ext cx="4248150" cy="3441700"/>
            <a:chOff x="1474" y="1888"/>
            <a:chExt cx="2676" cy="2432"/>
          </a:xfrm>
        </p:grpSpPr>
        <p:sp>
          <p:nvSpPr>
            <p:cNvPr id="5" name="Line 3"/>
            <p:cNvSpPr>
              <a:spLocks noChangeShapeType="1"/>
            </p:cNvSpPr>
            <p:nvPr/>
          </p:nvSpPr>
          <p:spPr bwMode="auto">
            <a:xfrm>
              <a:off x="1474"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6" name="Line 4"/>
            <p:cNvSpPr>
              <a:spLocks noChangeShapeType="1"/>
            </p:cNvSpPr>
            <p:nvPr/>
          </p:nvSpPr>
          <p:spPr bwMode="auto">
            <a:xfrm>
              <a:off x="4150"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7" name="Group 5"/>
          <p:cNvGrpSpPr/>
          <p:nvPr/>
        </p:nvGrpSpPr>
        <p:grpSpPr bwMode="auto">
          <a:xfrm>
            <a:off x="2866703" y="3005141"/>
            <a:ext cx="4111625" cy="801688"/>
            <a:chOff x="1520" y="1893"/>
            <a:chExt cx="2590" cy="505"/>
          </a:xfrm>
        </p:grpSpPr>
        <p:sp>
          <p:nvSpPr>
            <p:cNvPr id="8" name="Rectangle 6"/>
            <p:cNvSpPr>
              <a:spLocks noChangeArrowheads="1"/>
            </p:cNvSpPr>
            <p:nvPr/>
          </p:nvSpPr>
          <p:spPr bwMode="auto">
            <a:xfrm rot="665985">
              <a:off x="2093" y="1917"/>
              <a:ext cx="174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SYN = 1, </a:t>
              </a:r>
              <a:r>
                <a:rPr kumimoji="0" lang="en-US" altLang="zh-CN" sz="20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 = x</a:t>
              </a:r>
            </a:p>
          </p:txBody>
        </p:sp>
        <p:sp>
          <p:nvSpPr>
            <p:cNvPr id="9" name="Line 7"/>
            <p:cNvSpPr>
              <a:spLocks noChangeShapeType="1"/>
            </p:cNvSpPr>
            <p:nvPr/>
          </p:nvSpPr>
          <p:spPr bwMode="auto">
            <a:xfrm>
              <a:off x="1520" y="1893"/>
              <a:ext cx="2590" cy="505"/>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0" name="Group 8"/>
          <p:cNvGrpSpPr/>
          <p:nvPr/>
        </p:nvGrpSpPr>
        <p:grpSpPr bwMode="auto">
          <a:xfrm>
            <a:off x="2866703" y="4756150"/>
            <a:ext cx="4202113" cy="800100"/>
            <a:chOff x="1520" y="2996"/>
            <a:chExt cx="2647" cy="504"/>
          </a:xfrm>
        </p:grpSpPr>
        <p:sp>
          <p:nvSpPr>
            <p:cNvPr id="11" name="Rectangle 9"/>
            <p:cNvSpPr>
              <a:spLocks noChangeArrowheads="1"/>
            </p:cNvSpPr>
            <p:nvPr/>
          </p:nvSpPr>
          <p:spPr bwMode="auto">
            <a:xfrm rot="649536">
              <a:off x="1856" y="3064"/>
              <a:ext cx="231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ACK = 1, </a:t>
              </a:r>
              <a:r>
                <a:rPr kumimoji="0" lang="en-US" altLang="zh-CN" sz="18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 = x + 1, </a:t>
              </a:r>
              <a:r>
                <a:rPr kumimoji="0" lang="en-US" altLang="zh-CN" sz="1800" b="1" i="0" u="none" strike="noStrike" kern="0" cap="none" spc="0" normalizeH="0" baseline="0" noProof="0" dirty="0" err="1">
                  <a:ln>
                    <a:noFill/>
                  </a:ln>
                  <a:solidFill>
                    <a:srgbClr val="3333CC"/>
                  </a:solidFill>
                  <a:effectLst/>
                  <a:uLnTx/>
                  <a:uFillTx/>
                  <a:latin typeface="+mn-lt"/>
                  <a:ea typeface="黑体" panose="02010609060101010101" pitchFamily="2" charset="-122"/>
                </a:rPr>
                <a:t>ack</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 = y </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sym typeface="Symbol" panose="05050102010706020507" pitchFamily="18" charset="2"/>
                </a:rPr>
                <a:t> 1</a:t>
              </a:r>
            </a:p>
          </p:txBody>
        </p:sp>
        <p:sp>
          <p:nvSpPr>
            <p:cNvPr id="12" name="Line 10"/>
            <p:cNvSpPr>
              <a:spLocks noChangeShapeType="1"/>
            </p:cNvSpPr>
            <p:nvPr/>
          </p:nvSpPr>
          <p:spPr bwMode="auto">
            <a:xfrm>
              <a:off x="1520" y="2996"/>
              <a:ext cx="2590" cy="504"/>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13" name="Rectangle 11"/>
          <p:cNvSpPr>
            <a:spLocks noChangeArrowheads="1"/>
          </p:cNvSpPr>
          <p:nvPr/>
        </p:nvSpPr>
        <p:spPr bwMode="auto">
          <a:xfrm>
            <a:off x="1890391" y="2393950"/>
            <a:ext cx="96678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4" name="Text Box 12"/>
          <p:cNvSpPr txBox="1">
            <a:spLocks noChangeArrowheads="1"/>
          </p:cNvSpPr>
          <p:nvPr/>
        </p:nvSpPr>
        <p:spPr bwMode="auto">
          <a:xfrm>
            <a:off x="1841178"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sp>
        <p:nvSpPr>
          <p:cNvPr id="15" name="Rectangle 13"/>
          <p:cNvSpPr>
            <a:spLocks noChangeArrowheads="1"/>
          </p:cNvSpPr>
          <p:nvPr/>
        </p:nvSpPr>
        <p:spPr bwMode="auto">
          <a:xfrm>
            <a:off x="6979916" y="2393950"/>
            <a:ext cx="98583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6" name="Text Box 14"/>
          <p:cNvSpPr txBox="1">
            <a:spLocks noChangeArrowheads="1"/>
          </p:cNvSpPr>
          <p:nvPr/>
        </p:nvSpPr>
        <p:spPr bwMode="auto">
          <a:xfrm>
            <a:off x="6940228"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grpSp>
        <p:nvGrpSpPr>
          <p:cNvPr id="17" name="Group 15"/>
          <p:cNvGrpSpPr/>
          <p:nvPr/>
        </p:nvGrpSpPr>
        <p:grpSpPr bwMode="auto">
          <a:xfrm>
            <a:off x="3768403" y="5805264"/>
            <a:ext cx="2371725" cy="396874"/>
            <a:chOff x="2088" y="3679"/>
            <a:chExt cx="1494" cy="250"/>
          </a:xfrm>
        </p:grpSpPr>
        <p:sp>
          <p:nvSpPr>
            <p:cNvPr id="18" name="AutoShape 16"/>
            <p:cNvSpPr>
              <a:spLocks noChangeArrowheads="1"/>
            </p:cNvSpPr>
            <p:nvPr/>
          </p:nvSpPr>
          <p:spPr bwMode="auto">
            <a:xfrm>
              <a:off x="2088" y="3735"/>
              <a:ext cx="1494" cy="166"/>
            </a:xfrm>
            <a:prstGeom prst="leftRightArrow">
              <a:avLst>
                <a:gd name="adj1" fmla="val 55880"/>
                <a:gd name="adj2" fmla="val 103167"/>
              </a:avLst>
            </a:prstGeom>
            <a:solidFill>
              <a:srgbClr val="FF0000"/>
            </a:solidFill>
            <a:ln w="12700">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9" name="Rectangle 17"/>
            <p:cNvSpPr>
              <a:spLocks noChangeArrowheads="1"/>
            </p:cNvSpPr>
            <p:nvPr/>
          </p:nvSpPr>
          <p:spPr bwMode="auto">
            <a:xfrm>
              <a:off x="2462" y="3679"/>
              <a:ext cx="765" cy="250"/>
            </a:xfrm>
            <a:prstGeom prst="rect">
              <a:avLst/>
            </a:prstGeom>
            <a:solidFill>
              <a:srgbClr val="CCECFF"/>
            </a:solidFill>
            <a:ln w="38100" cmpd="dbl">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rgbClr val="3333CC"/>
                  </a:solidFill>
                  <a:effectLst/>
                  <a:uLnTx/>
                  <a:uFillTx/>
                  <a:latin typeface="+mn-lt"/>
                  <a:ea typeface="黑体" panose="02010609060101010101" pitchFamily="2" charset="-122"/>
                </a:rPr>
                <a:t>数据传送</a:t>
              </a:r>
            </a:p>
          </p:txBody>
        </p:sp>
      </p:grpSp>
      <p:grpSp>
        <p:nvGrpSpPr>
          <p:cNvPr id="20" name="Group 18"/>
          <p:cNvGrpSpPr/>
          <p:nvPr/>
        </p:nvGrpSpPr>
        <p:grpSpPr bwMode="auto">
          <a:xfrm>
            <a:off x="848991" y="2057400"/>
            <a:ext cx="1320800" cy="947738"/>
            <a:chOff x="249" y="1296"/>
            <a:chExt cx="832" cy="597"/>
          </a:xfrm>
        </p:grpSpPr>
        <p:sp>
          <p:nvSpPr>
            <p:cNvPr id="21" name="Rectangle 19"/>
            <p:cNvSpPr>
              <a:spLocks noChangeArrowheads="1"/>
            </p:cNvSpPr>
            <p:nvPr/>
          </p:nvSpPr>
          <p:spPr bwMode="auto">
            <a:xfrm>
              <a:off x="251" y="1638"/>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主动打开</a:t>
              </a:r>
            </a:p>
          </p:txBody>
        </p:sp>
        <p:sp>
          <p:nvSpPr>
            <p:cNvPr id="22" name="Freeform 20"/>
            <p:cNvSpPr/>
            <p:nvPr/>
          </p:nvSpPr>
          <p:spPr bwMode="auto">
            <a:xfrm>
              <a:off x="249" y="1296"/>
              <a:ext cx="832" cy="597"/>
            </a:xfrm>
            <a:custGeom>
              <a:avLst/>
              <a:gdLst>
                <a:gd name="T0" fmla="*/ 832 w 758"/>
                <a:gd name="T1" fmla="*/ 5 h 491"/>
                <a:gd name="T2" fmla="*/ 0 w 758"/>
                <a:gd name="T3" fmla="*/ 0 h 491"/>
                <a:gd name="T4" fmla="*/ 0 w 758"/>
                <a:gd name="T5" fmla="*/ 597 h 491"/>
                <a:gd name="T6" fmla="*/ 650 w 758"/>
                <a:gd name="T7" fmla="*/ 597 h 4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8" h="491">
                  <a:moveTo>
                    <a:pt x="758" y="4"/>
                  </a:moveTo>
                  <a:lnTo>
                    <a:pt x="0" y="0"/>
                  </a:lnTo>
                  <a:lnTo>
                    <a:pt x="0" y="491"/>
                  </a:lnTo>
                  <a:lnTo>
                    <a:pt x="592" y="491"/>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23" name="Group 21"/>
          <p:cNvGrpSpPr/>
          <p:nvPr/>
        </p:nvGrpSpPr>
        <p:grpSpPr bwMode="auto">
          <a:xfrm>
            <a:off x="7676831" y="2065338"/>
            <a:ext cx="1401763" cy="939800"/>
            <a:chOff x="4550" y="1301"/>
            <a:chExt cx="883" cy="592"/>
          </a:xfrm>
        </p:grpSpPr>
        <p:sp>
          <p:nvSpPr>
            <p:cNvPr id="24" name="Rectangle 22"/>
            <p:cNvSpPr>
              <a:spLocks noChangeArrowheads="1"/>
            </p:cNvSpPr>
            <p:nvPr/>
          </p:nvSpPr>
          <p:spPr bwMode="auto">
            <a:xfrm>
              <a:off x="4732" y="161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被动打开</a:t>
              </a:r>
            </a:p>
          </p:txBody>
        </p:sp>
        <p:sp>
          <p:nvSpPr>
            <p:cNvPr id="25" name="Freeform 23"/>
            <p:cNvSpPr/>
            <p:nvPr/>
          </p:nvSpPr>
          <p:spPr bwMode="auto">
            <a:xfrm>
              <a:off x="4550" y="1301"/>
              <a:ext cx="870" cy="592"/>
            </a:xfrm>
            <a:custGeom>
              <a:avLst/>
              <a:gdLst>
                <a:gd name="T0" fmla="*/ 0 w 792"/>
                <a:gd name="T1" fmla="*/ 0 h 487"/>
                <a:gd name="T2" fmla="*/ 870 w 792"/>
                <a:gd name="T3" fmla="*/ 5 h 487"/>
                <a:gd name="T4" fmla="*/ 870 w 792"/>
                <a:gd name="T5" fmla="*/ 592 h 487"/>
                <a:gd name="T6" fmla="*/ 201 w 792"/>
                <a:gd name="T7" fmla="*/ 583 h 4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92" h="487">
                  <a:moveTo>
                    <a:pt x="0" y="0"/>
                  </a:moveTo>
                  <a:lnTo>
                    <a:pt x="792" y="4"/>
                  </a:lnTo>
                  <a:lnTo>
                    <a:pt x="792" y="487"/>
                  </a:lnTo>
                  <a:lnTo>
                    <a:pt x="183" y="480"/>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pic>
        <p:nvPicPr>
          <p:cNvPr id="26" name="Picture 2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3753"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2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22803"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Rectangle 26"/>
          <p:cNvSpPr>
            <a:spLocks noChangeArrowheads="1"/>
          </p:cNvSpPr>
          <p:nvPr/>
        </p:nvSpPr>
        <p:spPr bwMode="auto">
          <a:xfrm>
            <a:off x="2547616" y="1779588"/>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a:t>
            </a:r>
          </a:p>
        </p:txBody>
      </p:sp>
      <p:sp>
        <p:nvSpPr>
          <p:cNvPr id="29" name="Rectangle 27"/>
          <p:cNvSpPr>
            <a:spLocks noChangeArrowheads="1"/>
          </p:cNvSpPr>
          <p:nvPr/>
        </p:nvSpPr>
        <p:spPr bwMode="auto">
          <a:xfrm>
            <a:off x="6989441" y="1779588"/>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30" name="Rectangle 28"/>
          <p:cNvSpPr>
            <a:spLocks noChangeArrowheads="1"/>
          </p:cNvSpPr>
          <p:nvPr/>
        </p:nvSpPr>
        <p:spPr bwMode="auto">
          <a:xfrm>
            <a:off x="2042791" y="1425575"/>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客户</a:t>
            </a:r>
          </a:p>
        </p:txBody>
      </p:sp>
      <p:sp>
        <p:nvSpPr>
          <p:cNvPr id="31" name="Rectangle 29"/>
          <p:cNvSpPr>
            <a:spLocks noChangeArrowheads="1"/>
          </p:cNvSpPr>
          <p:nvPr/>
        </p:nvSpPr>
        <p:spPr bwMode="auto">
          <a:xfrm>
            <a:off x="7038653" y="1425575"/>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grpSp>
        <p:nvGrpSpPr>
          <p:cNvPr id="32" name="Group 30"/>
          <p:cNvGrpSpPr/>
          <p:nvPr/>
        </p:nvGrpSpPr>
        <p:grpSpPr bwMode="auto">
          <a:xfrm>
            <a:off x="2820667" y="3881438"/>
            <a:ext cx="4157663" cy="801687"/>
            <a:chOff x="1491" y="2445"/>
            <a:chExt cx="2619" cy="505"/>
          </a:xfrm>
        </p:grpSpPr>
        <p:sp>
          <p:nvSpPr>
            <p:cNvPr id="33" name="Line 31"/>
            <p:cNvSpPr>
              <a:spLocks noChangeShapeType="1"/>
            </p:cNvSpPr>
            <p:nvPr/>
          </p:nvSpPr>
          <p:spPr bwMode="auto">
            <a:xfrm flipH="1">
              <a:off x="1520" y="2445"/>
              <a:ext cx="2590" cy="505"/>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34" name="Rectangle 32"/>
            <p:cNvSpPr>
              <a:spLocks noChangeArrowheads="1"/>
            </p:cNvSpPr>
            <p:nvPr/>
          </p:nvSpPr>
          <p:spPr bwMode="auto">
            <a:xfrm rot="20990024" flipH="1">
              <a:off x="1491" y="2483"/>
              <a:ext cx="23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SYN = 1, ACK = 1, </a:t>
              </a:r>
              <a:r>
                <a:rPr kumimoji="0" lang="en-US" altLang="zh-CN" sz="16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 = y, </a:t>
              </a:r>
              <a:r>
                <a:rPr kumimoji="0" lang="en-US" altLang="zh-CN" sz="1600" b="1" i="0" u="none" strike="noStrike" kern="0" cap="none" spc="0" normalizeH="0" baseline="0" noProof="0" dirty="0" err="1">
                  <a:ln>
                    <a:noFill/>
                  </a:ln>
                  <a:solidFill>
                    <a:srgbClr val="3333CC"/>
                  </a:solidFill>
                  <a:effectLst/>
                  <a:uLnTx/>
                  <a:uFillTx/>
                  <a:latin typeface="+mn-lt"/>
                  <a:ea typeface="黑体" panose="02010609060101010101" pitchFamily="2" charset="-122"/>
                </a:rPr>
                <a:t>ack</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 x </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endParaRPr>
            </a:p>
          </p:txBody>
        </p:sp>
      </p:grpSp>
      <p:sp>
        <p:nvSpPr>
          <p:cNvPr id="35" name="Text Box 33"/>
          <p:cNvSpPr txBox="1">
            <a:spLocks noChangeArrowheads="1"/>
          </p:cNvSpPr>
          <p:nvPr/>
        </p:nvSpPr>
        <p:spPr bwMode="auto">
          <a:xfrm>
            <a:off x="979166" y="116632"/>
            <a:ext cx="8294687" cy="869950"/>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just" defTabSz="914400" eaLnBrk="1" fontAlgn="auto" latinLnBrk="0" hangingPunct="1">
              <a:lnSpc>
                <a:spcPct val="90000"/>
              </a:lnSpc>
              <a:spcBef>
                <a:spcPts val="0"/>
              </a:spcBef>
              <a:spcAft>
                <a:spcPts val="0"/>
              </a:spcAft>
              <a:buClrTx/>
              <a:buSzTx/>
              <a:buFontTx/>
              <a:buChar char="•"/>
              <a:defRPr/>
            </a:pP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B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的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收到主机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的确认后，也通知其上层</a:t>
            </a:r>
          </a:p>
          <a:p>
            <a:pPr marL="0" marR="0" lvl="0" indent="0" algn="just" defTabSz="914400" eaLnBrk="1" fontAlgn="auto" latinLnBrk="0" hangingPunct="1">
              <a:lnSpc>
                <a:spcPct val="9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应用进程：</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连接已经建立。</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1855663" y="3005138"/>
            <a:ext cx="6140450" cy="3765550"/>
            <a:chOff x="898" y="1893"/>
            <a:chExt cx="3868" cy="2372"/>
          </a:xfrm>
        </p:grpSpPr>
        <p:grpSp>
          <p:nvGrpSpPr>
            <p:cNvPr id="5" name="Group 3"/>
            <p:cNvGrpSpPr/>
            <p:nvPr/>
          </p:nvGrpSpPr>
          <p:grpSpPr bwMode="auto">
            <a:xfrm>
              <a:off x="899" y="1916"/>
              <a:ext cx="622" cy="1048"/>
              <a:chOff x="899" y="1916"/>
              <a:chExt cx="622" cy="1048"/>
            </a:xfrm>
          </p:grpSpPr>
          <p:sp>
            <p:nvSpPr>
              <p:cNvPr id="18" name="Rectangle 4"/>
              <p:cNvSpPr>
                <a:spLocks noChangeArrowheads="1"/>
              </p:cNvSpPr>
              <p:nvPr/>
            </p:nvSpPr>
            <p:spPr bwMode="auto">
              <a:xfrm>
                <a:off x="899" y="1916"/>
                <a:ext cx="622" cy="1048"/>
              </a:xfrm>
              <a:prstGeom prst="rect">
                <a:avLst/>
              </a:prstGeom>
              <a:solidFill>
                <a:srgbClr val="FFCCCC"/>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9" name="Rectangle 5"/>
              <p:cNvSpPr>
                <a:spLocks noChangeArrowheads="1"/>
              </p:cNvSpPr>
              <p:nvPr/>
            </p:nvSpPr>
            <p:spPr bwMode="auto">
              <a:xfrm>
                <a:off x="964" y="2169"/>
                <a:ext cx="503"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SYN-</a:t>
                </a:r>
              </a:p>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SENT</a:t>
                </a:r>
              </a:p>
            </p:txBody>
          </p:sp>
        </p:grpSp>
        <p:grpSp>
          <p:nvGrpSpPr>
            <p:cNvPr id="6" name="Group 6"/>
            <p:cNvGrpSpPr/>
            <p:nvPr/>
          </p:nvGrpSpPr>
          <p:grpSpPr bwMode="auto">
            <a:xfrm>
              <a:off x="898" y="3013"/>
              <a:ext cx="656" cy="1252"/>
              <a:chOff x="898" y="3013"/>
              <a:chExt cx="656" cy="1252"/>
            </a:xfrm>
          </p:grpSpPr>
          <p:sp>
            <p:nvSpPr>
              <p:cNvPr id="16" name="Rectangle 7"/>
              <p:cNvSpPr>
                <a:spLocks noChangeArrowheads="1"/>
              </p:cNvSpPr>
              <p:nvPr/>
            </p:nvSpPr>
            <p:spPr bwMode="auto">
              <a:xfrm>
                <a:off x="905" y="3013"/>
                <a:ext cx="609" cy="1252"/>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7" name="Rectangle 8"/>
              <p:cNvSpPr>
                <a:spLocks noChangeArrowheads="1"/>
              </p:cNvSpPr>
              <p:nvPr/>
            </p:nvSpPr>
            <p:spPr bwMode="auto">
              <a:xfrm>
                <a:off x="898" y="3383"/>
                <a:ext cx="656"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grpSp>
        <p:grpSp>
          <p:nvGrpSpPr>
            <p:cNvPr id="7" name="Group 9"/>
            <p:cNvGrpSpPr/>
            <p:nvPr/>
          </p:nvGrpSpPr>
          <p:grpSpPr bwMode="auto">
            <a:xfrm>
              <a:off x="4111" y="2445"/>
              <a:ext cx="621" cy="1064"/>
              <a:chOff x="4111" y="2445"/>
              <a:chExt cx="621" cy="1064"/>
            </a:xfrm>
          </p:grpSpPr>
          <p:sp>
            <p:nvSpPr>
              <p:cNvPr id="14" name="Rectangle 10"/>
              <p:cNvSpPr>
                <a:spLocks noChangeArrowheads="1"/>
              </p:cNvSpPr>
              <p:nvPr/>
            </p:nvSpPr>
            <p:spPr bwMode="auto">
              <a:xfrm>
                <a:off x="4111" y="2445"/>
                <a:ext cx="621" cy="1064"/>
              </a:xfrm>
              <a:prstGeom prst="rect">
                <a:avLst/>
              </a:prstGeom>
              <a:solidFill>
                <a:srgbClr val="FFCCCC"/>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5" name="Rectangle 11"/>
              <p:cNvSpPr>
                <a:spLocks noChangeArrowheads="1"/>
              </p:cNvSpPr>
              <p:nvPr/>
            </p:nvSpPr>
            <p:spPr bwMode="auto">
              <a:xfrm>
                <a:off x="4156" y="2721"/>
                <a:ext cx="527"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SYN-</a:t>
                </a:r>
              </a:p>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RCVD</a:t>
                </a:r>
              </a:p>
            </p:txBody>
          </p:sp>
        </p:grpSp>
        <p:grpSp>
          <p:nvGrpSpPr>
            <p:cNvPr id="8" name="Group 12"/>
            <p:cNvGrpSpPr/>
            <p:nvPr/>
          </p:nvGrpSpPr>
          <p:grpSpPr bwMode="auto">
            <a:xfrm>
              <a:off x="4111" y="1893"/>
              <a:ext cx="639" cy="519"/>
              <a:chOff x="4111" y="1893"/>
              <a:chExt cx="639" cy="519"/>
            </a:xfrm>
          </p:grpSpPr>
          <p:sp>
            <p:nvSpPr>
              <p:cNvPr id="12" name="Rectangle 13"/>
              <p:cNvSpPr>
                <a:spLocks noChangeArrowheads="1"/>
              </p:cNvSpPr>
              <p:nvPr/>
            </p:nvSpPr>
            <p:spPr bwMode="auto">
              <a:xfrm>
                <a:off x="4111" y="1893"/>
                <a:ext cx="621" cy="519"/>
              </a:xfrm>
              <a:prstGeom prst="rect">
                <a:avLst/>
              </a:prstGeom>
              <a:solidFill>
                <a:srgbClr val="FF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3" name="Rectangle 14"/>
              <p:cNvSpPr>
                <a:spLocks noChangeArrowheads="1"/>
              </p:cNvSpPr>
              <p:nvPr/>
            </p:nvSpPr>
            <p:spPr bwMode="auto">
              <a:xfrm>
                <a:off x="4118" y="2004"/>
                <a:ext cx="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LISTEN</a:t>
                </a:r>
              </a:p>
            </p:txBody>
          </p:sp>
        </p:grpSp>
        <p:grpSp>
          <p:nvGrpSpPr>
            <p:cNvPr id="9" name="Group 15"/>
            <p:cNvGrpSpPr/>
            <p:nvPr/>
          </p:nvGrpSpPr>
          <p:grpSpPr bwMode="auto">
            <a:xfrm>
              <a:off x="4110" y="3564"/>
              <a:ext cx="656" cy="701"/>
              <a:chOff x="4110" y="3564"/>
              <a:chExt cx="656" cy="701"/>
            </a:xfrm>
          </p:grpSpPr>
          <p:sp>
            <p:nvSpPr>
              <p:cNvPr id="10" name="Rectangle 16"/>
              <p:cNvSpPr>
                <a:spLocks noChangeArrowheads="1"/>
              </p:cNvSpPr>
              <p:nvPr/>
            </p:nvSpPr>
            <p:spPr bwMode="auto">
              <a:xfrm>
                <a:off x="4111" y="3564"/>
                <a:ext cx="621" cy="701"/>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1" name="Rectangle 17"/>
              <p:cNvSpPr>
                <a:spLocks noChangeArrowheads="1"/>
              </p:cNvSpPr>
              <p:nvPr/>
            </p:nvSpPr>
            <p:spPr bwMode="auto">
              <a:xfrm>
                <a:off x="4110" y="3708"/>
                <a:ext cx="656"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grpSp>
      </p:grpSp>
      <p:sp>
        <p:nvSpPr>
          <p:cNvPr id="20" name="Rectangle 18"/>
          <p:cNvSpPr txBox="1">
            <a:spLocks noChangeArrowheads="1"/>
          </p:cNvSpPr>
          <p:nvPr/>
        </p:nvSpPr>
        <p:spPr bwMode="auto">
          <a:xfrm>
            <a:off x="1424608" y="692150"/>
            <a:ext cx="7345362"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lvl1pPr algn="l" rtl="0" eaLnBrk="0" fontAlgn="base" hangingPunct="0">
              <a:spcBef>
                <a:spcPct val="0"/>
              </a:spcBef>
              <a:spcAft>
                <a:spcPct val="0"/>
              </a:spcAft>
              <a:defRPr kumimoji="1" sz="4400" b="1">
                <a:solidFill>
                  <a:schemeClr val="tx2"/>
                </a:solidFill>
                <a:latin typeface="+mj-lt"/>
                <a:ea typeface="+mj-ea"/>
                <a:cs typeface="+mj-cs"/>
              </a:defRPr>
            </a:lvl1pPr>
            <a:lvl2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2pPr>
            <a:lvl3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3pPr>
            <a:lvl4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4pPr>
            <a:lvl5pPr algn="l" rtl="0" eaLnBrk="0" fontAlgn="base" hangingPunct="0">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5pPr>
            <a:lvl6pPr marL="4572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6pPr>
            <a:lvl7pPr marL="9144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7pPr>
            <a:lvl8pPr marL="13716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8pPr>
            <a:lvl9pPr marL="1828800" algn="l" rtl="0" fontAlgn="base">
              <a:spcBef>
                <a:spcPct val="0"/>
              </a:spcBef>
              <a:spcAft>
                <a:spcPct val="0"/>
              </a:spcAft>
              <a:defRPr kumimoji="1" sz="4400" b="1">
                <a:solidFill>
                  <a:schemeClr val="tx2"/>
                </a:solidFill>
                <a:latin typeface="Tahoma" panose="020B0604030504040204" pitchFamily="34" charset="0"/>
                <a:ea typeface="黑体" panose="0201060906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3200" b="1" i="0" u="none" strike="noStrike" kern="0" cap="none" spc="0" normalizeH="0" baseline="0" noProof="0" dirty="0" smtClean="0">
                <a:ln>
                  <a:noFill/>
                </a:ln>
                <a:solidFill>
                  <a:srgbClr val="000099"/>
                </a:solidFill>
                <a:effectLst/>
                <a:uLnTx/>
                <a:uFillTx/>
                <a:latin typeface="Tahoma" panose="020B0604030504040204"/>
                <a:ea typeface="黑体" panose="02010609060101010101" pitchFamily="2" charset="-122"/>
                <a:cs typeface="+mj-cs"/>
              </a:rPr>
              <a:t>采用三报文握手建立 </a:t>
            </a:r>
            <a:r>
              <a:rPr kumimoji="1" lang="en-US" altLang="zh-CN" sz="3200" b="1" i="0" u="none" strike="noStrike" kern="0" cap="none" spc="0" normalizeH="0" baseline="0" noProof="0" dirty="0" smtClean="0">
                <a:ln>
                  <a:noFill/>
                </a:ln>
                <a:solidFill>
                  <a:srgbClr val="000099"/>
                </a:solidFill>
                <a:effectLst/>
                <a:uLnTx/>
                <a:uFillTx/>
                <a:latin typeface="Tahoma" panose="020B0604030504040204"/>
                <a:ea typeface="黑体" panose="02010609060101010101" pitchFamily="2" charset="-122"/>
                <a:cs typeface="+mj-cs"/>
              </a:rPr>
              <a:t>TCP </a:t>
            </a:r>
            <a:r>
              <a:rPr kumimoji="1" lang="zh-CN" altLang="en-US" sz="3200" b="1" i="0" u="none" strike="noStrike" kern="0" cap="none" spc="0" normalizeH="0" baseline="0" noProof="0" dirty="0" smtClean="0">
                <a:ln>
                  <a:noFill/>
                </a:ln>
                <a:solidFill>
                  <a:srgbClr val="000099"/>
                </a:solidFill>
                <a:effectLst/>
                <a:uLnTx/>
                <a:uFillTx/>
                <a:latin typeface="Tahoma" panose="020B0604030504040204"/>
                <a:ea typeface="黑体" panose="02010609060101010101" pitchFamily="2" charset="-122"/>
                <a:cs typeface="+mj-cs"/>
              </a:rPr>
              <a:t>连接的各状态</a:t>
            </a:r>
            <a:r>
              <a:rPr kumimoji="1" lang="zh-CN" altLang="en-US" sz="4000" b="1" i="0" u="none" strike="noStrike" kern="0" cap="none" spc="0" normalizeH="0" baseline="0" noProof="0" dirty="0" smtClean="0">
                <a:ln>
                  <a:noFill/>
                </a:ln>
                <a:solidFill>
                  <a:srgbClr val="000099"/>
                </a:solidFill>
                <a:effectLst/>
                <a:uLnTx/>
                <a:uFillTx/>
                <a:latin typeface="Tahoma" panose="020B0604030504040204"/>
                <a:ea typeface="黑体" panose="02010609060101010101" pitchFamily="2" charset="-122"/>
                <a:cs typeface="+mj-cs"/>
              </a:rPr>
              <a:t> </a:t>
            </a:r>
          </a:p>
        </p:txBody>
      </p:sp>
      <p:grpSp>
        <p:nvGrpSpPr>
          <p:cNvPr id="21" name="Group 19"/>
          <p:cNvGrpSpPr/>
          <p:nvPr/>
        </p:nvGrpSpPr>
        <p:grpSpPr bwMode="auto">
          <a:xfrm>
            <a:off x="2843088" y="3005138"/>
            <a:ext cx="4111625" cy="801687"/>
            <a:chOff x="1520" y="1893"/>
            <a:chExt cx="2590" cy="505"/>
          </a:xfrm>
        </p:grpSpPr>
        <p:sp>
          <p:nvSpPr>
            <p:cNvPr id="22" name="Rectangle 20"/>
            <p:cNvSpPr>
              <a:spLocks noChangeArrowheads="1"/>
            </p:cNvSpPr>
            <p:nvPr/>
          </p:nvSpPr>
          <p:spPr bwMode="auto">
            <a:xfrm rot="665985">
              <a:off x="2093" y="1914"/>
              <a:ext cx="171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SYN = 1, </a:t>
              </a:r>
              <a:r>
                <a:rPr kumimoji="0" lang="en-US" altLang="zh-CN" sz="20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2000" b="1" i="0" u="none" strike="noStrike" kern="0" cap="none" spc="0" normalizeH="0" baseline="0" noProof="0" dirty="0">
                  <a:ln>
                    <a:noFill/>
                  </a:ln>
                  <a:solidFill>
                    <a:srgbClr val="3333CC"/>
                  </a:solidFill>
                  <a:effectLst/>
                  <a:uLnTx/>
                  <a:uFillTx/>
                  <a:latin typeface="+mn-lt"/>
                  <a:ea typeface="黑体" panose="02010609060101010101" pitchFamily="2" charset="-122"/>
                </a:rPr>
                <a:t> = x</a:t>
              </a:r>
            </a:p>
          </p:txBody>
        </p:sp>
        <p:sp>
          <p:nvSpPr>
            <p:cNvPr id="23" name="Line 21"/>
            <p:cNvSpPr>
              <a:spLocks noChangeShapeType="1"/>
            </p:cNvSpPr>
            <p:nvPr/>
          </p:nvSpPr>
          <p:spPr bwMode="auto">
            <a:xfrm>
              <a:off x="1520" y="1893"/>
              <a:ext cx="2590" cy="505"/>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24" name="Group 22"/>
          <p:cNvGrpSpPr/>
          <p:nvPr/>
        </p:nvGrpSpPr>
        <p:grpSpPr bwMode="auto">
          <a:xfrm>
            <a:off x="2843088" y="4756150"/>
            <a:ext cx="4202113" cy="800100"/>
            <a:chOff x="1520" y="2996"/>
            <a:chExt cx="2647" cy="504"/>
          </a:xfrm>
        </p:grpSpPr>
        <p:sp>
          <p:nvSpPr>
            <p:cNvPr id="25" name="Rectangle 23"/>
            <p:cNvSpPr>
              <a:spLocks noChangeArrowheads="1"/>
            </p:cNvSpPr>
            <p:nvPr/>
          </p:nvSpPr>
          <p:spPr bwMode="auto">
            <a:xfrm rot="649536">
              <a:off x="1856" y="3064"/>
              <a:ext cx="231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ACK = 1, seq = x + 1, ack = y </a:t>
              </a: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sym typeface="Symbol" panose="05050102010706020507" pitchFamily="18" charset="2"/>
                </a:rPr>
                <a:t> 1</a:t>
              </a:r>
            </a:p>
          </p:txBody>
        </p:sp>
        <p:sp>
          <p:nvSpPr>
            <p:cNvPr id="26" name="Line 24"/>
            <p:cNvSpPr>
              <a:spLocks noChangeShapeType="1"/>
            </p:cNvSpPr>
            <p:nvPr/>
          </p:nvSpPr>
          <p:spPr bwMode="auto">
            <a:xfrm>
              <a:off x="1520" y="2996"/>
              <a:ext cx="2590" cy="504"/>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27" name="Rectangle 25"/>
          <p:cNvSpPr>
            <a:spLocks noChangeArrowheads="1"/>
          </p:cNvSpPr>
          <p:nvPr/>
        </p:nvSpPr>
        <p:spPr bwMode="auto">
          <a:xfrm>
            <a:off x="1866776" y="2393950"/>
            <a:ext cx="96678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8" name="Text Box 26"/>
          <p:cNvSpPr txBox="1">
            <a:spLocks noChangeArrowheads="1"/>
          </p:cNvSpPr>
          <p:nvPr/>
        </p:nvSpPr>
        <p:spPr bwMode="auto">
          <a:xfrm>
            <a:off x="1817563"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sp>
        <p:nvSpPr>
          <p:cNvPr id="29" name="Rectangle 27"/>
          <p:cNvSpPr>
            <a:spLocks noChangeArrowheads="1"/>
          </p:cNvSpPr>
          <p:nvPr/>
        </p:nvSpPr>
        <p:spPr bwMode="auto">
          <a:xfrm>
            <a:off x="6956301" y="2393950"/>
            <a:ext cx="985837" cy="549275"/>
          </a:xfrm>
          <a:prstGeom prst="rect">
            <a:avLst/>
          </a:prstGeom>
          <a:solidFill>
            <a:srgbClr val="663300"/>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30" name="Text Box 28"/>
          <p:cNvSpPr txBox="1">
            <a:spLocks noChangeArrowheads="1"/>
          </p:cNvSpPr>
          <p:nvPr/>
        </p:nvSpPr>
        <p:spPr bwMode="auto">
          <a:xfrm>
            <a:off x="6916613" y="2455863"/>
            <a:ext cx="11464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a:r>
              <a:rPr lang="en-US" altLang="zh-CN" sz="1800">
                <a:solidFill>
                  <a:srgbClr val="FFFF99"/>
                </a:solidFill>
                <a:latin typeface="+mn-lt"/>
                <a:ea typeface="黑体" panose="02010609060101010101" pitchFamily="2" charset="-122"/>
              </a:rPr>
              <a:t>CLOSED</a:t>
            </a:r>
          </a:p>
        </p:txBody>
      </p:sp>
      <p:grpSp>
        <p:nvGrpSpPr>
          <p:cNvPr id="31" name="Group 29"/>
          <p:cNvGrpSpPr/>
          <p:nvPr/>
        </p:nvGrpSpPr>
        <p:grpSpPr bwMode="auto">
          <a:xfrm>
            <a:off x="3744788" y="5840405"/>
            <a:ext cx="2371725" cy="396874"/>
            <a:chOff x="2088" y="3679"/>
            <a:chExt cx="1494" cy="250"/>
          </a:xfrm>
        </p:grpSpPr>
        <p:sp>
          <p:nvSpPr>
            <p:cNvPr id="32" name="AutoShape 30"/>
            <p:cNvSpPr>
              <a:spLocks noChangeArrowheads="1"/>
            </p:cNvSpPr>
            <p:nvPr/>
          </p:nvSpPr>
          <p:spPr bwMode="auto">
            <a:xfrm>
              <a:off x="2088" y="3735"/>
              <a:ext cx="1494" cy="166"/>
            </a:xfrm>
            <a:prstGeom prst="leftRightArrow">
              <a:avLst>
                <a:gd name="adj1" fmla="val 55880"/>
                <a:gd name="adj2" fmla="val 103167"/>
              </a:avLst>
            </a:prstGeom>
            <a:solidFill>
              <a:srgbClr val="FF0000"/>
            </a:solidFill>
            <a:ln w="12700">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0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33" name="Rectangle 31"/>
            <p:cNvSpPr>
              <a:spLocks noChangeArrowheads="1"/>
            </p:cNvSpPr>
            <p:nvPr/>
          </p:nvSpPr>
          <p:spPr bwMode="auto">
            <a:xfrm>
              <a:off x="2462" y="3679"/>
              <a:ext cx="765" cy="250"/>
            </a:xfrm>
            <a:prstGeom prst="rect">
              <a:avLst/>
            </a:prstGeom>
            <a:solidFill>
              <a:srgbClr val="CCECFF"/>
            </a:solidFill>
            <a:ln w="38100" cmpd="dbl">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rgbClr val="3333CC"/>
                  </a:solidFill>
                  <a:effectLst/>
                  <a:uLnTx/>
                  <a:uFillTx/>
                  <a:latin typeface="+mn-lt"/>
                  <a:ea typeface="黑体" panose="02010609060101010101" pitchFamily="2" charset="-122"/>
                </a:rPr>
                <a:t>数据传送</a:t>
              </a:r>
            </a:p>
          </p:txBody>
        </p:sp>
      </p:grpSp>
      <p:grpSp>
        <p:nvGrpSpPr>
          <p:cNvPr id="34" name="Group 32"/>
          <p:cNvGrpSpPr/>
          <p:nvPr/>
        </p:nvGrpSpPr>
        <p:grpSpPr bwMode="auto">
          <a:xfrm>
            <a:off x="825376" y="2057400"/>
            <a:ext cx="1320800" cy="947738"/>
            <a:chOff x="249" y="1296"/>
            <a:chExt cx="832" cy="597"/>
          </a:xfrm>
        </p:grpSpPr>
        <p:sp>
          <p:nvSpPr>
            <p:cNvPr id="35" name="Rectangle 33"/>
            <p:cNvSpPr>
              <a:spLocks noChangeArrowheads="1"/>
            </p:cNvSpPr>
            <p:nvPr/>
          </p:nvSpPr>
          <p:spPr bwMode="auto">
            <a:xfrm>
              <a:off x="251" y="1638"/>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主动打开</a:t>
              </a:r>
            </a:p>
          </p:txBody>
        </p:sp>
        <p:sp>
          <p:nvSpPr>
            <p:cNvPr id="36" name="Freeform 34"/>
            <p:cNvSpPr/>
            <p:nvPr/>
          </p:nvSpPr>
          <p:spPr bwMode="auto">
            <a:xfrm>
              <a:off x="249" y="1296"/>
              <a:ext cx="832" cy="597"/>
            </a:xfrm>
            <a:custGeom>
              <a:avLst/>
              <a:gdLst>
                <a:gd name="T0" fmla="*/ 832 w 758"/>
                <a:gd name="T1" fmla="*/ 5 h 491"/>
                <a:gd name="T2" fmla="*/ 0 w 758"/>
                <a:gd name="T3" fmla="*/ 0 h 491"/>
                <a:gd name="T4" fmla="*/ 0 w 758"/>
                <a:gd name="T5" fmla="*/ 597 h 491"/>
                <a:gd name="T6" fmla="*/ 650 w 758"/>
                <a:gd name="T7" fmla="*/ 597 h 49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8" h="491">
                  <a:moveTo>
                    <a:pt x="758" y="4"/>
                  </a:moveTo>
                  <a:lnTo>
                    <a:pt x="0" y="0"/>
                  </a:lnTo>
                  <a:lnTo>
                    <a:pt x="0" y="491"/>
                  </a:lnTo>
                  <a:lnTo>
                    <a:pt x="592" y="491"/>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37" name="Group 35"/>
          <p:cNvGrpSpPr/>
          <p:nvPr/>
        </p:nvGrpSpPr>
        <p:grpSpPr bwMode="auto">
          <a:xfrm>
            <a:off x="7653216" y="2065338"/>
            <a:ext cx="1401763" cy="939800"/>
            <a:chOff x="4550" y="1301"/>
            <a:chExt cx="883" cy="592"/>
          </a:xfrm>
        </p:grpSpPr>
        <p:sp>
          <p:nvSpPr>
            <p:cNvPr id="38" name="Rectangle 36"/>
            <p:cNvSpPr>
              <a:spLocks noChangeArrowheads="1"/>
            </p:cNvSpPr>
            <p:nvPr/>
          </p:nvSpPr>
          <p:spPr bwMode="auto">
            <a:xfrm>
              <a:off x="4732" y="161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被动打开</a:t>
              </a:r>
            </a:p>
          </p:txBody>
        </p:sp>
        <p:sp>
          <p:nvSpPr>
            <p:cNvPr id="39" name="Freeform 37"/>
            <p:cNvSpPr/>
            <p:nvPr/>
          </p:nvSpPr>
          <p:spPr bwMode="auto">
            <a:xfrm>
              <a:off x="4550" y="1301"/>
              <a:ext cx="870" cy="592"/>
            </a:xfrm>
            <a:custGeom>
              <a:avLst/>
              <a:gdLst>
                <a:gd name="T0" fmla="*/ 0 w 792"/>
                <a:gd name="T1" fmla="*/ 0 h 487"/>
                <a:gd name="T2" fmla="*/ 870 w 792"/>
                <a:gd name="T3" fmla="*/ 5 h 487"/>
                <a:gd name="T4" fmla="*/ 870 w 792"/>
                <a:gd name="T5" fmla="*/ 592 h 487"/>
                <a:gd name="T6" fmla="*/ 201 w 792"/>
                <a:gd name="T7" fmla="*/ 583 h 4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92" h="487">
                  <a:moveTo>
                    <a:pt x="0" y="0"/>
                  </a:moveTo>
                  <a:lnTo>
                    <a:pt x="792" y="4"/>
                  </a:lnTo>
                  <a:lnTo>
                    <a:pt x="792" y="487"/>
                  </a:lnTo>
                  <a:lnTo>
                    <a:pt x="183" y="480"/>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pic>
        <p:nvPicPr>
          <p:cNvPr id="40" name="Picture 3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00138"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39"/>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99188" y="1779588"/>
            <a:ext cx="501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Rectangle 40"/>
          <p:cNvSpPr>
            <a:spLocks noChangeArrowheads="1"/>
          </p:cNvSpPr>
          <p:nvPr/>
        </p:nvSpPr>
        <p:spPr bwMode="auto">
          <a:xfrm>
            <a:off x="2524001" y="1779588"/>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a:t>
            </a:r>
          </a:p>
        </p:txBody>
      </p:sp>
      <p:sp>
        <p:nvSpPr>
          <p:cNvPr id="43" name="Rectangle 41"/>
          <p:cNvSpPr>
            <a:spLocks noChangeArrowheads="1"/>
          </p:cNvSpPr>
          <p:nvPr/>
        </p:nvSpPr>
        <p:spPr bwMode="auto">
          <a:xfrm>
            <a:off x="6965826" y="1779588"/>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44" name="Rectangle 42"/>
          <p:cNvSpPr>
            <a:spLocks noChangeArrowheads="1"/>
          </p:cNvSpPr>
          <p:nvPr/>
        </p:nvSpPr>
        <p:spPr bwMode="auto">
          <a:xfrm>
            <a:off x="2019176" y="1425575"/>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客户</a:t>
            </a:r>
          </a:p>
        </p:txBody>
      </p:sp>
      <p:sp>
        <p:nvSpPr>
          <p:cNvPr id="45" name="Rectangle 43"/>
          <p:cNvSpPr>
            <a:spLocks noChangeArrowheads="1"/>
          </p:cNvSpPr>
          <p:nvPr/>
        </p:nvSpPr>
        <p:spPr bwMode="auto">
          <a:xfrm>
            <a:off x="7015038" y="1425575"/>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grpSp>
        <p:nvGrpSpPr>
          <p:cNvPr id="46" name="Group 45"/>
          <p:cNvGrpSpPr/>
          <p:nvPr/>
        </p:nvGrpSpPr>
        <p:grpSpPr bwMode="auto">
          <a:xfrm>
            <a:off x="2797052" y="3881438"/>
            <a:ext cx="4157663" cy="801687"/>
            <a:chOff x="1491" y="2445"/>
            <a:chExt cx="2619" cy="505"/>
          </a:xfrm>
        </p:grpSpPr>
        <p:sp>
          <p:nvSpPr>
            <p:cNvPr id="47" name="Line 46"/>
            <p:cNvSpPr>
              <a:spLocks noChangeShapeType="1"/>
            </p:cNvSpPr>
            <p:nvPr/>
          </p:nvSpPr>
          <p:spPr bwMode="auto">
            <a:xfrm flipH="1">
              <a:off x="1520" y="2445"/>
              <a:ext cx="2590" cy="505"/>
            </a:xfrm>
            <a:prstGeom prst="line">
              <a:avLst/>
            </a:prstGeom>
            <a:noFill/>
            <a:ln w="571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48" name="Rectangle 47"/>
            <p:cNvSpPr>
              <a:spLocks noChangeArrowheads="1"/>
            </p:cNvSpPr>
            <p:nvPr/>
          </p:nvSpPr>
          <p:spPr bwMode="auto">
            <a:xfrm rot="20990024" flipH="1">
              <a:off x="1491" y="2483"/>
              <a:ext cx="23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SYN = 1, ACK = 1, </a:t>
              </a:r>
              <a:r>
                <a:rPr kumimoji="0" lang="en-US" altLang="zh-CN" sz="16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 = y, </a:t>
              </a:r>
              <a:r>
                <a:rPr kumimoji="0" lang="en-US" altLang="zh-CN" sz="1600" b="1" i="0" u="none" strike="noStrike" kern="0" cap="none" spc="0" normalizeH="0" baseline="0" noProof="0" dirty="0" err="1">
                  <a:ln>
                    <a:noFill/>
                  </a:ln>
                  <a:solidFill>
                    <a:srgbClr val="3333CC"/>
                  </a:solidFill>
                  <a:effectLst/>
                  <a:uLnTx/>
                  <a:uFillTx/>
                  <a:latin typeface="+mn-lt"/>
                  <a:ea typeface="黑体" panose="02010609060101010101" pitchFamily="2" charset="-122"/>
                </a:rPr>
                <a:t>ack</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rPr>
                <a:t>= x </a:t>
              </a:r>
              <a:r>
                <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600" b="1" i="0" u="none" strike="noStrike" kern="0" cap="none" spc="0" normalizeH="0" baseline="0" noProof="0" dirty="0">
                <a:ln>
                  <a:noFill/>
                </a:ln>
                <a:solidFill>
                  <a:srgbClr val="3333CC"/>
                </a:solidFill>
                <a:effectLst/>
                <a:uLnTx/>
                <a:uFillTx/>
                <a:latin typeface="+mn-lt"/>
                <a:ea typeface="黑体" panose="02010609060101010101" pitchFamily="2" charset="-122"/>
              </a:endParaRPr>
            </a:p>
          </p:txBody>
        </p:sp>
      </p:grpSp>
      <p:sp>
        <p:nvSpPr>
          <p:cNvPr id="49" name="Text Box 48"/>
          <p:cNvSpPr txBox="1">
            <a:spLocks noChangeArrowheads="1"/>
          </p:cNvSpPr>
          <p:nvPr/>
        </p:nvSpPr>
        <p:spPr bwMode="auto">
          <a:xfrm>
            <a:off x="992559" y="116632"/>
            <a:ext cx="8041781" cy="646331"/>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36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的连接建立：</a:t>
            </a:r>
            <a:r>
              <a:rPr kumimoji="0" lang="zh-CN" altLang="en-US" sz="3600" kern="0" dirty="0">
                <a:solidFill>
                  <a:srgbClr val="000099"/>
                </a:solidFill>
                <a:latin typeface="Arial" panose="020B0604020202020204" pitchFamily="34" charset="0"/>
                <a:ea typeface="黑体" panose="02010609060101010101" pitchFamily="2" charset="-122"/>
              </a:rPr>
              <a:t>采用</a:t>
            </a:r>
            <a:r>
              <a:rPr kumimoji="0" lang="zh-CN" altLang="zh-CN" sz="3600" kern="0" dirty="0">
                <a:solidFill>
                  <a:srgbClr val="FF0000"/>
                </a:solidFill>
                <a:latin typeface="Arial" panose="020B0604020202020204" pitchFamily="34" charset="0"/>
                <a:ea typeface="黑体" panose="02010609060101010101" pitchFamily="2" charset="-122"/>
              </a:rPr>
              <a:t>三报文</a:t>
            </a:r>
            <a:r>
              <a:rPr kumimoji="0" lang="zh-CN" altLang="zh-CN" sz="3600" kern="0" dirty="0" smtClean="0">
                <a:solidFill>
                  <a:srgbClr val="FF0000"/>
                </a:solidFill>
                <a:latin typeface="Arial" panose="020B0604020202020204" pitchFamily="34" charset="0"/>
                <a:ea typeface="黑体" panose="02010609060101010101" pitchFamily="2" charset="-122"/>
              </a:rPr>
              <a:t>握手</a:t>
            </a:r>
            <a:endParaRPr kumimoji="0" lang="zh-CN" altLang="en-US" sz="3600" kern="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5.9.2  </a:t>
            </a:r>
            <a:r>
              <a:rPr lang="en-US" altLang="zh-CN" dirty="0" smtClean="0"/>
              <a:t>TCP </a:t>
            </a:r>
            <a:r>
              <a:rPr lang="zh-CN" altLang="zh-CN" dirty="0" smtClean="0"/>
              <a:t>的</a:t>
            </a:r>
            <a:r>
              <a:rPr lang="zh-CN" altLang="zh-CN" dirty="0"/>
              <a:t>连接释放</a:t>
            </a:r>
            <a:endParaRPr lang="zh-CN" altLang="en-US" dirty="0"/>
          </a:p>
        </p:txBody>
      </p:sp>
      <p:sp>
        <p:nvSpPr>
          <p:cNvPr id="3" name="内容占位符 2"/>
          <p:cNvSpPr>
            <a:spLocks noGrp="1"/>
          </p:cNvSpPr>
          <p:nvPr>
            <p:ph idx="1"/>
          </p:nvPr>
        </p:nvSpPr>
        <p:spPr/>
        <p:txBody>
          <a:bodyPr/>
          <a:lstStyle/>
          <a:p>
            <a:r>
              <a:rPr lang="zh-CN" altLang="zh-CN" smtClean="0"/>
              <a:t>数</a:t>
            </a:r>
            <a:r>
              <a:rPr lang="zh-CN" altLang="zh-CN" dirty="0"/>
              <a:t>据传输结束后，通信的双方都可释放连接。</a:t>
            </a:r>
            <a:endParaRPr lang="en-US" altLang="zh-CN" dirty="0" smtClean="0"/>
          </a:p>
          <a:p>
            <a:r>
              <a:rPr lang="en-US" altLang="zh-CN" dirty="0" smtClean="0"/>
              <a:t>TCP </a:t>
            </a:r>
            <a:r>
              <a:rPr lang="zh-CN" altLang="zh-CN" dirty="0" smtClean="0"/>
              <a:t>连接释放</a:t>
            </a:r>
            <a:r>
              <a:rPr lang="zh-CN" altLang="zh-CN" dirty="0"/>
              <a:t>过程是</a:t>
            </a:r>
            <a:r>
              <a:rPr lang="zh-CN" altLang="zh-CN" dirty="0">
                <a:solidFill>
                  <a:srgbClr val="FF0000"/>
                </a:solidFill>
              </a:rPr>
              <a:t>四报文握手</a:t>
            </a:r>
            <a:r>
              <a:rPr lang="zh-CN" altLang="zh-CN" dirty="0" smtClean="0">
                <a:solidFill>
                  <a:srgbClr val="FF0000"/>
                </a:solidFill>
              </a:rPr>
              <a:t>。</a:t>
            </a:r>
            <a:endParaRPr lang="en-US" altLang="zh-CN"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
          <p:cNvGrpSpPr/>
          <p:nvPr/>
        </p:nvGrpSpPr>
        <p:grpSpPr bwMode="auto">
          <a:xfrm>
            <a:off x="2880494" y="2349500"/>
            <a:ext cx="4248150" cy="4062413"/>
            <a:chOff x="1474" y="1888"/>
            <a:chExt cx="2676" cy="2432"/>
          </a:xfrm>
        </p:grpSpPr>
        <p:sp>
          <p:nvSpPr>
            <p:cNvPr id="7" name="Line 3"/>
            <p:cNvSpPr>
              <a:spLocks noChangeShapeType="1"/>
            </p:cNvSpPr>
            <p:nvPr/>
          </p:nvSpPr>
          <p:spPr bwMode="auto">
            <a:xfrm>
              <a:off x="1474"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8" name="Line 4"/>
            <p:cNvSpPr>
              <a:spLocks noChangeShapeType="1"/>
            </p:cNvSpPr>
            <p:nvPr/>
          </p:nvSpPr>
          <p:spPr bwMode="auto">
            <a:xfrm>
              <a:off x="4150"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9" name="AutoShape 5"/>
          <p:cNvSpPr>
            <a:spLocks noChangeArrowheads="1"/>
          </p:cNvSpPr>
          <p:nvPr/>
        </p:nvSpPr>
        <p:spPr bwMode="auto">
          <a:xfrm>
            <a:off x="3866331" y="1863725"/>
            <a:ext cx="2384425" cy="252413"/>
          </a:xfrm>
          <a:prstGeom prst="leftRightArrow">
            <a:avLst>
              <a:gd name="adj1" fmla="val 55880"/>
              <a:gd name="adj2" fmla="val 108285"/>
            </a:avLst>
          </a:prstGeom>
          <a:solidFill>
            <a:srgbClr val="FF0000"/>
          </a:solidFill>
          <a:ln w="12700" algn="ctr">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10" name="Group 6"/>
          <p:cNvGrpSpPr/>
          <p:nvPr/>
        </p:nvGrpSpPr>
        <p:grpSpPr bwMode="auto">
          <a:xfrm>
            <a:off x="2932881" y="2355850"/>
            <a:ext cx="4133850" cy="768350"/>
            <a:chOff x="1614" y="1484"/>
            <a:chExt cx="2604" cy="484"/>
          </a:xfrm>
        </p:grpSpPr>
        <p:sp>
          <p:nvSpPr>
            <p:cNvPr id="11" name="Rectangle 7"/>
            <p:cNvSpPr>
              <a:spLocks noChangeArrowheads="1"/>
            </p:cNvSpPr>
            <p:nvPr/>
          </p:nvSpPr>
          <p:spPr bwMode="auto">
            <a:xfrm rot="597975">
              <a:off x="2449" y="1520"/>
              <a:ext cx="129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mn-lt"/>
                  <a:ea typeface="黑体" panose="02010609060101010101" pitchFamily="2" charset="-122"/>
                </a:rPr>
                <a:t>FIN = 1, seq = u</a:t>
              </a:r>
            </a:p>
          </p:txBody>
        </p:sp>
        <p:sp>
          <p:nvSpPr>
            <p:cNvPr id="12" name="Line 8"/>
            <p:cNvSpPr>
              <a:spLocks noChangeShapeType="1"/>
            </p:cNvSpPr>
            <p:nvPr/>
          </p:nvSpPr>
          <p:spPr bwMode="auto">
            <a:xfrm>
              <a:off x="1614" y="1484"/>
              <a:ext cx="2604" cy="484"/>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13" name="Rectangle 9"/>
          <p:cNvSpPr>
            <a:spLocks noChangeArrowheads="1"/>
          </p:cNvSpPr>
          <p:nvPr/>
        </p:nvSpPr>
        <p:spPr bwMode="auto">
          <a:xfrm>
            <a:off x="1977206" y="1611313"/>
            <a:ext cx="954088" cy="67310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4" name="Rectangle 10"/>
          <p:cNvSpPr>
            <a:spLocks noChangeArrowheads="1"/>
          </p:cNvSpPr>
          <p:nvPr/>
        </p:nvSpPr>
        <p:spPr bwMode="auto">
          <a:xfrm>
            <a:off x="7063556" y="1611313"/>
            <a:ext cx="955675" cy="147955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15" name="Group 11"/>
          <p:cNvGrpSpPr/>
          <p:nvPr/>
        </p:nvGrpSpPr>
        <p:grpSpPr bwMode="auto">
          <a:xfrm>
            <a:off x="1878781" y="1528763"/>
            <a:ext cx="6278563" cy="82550"/>
            <a:chOff x="1020" y="481"/>
            <a:chExt cx="4037" cy="46"/>
          </a:xfrm>
        </p:grpSpPr>
        <p:sp>
          <p:nvSpPr>
            <p:cNvPr id="16" name="Line 12"/>
            <p:cNvSpPr>
              <a:spLocks noChangeShapeType="1"/>
            </p:cNvSpPr>
            <p:nvPr/>
          </p:nvSpPr>
          <p:spPr bwMode="auto">
            <a:xfrm>
              <a:off x="1020" y="527"/>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7" name="Line 13"/>
            <p:cNvSpPr>
              <a:spLocks noChangeShapeType="1"/>
            </p:cNvSpPr>
            <p:nvPr/>
          </p:nvSpPr>
          <p:spPr bwMode="auto">
            <a:xfrm>
              <a:off x="1020" y="481"/>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9" name="Group 15"/>
          <p:cNvGrpSpPr/>
          <p:nvPr/>
        </p:nvGrpSpPr>
        <p:grpSpPr bwMode="auto">
          <a:xfrm>
            <a:off x="869131" y="1257300"/>
            <a:ext cx="1403350" cy="1082675"/>
            <a:chOff x="314" y="792"/>
            <a:chExt cx="884" cy="682"/>
          </a:xfrm>
        </p:grpSpPr>
        <p:sp>
          <p:nvSpPr>
            <p:cNvPr id="20" name="Freeform 16"/>
            <p:cNvSpPr/>
            <p:nvPr/>
          </p:nvSpPr>
          <p:spPr bwMode="auto">
            <a:xfrm>
              <a:off x="349" y="792"/>
              <a:ext cx="849" cy="682"/>
            </a:xfrm>
            <a:custGeom>
              <a:avLst/>
              <a:gdLst>
                <a:gd name="T0" fmla="*/ 849 w 769"/>
                <a:gd name="T1" fmla="*/ 0 h 584"/>
                <a:gd name="T2" fmla="*/ 0 w 769"/>
                <a:gd name="T3" fmla="*/ 11 h 584"/>
                <a:gd name="T4" fmla="*/ 0 w 769"/>
                <a:gd name="T5" fmla="*/ 682 h 584"/>
                <a:gd name="T6" fmla="*/ 666 w 769"/>
                <a:gd name="T7" fmla="*/ 682 h 5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9" h="584">
                  <a:moveTo>
                    <a:pt x="769" y="0"/>
                  </a:moveTo>
                  <a:lnTo>
                    <a:pt x="0" y="9"/>
                  </a:lnTo>
                  <a:lnTo>
                    <a:pt x="0" y="584"/>
                  </a:lnTo>
                  <a:lnTo>
                    <a:pt x="603" y="584"/>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1" name="Rectangle 17"/>
            <p:cNvSpPr>
              <a:spLocks noChangeArrowheads="1"/>
            </p:cNvSpPr>
            <p:nvPr/>
          </p:nvSpPr>
          <p:spPr bwMode="auto">
            <a:xfrm>
              <a:off x="314" y="122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rgbClr val="3333CC"/>
                  </a:solidFill>
                  <a:effectLst/>
                  <a:uLnTx/>
                  <a:uFillTx/>
                  <a:latin typeface="+mn-lt"/>
                  <a:ea typeface="黑体" panose="02010609060101010101" pitchFamily="2" charset="-122"/>
                </a:rPr>
                <a:t>主动关闭</a:t>
              </a:r>
            </a:p>
          </p:txBody>
        </p:sp>
      </p:grpSp>
      <p:sp>
        <p:nvSpPr>
          <p:cNvPr id="22" name="Rectangle 18"/>
          <p:cNvSpPr>
            <a:spLocks noChangeArrowheads="1"/>
          </p:cNvSpPr>
          <p:nvPr/>
        </p:nvSpPr>
        <p:spPr bwMode="auto">
          <a:xfrm>
            <a:off x="4501331" y="1778000"/>
            <a:ext cx="1215077" cy="397545"/>
          </a:xfrm>
          <a:prstGeom prst="rect">
            <a:avLst/>
          </a:prstGeom>
          <a:solidFill>
            <a:srgbClr val="CCECFF"/>
          </a:solidFill>
          <a:ln w="38100" cmpd="dbl" algn="ctr">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mn-lt"/>
                <a:ea typeface="黑体" panose="02010609060101010101" pitchFamily="2" charset="-122"/>
              </a:rPr>
              <a:t>数据传送</a:t>
            </a:r>
          </a:p>
        </p:txBody>
      </p:sp>
      <p:sp>
        <p:nvSpPr>
          <p:cNvPr id="23" name="Rectangle 19"/>
          <p:cNvSpPr>
            <a:spLocks noChangeArrowheads="1"/>
          </p:cNvSpPr>
          <p:nvPr/>
        </p:nvSpPr>
        <p:spPr bwMode="auto">
          <a:xfrm>
            <a:off x="1958156" y="1622425"/>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sp>
        <p:nvSpPr>
          <p:cNvPr id="24" name="Rectangle 20"/>
          <p:cNvSpPr>
            <a:spLocks noChangeArrowheads="1"/>
          </p:cNvSpPr>
          <p:nvPr/>
        </p:nvSpPr>
        <p:spPr bwMode="auto">
          <a:xfrm>
            <a:off x="7044506" y="2058988"/>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pic>
        <p:nvPicPr>
          <p:cNvPr id="25" name="Picture 21"/>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2631"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2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8981"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Rectangle 23"/>
          <p:cNvSpPr>
            <a:spLocks noChangeArrowheads="1"/>
          </p:cNvSpPr>
          <p:nvPr/>
        </p:nvSpPr>
        <p:spPr bwMode="auto">
          <a:xfrm>
            <a:off x="2593156"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a:t>
            </a:r>
          </a:p>
        </p:txBody>
      </p:sp>
      <p:sp>
        <p:nvSpPr>
          <p:cNvPr id="28" name="Rectangle 24"/>
          <p:cNvSpPr>
            <a:spLocks noChangeArrowheads="1"/>
          </p:cNvSpPr>
          <p:nvPr/>
        </p:nvSpPr>
        <p:spPr bwMode="auto">
          <a:xfrm>
            <a:off x="7093719"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29" name="Rectangle 25"/>
          <p:cNvSpPr>
            <a:spLocks noChangeArrowheads="1"/>
          </p:cNvSpPr>
          <p:nvPr/>
        </p:nvSpPr>
        <p:spPr bwMode="auto">
          <a:xfrm>
            <a:off x="2137544" y="647700"/>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客户</a:t>
            </a:r>
          </a:p>
        </p:txBody>
      </p:sp>
      <p:sp>
        <p:nvSpPr>
          <p:cNvPr id="30" name="Rectangle 26"/>
          <p:cNvSpPr>
            <a:spLocks noChangeArrowheads="1"/>
          </p:cNvSpPr>
          <p:nvPr/>
        </p:nvSpPr>
        <p:spPr bwMode="auto">
          <a:xfrm>
            <a:off x="7104831" y="647700"/>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sp>
        <p:nvSpPr>
          <p:cNvPr id="32" name="Text Box 28"/>
          <p:cNvSpPr txBox="1">
            <a:spLocks noChangeArrowheads="1"/>
          </p:cNvSpPr>
          <p:nvPr/>
        </p:nvSpPr>
        <p:spPr bwMode="auto">
          <a:xfrm>
            <a:off x="2855094" y="66675"/>
            <a:ext cx="45021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5.9.2   TCP </a:t>
            </a:r>
            <a:r>
              <a:rPr kumimoji="0" lang="zh-CN" altLang="en-US" sz="32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的连接释放 </a:t>
            </a:r>
          </a:p>
        </p:txBody>
      </p:sp>
      <p:sp>
        <p:nvSpPr>
          <p:cNvPr id="33" name="Text Box 29"/>
          <p:cNvSpPr txBox="1">
            <a:spLocks noChangeArrowheads="1"/>
          </p:cNvSpPr>
          <p:nvPr/>
        </p:nvSpPr>
        <p:spPr bwMode="auto">
          <a:xfrm>
            <a:off x="1263462" y="3727450"/>
            <a:ext cx="7721986" cy="2677656"/>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Char char="•"/>
              <a:defRPr/>
            </a:pP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数据传输结束后，通信的双方都可释放连接</a:t>
            </a:r>
            <a:r>
              <a:rPr kumimoji="0" lang="zh-CN" altLang="en-US" sz="2800" b="1" i="0" u="none" strike="noStrike" kern="0" cap="none" spc="0" normalizeH="0" baseline="0" noProof="0" dirty="0" smtClean="0">
                <a:ln>
                  <a:noFill/>
                </a:ln>
                <a:solidFill>
                  <a:srgbClr val="000099"/>
                </a:solidFill>
                <a:effectLst/>
                <a:uLnTx/>
                <a:uFillTx/>
                <a:latin typeface="Arial" panose="020B0604020202020204" pitchFamily="34" charset="0"/>
                <a:ea typeface="黑体" panose="02010609060101010101" pitchFamily="2" charset="-122"/>
              </a:rPr>
              <a:t>。</a:t>
            </a:r>
            <a:endParaRPr kumimoji="0" lang="en-US" altLang="zh-CN" sz="2800" b="1" i="0" u="none" strike="noStrike" kern="0" cap="none" spc="0" normalizeH="0" baseline="0" noProof="0" dirty="0" smtClean="0">
              <a:ln>
                <a:noFill/>
              </a:ln>
              <a:solidFill>
                <a:srgbClr val="000099"/>
              </a:solidFill>
              <a:effectLst/>
              <a:uLnTx/>
              <a:uFillTx/>
              <a:latin typeface="Arial" panose="020B0604020202020204" pitchFamily="34" charset="0"/>
              <a:ea typeface="黑体" panose="02010609060101010101" pitchFamily="2" charset="-122"/>
            </a:endParaRPr>
          </a:p>
          <a:p>
            <a:pPr marL="0" marR="0" lvl="0" indent="0" algn="l" defTabSz="914400" eaLnBrk="1" fontAlgn="auto" latinLnBrk="0" hangingPunct="1">
              <a:lnSpc>
                <a:spcPct val="100000"/>
              </a:lnSpc>
              <a:spcBef>
                <a:spcPts val="0"/>
              </a:spcBef>
              <a:spcAft>
                <a:spcPts val="0"/>
              </a:spcAft>
              <a:buClrTx/>
              <a:buSzTx/>
              <a:buFontTx/>
              <a:buChar char="•"/>
              <a:defRPr/>
            </a:pPr>
            <a:r>
              <a:rPr kumimoji="0" lang="en-US" altLang="zh-CN" sz="2800" kern="0" dirty="0">
                <a:solidFill>
                  <a:srgbClr val="000099"/>
                </a:solidFill>
                <a:latin typeface="Arial" panose="020B0604020202020204" pitchFamily="34" charset="0"/>
                <a:ea typeface="黑体" panose="02010609060101010101" pitchFamily="2" charset="-122"/>
              </a:rPr>
              <a:t> </a:t>
            </a:r>
            <a:r>
              <a:rPr kumimoji="0" lang="en-US" altLang="zh-CN" sz="2800" kern="0" dirty="0" smtClean="0">
                <a:solidFill>
                  <a:srgbClr val="000099"/>
                </a:solidFill>
                <a:latin typeface="Arial" panose="020B0604020202020204" pitchFamily="34" charset="0"/>
                <a:ea typeface="黑体" panose="02010609060101010101" pitchFamily="2" charset="-122"/>
              </a:rPr>
              <a:t> </a:t>
            </a:r>
            <a:r>
              <a:rPr kumimoji="0" lang="zh-CN" altLang="en-US" sz="2800" b="1" i="0" u="none" strike="noStrike" kern="0" cap="none" spc="0" normalizeH="0" baseline="0" noProof="0" dirty="0" smtClean="0">
                <a:ln>
                  <a:noFill/>
                </a:ln>
                <a:solidFill>
                  <a:srgbClr val="000099"/>
                </a:solidFill>
                <a:effectLst/>
                <a:uLnTx/>
                <a:uFillTx/>
                <a:latin typeface="Arial" panose="020B0604020202020204" pitchFamily="34" charset="0"/>
                <a:ea typeface="黑体" panose="02010609060101010101" pitchFamily="2" charset="-122"/>
              </a:rPr>
              <a:t>现在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的应用进程先向其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发出连接释放</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报文段，并停止再发送数据，主动关闭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p>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连接。</a:t>
            </a:r>
          </a:p>
          <a:p>
            <a:pPr marL="0" marR="0" lvl="0" indent="0" algn="l" defTabSz="914400" eaLnBrk="1" fontAlgn="auto" latinLnBrk="0" hangingPunct="1">
              <a:lnSpc>
                <a:spcPct val="100000"/>
              </a:lnSpc>
              <a:spcBef>
                <a:spcPts val="0"/>
              </a:spcBef>
              <a:spcAft>
                <a:spcPts val="0"/>
              </a:spcAft>
              <a:buClrTx/>
              <a:buSzTx/>
              <a:buFontTx/>
              <a:buChar char="•"/>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把连接释放报文段首部的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FIN = 1</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，其序号</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a:t>
            </a:r>
            <a:r>
              <a:rPr kumimoji="0" lang="en-US" altLang="zh-CN" sz="2800" b="1" i="0" u="none" strike="noStrike" kern="0" cap="none" spc="0" normalizeH="0" baseline="0" noProof="0" dirty="0" err="1">
                <a:ln>
                  <a:noFill/>
                </a:ln>
                <a:solidFill>
                  <a:srgbClr val="000099"/>
                </a:solidFill>
                <a:effectLst/>
                <a:uLnTx/>
                <a:uFillTx/>
                <a:latin typeface="Arial" panose="020B0604020202020204" pitchFamily="34" charset="0"/>
                <a:ea typeface="黑体" panose="02010609060101010101" pitchFamily="2" charset="-122"/>
              </a:rPr>
              <a:t>seq</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 u</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，等待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B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的确认。</a:t>
            </a:r>
          </a:p>
        </p:txBody>
      </p:sp>
      <p:sp>
        <p:nvSpPr>
          <p:cNvPr id="34" name="Text Box 30"/>
          <p:cNvSpPr txBox="1">
            <a:spLocks noChangeArrowheads="1"/>
          </p:cNvSpPr>
          <p:nvPr/>
        </p:nvSpPr>
        <p:spPr bwMode="auto">
          <a:xfrm>
            <a:off x="1132656" y="34925"/>
            <a:ext cx="7924800" cy="650875"/>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TCP </a:t>
            </a:r>
            <a:r>
              <a:rPr kumimoji="0" lang="zh-CN" altLang="en-US"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的连接释放：</a:t>
            </a:r>
            <a:r>
              <a:rPr kumimoji="0" lang="zh-CN" altLang="en-US" sz="3600" b="1" i="0" u="none" strike="noStrike" kern="0" cap="none" spc="0" normalizeH="0" baseline="0" noProof="0" dirty="0" smtClean="0">
                <a:ln>
                  <a:noFill/>
                </a:ln>
                <a:solidFill>
                  <a:srgbClr val="333399"/>
                </a:solidFill>
                <a:effectLst/>
                <a:uLnTx/>
                <a:uFillTx/>
                <a:latin typeface="Arial" panose="020B0604020202020204" pitchFamily="34" charset="0"/>
                <a:ea typeface="黑体" panose="02010609060101010101" pitchFamily="2" charset="-122"/>
              </a:rPr>
              <a:t>采用</a:t>
            </a:r>
            <a:r>
              <a:rPr kumimoji="0" lang="zh-CN" altLang="zh-CN" sz="3600" kern="0" dirty="0">
                <a:solidFill>
                  <a:srgbClr val="FF0000"/>
                </a:solidFill>
                <a:latin typeface="Arial" panose="020B0604020202020204" pitchFamily="34" charset="0"/>
                <a:ea typeface="黑体" panose="02010609060101010101" pitchFamily="2" charset="-122"/>
              </a:rPr>
              <a:t>四报文握手</a:t>
            </a:r>
            <a:endParaRPr kumimoji="0" lang="zh-CN" altLang="en-US" sz="3600" kern="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2891533" y="2349500"/>
            <a:ext cx="4248150" cy="4062413"/>
            <a:chOff x="1474" y="1888"/>
            <a:chExt cx="2676" cy="2432"/>
          </a:xfrm>
        </p:grpSpPr>
        <p:sp>
          <p:nvSpPr>
            <p:cNvPr id="5" name="Line 3"/>
            <p:cNvSpPr>
              <a:spLocks noChangeShapeType="1"/>
            </p:cNvSpPr>
            <p:nvPr/>
          </p:nvSpPr>
          <p:spPr bwMode="auto">
            <a:xfrm>
              <a:off x="1474"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6" name="Line 4"/>
            <p:cNvSpPr>
              <a:spLocks noChangeShapeType="1"/>
            </p:cNvSpPr>
            <p:nvPr/>
          </p:nvSpPr>
          <p:spPr bwMode="auto">
            <a:xfrm>
              <a:off x="4150"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7" name="AutoShape 5"/>
          <p:cNvSpPr>
            <a:spLocks noChangeArrowheads="1"/>
          </p:cNvSpPr>
          <p:nvPr/>
        </p:nvSpPr>
        <p:spPr bwMode="auto">
          <a:xfrm>
            <a:off x="3877370" y="1863725"/>
            <a:ext cx="2384425" cy="252413"/>
          </a:xfrm>
          <a:prstGeom prst="leftRightArrow">
            <a:avLst>
              <a:gd name="adj1" fmla="val 55880"/>
              <a:gd name="adj2" fmla="val 108285"/>
            </a:avLst>
          </a:prstGeom>
          <a:solidFill>
            <a:srgbClr val="FF0000"/>
          </a:solidFill>
          <a:ln w="12700" algn="ctr">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8" name="Group 6"/>
          <p:cNvGrpSpPr/>
          <p:nvPr/>
        </p:nvGrpSpPr>
        <p:grpSpPr bwMode="auto">
          <a:xfrm>
            <a:off x="2943920" y="2355850"/>
            <a:ext cx="4133850" cy="768350"/>
            <a:chOff x="1614" y="1484"/>
            <a:chExt cx="2604" cy="484"/>
          </a:xfrm>
        </p:grpSpPr>
        <p:sp>
          <p:nvSpPr>
            <p:cNvPr id="9" name="Rectangle 7"/>
            <p:cNvSpPr>
              <a:spLocks noChangeArrowheads="1"/>
            </p:cNvSpPr>
            <p:nvPr/>
          </p:nvSpPr>
          <p:spPr bwMode="auto">
            <a:xfrm rot="597975">
              <a:off x="2449" y="1520"/>
              <a:ext cx="129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mn-lt"/>
                  <a:ea typeface="黑体" panose="02010609060101010101" pitchFamily="2" charset="-122"/>
                </a:rPr>
                <a:t>FIN = 1, seq = u</a:t>
              </a:r>
            </a:p>
          </p:txBody>
        </p:sp>
        <p:sp>
          <p:nvSpPr>
            <p:cNvPr id="10" name="Line 8"/>
            <p:cNvSpPr>
              <a:spLocks noChangeShapeType="1"/>
            </p:cNvSpPr>
            <p:nvPr/>
          </p:nvSpPr>
          <p:spPr bwMode="auto">
            <a:xfrm>
              <a:off x="1614" y="1484"/>
              <a:ext cx="2604" cy="484"/>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1" name="Group 9"/>
          <p:cNvGrpSpPr/>
          <p:nvPr/>
        </p:nvGrpSpPr>
        <p:grpSpPr bwMode="auto">
          <a:xfrm>
            <a:off x="2958208" y="3167063"/>
            <a:ext cx="4133850" cy="769937"/>
            <a:chOff x="1623" y="1995"/>
            <a:chExt cx="2604" cy="485"/>
          </a:xfrm>
        </p:grpSpPr>
        <p:sp>
          <p:nvSpPr>
            <p:cNvPr id="12" name="Rectangle 10"/>
            <p:cNvSpPr>
              <a:spLocks noChangeArrowheads="1"/>
            </p:cNvSpPr>
            <p:nvPr/>
          </p:nvSpPr>
          <p:spPr bwMode="auto">
            <a:xfrm rot="20990024" flipH="1">
              <a:off x="1828" y="2020"/>
              <a:ext cx="203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ACK = 1, seq = v, ack= u </a:t>
              </a: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endParaRPr>
            </a:p>
          </p:txBody>
        </p:sp>
        <p:sp>
          <p:nvSpPr>
            <p:cNvPr id="13" name="Line 11"/>
            <p:cNvSpPr>
              <a:spLocks noChangeShapeType="1"/>
            </p:cNvSpPr>
            <p:nvPr/>
          </p:nvSpPr>
          <p:spPr bwMode="auto">
            <a:xfrm flipH="1">
              <a:off x="1623" y="1995"/>
              <a:ext cx="2604" cy="485"/>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14" name="Rectangle 12"/>
          <p:cNvSpPr>
            <a:spLocks noChangeArrowheads="1"/>
          </p:cNvSpPr>
          <p:nvPr/>
        </p:nvSpPr>
        <p:spPr bwMode="auto">
          <a:xfrm>
            <a:off x="1988245" y="1611313"/>
            <a:ext cx="954088" cy="67310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5" name="Rectangle 13"/>
          <p:cNvSpPr>
            <a:spLocks noChangeArrowheads="1"/>
          </p:cNvSpPr>
          <p:nvPr/>
        </p:nvSpPr>
        <p:spPr bwMode="auto">
          <a:xfrm>
            <a:off x="7074595" y="1611313"/>
            <a:ext cx="955675" cy="147955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16" name="Group 14"/>
          <p:cNvGrpSpPr/>
          <p:nvPr/>
        </p:nvGrpSpPr>
        <p:grpSpPr bwMode="auto">
          <a:xfrm>
            <a:off x="1889820" y="1528763"/>
            <a:ext cx="6278563" cy="82550"/>
            <a:chOff x="1020" y="481"/>
            <a:chExt cx="4037" cy="46"/>
          </a:xfrm>
        </p:grpSpPr>
        <p:sp>
          <p:nvSpPr>
            <p:cNvPr id="17" name="Line 15"/>
            <p:cNvSpPr>
              <a:spLocks noChangeShapeType="1"/>
            </p:cNvSpPr>
            <p:nvPr/>
          </p:nvSpPr>
          <p:spPr bwMode="auto">
            <a:xfrm>
              <a:off x="1020" y="527"/>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8" name="Line 16"/>
            <p:cNvSpPr>
              <a:spLocks noChangeShapeType="1"/>
            </p:cNvSpPr>
            <p:nvPr/>
          </p:nvSpPr>
          <p:spPr bwMode="auto">
            <a:xfrm>
              <a:off x="1020" y="481"/>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9" name="Group 17"/>
          <p:cNvGrpSpPr/>
          <p:nvPr/>
        </p:nvGrpSpPr>
        <p:grpSpPr bwMode="auto">
          <a:xfrm>
            <a:off x="880170" y="1257300"/>
            <a:ext cx="1403350" cy="1082675"/>
            <a:chOff x="314" y="792"/>
            <a:chExt cx="884" cy="682"/>
          </a:xfrm>
        </p:grpSpPr>
        <p:sp>
          <p:nvSpPr>
            <p:cNvPr id="20" name="Freeform 18"/>
            <p:cNvSpPr/>
            <p:nvPr/>
          </p:nvSpPr>
          <p:spPr bwMode="auto">
            <a:xfrm>
              <a:off x="349" y="792"/>
              <a:ext cx="849" cy="682"/>
            </a:xfrm>
            <a:custGeom>
              <a:avLst/>
              <a:gdLst>
                <a:gd name="T0" fmla="*/ 849 w 769"/>
                <a:gd name="T1" fmla="*/ 0 h 584"/>
                <a:gd name="T2" fmla="*/ 0 w 769"/>
                <a:gd name="T3" fmla="*/ 11 h 584"/>
                <a:gd name="T4" fmla="*/ 0 w 769"/>
                <a:gd name="T5" fmla="*/ 682 h 584"/>
                <a:gd name="T6" fmla="*/ 666 w 769"/>
                <a:gd name="T7" fmla="*/ 682 h 5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9" h="584">
                  <a:moveTo>
                    <a:pt x="769" y="0"/>
                  </a:moveTo>
                  <a:lnTo>
                    <a:pt x="0" y="9"/>
                  </a:lnTo>
                  <a:lnTo>
                    <a:pt x="0" y="584"/>
                  </a:lnTo>
                  <a:lnTo>
                    <a:pt x="603" y="584"/>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1" name="Rectangle 19"/>
            <p:cNvSpPr>
              <a:spLocks noChangeArrowheads="1"/>
            </p:cNvSpPr>
            <p:nvPr/>
          </p:nvSpPr>
          <p:spPr bwMode="auto">
            <a:xfrm>
              <a:off x="314" y="122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主动关闭</a:t>
              </a:r>
            </a:p>
          </p:txBody>
        </p:sp>
      </p:grpSp>
      <p:sp>
        <p:nvSpPr>
          <p:cNvPr id="22" name="Rectangle 20"/>
          <p:cNvSpPr>
            <a:spLocks noChangeArrowheads="1"/>
          </p:cNvSpPr>
          <p:nvPr/>
        </p:nvSpPr>
        <p:spPr bwMode="auto">
          <a:xfrm>
            <a:off x="4512370" y="1778000"/>
            <a:ext cx="1215077" cy="397545"/>
          </a:xfrm>
          <a:prstGeom prst="rect">
            <a:avLst/>
          </a:prstGeom>
          <a:solidFill>
            <a:srgbClr val="CCECFF"/>
          </a:solidFill>
          <a:ln w="38100" cmpd="dbl" algn="ctr">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mn-lt"/>
                <a:ea typeface="黑体" panose="02010609060101010101" pitchFamily="2" charset="-122"/>
              </a:rPr>
              <a:t>数据传送</a:t>
            </a:r>
          </a:p>
        </p:txBody>
      </p:sp>
      <p:sp>
        <p:nvSpPr>
          <p:cNvPr id="23" name="Freeform 21"/>
          <p:cNvSpPr/>
          <p:nvPr/>
        </p:nvSpPr>
        <p:spPr bwMode="auto">
          <a:xfrm>
            <a:off x="7835008" y="1376363"/>
            <a:ext cx="573087" cy="1789112"/>
          </a:xfrm>
          <a:custGeom>
            <a:avLst/>
            <a:gdLst>
              <a:gd name="T0" fmla="*/ 127070 w 451"/>
              <a:gd name="T1" fmla="*/ 1789112 h 965"/>
              <a:gd name="T2" fmla="*/ 426956 w 451"/>
              <a:gd name="T3" fmla="*/ 1657478 h 965"/>
              <a:gd name="T4" fmla="*/ 541319 w 451"/>
              <a:gd name="T5" fmla="*/ 1312633 h 965"/>
              <a:gd name="T6" fmla="*/ 573087 w 451"/>
              <a:gd name="T7" fmla="*/ 773119 h 965"/>
              <a:gd name="T8" fmla="*/ 541319 w 451"/>
              <a:gd name="T9" fmla="*/ 383778 h 965"/>
              <a:gd name="T10" fmla="*/ 426956 w 451"/>
              <a:gd name="T11" fmla="*/ 133488 h 965"/>
              <a:gd name="T12" fmla="*/ 0 w 451"/>
              <a:gd name="T13" fmla="*/ 0 h 9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51" h="965">
                <a:moveTo>
                  <a:pt x="100" y="965"/>
                </a:moveTo>
                <a:cubicBezTo>
                  <a:pt x="139" y="951"/>
                  <a:pt x="282" y="937"/>
                  <a:pt x="336" y="894"/>
                </a:cubicBezTo>
                <a:cubicBezTo>
                  <a:pt x="390" y="851"/>
                  <a:pt x="407" y="787"/>
                  <a:pt x="426" y="708"/>
                </a:cubicBezTo>
                <a:cubicBezTo>
                  <a:pt x="445" y="629"/>
                  <a:pt x="451" y="500"/>
                  <a:pt x="451" y="417"/>
                </a:cubicBezTo>
                <a:cubicBezTo>
                  <a:pt x="451" y="334"/>
                  <a:pt x="445" y="264"/>
                  <a:pt x="426" y="207"/>
                </a:cubicBezTo>
                <a:cubicBezTo>
                  <a:pt x="407" y="150"/>
                  <a:pt x="407" y="106"/>
                  <a:pt x="336" y="72"/>
                </a:cubicBezTo>
                <a:cubicBezTo>
                  <a:pt x="265" y="38"/>
                  <a:pt x="70" y="15"/>
                  <a:pt x="0" y="0"/>
                </a:cubicBez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4" name="Rectangle 22"/>
          <p:cNvSpPr>
            <a:spLocks noChangeArrowheads="1"/>
          </p:cNvSpPr>
          <p:nvPr/>
        </p:nvSpPr>
        <p:spPr bwMode="auto">
          <a:xfrm>
            <a:off x="8393808" y="1778000"/>
            <a:ext cx="647614" cy="920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通知</a:t>
            </a:r>
          </a:p>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应用</a:t>
            </a:r>
          </a:p>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进程</a:t>
            </a:r>
          </a:p>
        </p:txBody>
      </p:sp>
      <p:sp>
        <p:nvSpPr>
          <p:cNvPr id="25" name="Rectangle 23"/>
          <p:cNvSpPr>
            <a:spLocks noChangeArrowheads="1"/>
          </p:cNvSpPr>
          <p:nvPr/>
        </p:nvSpPr>
        <p:spPr bwMode="auto">
          <a:xfrm>
            <a:off x="1969195" y="1622425"/>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sp>
        <p:nvSpPr>
          <p:cNvPr id="26" name="Rectangle 24"/>
          <p:cNvSpPr>
            <a:spLocks noChangeArrowheads="1"/>
          </p:cNvSpPr>
          <p:nvPr/>
        </p:nvSpPr>
        <p:spPr bwMode="auto">
          <a:xfrm>
            <a:off x="7055545" y="2058988"/>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pic>
        <p:nvPicPr>
          <p:cNvPr id="27" name="Picture 25"/>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13670"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2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00020"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Rectangle 27"/>
          <p:cNvSpPr>
            <a:spLocks noChangeArrowheads="1"/>
          </p:cNvSpPr>
          <p:nvPr/>
        </p:nvSpPr>
        <p:spPr bwMode="auto">
          <a:xfrm>
            <a:off x="2604195"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a:t>
            </a:r>
          </a:p>
        </p:txBody>
      </p:sp>
      <p:sp>
        <p:nvSpPr>
          <p:cNvPr id="30" name="Rectangle 28"/>
          <p:cNvSpPr>
            <a:spLocks noChangeArrowheads="1"/>
          </p:cNvSpPr>
          <p:nvPr/>
        </p:nvSpPr>
        <p:spPr bwMode="auto">
          <a:xfrm>
            <a:off x="7104758"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31" name="Rectangle 29"/>
          <p:cNvSpPr>
            <a:spLocks noChangeArrowheads="1"/>
          </p:cNvSpPr>
          <p:nvPr/>
        </p:nvSpPr>
        <p:spPr bwMode="auto">
          <a:xfrm>
            <a:off x="2148583" y="647700"/>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客户</a:t>
            </a:r>
          </a:p>
        </p:txBody>
      </p:sp>
      <p:sp>
        <p:nvSpPr>
          <p:cNvPr id="32" name="Rectangle 30"/>
          <p:cNvSpPr>
            <a:spLocks noChangeArrowheads="1"/>
          </p:cNvSpPr>
          <p:nvPr/>
        </p:nvSpPr>
        <p:spPr bwMode="auto">
          <a:xfrm>
            <a:off x="7115870" y="647700"/>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sp>
        <p:nvSpPr>
          <p:cNvPr id="33" name="Text Box 32"/>
          <p:cNvSpPr txBox="1">
            <a:spLocks noChangeArrowheads="1"/>
          </p:cNvSpPr>
          <p:nvPr/>
        </p:nvSpPr>
        <p:spPr bwMode="auto">
          <a:xfrm>
            <a:off x="1214759" y="4216400"/>
            <a:ext cx="7986713" cy="2236788"/>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Char char="•"/>
              <a:defRPr/>
            </a:pP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B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发出确认，确认号 </a:t>
            </a:r>
            <a:r>
              <a:rPr kumimoji="0" lang="en-US" altLang="zh-CN" sz="2800" b="1" i="0" u="none" strike="noStrike" kern="0" cap="none" spc="0" normalizeH="0" baseline="0" noProof="0" dirty="0" err="1">
                <a:ln>
                  <a:noFill/>
                </a:ln>
                <a:solidFill>
                  <a:srgbClr val="000099"/>
                </a:solidFill>
                <a:effectLst/>
                <a:uLnTx/>
                <a:uFillTx/>
                <a:latin typeface="Arial" panose="020B0604020202020204" pitchFamily="34" charset="0"/>
                <a:ea typeface="黑体" panose="02010609060101010101" pitchFamily="2" charset="-122"/>
              </a:rPr>
              <a:t>ack</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 u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sym typeface="Symbol" panose="05050102010706020507" pitchFamily="18" charset="2"/>
              </a:rPr>
              <a:t></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1</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而这个报文段自己的序号 </a:t>
            </a:r>
            <a:r>
              <a:rPr kumimoji="0" lang="en-US" altLang="zh-CN" sz="2800" b="1" i="0" u="none" strike="noStrike" kern="0" cap="none" spc="0" normalizeH="0" baseline="0" noProof="0" dirty="0" err="1">
                <a:ln>
                  <a:noFill/>
                </a:ln>
                <a:solidFill>
                  <a:srgbClr val="000099"/>
                </a:solidFill>
                <a:effectLst/>
                <a:uLnTx/>
                <a:uFillTx/>
                <a:latin typeface="Arial" panose="020B0604020202020204" pitchFamily="34" charset="0"/>
                <a:ea typeface="黑体" panose="02010609060101010101" pitchFamily="2" charset="-122"/>
              </a:rPr>
              <a:t>seq</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 v</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t>
            </a:r>
          </a:p>
          <a:p>
            <a:pPr marL="0" marR="0" lvl="0" indent="0" algn="l" defTabSz="914400" eaLnBrk="1" fontAlgn="auto" latinLnBrk="0" hangingPunct="1">
              <a:lnSpc>
                <a:spcPct val="100000"/>
              </a:lnSpc>
              <a:spcBef>
                <a:spcPts val="0"/>
              </a:spcBef>
              <a:spcAft>
                <a:spcPts val="0"/>
              </a:spcAft>
              <a:buClrTx/>
              <a:buSzTx/>
              <a:buFontTx/>
              <a:buChar char="•"/>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服务器进程通知高层应用进程。</a:t>
            </a:r>
          </a:p>
          <a:p>
            <a:pPr marL="0" marR="0" lvl="0" indent="0" algn="l" defTabSz="914400" eaLnBrk="1" fontAlgn="auto" latinLnBrk="0" hangingPunct="1">
              <a:lnSpc>
                <a:spcPct val="100000"/>
              </a:lnSpc>
              <a:spcBef>
                <a:spcPts val="0"/>
              </a:spcBef>
              <a:spcAft>
                <a:spcPts val="0"/>
              </a:spcAft>
              <a:buClrTx/>
              <a:buSzTx/>
              <a:buFontTx/>
              <a:buChar char="•"/>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从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到 </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B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这个方向的连接就释放了，</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TCP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连接</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   处于</a:t>
            </a:r>
            <a:r>
              <a:rPr kumimoji="0" lang="zh-CN" altLang="en-US" sz="2800" b="1" i="0" u="none" strike="noStrike" kern="0" cap="none" spc="0" normalizeH="0" baseline="0" noProof="0" dirty="0">
                <a:ln>
                  <a:noFill/>
                </a:ln>
                <a:solidFill>
                  <a:srgbClr val="FF0000"/>
                </a:solidFill>
                <a:effectLst/>
                <a:uLnTx/>
                <a:uFillTx/>
                <a:latin typeface="Arial" panose="020B0604020202020204" pitchFamily="34" charset="0"/>
                <a:ea typeface="黑体" panose="02010609060101010101" pitchFamily="2" charset="-122"/>
              </a:rPr>
              <a:t>半关闭</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状态。</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B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若发送数据，</a:t>
            </a:r>
            <a:r>
              <a:rPr kumimoji="0" lang="en-US" altLang="zh-CN"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A </a:t>
            </a: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仍要接收。</a:t>
            </a:r>
          </a:p>
        </p:txBody>
      </p:sp>
      <p:sp>
        <p:nvSpPr>
          <p:cNvPr id="35" name="Text Box 30"/>
          <p:cNvSpPr txBox="1">
            <a:spLocks noChangeArrowheads="1"/>
          </p:cNvSpPr>
          <p:nvPr/>
        </p:nvSpPr>
        <p:spPr bwMode="auto">
          <a:xfrm>
            <a:off x="1132656" y="34925"/>
            <a:ext cx="7924800" cy="650875"/>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TCP </a:t>
            </a:r>
            <a:r>
              <a:rPr kumimoji="0" lang="zh-CN" altLang="en-US"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的连接释放：</a:t>
            </a:r>
            <a:r>
              <a:rPr kumimoji="0" lang="zh-CN" altLang="en-US" sz="3600" b="1" i="0" u="none" strike="noStrike" kern="0" cap="none" spc="0" normalizeH="0" baseline="0" noProof="0" dirty="0" smtClean="0">
                <a:ln>
                  <a:noFill/>
                </a:ln>
                <a:solidFill>
                  <a:srgbClr val="333399"/>
                </a:solidFill>
                <a:effectLst/>
                <a:uLnTx/>
                <a:uFillTx/>
                <a:latin typeface="Arial" panose="020B0604020202020204" pitchFamily="34" charset="0"/>
                <a:ea typeface="黑体" panose="02010609060101010101" pitchFamily="2" charset="-122"/>
              </a:rPr>
              <a:t>采用</a:t>
            </a:r>
            <a:r>
              <a:rPr kumimoji="0" lang="zh-CN" altLang="zh-CN" sz="3600" kern="0" dirty="0">
                <a:solidFill>
                  <a:srgbClr val="FF0000"/>
                </a:solidFill>
                <a:latin typeface="Arial" panose="020B0604020202020204" pitchFamily="34" charset="0"/>
                <a:ea typeface="黑体" panose="02010609060101010101" pitchFamily="2" charset="-122"/>
              </a:rPr>
              <a:t>四报文握手</a:t>
            </a:r>
            <a:endParaRPr kumimoji="0" lang="zh-CN" altLang="en-US" sz="3600" kern="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2867918" y="2349500"/>
            <a:ext cx="4248150" cy="4062413"/>
            <a:chOff x="1474" y="1888"/>
            <a:chExt cx="2676" cy="2432"/>
          </a:xfrm>
        </p:grpSpPr>
        <p:sp>
          <p:nvSpPr>
            <p:cNvPr id="5" name="Line 3"/>
            <p:cNvSpPr>
              <a:spLocks noChangeShapeType="1"/>
            </p:cNvSpPr>
            <p:nvPr/>
          </p:nvSpPr>
          <p:spPr bwMode="auto">
            <a:xfrm>
              <a:off x="1474"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6" name="Line 4"/>
            <p:cNvSpPr>
              <a:spLocks noChangeShapeType="1"/>
            </p:cNvSpPr>
            <p:nvPr/>
          </p:nvSpPr>
          <p:spPr bwMode="auto">
            <a:xfrm>
              <a:off x="4150"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7" name="AutoShape 5"/>
          <p:cNvSpPr>
            <a:spLocks noChangeArrowheads="1"/>
          </p:cNvSpPr>
          <p:nvPr/>
        </p:nvSpPr>
        <p:spPr bwMode="auto">
          <a:xfrm rot="-651552">
            <a:off x="4144268" y="3895725"/>
            <a:ext cx="676275" cy="236538"/>
          </a:xfrm>
          <a:prstGeom prst="leftArrow">
            <a:avLst>
              <a:gd name="adj1" fmla="val 53620"/>
              <a:gd name="adj2" fmla="val 119816"/>
            </a:avLst>
          </a:prstGeom>
          <a:solidFill>
            <a:srgbClr val="FF0000"/>
          </a:solidFill>
          <a:ln w="12700" algn="ctr">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8" name="AutoShape 6"/>
          <p:cNvSpPr>
            <a:spLocks noChangeArrowheads="1"/>
          </p:cNvSpPr>
          <p:nvPr/>
        </p:nvSpPr>
        <p:spPr bwMode="auto">
          <a:xfrm>
            <a:off x="3853755" y="1863725"/>
            <a:ext cx="2384425" cy="252413"/>
          </a:xfrm>
          <a:prstGeom prst="leftRightArrow">
            <a:avLst>
              <a:gd name="adj1" fmla="val 55880"/>
              <a:gd name="adj2" fmla="val 108285"/>
            </a:avLst>
          </a:prstGeom>
          <a:solidFill>
            <a:srgbClr val="FF0000"/>
          </a:solidFill>
          <a:ln w="12700" algn="ctr">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9" name="Group 7"/>
          <p:cNvGrpSpPr/>
          <p:nvPr/>
        </p:nvGrpSpPr>
        <p:grpSpPr bwMode="auto">
          <a:xfrm>
            <a:off x="2920305" y="2355850"/>
            <a:ext cx="4133850" cy="768350"/>
            <a:chOff x="1614" y="1484"/>
            <a:chExt cx="2604" cy="484"/>
          </a:xfrm>
        </p:grpSpPr>
        <p:sp>
          <p:nvSpPr>
            <p:cNvPr id="10" name="Rectangle 8"/>
            <p:cNvSpPr>
              <a:spLocks noChangeArrowheads="1"/>
            </p:cNvSpPr>
            <p:nvPr/>
          </p:nvSpPr>
          <p:spPr bwMode="auto">
            <a:xfrm rot="597975">
              <a:off x="2449" y="1520"/>
              <a:ext cx="129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mn-lt"/>
                  <a:ea typeface="黑体" panose="02010609060101010101" pitchFamily="2" charset="-122"/>
                </a:rPr>
                <a:t>FIN = 1, seq = u</a:t>
              </a:r>
            </a:p>
          </p:txBody>
        </p:sp>
        <p:sp>
          <p:nvSpPr>
            <p:cNvPr id="11" name="Line 9"/>
            <p:cNvSpPr>
              <a:spLocks noChangeShapeType="1"/>
            </p:cNvSpPr>
            <p:nvPr/>
          </p:nvSpPr>
          <p:spPr bwMode="auto">
            <a:xfrm>
              <a:off x="1614" y="1484"/>
              <a:ext cx="2604" cy="484"/>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2" name="Group 10"/>
          <p:cNvGrpSpPr/>
          <p:nvPr/>
        </p:nvGrpSpPr>
        <p:grpSpPr bwMode="auto">
          <a:xfrm>
            <a:off x="2934593" y="3167063"/>
            <a:ext cx="4133850" cy="769937"/>
            <a:chOff x="1623" y="1995"/>
            <a:chExt cx="2604" cy="485"/>
          </a:xfrm>
        </p:grpSpPr>
        <p:sp>
          <p:nvSpPr>
            <p:cNvPr id="13" name="Rectangle 11"/>
            <p:cNvSpPr>
              <a:spLocks noChangeArrowheads="1"/>
            </p:cNvSpPr>
            <p:nvPr/>
          </p:nvSpPr>
          <p:spPr bwMode="auto">
            <a:xfrm rot="20990024" flipH="1">
              <a:off x="1829" y="2020"/>
              <a:ext cx="203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ACK = 1, seq = v, ack= u </a:t>
              </a: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endParaRPr>
            </a:p>
          </p:txBody>
        </p:sp>
        <p:sp>
          <p:nvSpPr>
            <p:cNvPr id="14" name="Line 12"/>
            <p:cNvSpPr>
              <a:spLocks noChangeShapeType="1"/>
            </p:cNvSpPr>
            <p:nvPr/>
          </p:nvSpPr>
          <p:spPr bwMode="auto">
            <a:xfrm flipH="1">
              <a:off x="1623" y="1995"/>
              <a:ext cx="2604" cy="485"/>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5" name="Group 13"/>
          <p:cNvGrpSpPr/>
          <p:nvPr/>
        </p:nvGrpSpPr>
        <p:grpSpPr bwMode="auto">
          <a:xfrm>
            <a:off x="2899669" y="4086223"/>
            <a:ext cx="4298950" cy="787399"/>
            <a:chOff x="1601" y="2574"/>
            <a:chExt cx="2708" cy="496"/>
          </a:xfrm>
        </p:grpSpPr>
        <p:sp>
          <p:nvSpPr>
            <p:cNvPr id="16" name="Line 14"/>
            <p:cNvSpPr>
              <a:spLocks noChangeShapeType="1"/>
            </p:cNvSpPr>
            <p:nvPr/>
          </p:nvSpPr>
          <p:spPr bwMode="auto">
            <a:xfrm flipH="1">
              <a:off x="1601" y="2585"/>
              <a:ext cx="2604" cy="485"/>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7" name="Rectangle 15"/>
            <p:cNvSpPr>
              <a:spLocks noChangeArrowheads="1"/>
            </p:cNvSpPr>
            <p:nvPr/>
          </p:nvSpPr>
          <p:spPr bwMode="auto">
            <a:xfrm rot="20943314" flipH="1">
              <a:off x="1683" y="2574"/>
              <a:ext cx="262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FIN = 1, ACK = 1, seq = w, ack= u </a:t>
              </a: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endParaRPr>
            </a:p>
          </p:txBody>
        </p:sp>
      </p:grpSp>
      <p:sp>
        <p:nvSpPr>
          <p:cNvPr id="18" name="Rectangle 16"/>
          <p:cNvSpPr>
            <a:spLocks noChangeArrowheads="1"/>
          </p:cNvSpPr>
          <p:nvPr/>
        </p:nvSpPr>
        <p:spPr bwMode="auto">
          <a:xfrm>
            <a:off x="1964630" y="1611313"/>
            <a:ext cx="954088" cy="67310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9" name="Rectangle 17"/>
          <p:cNvSpPr>
            <a:spLocks noChangeArrowheads="1"/>
          </p:cNvSpPr>
          <p:nvPr/>
        </p:nvSpPr>
        <p:spPr bwMode="auto">
          <a:xfrm>
            <a:off x="7050980" y="1611313"/>
            <a:ext cx="955675" cy="147955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20" name="Group 18"/>
          <p:cNvGrpSpPr/>
          <p:nvPr/>
        </p:nvGrpSpPr>
        <p:grpSpPr bwMode="auto">
          <a:xfrm>
            <a:off x="1866205" y="1528763"/>
            <a:ext cx="6278563" cy="82550"/>
            <a:chOff x="1020" y="481"/>
            <a:chExt cx="4037" cy="46"/>
          </a:xfrm>
        </p:grpSpPr>
        <p:sp>
          <p:nvSpPr>
            <p:cNvPr id="21" name="Line 19"/>
            <p:cNvSpPr>
              <a:spLocks noChangeShapeType="1"/>
            </p:cNvSpPr>
            <p:nvPr/>
          </p:nvSpPr>
          <p:spPr bwMode="auto">
            <a:xfrm>
              <a:off x="1020" y="527"/>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2" name="Line 20"/>
            <p:cNvSpPr>
              <a:spLocks noChangeShapeType="1"/>
            </p:cNvSpPr>
            <p:nvPr/>
          </p:nvSpPr>
          <p:spPr bwMode="auto">
            <a:xfrm>
              <a:off x="1020" y="481"/>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23" name="Group 21"/>
          <p:cNvGrpSpPr/>
          <p:nvPr/>
        </p:nvGrpSpPr>
        <p:grpSpPr bwMode="auto">
          <a:xfrm>
            <a:off x="856555" y="1257300"/>
            <a:ext cx="1403350" cy="1082675"/>
            <a:chOff x="314" y="792"/>
            <a:chExt cx="884" cy="682"/>
          </a:xfrm>
        </p:grpSpPr>
        <p:sp>
          <p:nvSpPr>
            <p:cNvPr id="24" name="Freeform 22"/>
            <p:cNvSpPr/>
            <p:nvPr/>
          </p:nvSpPr>
          <p:spPr bwMode="auto">
            <a:xfrm>
              <a:off x="349" y="792"/>
              <a:ext cx="849" cy="682"/>
            </a:xfrm>
            <a:custGeom>
              <a:avLst/>
              <a:gdLst>
                <a:gd name="T0" fmla="*/ 849 w 769"/>
                <a:gd name="T1" fmla="*/ 0 h 584"/>
                <a:gd name="T2" fmla="*/ 0 w 769"/>
                <a:gd name="T3" fmla="*/ 11 h 584"/>
                <a:gd name="T4" fmla="*/ 0 w 769"/>
                <a:gd name="T5" fmla="*/ 682 h 584"/>
                <a:gd name="T6" fmla="*/ 666 w 769"/>
                <a:gd name="T7" fmla="*/ 682 h 5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9" h="584">
                  <a:moveTo>
                    <a:pt x="769" y="0"/>
                  </a:moveTo>
                  <a:lnTo>
                    <a:pt x="0" y="9"/>
                  </a:lnTo>
                  <a:lnTo>
                    <a:pt x="0" y="584"/>
                  </a:lnTo>
                  <a:lnTo>
                    <a:pt x="603" y="584"/>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5" name="Rectangle 23"/>
            <p:cNvSpPr>
              <a:spLocks noChangeArrowheads="1"/>
            </p:cNvSpPr>
            <p:nvPr/>
          </p:nvSpPr>
          <p:spPr bwMode="auto">
            <a:xfrm>
              <a:off x="314" y="122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主动关闭</a:t>
              </a:r>
            </a:p>
          </p:txBody>
        </p:sp>
      </p:grpSp>
      <p:grpSp>
        <p:nvGrpSpPr>
          <p:cNvPr id="26" name="Group 24"/>
          <p:cNvGrpSpPr/>
          <p:nvPr/>
        </p:nvGrpSpPr>
        <p:grpSpPr bwMode="auto">
          <a:xfrm>
            <a:off x="7770118" y="1190625"/>
            <a:ext cx="1408112" cy="2905125"/>
            <a:chOff x="4669" y="750"/>
            <a:chExt cx="887" cy="1830"/>
          </a:xfrm>
        </p:grpSpPr>
        <p:sp>
          <p:nvSpPr>
            <p:cNvPr id="27" name="Freeform 25"/>
            <p:cNvSpPr/>
            <p:nvPr/>
          </p:nvSpPr>
          <p:spPr bwMode="auto">
            <a:xfrm>
              <a:off x="4669" y="750"/>
              <a:ext cx="887" cy="1830"/>
            </a:xfrm>
            <a:custGeom>
              <a:avLst/>
              <a:gdLst>
                <a:gd name="T0" fmla="*/ 0 w 868"/>
                <a:gd name="T1" fmla="*/ 0 h 1493"/>
                <a:gd name="T2" fmla="*/ 887 w 868"/>
                <a:gd name="T3" fmla="*/ 9 h 1493"/>
                <a:gd name="T4" fmla="*/ 887 w 868"/>
                <a:gd name="T5" fmla="*/ 1830 h 1493"/>
                <a:gd name="T6" fmla="*/ 127 w 868"/>
                <a:gd name="T7" fmla="*/ 1830 h 14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8" h="1493">
                  <a:moveTo>
                    <a:pt x="0" y="0"/>
                  </a:moveTo>
                  <a:lnTo>
                    <a:pt x="868" y="7"/>
                  </a:lnTo>
                  <a:lnTo>
                    <a:pt x="868" y="1493"/>
                  </a:lnTo>
                  <a:lnTo>
                    <a:pt x="124" y="1493"/>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8" name="Rectangle 26"/>
            <p:cNvSpPr>
              <a:spLocks noChangeArrowheads="1"/>
            </p:cNvSpPr>
            <p:nvPr/>
          </p:nvSpPr>
          <p:spPr bwMode="auto">
            <a:xfrm>
              <a:off x="4855" y="2306"/>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被动关闭</a:t>
              </a:r>
            </a:p>
          </p:txBody>
        </p:sp>
      </p:grpSp>
      <p:sp>
        <p:nvSpPr>
          <p:cNvPr id="29" name="Rectangle 27"/>
          <p:cNvSpPr>
            <a:spLocks noChangeArrowheads="1"/>
          </p:cNvSpPr>
          <p:nvPr/>
        </p:nvSpPr>
        <p:spPr bwMode="auto">
          <a:xfrm>
            <a:off x="4488755" y="1778000"/>
            <a:ext cx="1215077" cy="397545"/>
          </a:xfrm>
          <a:prstGeom prst="rect">
            <a:avLst/>
          </a:prstGeom>
          <a:solidFill>
            <a:srgbClr val="CCECFF"/>
          </a:solidFill>
          <a:ln w="38100" cmpd="dbl" algn="ctr">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mn-lt"/>
                <a:ea typeface="黑体" panose="02010609060101010101" pitchFamily="2" charset="-122"/>
              </a:rPr>
              <a:t>数据传送</a:t>
            </a:r>
          </a:p>
        </p:txBody>
      </p:sp>
      <p:grpSp>
        <p:nvGrpSpPr>
          <p:cNvPr id="30" name="Group 28"/>
          <p:cNvGrpSpPr/>
          <p:nvPr/>
        </p:nvGrpSpPr>
        <p:grpSpPr bwMode="auto">
          <a:xfrm>
            <a:off x="7811393" y="1376363"/>
            <a:ext cx="1206500" cy="1789112"/>
            <a:chOff x="4695" y="867"/>
            <a:chExt cx="760" cy="1127"/>
          </a:xfrm>
        </p:grpSpPr>
        <p:sp>
          <p:nvSpPr>
            <p:cNvPr id="31" name="Freeform 29"/>
            <p:cNvSpPr/>
            <p:nvPr/>
          </p:nvSpPr>
          <p:spPr bwMode="auto">
            <a:xfrm>
              <a:off x="4695" y="867"/>
              <a:ext cx="361" cy="1127"/>
            </a:xfrm>
            <a:custGeom>
              <a:avLst/>
              <a:gdLst>
                <a:gd name="T0" fmla="*/ 80 w 451"/>
                <a:gd name="T1" fmla="*/ 1127 h 965"/>
                <a:gd name="T2" fmla="*/ 269 w 451"/>
                <a:gd name="T3" fmla="*/ 1044 h 965"/>
                <a:gd name="T4" fmla="*/ 341 w 451"/>
                <a:gd name="T5" fmla="*/ 827 h 965"/>
                <a:gd name="T6" fmla="*/ 361 w 451"/>
                <a:gd name="T7" fmla="*/ 487 h 965"/>
                <a:gd name="T8" fmla="*/ 341 w 451"/>
                <a:gd name="T9" fmla="*/ 242 h 965"/>
                <a:gd name="T10" fmla="*/ 269 w 451"/>
                <a:gd name="T11" fmla="*/ 84 h 965"/>
                <a:gd name="T12" fmla="*/ 0 w 451"/>
                <a:gd name="T13" fmla="*/ 0 h 9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51" h="965">
                  <a:moveTo>
                    <a:pt x="100" y="965"/>
                  </a:moveTo>
                  <a:cubicBezTo>
                    <a:pt x="139" y="951"/>
                    <a:pt x="282" y="937"/>
                    <a:pt x="336" y="894"/>
                  </a:cubicBezTo>
                  <a:cubicBezTo>
                    <a:pt x="390" y="851"/>
                    <a:pt x="407" y="787"/>
                    <a:pt x="426" y="708"/>
                  </a:cubicBezTo>
                  <a:cubicBezTo>
                    <a:pt x="445" y="629"/>
                    <a:pt x="451" y="500"/>
                    <a:pt x="451" y="417"/>
                  </a:cubicBezTo>
                  <a:cubicBezTo>
                    <a:pt x="451" y="334"/>
                    <a:pt x="445" y="264"/>
                    <a:pt x="426" y="207"/>
                  </a:cubicBezTo>
                  <a:cubicBezTo>
                    <a:pt x="407" y="150"/>
                    <a:pt x="407" y="106"/>
                    <a:pt x="336" y="72"/>
                  </a:cubicBezTo>
                  <a:cubicBezTo>
                    <a:pt x="265" y="38"/>
                    <a:pt x="70" y="15"/>
                    <a:pt x="0" y="0"/>
                  </a:cubicBez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32" name="Rectangle 30"/>
            <p:cNvSpPr>
              <a:spLocks noChangeArrowheads="1"/>
            </p:cNvSpPr>
            <p:nvPr/>
          </p:nvSpPr>
          <p:spPr bwMode="auto">
            <a:xfrm>
              <a:off x="5047" y="1120"/>
              <a:ext cx="408" cy="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通知</a:t>
              </a:r>
            </a:p>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应用</a:t>
              </a:r>
            </a:p>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进程</a:t>
              </a:r>
            </a:p>
          </p:txBody>
        </p:sp>
      </p:grpSp>
      <p:sp>
        <p:nvSpPr>
          <p:cNvPr id="33" name="Rectangle 31"/>
          <p:cNvSpPr>
            <a:spLocks noChangeArrowheads="1"/>
          </p:cNvSpPr>
          <p:nvPr/>
        </p:nvSpPr>
        <p:spPr bwMode="auto">
          <a:xfrm>
            <a:off x="1945580" y="1622425"/>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sp>
        <p:nvSpPr>
          <p:cNvPr id="34" name="Rectangle 32"/>
          <p:cNvSpPr>
            <a:spLocks noChangeArrowheads="1"/>
          </p:cNvSpPr>
          <p:nvPr/>
        </p:nvSpPr>
        <p:spPr bwMode="auto">
          <a:xfrm>
            <a:off x="7031930" y="2058988"/>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pic>
        <p:nvPicPr>
          <p:cNvPr id="35" name="Picture 3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0055"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3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76405"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Rectangle 35"/>
          <p:cNvSpPr>
            <a:spLocks noChangeArrowheads="1"/>
          </p:cNvSpPr>
          <p:nvPr/>
        </p:nvSpPr>
        <p:spPr bwMode="auto">
          <a:xfrm>
            <a:off x="2580580"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a:t>
            </a:r>
          </a:p>
        </p:txBody>
      </p:sp>
      <p:sp>
        <p:nvSpPr>
          <p:cNvPr id="38" name="Rectangle 36"/>
          <p:cNvSpPr>
            <a:spLocks noChangeArrowheads="1"/>
          </p:cNvSpPr>
          <p:nvPr/>
        </p:nvSpPr>
        <p:spPr bwMode="auto">
          <a:xfrm>
            <a:off x="7081143"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39" name="Rectangle 37"/>
          <p:cNvSpPr>
            <a:spLocks noChangeArrowheads="1"/>
          </p:cNvSpPr>
          <p:nvPr/>
        </p:nvSpPr>
        <p:spPr bwMode="auto">
          <a:xfrm>
            <a:off x="2124968" y="647700"/>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客户</a:t>
            </a:r>
          </a:p>
        </p:txBody>
      </p:sp>
      <p:sp>
        <p:nvSpPr>
          <p:cNvPr id="40" name="Rectangle 38"/>
          <p:cNvSpPr>
            <a:spLocks noChangeArrowheads="1"/>
          </p:cNvSpPr>
          <p:nvPr/>
        </p:nvSpPr>
        <p:spPr bwMode="auto">
          <a:xfrm>
            <a:off x="7092255" y="647700"/>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sp>
        <p:nvSpPr>
          <p:cNvPr id="41" name="Rectangle 39"/>
          <p:cNvSpPr>
            <a:spLocks noChangeArrowheads="1"/>
          </p:cNvSpPr>
          <p:nvPr/>
        </p:nvSpPr>
        <p:spPr bwMode="auto">
          <a:xfrm rot="-628888">
            <a:off x="4660679" y="3629484"/>
            <a:ext cx="1215077" cy="397545"/>
          </a:xfrm>
          <a:prstGeom prst="rect">
            <a:avLst/>
          </a:prstGeom>
          <a:solidFill>
            <a:srgbClr val="CCECFF"/>
          </a:solidFill>
          <a:ln w="38100" cmpd="dbl" algn="ctr">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mn-lt"/>
                <a:ea typeface="黑体" panose="02010609060101010101" pitchFamily="2" charset="-122"/>
              </a:rPr>
              <a:t>数据传送</a:t>
            </a:r>
          </a:p>
        </p:txBody>
      </p:sp>
      <p:sp>
        <p:nvSpPr>
          <p:cNvPr id="42" name="Text Box 41"/>
          <p:cNvSpPr txBox="1">
            <a:spLocks noChangeArrowheads="1"/>
          </p:cNvSpPr>
          <p:nvPr/>
        </p:nvSpPr>
        <p:spPr bwMode="auto">
          <a:xfrm>
            <a:off x="1853505" y="5373688"/>
            <a:ext cx="6167073" cy="954107"/>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Char char="•"/>
              <a:defRPr/>
            </a:pPr>
            <a:r>
              <a:rPr kumimoji="0" lang="en-US" altLang="zh-CN" sz="2800" i="0" u="none" strike="noStrike" kern="0" cap="none" spc="0" normalizeH="0" baseline="0" noProof="0">
                <a:ln>
                  <a:noFill/>
                </a:ln>
                <a:solidFill>
                  <a:srgbClr val="000099"/>
                </a:solidFill>
                <a:effectLst/>
                <a:uLnTx/>
                <a:uFillTx/>
                <a:latin typeface="+mn-lt"/>
                <a:ea typeface="黑体" panose="02010609060101010101" pitchFamily="2" charset="-122"/>
              </a:rPr>
              <a:t>  </a:t>
            </a:r>
            <a:r>
              <a:rPr kumimoji="0" lang="zh-CN" altLang="en-US" sz="2800" i="0" u="none" strike="noStrike" kern="0" cap="none" spc="0" normalizeH="0" baseline="0" noProof="0">
                <a:ln>
                  <a:noFill/>
                </a:ln>
                <a:solidFill>
                  <a:srgbClr val="000099"/>
                </a:solidFill>
                <a:effectLst/>
                <a:uLnTx/>
                <a:uFillTx/>
                <a:latin typeface="+mn-lt"/>
                <a:ea typeface="黑体" panose="02010609060101010101" pitchFamily="2" charset="-122"/>
              </a:rPr>
              <a:t>若 </a:t>
            </a:r>
            <a:r>
              <a:rPr kumimoji="0" lang="en-US" altLang="zh-CN" sz="2800" i="0" u="none" strike="noStrike" kern="0" cap="none" spc="0" normalizeH="0" baseline="0" noProof="0">
                <a:ln>
                  <a:noFill/>
                </a:ln>
                <a:solidFill>
                  <a:srgbClr val="000099"/>
                </a:solidFill>
                <a:effectLst/>
                <a:uLnTx/>
                <a:uFillTx/>
                <a:latin typeface="+mn-lt"/>
                <a:ea typeface="黑体" panose="02010609060101010101" pitchFamily="2" charset="-122"/>
              </a:rPr>
              <a:t>B </a:t>
            </a:r>
            <a:r>
              <a:rPr kumimoji="0" lang="zh-CN" altLang="en-US" sz="2800" i="0" u="none" strike="noStrike" kern="0" cap="none" spc="0" normalizeH="0" baseline="0" noProof="0">
                <a:ln>
                  <a:noFill/>
                </a:ln>
                <a:solidFill>
                  <a:srgbClr val="000099"/>
                </a:solidFill>
                <a:effectLst/>
                <a:uLnTx/>
                <a:uFillTx/>
                <a:latin typeface="+mn-lt"/>
                <a:ea typeface="黑体" panose="02010609060101010101" pitchFamily="2" charset="-122"/>
              </a:rPr>
              <a:t>已经没有要向 </a:t>
            </a:r>
            <a:r>
              <a:rPr kumimoji="0" lang="en-US" altLang="zh-CN" sz="2800" i="0" u="none" strike="noStrike" kern="0" cap="none" spc="0" normalizeH="0" baseline="0" noProof="0">
                <a:ln>
                  <a:noFill/>
                </a:ln>
                <a:solidFill>
                  <a:srgbClr val="000099"/>
                </a:solidFill>
                <a:effectLst/>
                <a:uLnTx/>
                <a:uFillTx/>
                <a:latin typeface="+mn-lt"/>
                <a:ea typeface="黑体" panose="02010609060101010101" pitchFamily="2" charset="-122"/>
              </a:rPr>
              <a:t>A </a:t>
            </a:r>
            <a:r>
              <a:rPr kumimoji="0" lang="zh-CN" altLang="en-US" sz="2800" i="0" u="none" strike="noStrike" kern="0" cap="none" spc="0" normalizeH="0" baseline="0" noProof="0">
                <a:ln>
                  <a:noFill/>
                </a:ln>
                <a:solidFill>
                  <a:srgbClr val="000099"/>
                </a:solidFill>
                <a:effectLst/>
                <a:uLnTx/>
                <a:uFillTx/>
                <a:latin typeface="+mn-lt"/>
                <a:ea typeface="黑体" panose="02010609060101010101" pitchFamily="2" charset="-122"/>
              </a:rPr>
              <a:t>发送的数据，</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i="0" u="none" strike="noStrike" kern="0" cap="none" spc="0" normalizeH="0" baseline="0" noProof="0">
                <a:ln>
                  <a:noFill/>
                </a:ln>
                <a:solidFill>
                  <a:srgbClr val="000099"/>
                </a:solidFill>
                <a:effectLst/>
                <a:uLnTx/>
                <a:uFillTx/>
                <a:latin typeface="+mn-lt"/>
                <a:ea typeface="黑体" panose="02010609060101010101" pitchFamily="2" charset="-122"/>
              </a:rPr>
              <a:t>   其应用进程就通知 </a:t>
            </a:r>
            <a:r>
              <a:rPr kumimoji="0" lang="en-US" altLang="zh-CN" sz="2800" i="0" u="none" strike="noStrike" kern="0" cap="none" spc="0" normalizeH="0" baseline="0" noProof="0">
                <a:ln>
                  <a:noFill/>
                </a:ln>
                <a:solidFill>
                  <a:srgbClr val="000099"/>
                </a:solidFill>
                <a:effectLst/>
                <a:uLnTx/>
                <a:uFillTx/>
                <a:latin typeface="+mn-lt"/>
                <a:ea typeface="黑体" panose="02010609060101010101" pitchFamily="2" charset="-122"/>
              </a:rPr>
              <a:t>TCP </a:t>
            </a:r>
            <a:r>
              <a:rPr kumimoji="0" lang="zh-CN" altLang="en-US" sz="2800" i="0" u="none" strike="noStrike" kern="0" cap="none" spc="0" normalizeH="0" baseline="0" noProof="0">
                <a:ln>
                  <a:noFill/>
                </a:ln>
                <a:solidFill>
                  <a:srgbClr val="000099"/>
                </a:solidFill>
                <a:effectLst/>
                <a:uLnTx/>
                <a:uFillTx/>
                <a:latin typeface="+mn-lt"/>
                <a:ea typeface="黑体" panose="02010609060101010101" pitchFamily="2" charset="-122"/>
              </a:rPr>
              <a:t>释放连接。 </a:t>
            </a:r>
          </a:p>
        </p:txBody>
      </p:sp>
      <p:sp>
        <p:nvSpPr>
          <p:cNvPr id="44" name="Text Box 30"/>
          <p:cNvSpPr txBox="1">
            <a:spLocks noChangeArrowheads="1"/>
          </p:cNvSpPr>
          <p:nvPr/>
        </p:nvSpPr>
        <p:spPr bwMode="auto">
          <a:xfrm>
            <a:off x="1132656" y="34925"/>
            <a:ext cx="7924800" cy="650875"/>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TCP </a:t>
            </a:r>
            <a:r>
              <a:rPr kumimoji="0" lang="zh-CN" altLang="en-US"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的连接释放：</a:t>
            </a:r>
            <a:r>
              <a:rPr kumimoji="0" lang="zh-CN" altLang="en-US" sz="3600" b="1" i="0" u="none" strike="noStrike" kern="0" cap="none" spc="0" normalizeH="0" baseline="0" noProof="0" dirty="0" smtClean="0">
                <a:ln>
                  <a:noFill/>
                </a:ln>
                <a:solidFill>
                  <a:srgbClr val="333399"/>
                </a:solidFill>
                <a:effectLst/>
                <a:uLnTx/>
                <a:uFillTx/>
                <a:latin typeface="Arial" panose="020B0604020202020204" pitchFamily="34" charset="0"/>
                <a:ea typeface="黑体" panose="02010609060101010101" pitchFamily="2" charset="-122"/>
              </a:rPr>
              <a:t>采用</a:t>
            </a:r>
            <a:r>
              <a:rPr kumimoji="0" lang="zh-CN" altLang="zh-CN" sz="3600" kern="0" dirty="0">
                <a:solidFill>
                  <a:srgbClr val="FF0000"/>
                </a:solidFill>
                <a:latin typeface="Arial" panose="020B0604020202020204" pitchFamily="34" charset="0"/>
                <a:ea typeface="黑体" panose="02010609060101010101" pitchFamily="2" charset="-122"/>
              </a:rPr>
              <a:t>四报文握手</a:t>
            </a:r>
            <a:endParaRPr kumimoji="0" lang="zh-CN" altLang="en-US" sz="3600" kern="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2891160" y="2349500"/>
            <a:ext cx="4248150" cy="4062413"/>
            <a:chOff x="1474" y="1888"/>
            <a:chExt cx="2676" cy="2432"/>
          </a:xfrm>
        </p:grpSpPr>
        <p:sp>
          <p:nvSpPr>
            <p:cNvPr id="5" name="Line 3"/>
            <p:cNvSpPr>
              <a:spLocks noChangeShapeType="1"/>
            </p:cNvSpPr>
            <p:nvPr/>
          </p:nvSpPr>
          <p:spPr bwMode="auto">
            <a:xfrm>
              <a:off x="1474"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 name="Line 4"/>
            <p:cNvSpPr>
              <a:spLocks noChangeShapeType="1"/>
            </p:cNvSpPr>
            <p:nvPr/>
          </p:nvSpPr>
          <p:spPr bwMode="auto">
            <a:xfrm>
              <a:off x="4150"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7" name="AutoShape 5"/>
          <p:cNvSpPr>
            <a:spLocks noChangeArrowheads="1"/>
          </p:cNvSpPr>
          <p:nvPr/>
        </p:nvSpPr>
        <p:spPr bwMode="auto">
          <a:xfrm rot="-651552">
            <a:off x="4136257" y="3895725"/>
            <a:ext cx="676275" cy="236538"/>
          </a:xfrm>
          <a:prstGeom prst="leftArrow">
            <a:avLst>
              <a:gd name="adj1" fmla="val 53620"/>
              <a:gd name="adj2" fmla="val 119816"/>
            </a:avLst>
          </a:prstGeom>
          <a:solidFill>
            <a:srgbClr val="FF0000"/>
          </a:solidFill>
          <a:ln w="12700" algn="ctr">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8" name="AutoShape 6"/>
          <p:cNvSpPr>
            <a:spLocks noChangeArrowheads="1"/>
          </p:cNvSpPr>
          <p:nvPr/>
        </p:nvSpPr>
        <p:spPr bwMode="auto">
          <a:xfrm>
            <a:off x="3845744" y="1863725"/>
            <a:ext cx="2384425" cy="252413"/>
          </a:xfrm>
          <a:prstGeom prst="leftRightArrow">
            <a:avLst>
              <a:gd name="adj1" fmla="val 55880"/>
              <a:gd name="adj2" fmla="val 108285"/>
            </a:avLst>
          </a:prstGeom>
          <a:solidFill>
            <a:srgbClr val="FF0000"/>
          </a:solidFill>
          <a:ln w="12700" algn="ctr">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9" name="Group 7"/>
          <p:cNvGrpSpPr/>
          <p:nvPr/>
        </p:nvGrpSpPr>
        <p:grpSpPr bwMode="auto">
          <a:xfrm>
            <a:off x="2912294" y="2355850"/>
            <a:ext cx="4133850" cy="768350"/>
            <a:chOff x="1614" y="1484"/>
            <a:chExt cx="2604" cy="484"/>
          </a:xfrm>
        </p:grpSpPr>
        <p:sp>
          <p:nvSpPr>
            <p:cNvPr id="10" name="Rectangle 8"/>
            <p:cNvSpPr>
              <a:spLocks noChangeArrowheads="1"/>
            </p:cNvSpPr>
            <p:nvPr/>
          </p:nvSpPr>
          <p:spPr bwMode="auto">
            <a:xfrm rot="597975">
              <a:off x="2449" y="1520"/>
              <a:ext cx="129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mn-lt"/>
                  <a:ea typeface="黑体" panose="02010609060101010101" pitchFamily="2" charset="-122"/>
                </a:rPr>
                <a:t>FIN = 1, seq = u</a:t>
              </a:r>
            </a:p>
          </p:txBody>
        </p:sp>
        <p:sp>
          <p:nvSpPr>
            <p:cNvPr id="11" name="Line 9"/>
            <p:cNvSpPr>
              <a:spLocks noChangeShapeType="1"/>
            </p:cNvSpPr>
            <p:nvPr/>
          </p:nvSpPr>
          <p:spPr bwMode="auto">
            <a:xfrm>
              <a:off x="1614" y="1484"/>
              <a:ext cx="2604" cy="484"/>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2" name="Group 10"/>
          <p:cNvGrpSpPr/>
          <p:nvPr/>
        </p:nvGrpSpPr>
        <p:grpSpPr bwMode="auto">
          <a:xfrm>
            <a:off x="2926582" y="3167063"/>
            <a:ext cx="4133850" cy="769937"/>
            <a:chOff x="1623" y="1995"/>
            <a:chExt cx="2604" cy="485"/>
          </a:xfrm>
        </p:grpSpPr>
        <p:sp>
          <p:nvSpPr>
            <p:cNvPr id="13" name="Rectangle 11"/>
            <p:cNvSpPr>
              <a:spLocks noChangeArrowheads="1"/>
            </p:cNvSpPr>
            <p:nvPr/>
          </p:nvSpPr>
          <p:spPr bwMode="auto">
            <a:xfrm rot="20990024" flipH="1">
              <a:off x="1828" y="2020"/>
              <a:ext cx="203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ACK = 1, seq = v, ack= u </a:t>
              </a: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endParaRPr>
            </a:p>
          </p:txBody>
        </p:sp>
        <p:sp>
          <p:nvSpPr>
            <p:cNvPr id="14" name="Line 12"/>
            <p:cNvSpPr>
              <a:spLocks noChangeShapeType="1"/>
            </p:cNvSpPr>
            <p:nvPr/>
          </p:nvSpPr>
          <p:spPr bwMode="auto">
            <a:xfrm flipH="1">
              <a:off x="1623" y="1995"/>
              <a:ext cx="2604" cy="485"/>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5" name="Group 13"/>
          <p:cNvGrpSpPr/>
          <p:nvPr/>
        </p:nvGrpSpPr>
        <p:grpSpPr bwMode="auto">
          <a:xfrm>
            <a:off x="2891657" y="4086223"/>
            <a:ext cx="4298950" cy="787399"/>
            <a:chOff x="1601" y="2574"/>
            <a:chExt cx="2708" cy="496"/>
          </a:xfrm>
        </p:grpSpPr>
        <p:sp>
          <p:nvSpPr>
            <p:cNvPr id="16" name="Line 14"/>
            <p:cNvSpPr>
              <a:spLocks noChangeShapeType="1"/>
            </p:cNvSpPr>
            <p:nvPr/>
          </p:nvSpPr>
          <p:spPr bwMode="auto">
            <a:xfrm flipH="1">
              <a:off x="1601" y="2585"/>
              <a:ext cx="2604" cy="485"/>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7" name="Rectangle 15"/>
            <p:cNvSpPr>
              <a:spLocks noChangeArrowheads="1"/>
            </p:cNvSpPr>
            <p:nvPr/>
          </p:nvSpPr>
          <p:spPr bwMode="auto">
            <a:xfrm rot="20943314" flipH="1">
              <a:off x="1683" y="2574"/>
              <a:ext cx="262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FIN = 1, ACK = 1, seq = w, ack= u </a:t>
              </a: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endParaRPr>
            </a:p>
          </p:txBody>
        </p:sp>
      </p:grpSp>
      <p:sp>
        <p:nvSpPr>
          <p:cNvPr id="18" name="Rectangle 16"/>
          <p:cNvSpPr>
            <a:spLocks noChangeArrowheads="1"/>
          </p:cNvSpPr>
          <p:nvPr/>
        </p:nvSpPr>
        <p:spPr bwMode="auto">
          <a:xfrm>
            <a:off x="1956619" y="1611313"/>
            <a:ext cx="954088" cy="67310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9" name="Rectangle 17"/>
          <p:cNvSpPr>
            <a:spLocks noChangeArrowheads="1"/>
          </p:cNvSpPr>
          <p:nvPr/>
        </p:nvSpPr>
        <p:spPr bwMode="auto">
          <a:xfrm>
            <a:off x="7042969" y="1611313"/>
            <a:ext cx="955675" cy="147955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20" name="Group 18"/>
          <p:cNvGrpSpPr/>
          <p:nvPr/>
        </p:nvGrpSpPr>
        <p:grpSpPr bwMode="auto">
          <a:xfrm>
            <a:off x="1858194" y="1528763"/>
            <a:ext cx="6278563" cy="82550"/>
            <a:chOff x="1020" y="481"/>
            <a:chExt cx="4037" cy="46"/>
          </a:xfrm>
        </p:grpSpPr>
        <p:sp>
          <p:nvSpPr>
            <p:cNvPr id="21" name="Line 19"/>
            <p:cNvSpPr>
              <a:spLocks noChangeShapeType="1"/>
            </p:cNvSpPr>
            <p:nvPr/>
          </p:nvSpPr>
          <p:spPr bwMode="auto">
            <a:xfrm>
              <a:off x="1020" y="527"/>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2" name="Line 20"/>
            <p:cNvSpPr>
              <a:spLocks noChangeShapeType="1"/>
            </p:cNvSpPr>
            <p:nvPr/>
          </p:nvSpPr>
          <p:spPr bwMode="auto">
            <a:xfrm>
              <a:off x="1020" y="481"/>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23" name="Group 21"/>
          <p:cNvGrpSpPr/>
          <p:nvPr/>
        </p:nvGrpSpPr>
        <p:grpSpPr bwMode="auto">
          <a:xfrm>
            <a:off x="848544" y="1257300"/>
            <a:ext cx="1403350" cy="1082675"/>
            <a:chOff x="314" y="792"/>
            <a:chExt cx="884" cy="682"/>
          </a:xfrm>
        </p:grpSpPr>
        <p:sp>
          <p:nvSpPr>
            <p:cNvPr id="24" name="Freeform 22"/>
            <p:cNvSpPr/>
            <p:nvPr/>
          </p:nvSpPr>
          <p:spPr bwMode="auto">
            <a:xfrm>
              <a:off x="349" y="792"/>
              <a:ext cx="849" cy="682"/>
            </a:xfrm>
            <a:custGeom>
              <a:avLst/>
              <a:gdLst>
                <a:gd name="T0" fmla="*/ 849 w 769"/>
                <a:gd name="T1" fmla="*/ 0 h 584"/>
                <a:gd name="T2" fmla="*/ 0 w 769"/>
                <a:gd name="T3" fmla="*/ 11 h 584"/>
                <a:gd name="T4" fmla="*/ 0 w 769"/>
                <a:gd name="T5" fmla="*/ 682 h 584"/>
                <a:gd name="T6" fmla="*/ 666 w 769"/>
                <a:gd name="T7" fmla="*/ 682 h 5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9" h="584">
                  <a:moveTo>
                    <a:pt x="769" y="0"/>
                  </a:moveTo>
                  <a:lnTo>
                    <a:pt x="0" y="9"/>
                  </a:lnTo>
                  <a:lnTo>
                    <a:pt x="0" y="584"/>
                  </a:lnTo>
                  <a:lnTo>
                    <a:pt x="603" y="584"/>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5" name="Rectangle 23"/>
            <p:cNvSpPr>
              <a:spLocks noChangeArrowheads="1"/>
            </p:cNvSpPr>
            <p:nvPr/>
          </p:nvSpPr>
          <p:spPr bwMode="auto">
            <a:xfrm>
              <a:off x="314" y="122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主动关闭</a:t>
              </a:r>
            </a:p>
          </p:txBody>
        </p:sp>
      </p:grpSp>
      <p:grpSp>
        <p:nvGrpSpPr>
          <p:cNvPr id="26" name="Group 24"/>
          <p:cNvGrpSpPr/>
          <p:nvPr/>
        </p:nvGrpSpPr>
        <p:grpSpPr bwMode="auto">
          <a:xfrm>
            <a:off x="7762107" y="1190625"/>
            <a:ext cx="1408112" cy="2905125"/>
            <a:chOff x="4669" y="750"/>
            <a:chExt cx="887" cy="1830"/>
          </a:xfrm>
        </p:grpSpPr>
        <p:sp>
          <p:nvSpPr>
            <p:cNvPr id="27" name="Freeform 25"/>
            <p:cNvSpPr/>
            <p:nvPr/>
          </p:nvSpPr>
          <p:spPr bwMode="auto">
            <a:xfrm>
              <a:off x="4669" y="750"/>
              <a:ext cx="887" cy="1830"/>
            </a:xfrm>
            <a:custGeom>
              <a:avLst/>
              <a:gdLst>
                <a:gd name="T0" fmla="*/ 0 w 868"/>
                <a:gd name="T1" fmla="*/ 0 h 1493"/>
                <a:gd name="T2" fmla="*/ 887 w 868"/>
                <a:gd name="T3" fmla="*/ 9 h 1493"/>
                <a:gd name="T4" fmla="*/ 887 w 868"/>
                <a:gd name="T5" fmla="*/ 1830 h 1493"/>
                <a:gd name="T6" fmla="*/ 127 w 868"/>
                <a:gd name="T7" fmla="*/ 1830 h 14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8" h="1493">
                  <a:moveTo>
                    <a:pt x="0" y="0"/>
                  </a:moveTo>
                  <a:lnTo>
                    <a:pt x="868" y="7"/>
                  </a:lnTo>
                  <a:lnTo>
                    <a:pt x="868" y="1493"/>
                  </a:lnTo>
                  <a:lnTo>
                    <a:pt x="124" y="1493"/>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8" name="Rectangle 26"/>
            <p:cNvSpPr>
              <a:spLocks noChangeArrowheads="1"/>
            </p:cNvSpPr>
            <p:nvPr/>
          </p:nvSpPr>
          <p:spPr bwMode="auto">
            <a:xfrm>
              <a:off x="4855" y="2306"/>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被动关闭</a:t>
              </a:r>
            </a:p>
          </p:txBody>
        </p:sp>
      </p:grpSp>
      <p:sp>
        <p:nvSpPr>
          <p:cNvPr id="29" name="Rectangle 27"/>
          <p:cNvSpPr>
            <a:spLocks noChangeArrowheads="1"/>
          </p:cNvSpPr>
          <p:nvPr/>
        </p:nvSpPr>
        <p:spPr bwMode="auto">
          <a:xfrm>
            <a:off x="4480744" y="1778000"/>
            <a:ext cx="1215077" cy="397545"/>
          </a:xfrm>
          <a:prstGeom prst="rect">
            <a:avLst/>
          </a:prstGeom>
          <a:solidFill>
            <a:srgbClr val="CCECFF"/>
          </a:solidFill>
          <a:ln w="38100" cmpd="dbl" algn="ctr">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mn-lt"/>
                <a:ea typeface="黑体" panose="02010609060101010101" pitchFamily="2" charset="-122"/>
              </a:rPr>
              <a:t>数据传送</a:t>
            </a:r>
          </a:p>
        </p:txBody>
      </p:sp>
      <p:grpSp>
        <p:nvGrpSpPr>
          <p:cNvPr id="30" name="Group 28"/>
          <p:cNvGrpSpPr/>
          <p:nvPr/>
        </p:nvGrpSpPr>
        <p:grpSpPr bwMode="auto">
          <a:xfrm>
            <a:off x="7803382" y="1376363"/>
            <a:ext cx="1206500" cy="1789112"/>
            <a:chOff x="4695" y="867"/>
            <a:chExt cx="760" cy="1127"/>
          </a:xfrm>
        </p:grpSpPr>
        <p:sp>
          <p:nvSpPr>
            <p:cNvPr id="31" name="Freeform 29"/>
            <p:cNvSpPr/>
            <p:nvPr/>
          </p:nvSpPr>
          <p:spPr bwMode="auto">
            <a:xfrm>
              <a:off x="4695" y="867"/>
              <a:ext cx="361" cy="1127"/>
            </a:xfrm>
            <a:custGeom>
              <a:avLst/>
              <a:gdLst>
                <a:gd name="T0" fmla="*/ 80 w 451"/>
                <a:gd name="T1" fmla="*/ 1127 h 965"/>
                <a:gd name="T2" fmla="*/ 269 w 451"/>
                <a:gd name="T3" fmla="*/ 1044 h 965"/>
                <a:gd name="T4" fmla="*/ 341 w 451"/>
                <a:gd name="T5" fmla="*/ 827 h 965"/>
                <a:gd name="T6" fmla="*/ 361 w 451"/>
                <a:gd name="T7" fmla="*/ 487 h 965"/>
                <a:gd name="T8" fmla="*/ 341 w 451"/>
                <a:gd name="T9" fmla="*/ 242 h 965"/>
                <a:gd name="T10" fmla="*/ 269 w 451"/>
                <a:gd name="T11" fmla="*/ 84 h 965"/>
                <a:gd name="T12" fmla="*/ 0 w 451"/>
                <a:gd name="T13" fmla="*/ 0 h 9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51" h="965">
                  <a:moveTo>
                    <a:pt x="100" y="965"/>
                  </a:moveTo>
                  <a:cubicBezTo>
                    <a:pt x="139" y="951"/>
                    <a:pt x="282" y="937"/>
                    <a:pt x="336" y="894"/>
                  </a:cubicBezTo>
                  <a:cubicBezTo>
                    <a:pt x="390" y="851"/>
                    <a:pt x="407" y="787"/>
                    <a:pt x="426" y="708"/>
                  </a:cubicBezTo>
                  <a:cubicBezTo>
                    <a:pt x="445" y="629"/>
                    <a:pt x="451" y="500"/>
                    <a:pt x="451" y="417"/>
                  </a:cubicBezTo>
                  <a:cubicBezTo>
                    <a:pt x="451" y="334"/>
                    <a:pt x="445" y="264"/>
                    <a:pt x="426" y="207"/>
                  </a:cubicBezTo>
                  <a:cubicBezTo>
                    <a:pt x="407" y="150"/>
                    <a:pt x="407" y="106"/>
                    <a:pt x="336" y="72"/>
                  </a:cubicBezTo>
                  <a:cubicBezTo>
                    <a:pt x="265" y="38"/>
                    <a:pt x="70" y="15"/>
                    <a:pt x="0" y="0"/>
                  </a:cubicBez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32" name="Rectangle 30"/>
            <p:cNvSpPr>
              <a:spLocks noChangeArrowheads="1"/>
            </p:cNvSpPr>
            <p:nvPr/>
          </p:nvSpPr>
          <p:spPr bwMode="auto">
            <a:xfrm>
              <a:off x="5047" y="1120"/>
              <a:ext cx="408" cy="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通知</a:t>
              </a:r>
            </a:p>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应用</a:t>
              </a:r>
            </a:p>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进程</a:t>
              </a:r>
            </a:p>
          </p:txBody>
        </p:sp>
      </p:grpSp>
      <p:sp>
        <p:nvSpPr>
          <p:cNvPr id="33" name="Rectangle 31"/>
          <p:cNvSpPr>
            <a:spLocks noChangeArrowheads="1"/>
          </p:cNvSpPr>
          <p:nvPr/>
        </p:nvSpPr>
        <p:spPr bwMode="auto">
          <a:xfrm>
            <a:off x="1937569" y="1622425"/>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sp>
        <p:nvSpPr>
          <p:cNvPr id="34" name="Rectangle 32"/>
          <p:cNvSpPr>
            <a:spLocks noChangeArrowheads="1"/>
          </p:cNvSpPr>
          <p:nvPr/>
        </p:nvSpPr>
        <p:spPr bwMode="auto">
          <a:xfrm>
            <a:off x="7023919" y="2058988"/>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pic>
        <p:nvPicPr>
          <p:cNvPr id="35" name="Picture 3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82044"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3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68394"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Rectangle 35"/>
          <p:cNvSpPr>
            <a:spLocks noChangeArrowheads="1"/>
          </p:cNvSpPr>
          <p:nvPr/>
        </p:nvSpPr>
        <p:spPr bwMode="auto">
          <a:xfrm>
            <a:off x="2572569"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a:t>
            </a:r>
          </a:p>
        </p:txBody>
      </p:sp>
      <p:sp>
        <p:nvSpPr>
          <p:cNvPr id="38" name="Rectangle 36"/>
          <p:cNvSpPr>
            <a:spLocks noChangeArrowheads="1"/>
          </p:cNvSpPr>
          <p:nvPr/>
        </p:nvSpPr>
        <p:spPr bwMode="auto">
          <a:xfrm>
            <a:off x="7073132"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39" name="Rectangle 37"/>
          <p:cNvSpPr>
            <a:spLocks noChangeArrowheads="1"/>
          </p:cNvSpPr>
          <p:nvPr/>
        </p:nvSpPr>
        <p:spPr bwMode="auto">
          <a:xfrm>
            <a:off x="2116957" y="647700"/>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客户</a:t>
            </a:r>
          </a:p>
        </p:txBody>
      </p:sp>
      <p:sp>
        <p:nvSpPr>
          <p:cNvPr id="40" name="Rectangle 38"/>
          <p:cNvSpPr>
            <a:spLocks noChangeArrowheads="1"/>
          </p:cNvSpPr>
          <p:nvPr/>
        </p:nvSpPr>
        <p:spPr bwMode="auto">
          <a:xfrm>
            <a:off x="7084244" y="647700"/>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sp>
        <p:nvSpPr>
          <p:cNvPr id="41" name="Rectangle 39"/>
          <p:cNvSpPr>
            <a:spLocks noChangeArrowheads="1"/>
          </p:cNvSpPr>
          <p:nvPr/>
        </p:nvSpPr>
        <p:spPr bwMode="auto">
          <a:xfrm rot="-628888">
            <a:off x="4652668" y="3629484"/>
            <a:ext cx="1215077" cy="397545"/>
          </a:xfrm>
          <a:prstGeom prst="rect">
            <a:avLst/>
          </a:prstGeom>
          <a:solidFill>
            <a:srgbClr val="CCECFF"/>
          </a:solidFill>
          <a:ln w="38100" cmpd="dbl" algn="ctr">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mn-lt"/>
                <a:ea typeface="黑体" panose="02010609060101010101" pitchFamily="2" charset="-122"/>
              </a:rPr>
              <a:t>数据传送</a:t>
            </a:r>
          </a:p>
        </p:txBody>
      </p:sp>
      <p:sp>
        <p:nvSpPr>
          <p:cNvPr id="42" name="Text Box 41"/>
          <p:cNvSpPr txBox="1">
            <a:spLocks noChangeArrowheads="1"/>
          </p:cNvSpPr>
          <p:nvPr/>
        </p:nvSpPr>
        <p:spPr bwMode="auto">
          <a:xfrm>
            <a:off x="1371674" y="6021388"/>
            <a:ext cx="7397750" cy="528637"/>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Char char="•"/>
              <a:defRPr/>
            </a:pP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A </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收到连接释放报文段后，必须发出确认。 </a:t>
            </a:r>
          </a:p>
        </p:txBody>
      </p:sp>
      <p:grpSp>
        <p:nvGrpSpPr>
          <p:cNvPr id="43" name="Group 42"/>
          <p:cNvGrpSpPr/>
          <p:nvPr/>
        </p:nvGrpSpPr>
        <p:grpSpPr bwMode="auto">
          <a:xfrm>
            <a:off x="2912294" y="4933339"/>
            <a:ext cx="4189413" cy="769937"/>
            <a:chOff x="1614" y="3081"/>
            <a:chExt cx="2639" cy="485"/>
          </a:xfrm>
        </p:grpSpPr>
        <p:sp>
          <p:nvSpPr>
            <p:cNvPr id="44" name="Rectangle 43"/>
            <p:cNvSpPr>
              <a:spLocks noChangeArrowheads="1"/>
            </p:cNvSpPr>
            <p:nvPr/>
          </p:nvSpPr>
          <p:spPr bwMode="auto">
            <a:xfrm rot="610931">
              <a:off x="1901" y="3121"/>
              <a:ext cx="235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ACK = 1, </a:t>
              </a:r>
              <a:r>
                <a:rPr kumimoji="0" lang="en-US" altLang="zh-CN" sz="18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 = u + 1, </a:t>
              </a:r>
              <a:r>
                <a:rPr kumimoji="0" lang="en-US" altLang="zh-CN" sz="1800" b="1" i="0" u="none" strike="noStrike" kern="0" cap="none" spc="0" normalizeH="0" baseline="0" noProof="0" dirty="0" err="1">
                  <a:ln>
                    <a:noFill/>
                  </a:ln>
                  <a:solidFill>
                    <a:srgbClr val="3333CC"/>
                  </a:solidFill>
                  <a:effectLst/>
                  <a:uLnTx/>
                  <a:uFillTx/>
                  <a:latin typeface="+mn-lt"/>
                  <a:ea typeface="黑体" panose="02010609060101010101" pitchFamily="2" charset="-122"/>
                </a:rPr>
                <a:t>ack</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 = w </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sym typeface="Symbol" panose="05050102010706020507" pitchFamily="18" charset="2"/>
                </a:rPr>
                <a:t> 1</a:t>
              </a:r>
            </a:p>
          </p:txBody>
        </p:sp>
        <p:sp>
          <p:nvSpPr>
            <p:cNvPr id="45" name="Line 44"/>
            <p:cNvSpPr>
              <a:spLocks noChangeShapeType="1"/>
            </p:cNvSpPr>
            <p:nvPr/>
          </p:nvSpPr>
          <p:spPr bwMode="auto">
            <a:xfrm>
              <a:off x="1614" y="3081"/>
              <a:ext cx="2604" cy="485"/>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47" name="Text Box 30"/>
          <p:cNvSpPr txBox="1">
            <a:spLocks noChangeArrowheads="1"/>
          </p:cNvSpPr>
          <p:nvPr/>
        </p:nvSpPr>
        <p:spPr bwMode="auto">
          <a:xfrm>
            <a:off x="1132656" y="34925"/>
            <a:ext cx="7924800" cy="650875"/>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TCP </a:t>
            </a:r>
            <a:r>
              <a:rPr kumimoji="0" lang="zh-CN" altLang="en-US"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的连接释放：</a:t>
            </a:r>
            <a:r>
              <a:rPr kumimoji="0" lang="zh-CN" altLang="en-US" sz="3600" b="1" i="0" u="none" strike="noStrike" kern="0" cap="none" spc="0" normalizeH="0" baseline="0" noProof="0" dirty="0" smtClean="0">
                <a:ln>
                  <a:noFill/>
                </a:ln>
                <a:solidFill>
                  <a:srgbClr val="333399"/>
                </a:solidFill>
                <a:effectLst/>
                <a:uLnTx/>
                <a:uFillTx/>
                <a:latin typeface="Arial" panose="020B0604020202020204" pitchFamily="34" charset="0"/>
                <a:ea typeface="黑体" panose="02010609060101010101" pitchFamily="2" charset="-122"/>
              </a:rPr>
              <a:t>采用</a:t>
            </a:r>
            <a:r>
              <a:rPr kumimoji="0" lang="zh-CN" altLang="zh-CN" sz="3600" kern="0" dirty="0">
                <a:solidFill>
                  <a:srgbClr val="FF0000"/>
                </a:solidFill>
                <a:latin typeface="Arial" panose="020B0604020202020204" pitchFamily="34" charset="0"/>
                <a:ea typeface="黑体" panose="02010609060101010101" pitchFamily="2" charset="-122"/>
              </a:rPr>
              <a:t>四报文握手</a:t>
            </a:r>
            <a:endParaRPr kumimoji="0" lang="zh-CN" altLang="en-US" sz="3600" kern="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2881188" y="2349500"/>
            <a:ext cx="4248150" cy="4062413"/>
            <a:chOff x="1474" y="1888"/>
            <a:chExt cx="2676" cy="2432"/>
          </a:xfrm>
        </p:grpSpPr>
        <p:sp>
          <p:nvSpPr>
            <p:cNvPr id="5" name="Line 3"/>
            <p:cNvSpPr>
              <a:spLocks noChangeShapeType="1"/>
            </p:cNvSpPr>
            <p:nvPr/>
          </p:nvSpPr>
          <p:spPr bwMode="auto">
            <a:xfrm>
              <a:off x="1474"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6" name="Line 4"/>
            <p:cNvSpPr>
              <a:spLocks noChangeShapeType="1"/>
            </p:cNvSpPr>
            <p:nvPr/>
          </p:nvSpPr>
          <p:spPr bwMode="auto">
            <a:xfrm>
              <a:off x="4150" y="1888"/>
              <a:ext cx="0" cy="2432"/>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sp>
        <p:nvSpPr>
          <p:cNvPr id="7" name="AutoShape 5"/>
          <p:cNvSpPr>
            <a:spLocks noChangeArrowheads="1"/>
          </p:cNvSpPr>
          <p:nvPr/>
        </p:nvSpPr>
        <p:spPr bwMode="auto">
          <a:xfrm rot="-651552">
            <a:off x="4157538" y="3895725"/>
            <a:ext cx="676275" cy="236538"/>
          </a:xfrm>
          <a:prstGeom prst="leftArrow">
            <a:avLst>
              <a:gd name="adj1" fmla="val 53620"/>
              <a:gd name="adj2" fmla="val 119816"/>
            </a:avLst>
          </a:prstGeom>
          <a:solidFill>
            <a:srgbClr val="FF0000"/>
          </a:solidFill>
          <a:ln w="12700" algn="ctr">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8" name="AutoShape 6"/>
          <p:cNvSpPr>
            <a:spLocks noChangeArrowheads="1"/>
          </p:cNvSpPr>
          <p:nvPr/>
        </p:nvSpPr>
        <p:spPr bwMode="auto">
          <a:xfrm>
            <a:off x="3867025" y="1863725"/>
            <a:ext cx="2384425" cy="252413"/>
          </a:xfrm>
          <a:prstGeom prst="leftRightArrow">
            <a:avLst>
              <a:gd name="adj1" fmla="val 55880"/>
              <a:gd name="adj2" fmla="val 108285"/>
            </a:avLst>
          </a:prstGeom>
          <a:solidFill>
            <a:srgbClr val="FF0000"/>
          </a:solidFill>
          <a:ln w="12700" algn="ctr">
            <a:solidFill>
              <a:srgbClr val="FF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9" name="Group 7"/>
          <p:cNvGrpSpPr/>
          <p:nvPr/>
        </p:nvGrpSpPr>
        <p:grpSpPr bwMode="auto">
          <a:xfrm>
            <a:off x="2933575" y="2355850"/>
            <a:ext cx="4133850" cy="768350"/>
            <a:chOff x="1614" y="1484"/>
            <a:chExt cx="2604" cy="484"/>
          </a:xfrm>
        </p:grpSpPr>
        <p:sp>
          <p:nvSpPr>
            <p:cNvPr id="10" name="Rectangle 8"/>
            <p:cNvSpPr>
              <a:spLocks noChangeArrowheads="1"/>
            </p:cNvSpPr>
            <p:nvPr/>
          </p:nvSpPr>
          <p:spPr bwMode="auto">
            <a:xfrm rot="597975">
              <a:off x="2449" y="1520"/>
              <a:ext cx="129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mn-lt"/>
                  <a:ea typeface="黑体" panose="02010609060101010101" pitchFamily="2" charset="-122"/>
                </a:rPr>
                <a:t>FIN = 1, seq = u</a:t>
              </a:r>
            </a:p>
          </p:txBody>
        </p:sp>
        <p:sp>
          <p:nvSpPr>
            <p:cNvPr id="11" name="Line 9"/>
            <p:cNvSpPr>
              <a:spLocks noChangeShapeType="1"/>
            </p:cNvSpPr>
            <p:nvPr/>
          </p:nvSpPr>
          <p:spPr bwMode="auto">
            <a:xfrm>
              <a:off x="1614" y="1484"/>
              <a:ext cx="2604" cy="484"/>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2" name="Group 10"/>
          <p:cNvGrpSpPr/>
          <p:nvPr/>
        </p:nvGrpSpPr>
        <p:grpSpPr bwMode="auto">
          <a:xfrm>
            <a:off x="2947863" y="3167063"/>
            <a:ext cx="4133850" cy="769937"/>
            <a:chOff x="1623" y="1995"/>
            <a:chExt cx="2604" cy="485"/>
          </a:xfrm>
        </p:grpSpPr>
        <p:sp>
          <p:nvSpPr>
            <p:cNvPr id="13" name="Rectangle 11"/>
            <p:cNvSpPr>
              <a:spLocks noChangeArrowheads="1"/>
            </p:cNvSpPr>
            <p:nvPr/>
          </p:nvSpPr>
          <p:spPr bwMode="auto">
            <a:xfrm rot="20990024" flipH="1">
              <a:off x="1828" y="2020"/>
              <a:ext cx="203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ACK = 1, seq = v, ack= u </a:t>
              </a: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endParaRPr>
            </a:p>
          </p:txBody>
        </p:sp>
        <p:sp>
          <p:nvSpPr>
            <p:cNvPr id="14" name="Line 12"/>
            <p:cNvSpPr>
              <a:spLocks noChangeShapeType="1"/>
            </p:cNvSpPr>
            <p:nvPr/>
          </p:nvSpPr>
          <p:spPr bwMode="auto">
            <a:xfrm flipH="1">
              <a:off x="1623" y="1995"/>
              <a:ext cx="2604" cy="485"/>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15" name="Group 13"/>
          <p:cNvGrpSpPr/>
          <p:nvPr/>
        </p:nvGrpSpPr>
        <p:grpSpPr bwMode="auto">
          <a:xfrm>
            <a:off x="2912938" y="4086223"/>
            <a:ext cx="4298950" cy="787399"/>
            <a:chOff x="1601" y="2574"/>
            <a:chExt cx="2708" cy="496"/>
          </a:xfrm>
        </p:grpSpPr>
        <p:sp>
          <p:nvSpPr>
            <p:cNvPr id="16" name="Line 14"/>
            <p:cNvSpPr>
              <a:spLocks noChangeShapeType="1"/>
            </p:cNvSpPr>
            <p:nvPr/>
          </p:nvSpPr>
          <p:spPr bwMode="auto">
            <a:xfrm flipH="1">
              <a:off x="1601" y="2585"/>
              <a:ext cx="2604" cy="485"/>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7" name="Rectangle 15"/>
            <p:cNvSpPr>
              <a:spLocks noChangeArrowheads="1"/>
            </p:cNvSpPr>
            <p:nvPr/>
          </p:nvSpPr>
          <p:spPr bwMode="auto">
            <a:xfrm rot="20943314" flipH="1">
              <a:off x="1683" y="2574"/>
              <a:ext cx="262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FIN = 1, ACK = 1, seq = w, ack= u </a:t>
              </a: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sym typeface="Symbol" panose="05050102010706020507" pitchFamily="18" charset="2"/>
                </a:rPr>
                <a:t> 1</a:t>
              </a:r>
              <a:endPar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endParaRPr>
            </a:p>
          </p:txBody>
        </p:sp>
      </p:grpSp>
      <p:sp>
        <p:nvSpPr>
          <p:cNvPr id="18" name="Rectangle 16"/>
          <p:cNvSpPr>
            <a:spLocks noChangeArrowheads="1"/>
          </p:cNvSpPr>
          <p:nvPr/>
        </p:nvSpPr>
        <p:spPr bwMode="auto">
          <a:xfrm>
            <a:off x="1977900" y="1611313"/>
            <a:ext cx="954088" cy="67310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19" name="Rectangle 17"/>
          <p:cNvSpPr>
            <a:spLocks noChangeArrowheads="1"/>
          </p:cNvSpPr>
          <p:nvPr/>
        </p:nvSpPr>
        <p:spPr bwMode="auto">
          <a:xfrm>
            <a:off x="7064250" y="1611313"/>
            <a:ext cx="955675" cy="1479550"/>
          </a:xfrm>
          <a:prstGeom prst="rect">
            <a:avLst/>
          </a:prstGeom>
          <a:solidFill>
            <a:srgbClr val="CCFF99"/>
          </a:solidFill>
          <a:ln>
            <a:noFill/>
          </a:ln>
          <a:effectLst>
            <a:outerShdw dist="35921" dir="2700000" algn="ctr" rotWithShape="0">
              <a:srgbClr val="1C1C1C"/>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nvGrpSpPr>
          <p:cNvPr id="20" name="Group 18"/>
          <p:cNvGrpSpPr/>
          <p:nvPr/>
        </p:nvGrpSpPr>
        <p:grpSpPr bwMode="auto">
          <a:xfrm>
            <a:off x="1879475" y="1528763"/>
            <a:ext cx="6278563" cy="82550"/>
            <a:chOff x="1020" y="481"/>
            <a:chExt cx="4037" cy="46"/>
          </a:xfrm>
        </p:grpSpPr>
        <p:sp>
          <p:nvSpPr>
            <p:cNvPr id="21" name="Line 19"/>
            <p:cNvSpPr>
              <a:spLocks noChangeShapeType="1"/>
            </p:cNvSpPr>
            <p:nvPr/>
          </p:nvSpPr>
          <p:spPr bwMode="auto">
            <a:xfrm>
              <a:off x="1020" y="527"/>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2" name="Line 20"/>
            <p:cNvSpPr>
              <a:spLocks noChangeShapeType="1"/>
            </p:cNvSpPr>
            <p:nvPr/>
          </p:nvSpPr>
          <p:spPr bwMode="auto">
            <a:xfrm>
              <a:off x="1020" y="481"/>
              <a:ext cx="4037" cy="0"/>
            </a:xfrm>
            <a:prstGeom prst="line">
              <a:avLst/>
            </a:prstGeom>
            <a:noFill/>
            <a:ln w="12700">
              <a:solidFill>
                <a:srgbClr val="3333CC"/>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grpSp>
      <p:grpSp>
        <p:nvGrpSpPr>
          <p:cNvPr id="23" name="Group 21"/>
          <p:cNvGrpSpPr/>
          <p:nvPr/>
        </p:nvGrpSpPr>
        <p:grpSpPr bwMode="auto">
          <a:xfrm>
            <a:off x="869825" y="1257300"/>
            <a:ext cx="1403350" cy="1082675"/>
            <a:chOff x="314" y="792"/>
            <a:chExt cx="884" cy="682"/>
          </a:xfrm>
        </p:grpSpPr>
        <p:sp>
          <p:nvSpPr>
            <p:cNvPr id="24" name="Freeform 22"/>
            <p:cNvSpPr/>
            <p:nvPr/>
          </p:nvSpPr>
          <p:spPr bwMode="auto">
            <a:xfrm>
              <a:off x="349" y="792"/>
              <a:ext cx="849" cy="682"/>
            </a:xfrm>
            <a:custGeom>
              <a:avLst/>
              <a:gdLst>
                <a:gd name="T0" fmla="*/ 849 w 769"/>
                <a:gd name="T1" fmla="*/ 0 h 584"/>
                <a:gd name="T2" fmla="*/ 0 w 769"/>
                <a:gd name="T3" fmla="*/ 11 h 584"/>
                <a:gd name="T4" fmla="*/ 0 w 769"/>
                <a:gd name="T5" fmla="*/ 682 h 584"/>
                <a:gd name="T6" fmla="*/ 666 w 769"/>
                <a:gd name="T7" fmla="*/ 682 h 5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69" h="584">
                  <a:moveTo>
                    <a:pt x="769" y="0"/>
                  </a:moveTo>
                  <a:lnTo>
                    <a:pt x="0" y="9"/>
                  </a:lnTo>
                  <a:lnTo>
                    <a:pt x="0" y="584"/>
                  </a:lnTo>
                  <a:lnTo>
                    <a:pt x="603" y="584"/>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5" name="Rectangle 23"/>
            <p:cNvSpPr>
              <a:spLocks noChangeArrowheads="1"/>
            </p:cNvSpPr>
            <p:nvPr/>
          </p:nvSpPr>
          <p:spPr bwMode="auto">
            <a:xfrm>
              <a:off x="314" y="1227"/>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主动关闭</a:t>
              </a:r>
            </a:p>
          </p:txBody>
        </p:sp>
      </p:grpSp>
      <p:grpSp>
        <p:nvGrpSpPr>
          <p:cNvPr id="26" name="Group 24"/>
          <p:cNvGrpSpPr/>
          <p:nvPr/>
        </p:nvGrpSpPr>
        <p:grpSpPr bwMode="auto">
          <a:xfrm>
            <a:off x="7783388" y="1190625"/>
            <a:ext cx="1408112" cy="2905125"/>
            <a:chOff x="4669" y="750"/>
            <a:chExt cx="887" cy="1830"/>
          </a:xfrm>
        </p:grpSpPr>
        <p:sp>
          <p:nvSpPr>
            <p:cNvPr id="27" name="Freeform 25"/>
            <p:cNvSpPr/>
            <p:nvPr/>
          </p:nvSpPr>
          <p:spPr bwMode="auto">
            <a:xfrm>
              <a:off x="4669" y="750"/>
              <a:ext cx="887" cy="1830"/>
            </a:xfrm>
            <a:custGeom>
              <a:avLst/>
              <a:gdLst>
                <a:gd name="T0" fmla="*/ 0 w 868"/>
                <a:gd name="T1" fmla="*/ 0 h 1493"/>
                <a:gd name="T2" fmla="*/ 887 w 868"/>
                <a:gd name="T3" fmla="*/ 9 h 1493"/>
                <a:gd name="T4" fmla="*/ 887 w 868"/>
                <a:gd name="T5" fmla="*/ 1830 h 1493"/>
                <a:gd name="T6" fmla="*/ 127 w 868"/>
                <a:gd name="T7" fmla="*/ 1830 h 14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8" h="1493">
                  <a:moveTo>
                    <a:pt x="0" y="0"/>
                  </a:moveTo>
                  <a:lnTo>
                    <a:pt x="868" y="7"/>
                  </a:lnTo>
                  <a:lnTo>
                    <a:pt x="868" y="1493"/>
                  </a:lnTo>
                  <a:lnTo>
                    <a:pt x="124" y="1493"/>
                  </a:ln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28" name="Rectangle 26"/>
            <p:cNvSpPr>
              <a:spLocks noChangeArrowheads="1"/>
            </p:cNvSpPr>
            <p:nvPr/>
          </p:nvSpPr>
          <p:spPr bwMode="auto">
            <a:xfrm>
              <a:off x="4855" y="2306"/>
              <a:ext cx="7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被动关闭</a:t>
              </a:r>
            </a:p>
          </p:txBody>
        </p:sp>
      </p:grpSp>
      <p:sp>
        <p:nvSpPr>
          <p:cNvPr id="29" name="Rectangle 27"/>
          <p:cNvSpPr>
            <a:spLocks noChangeArrowheads="1"/>
          </p:cNvSpPr>
          <p:nvPr/>
        </p:nvSpPr>
        <p:spPr bwMode="auto">
          <a:xfrm>
            <a:off x="4502025" y="1778000"/>
            <a:ext cx="1215077" cy="397545"/>
          </a:xfrm>
          <a:prstGeom prst="rect">
            <a:avLst/>
          </a:prstGeom>
          <a:solidFill>
            <a:srgbClr val="CCECFF"/>
          </a:solidFill>
          <a:ln w="38100" cmpd="dbl" algn="ctr">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mn-lt"/>
                <a:ea typeface="黑体" panose="02010609060101010101" pitchFamily="2" charset="-122"/>
              </a:rPr>
              <a:t>数据传送</a:t>
            </a:r>
          </a:p>
        </p:txBody>
      </p:sp>
      <p:grpSp>
        <p:nvGrpSpPr>
          <p:cNvPr id="30" name="Group 28"/>
          <p:cNvGrpSpPr/>
          <p:nvPr/>
        </p:nvGrpSpPr>
        <p:grpSpPr bwMode="auto">
          <a:xfrm>
            <a:off x="7824663" y="1376363"/>
            <a:ext cx="1206500" cy="1789112"/>
            <a:chOff x="4695" y="867"/>
            <a:chExt cx="760" cy="1127"/>
          </a:xfrm>
        </p:grpSpPr>
        <p:sp>
          <p:nvSpPr>
            <p:cNvPr id="31" name="Freeform 29"/>
            <p:cNvSpPr/>
            <p:nvPr/>
          </p:nvSpPr>
          <p:spPr bwMode="auto">
            <a:xfrm>
              <a:off x="4695" y="867"/>
              <a:ext cx="361" cy="1127"/>
            </a:xfrm>
            <a:custGeom>
              <a:avLst/>
              <a:gdLst>
                <a:gd name="T0" fmla="*/ 80 w 451"/>
                <a:gd name="T1" fmla="*/ 1127 h 965"/>
                <a:gd name="T2" fmla="*/ 269 w 451"/>
                <a:gd name="T3" fmla="*/ 1044 h 965"/>
                <a:gd name="T4" fmla="*/ 341 w 451"/>
                <a:gd name="T5" fmla="*/ 827 h 965"/>
                <a:gd name="T6" fmla="*/ 361 w 451"/>
                <a:gd name="T7" fmla="*/ 487 h 965"/>
                <a:gd name="T8" fmla="*/ 341 w 451"/>
                <a:gd name="T9" fmla="*/ 242 h 965"/>
                <a:gd name="T10" fmla="*/ 269 w 451"/>
                <a:gd name="T11" fmla="*/ 84 h 965"/>
                <a:gd name="T12" fmla="*/ 0 w 451"/>
                <a:gd name="T13" fmla="*/ 0 h 9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51" h="965">
                  <a:moveTo>
                    <a:pt x="100" y="965"/>
                  </a:moveTo>
                  <a:cubicBezTo>
                    <a:pt x="139" y="951"/>
                    <a:pt x="282" y="937"/>
                    <a:pt x="336" y="894"/>
                  </a:cubicBezTo>
                  <a:cubicBezTo>
                    <a:pt x="390" y="851"/>
                    <a:pt x="407" y="787"/>
                    <a:pt x="426" y="708"/>
                  </a:cubicBezTo>
                  <a:cubicBezTo>
                    <a:pt x="445" y="629"/>
                    <a:pt x="451" y="500"/>
                    <a:pt x="451" y="417"/>
                  </a:cubicBezTo>
                  <a:cubicBezTo>
                    <a:pt x="451" y="334"/>
                    <a:pt x="445" y="264"/>
                    <a:pt x="426" y="207"/>
                  </a:cubicBezTo>
                  <a:cubicBezTo>
                    <a:pt x="407" y="150"/>
                    <a:pt x="407" y="106"/>
                    <a:pt x="336" y="72"/>
                  </a:cubicBezTo>
                  <a:cubicBezTo>
                    <a:pt x="265" y="38"/>
                    <a:pt x="70" y="15"/>
                    <a:pt x="0" y="0"/>
                  </a:cubicBezTo>
                </a:path>
              </a:pathLst>
            </a:custGeom>
            <a:noFill/>
            <a:ln w="28575" cap="flat" cmpd="sng">
              <a:solidFill>
                <a:srgbClr val="3333CC"/>
              </a:solidFill>
              <a:prstDash val="solid"/>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32" name="Rectangle 30"/>
            <p:cNvSpPr>
              <a:spLocks noChangeArrowheads="1"/>
            </p:cNvSpPr>
            <p:nvPr/>
          </p:nvSpPr>
          <p:spPr bwMode="auto">
            <a:xfrm>
              <a:off x="5047" y="1120"/>
              <a:ext cx="408" cy="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通知</a:t>
              </a:r>
            </a:p>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应用</a:t>
              </a:r>
            </a:p>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进程</a:t>
              </a:r>
            </a:p>
          </p:txBody>
        </p:sp>
      </p:grpSp>
      <p:sp>
        <p:nvSpPr>
          <p:cNvPr id="33" name="Rectangle 31"/>
          <p:cNvSpPr>
            <a:spLocks noChangeArrowheads="1"/>
          </p:cNvSpPr>
          <p:nvPr/>
        </p:nvSpPr>
        <p:spPr bwMode="auto">
          <a:xfrm>
            <a:off x="1958850" y="1622425"/>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sp>
        <p:nvSpPr>
          <p:cNvPr id="34" name="Rectangle 32"/>
          <p:cNvSpPr>
            <a:spLocks noChangeArrowheads="1"/>
          </p:cNvSpPr>
          <p:nvPr/>
        </p:nvSpPr>
        <p:spPr bwMode="auto">
          <a:xfrm>
            <a:off x="7045200" y="2058988"/>
            <a:ext cx="1041953"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ESTAB-</a:t>
            </a:r>
          </a:p>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LISHED</a:t>
            </a:r>
          </a:p>
        </p:txBody>
      </p:sp>
      <p:pic>
        <p:nvPicPr>
          <p:cNvPr id="35" name="Picture 3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3325"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3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9675" y="969963"/>
            <a:ext cx="5048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7" name="Rectangle 35"/>
          <p:cNvSpPr>
            <a:spLocks noChangeArrowheads="1"/>
          </p:cNvSpPr>
          <p:nvPr/>
        </p:nvSpPr>
        <p:spPr bwMode="auto">
          <a:xfrm>
            <a:off x="2593850"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A</a:t>
            </a:r>
          </a:p>
        </p:txBody>
      </p:sp>
      <p:sp>
        <p:nvSpPr>
          <p:cNvPr id="38" name="Rectangle 36"/>
          <p:cNvSpPr>
            <a:spLocks noChangeArrowheads="1"/>
          </p:cNvSpPr>
          <p:nvPr/>
        </p:nvSpPr>
        <p:spPr bwMode="auto">
          <a:xfrm>
            <a:off x="7094413" y="938213"/>
            <a:ext cx="34945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srgbClr val="3333CC"/>
                </a:solidFill>
                <a:effectLst/>
                <a:uLnTx/>
                <a:uFillTx/>
                <a:latin typeface="+mn-lt"/>
                <a:ea typeface="黑体" panose="02010609060101010101" pitchFamily="2" charset="-122"/>
              </a:rPr>
              <a:t>B</a:t>
            </a:r>
          </a:p>
        </p:txBody>
      </p:sp>
      <p:sp>
        <p:nvSpPr>
          <p:cNvPr id="39" name="Rectangle 37"/>
          <p:cNvSpPr>
            <a:spLocks noChangeArrowheads="1"/>
          </p:cNvSpPr>
          <p:nvPr/>
        </p:nvSpPr>
        <p:spPr bwMode="auto">
          <a:xfrm>
            <a:off x="2138238" y="647700"/>
            <a:ext cx="64761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客户</a:t>
            </a:r>
          </a:p>
        </p:txBody>
      </p:sp>
      <p:sp>
        <p:nvSpPr>
          <p:cNvPr id="40" name="Rectangle 38"/>
          <p:cNvSpPr>
            <a:spLocks noChangeArrowheads="1"/>
          </p:cNvSpPr>
          <p:nvPr/>
        </p:nvSpPr>
        <p:spPr bwMode="auto">
          <a:xfrm>
            <a:off x="7105525" y="647700"/>
            <a:ext cx="88005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1800" b="1" i="0" u="none" strike="noStrike" kern="0" cap="none" spc="0" normalizeH="0" baseline="0" noProof="0">
                <a:ln>
                  <a:noFill/>
                </a:ln>
                <a:solidFill>
                  <a:srgbClr val="3333CC"/>
                </a:solidFill>
                <a:effectLst/>
                <a:uLnTx/>
                <a:uFillTx/>
                <a:latin typeface="+mn-lt"/>
                <a:ea typeface="黑体" panose="02010609060101010101" pitchFamily="2" charset="-122"/>
              </a:rPr>
              <a:t>服务器</a:t>
            </a:r>
          </a:p>
        </p:txBody>
      </p:sp>
      <p:sp>
        <p:nvSpPr>
          <p:cNvPr id="41" name="Rectangle 39"/>
          <p:cNvSpPr>
            <a:spLocks noChangeArrowheads="1"/>
          </p:cNvSpPr>
          <p:nvPr/>
        </p:nvSpPr>
        <p:spPr bwMode="auto">
          <a:xfrm rot="-628888">
            <a:off x="4673949" y="3629484"/>
            <a:ext cx="1215077" cy="397545"/>
          </a:xfrm>
          <a:prstGeom prst="rect">
            <a:avLst/>
          </a:prstGeom>
          <a:solidFill>
            <a:srgbClr val="CCECFF"/>
          </a:solidFill>
          <a:ln w="38100" cmpd="dbl" algn="ctr">
            <a:solidFill>
              <a:srgbClr val="3333CC"/>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algn="l" defTabSz="762000" eaLnBrk="0" fontAlgn="auto" latinLnBrk="0" hangingPunct="0">
              <a:lnSpc>
                <a:spcPct val="100000"/>
              </a:lnSpc>
              <a:spcBef>
                <a:spcPts val="0"/>
              </a:spcBef>
              <a:spcAft>
                <a:spcPts val="0"/>
              </a:spcAft>
              <a:buClrTx/>
              <a:buSzTx/>
              <a:buFontTx/>
              <a:buNone/>
              <a:defRPr/>
            </a:pPr>
            <a:r>
              <a:rPr kumimoji="0" lang="zh-CN" altLang="en-US" sz="2000" b="1" i="0" u="none" strike="noStrike" kern="0" cap="none" spc="0" normalizeH="0" baseline="0" noProof="0" dirty="0">
                <a:ln>
                  <a:noFill/>
                </a:ln>
                <a:solidFill>
                  <a:srgbClr val="3333CC"/>
                </a:solidFill>
                <a:effectLst/>
                <a:uLnTx/>
                <a:uFillTx/>
                <a:latin typeface="+mn-lt"/>
                <a:ea typeface="黑体" panose="02010609060101010101" pitchFamily="2" charset="-122"/>
              </a:rPr>
              <a:t>数据传送</a:t>
            </a:r>
          </a:p>
        </p:txBody>
      </p:sp>
      <p:sp>
        <p:nvSpPr>
          <p:cNvPr id="42" name="Text Box 41"/>
          <p:cNvSpPr txBox="1">
            <a:spLocks noChangeArrowheads="1"/>
          </p:cNvSpPr>
          <p:nvPr/>
        </p:nvSpPr>
        <p:spPr bwMode="auto">
          <a:xfrm>
            <a:off x="1136576" y="5786438"/>
            <a:ext cx="8226425" cy="955675"/>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Char char="•"/>
              <a:defRPr/>
            </a:pP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在确认报文段中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ACK = 1</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，确认号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ack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sym typeface="Symbol" panose="05050102010706020507" pitchFamily="18" charset="2"/>
              </a:rPr>
              <a:t></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w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sym typeface="Symbol" panose="05050102010706020507" pitchFamily="18" charset="2"/>
              </a:rPr>
              <a:t></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1</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a:t>
            </a:r>
          </a:p>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自己的序号 </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seq = u + 1</a:t>
            </a:r>
            <a:r>
              <a:rPr kumimoji="0" lang="zh-CN" altLang="en-US"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a:t>
            </a:r>
          </a:p>
        </p:txBody>
      </p:sp>
      <p:sp>
        <p:nvSpPr>
          <p:cNvPr id="43" name="Rectangle 42"/>
          <p:cNvSpPr>
            <a:spLocks noChangeArrowheads="1"/>
          </p:cNvSpPr>
          <p:nvPr/>
        </p:nvSpPr>
        <p:spPr bwMode="auto">
          <a:xfrm rot="610931">
            <a:off x="3390184" y="4996812"/>
            <a:ext cx="3733395"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marL="0" marR="0" lvl="0" indent="0" defTabSz="762000" eaLnBrk="0" fontAlgn="auto" latinLnBrk="0" hangingPunct="0">
              <a:lnSpc>
                <a:spcPct val="100000"/>
              </a:lnSpc>
              <a:spcBef>
                <a:spcPts val="0"/>
              </a:spcBef>
              <a:spcAft>
                <a:spcPts val="0"/>
              </a:spcAft>
              <a:buClrTx/>
              <a:buSzTx/>
              <a:buFontTx/>
              <a:buNone/>
              <a:defRPr/>
            </a:pP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ACK = 1, </a:t>
            </a:r>
            <a:r>
              <a:rPr kumimoji="0" lang="en-US" altLang="zh-CN" sz="1800" b="1" i="0" u="none" strike="noStrike" kern="0" cap="none" spc="0" normalizeH="0" baseline="0" noProof="0" dirty="0" err="1">
                <a:ln>
                  <a:noFill/>
                </a:ln>
                <a:solidFill>
                  <a:srgbClr val="3333CC"/>
                </a:solidFill>
                <a:effectLst/>
                <a:uLnTx/>
                <a:uFillTx/>
                <a:latin typeface="+mn-lt"/>
                <a:ea typeface="黑体" panose="02010609060101010101" pitchFamily="2" charset="-122"/>
              </a:rPr>
              <a:t>seq</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 = u + 1, </a:t>
            </a:r>
            <a:r>
              <a:rPr kumimoji="0" lang="en-US" altLang="zh-CN" sz="1800" b="1" i="0" u="none" strike="noStrike" kern="0" cap="none" spc="0" normalizeH="0" baseline="0" noProof="0" dirty="0" err="1">
                <a:ln>
                  <a:noFill/>
                </a:ln>
                <a:solidFill>
                  <a:srgbClr val="3333CC"/>
                </a:solidFill>
                <a:effectLst/>
                <a:uLnTx/>
                <a:uFillTx/>
                <a:latin typeface="+mn-lt"/>
                <a:ea typeface="黑体" panose="02010609060101010101" pitchFamily="2" charset="-122"/>
              </a:rPr>
              <a:t>ack</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rPr>
              <a:t> = w </a:t>
            </a:r>
            <a:r>
              <a:rPr kumimoji="0" lang="en-US" altLang="zh-CN" sz="1800" b="1" i="0" u="none" strike="noStrike" kern="0" cap="none" spc="0" normalizeH="0" baseline="0" noProof="0" dirty="0">
                <a:ln>
                  <a:noFill/>
                </a:ln>
                <a:solidFill>
                  <a:srgbClr val="3333CC"/>
                </a:solidFill>
                <a:effectLst/>
                <a:uLnTx/>
                <a:uFillTx/>
                <a:latin typeface="+mn-lt"/>
                <a:ea typeface="黑体" panose="02010609060101010101" pitchFamily="2" charset="-122"/>
                <a:sym typeface="Symbol" panose="05050102010706020507" pitchFamily="18" charset="2"/>
              </a:rPr>
              <a:t> 1</a:t>
            </a:r>
          </a:p>
        </p:txBody>
      </p:sp>
      <p:sp>
        <p:nvSpPr>
          <p:cNvPr id="44" name="Line 43"/>
          <p:cNvSpPr>
            <a:spLocks noChangeShapeType="1"/>
          </p:cNvSpPr>
          <p:nvPr/>
        </p:nvSpPr>
        <p:spPr bwMode="auto">
          <a:xfrm>
            <a:off x="2933575" y="4933339"/>
            <a:ext cx="4133850" cy="769937"/>
          </a:xfrm>
          <a:prstGeom prst="line">
            <a:avLst/>
          </a:prstGeom>
          <a:noFill/>
          <a:ln w="3810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Text" lastClr="000000"/>
              </a:solidFill>
              <a:effectLst/>
              <a:uLnTx/>
              <a:uFillTx/>
              <a:latin typeface="+mn-lt"/>
              <a:ea typeface="黑体" panose="02010609060101010101" pitchFamily="2" charset="-122"/>
            </a:endParaRPr>
          </a:p>
        </p:txBody>
      </p:sp>
      <p:sp>
        <p:nvSpPr>
          <p:cNvPr id="46" name="Text Box 30"/>
          <p:cNvSpPr txBox="1">
            <a:spLocks noChangeArrowheads="1"/>
          </p:cNvSpPr>
          <p:nvPr/>
        </p:nvSpPr>
        <p:spPr bwMode="auto">
          <a:xfrm>
            <a:off x="1132656" y="34925"/>
            <a:ext cx="7924800" cy="650875"/>
          </a:xfrm>
          <a:prstGeom prst="rect">
            <a:avLst/>
          </a:prstGeom>
          <a:solidFill>
            <a:srgbClr val="FFFF99"/>
          </a:solidFill>
          <a:ln w="9525">
            <a:solidFill>
              <a:srgbClr val="3333CC"/>
            </a:solidFill>
            <a:miter lim="800000"/>
          </a:ln>
          <a:effectLst>
            <a:outerShdw dist="35921" dir="2700000" algn="ctr" rotWithShape="0">
              <a:srgbClr val="1C1C1C"/>
            </a:outerShdw>
          </a:effec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TCP </a:t>
            </a:r>
            <a:r>
              <a:rPr kumimoji="0" lang="zh-CN" altLang="en-US" sz="3600" b="1" i="0" u="none" strike="noStrike" kern="0" cap="none" spc="0" normalizeH="0" baseline="0" noProof="0" dirty="0">
                <a:ln>
                  <a:noFill/>
                </a:ln>
                <a:solidFill>
                  <a:srgbClr val="333399"/>
                </a:solidFill>
                <a:effectLst/>
                <a:uLnTx/>
                <a:uFillTx/>
                <a:latin typeface="Arial" panose="020B0604020202020204" pitchFamily="34" charset="0"/>
                <a:ea typeface="黑体" panose="02010609060101010101" pitchFamily="2" charset="-122"/>
              </a:rPr>
              <a:t>的连接释放：</a:t>
            </a:r>
            <a:r>
              <a:rPr kumimoji="0" lang="zh-CN" altLang="en-US" sz="3600" b="1" i="0" u="none" strike="noStrike" kern="0" cap="none" spc="0" normalizeH="0" baseline="0" noProof="0" dirty="0" smtClean="0">
                <a:ln>
                  <a:noFill/>
                </a:ln>
                <a:solidFill>
                  <a:srgbClr val="333399"/>
                </a:solidFill>
                <a:effectLst/>
                <a:uLnTx/>
                <a:uFillTx/>
                <a:latin typeface="Arial" panose="020B0604020202020204" pitchFamily="34" charset="0"/>
                <a:ea typeface="黑体" panose="02010609060101010101" pitchFamily="2" charset="-122"/>
              </a:rPr>
              <a:t>采用</a:t>
            </a:r>
            <a:r>
              <a:rPr kumimoji="0" lang="zh-CN" altLang="zh-CN" sz="3600" kern="0" dirty="0">
                <a:solidFill>
                  <a:srgbClr val="FF0000"/>
                </a:solidFill>
                <a:latin typeface="Arial" panose="020B0604020202020204" pitchFamily="34" charset="0"/>
                <a:ea typeface="黑体" panose="02010609060101010101" pitchFamily="2" charset="-122"/>
              </a:rPr>
              <a:t>四报文握手</a:t>
            </a:r>
            <a:endParaRPr kumimoji="0" lang="zh-CN" altLang="en-US" sz="3600" kern="0" dirty="0">
              <a:solidFill>
                <a:srgbClr val="FF0000"/>
              </a:solidFill>
              <a:latin typeface="Arial" panose="020B060402020202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3" name="Rectangle 3"/>
          <p:cNvSpPr>
            <a:spLocks noGrp="1" noChangeArrowheads="1"/>
          </p:cNvSpPr>
          <p:nvPr>
            <p:ph type="title"/>
          </p:nvPr>
        </p:nvSpPr>
        <p:spPr/>
        <p:txBody>
          <a:bodyPr/>
          <a:lstStyle/>
          <a:p>
            <a:pPr algn="ctr"/>
            <a:r>
              <a:rPr lang="en-US" altLang="zh-CN"/>
              <a:t>TCP </a:t>
            </a:r>
            <a:r>
              <a:rPr lang="zh-CN" altLang="en-US"/>
              <a:t>与 </a:t>
            </a:r>
            <a:r>
              <a:rPr lang="en-US" altLang="zh-CN"/>
              <a:t>UDP </a:t>
            </a:r>
          </a:p>
        </p:txBody>
      </p:sp>
      <p:sp>
        <p:nvSpPr>
          <p:cNvPr id="353295" name="Rectangle 15"/>
          <p:cNvSpPr>
            <a:spLocks noGrp="1" noChangeArrowheads="1"/>
          </p:cNvSpPr>
          <p:nvPr>
            <p:ph idx="1"/>
          </p:nvPr>
        </p:nvSpPr>
        <p:spPr/>
        <p:txBody>
          <a:bodyPr/>
          <a:lstStyle/>
          <a:p>
            <a:r>
              <a:rPr lang="en-US" altLang="zh-CN" dirty="0">
                <a:solidFill>
                  <a:srgbClr val="0000FF"/>
                </a:solidFill>
              </a:rPr>
              <a:t>UDP</a:t>
            </a:r>
            <a:r>
              <a:rPr lang="zh-CN" altLang="en-US" dirty="0">
                <a:solidFill>
                  <a:srgbClr val="0000FF"/>
                </a:solidFill>
              </a:rPr>
              <a:t>：一种无连接协议</a:t>
            </a:r>
          </a:p>
          <a:p>
            <a:pPr lvl="1"/>
            <a:r>
              <a:rPr lang="zh-CN" altLang="en-US" dirty="0"/>
              <a:t>提供无连接</a:t>
            </a:r>
            <a:r>
              <a:rPr lang="zh-CN" altLang="en-US" dirty="0" smtClean="0"/>
              <a:t>服务。</a:t>
            </a:r>
            <a:endParaRPr lang="zh-CN" altLang="en-US" dirty="0"/>
          </a:p>
          <a:p>
            <a:pPr lvl="1"/>
            <a:r>
              <a:rPr lang="zh-CN" altLang="en-US" dirty="0">
                <a:solidFill>
                  <a:srgbClr val="FF0000"/>
                </a:solidFill>
              </a:rPr>
              <a:t>在传送数据之前不需要先建立</a:t>
            </a:r>
            <a:r>
              <a:rPr lang="zh-CN" altLang="en-US" dirty="0" smtClean="0">
                <a:solidFill>
                  <a:srgbClr val="FF0000"/>
                </a:solidFill>
              </a:rPr>
              <a:t>连接。</a:t>
            </a:r>
            <a:endParaRPr lang="zh-CN" altLang="en-US" dirty="0">
              <a:solidFill>
                <a:srgbClr val="FF0000"/>
              </a:solidFill>
            </a:endParaRPr>
          </a:p>
          <a:p>
            <a:pPr lvl="1"/>
            <a:r>
              <a:rPr lang="zh-CN" altLang="en-US" dirty="0"/>
              <a:t>传送的数据单位协议是 </a:t>
            </a:r>
            <a:r>
              <a:rPr lang="en-US" altLang="zh-CN" dirty="0">
                <a:solidFill>
                  <a:srgbClr val="FF0000"/>
                </a:solidFill>
              </a:rPr>
              <a:t>UDP </a:t>
            </a:r>
            <a:r>
              <a:rPr lang="zh-CN" altLang="en-US">
                <a:solidFill>
                  <a:srgbClr val="FF0000"/>
                </a:solidFill>
              </a:rPr>
              <a:t>报</a:t>
            </a:r>
            <a:r>
              <a:rPr lang="zh-CN" altLang="en-US" smtClean="0">
                <a:solidFill>
                  <a:srgbClr val="FF0000"/>
                </a:solidFill>
              </a:rPr>
              <a:t>文。</a:t>
            </a:r>
            <a:endParaRPr lang="zh-CN" altLang="en-US" sz="3600" dirty="0">
              <a:solidFill>
                <a:srgbClr val="FF0000"/>
              </a:solidFill>
            </a:endParaRPr>
          </a:p>
          <a:p>
            <a:pPr lvl="1"/>
            <a:r>
              <a:rPr lang="zh-CN" altLang="en-US" dirty="0"/>
              <a:t>对方的运输层在收到 </a:t>
            </a:r>
            <a:r>
              <a:rPr lang="en-US" altLang="zh-CN" dirty="0"/>
              <a:t>UDP </a:t>
            </a:r>
            <a:r>
              <a:rPr lang="zh-CN" altLang="en-US" dirty="0"/>
              <a:t>报文后，不需要给出任何</a:t>
            </a:r>
            <a:r>
              <a:rPr lang="zh-CN" altLang="en-US" dirty="0" smtClean="0"/>
              <a:t>确认。</a:t>
            </a:r>
            <a:endParaRPr lang="zh-CN" altLang="en-US" dirty="0"/>
          </a:p>
          <a:p>
            <a:pPr lvl="1"/>
            <a:r>
              <a:rPr lang="zh-CN" altLang="en-US" dirty="0"/>
              <a:t>虽然 </a:t>
            </a:r>
            <a:r>
              <a:rPr lang="en-US" altLang="zh-CN" dirty="0">
                <a:solidFill>
                  <a:srgbClr val="FF0000"/>
                </a:solidFill>
              </a:rPr>
              <a:t>UDP </a:t>
            </a:r>
            <a:r>
              <a:rPr lang="zh-CN" altLang="en-US" dirty="0">
                <a:solidFill>
                  <a:srgbClr val="FF0000"/>
                </a:solidFill>
              </a:rPr>
              <a:t>不提供可靠交付，</a:t>
            </a:r>
            <a:r>
              <a:rPr lang="zh-CN" altLang="en-US" dirty="0"/>
              <a:t>但在某些情况下 </a:t>
            </a:r>
            <a:r>
              <a:rPr lang="en-US" altLang="zh-CN" dirty="0"/>
              <a:t>UDP </a:t>
            </a:r>
            <a:r>
              <a:rPr lang="zh-CN" altLang="en-US" dirty="0"/>
              <a:t>是一种最有效的工作</a:t>
            </a:r>
            <a:r>
              <a:rPr lang="zh-CN" altLang="en-US" dirty="0" smtClean="0"/>
              <a:t>方式。</a:t>
            </a:r>
            <a:endParaRPr lang="zh-CN" altLang="en-US" dirty="0"/>
          </a:p>
          <a:p>
            <a:endParaRPr lang="zh-CN" alt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3" name="Rectangle 3"/>
          <p:cNvSpPr>
            <a:spLocks noGrp="1" noChangeArrowheads="1"/>
          </p:cNvSpPr>
          <p:nvPr>
            <p:ph type="title"/>
          </p:nvPr>
        </p:nvSpPr>
        <p:spPr/>
        <p:txBody>
          <a:bodyPr/>
          <a:lstStyle/>
          <a:p>
            <a:pPr algn="ctr"/>
            <a:r>
              <a:rPr lang="en-US" altLang="zh-CN"/>
              <a:t>TCP </a:t>
            </a:r>
            <a:r>
              <a:rPr lang="zh-CN" altLang="en-US"/>
              <a:t>与 </a:t>
            </a:r>
            <a:r>
              <a:rPr lang="en-US" altLang="zh-CN"/>
              <a:t>UDP </a:t>
            </a:r>
          </a:p>
        </p:txBody>
      </p:sp>
      <p:sp>
        <p:nvSpPr>
          <p:cNvPr id="353295" name="Rectangle 15"/>
          <p:cNvSpPr>
            <a:spLocks noGrp="1" noChangeArrowheads="1"/>
          </p:cNvSpPr>
          <p:nvPr>
            <p:ph idx="1"/>
          </p:nvPr>
        </p:nvSpPr>
        <p:spPr/>
        <p:txBody>
          <a:bodyPr/>
          <a:lstStyle/>
          <a:p>
            <a:pPr algn="just"/>
            <a:r>
              <a:rPr lang="en-US" altLang="zh-CN" dirty="0">
                <a:solidFill>
                  <a:srgbClr val="0000FF"/>
                </a:solidFill>
              </a:rPr>
              <a:t>TCP</a:t>
            </a:r>
            <a:r>
              <a:rPr lang="zh-CN" altLang="en-US" dirty="0">
                <a:solidFill>
                  <a:srgbClr val="0000FF"/>
                </a:solidFill>
              </a:rPr>
              <a:t>：一种面向连接的协议</a:t>
            </a:r>
          </a:p>
          <a:p>
            <a:pPr lvl="1" algn="just"/>
            <a:r>
              <a:rPr lang="zh-CN" altLang="en-US" dirty="0"/>
              <a:t>提供面向连接的</a:t>
            </a:r>
            <a:r>
              <a:rPr lang="zh-CN" altLang="en-US" dirty="0" smtClean="0"/>
              <a:t>服务</a:t>
            </a:r>
            <a:r>
              <a:rPr lang="zh-CN" altLang="en-US" dirty="0"/>
              <a:t>。</a:t>
            </a:r>
          </a:p>
          <a:p>
            <a:pPr lvl="1" algn="just"/>
            <a:r>
              <a:rPr lang="zh-CN" altLang="en-US" dirty="0"/>
              <a:t>传送的数据单位协议是 </a:t>
            </a:r>
            <a:r>
              <a:rPr lang="en-US" altLang="zh-CN" dirty="0">
                <a:solidFill>
                  <a:srgbClr val="FF0000"/>
                </a:solidFill>
              </a:rPr>
              <a:t>TCP </a:t>
            </a:r>
            <a:r>
              <a:rPr lang="zh-CN" altLang="en-US" dirty="0">
                <a:solidFill>
                  <a:srgbClr val="FF0000"/>
                </a:solidFill>
              </a:rPr>
              <a:t>报文</a:t>
            </a:r>
            <a:r>
              <a:rPr lang="zh-CN" altLang="en-US" dirty="0" smtClean="0">
                <a:solidFill>
                  <a:srgbClr val="FF0000"/>
                </a:solidFill>
              </a:rPr>
              <a:t>段 </a:t>
            </a:r>
            <a:r>
              <a:rPr lang="en-US" altLang="zh-CN" dirty="0" smtClean="0"/>
              <a:t>(</a:t>
            </a:r>
            <a:r>
              <a:rPr lang="en-US" altLang="zh-CN" dirty="0"/>
              <a:t>segment</a:t>
            </a:r>
            <a:r>
              <a:rPr lang="en-US" altLang="zh-CN" dirty="0" smtClean="0"/>
              <a:t>)</a:t>
            </a:r>
            <a:r>
              <a:rPr lang="zh-CN" altLang="en-US" dirty="0" smtClean="0"/>
              <a:t>。</a:t>
            </a:r>
            <a:endParaRPr lang="en-US" altLang="zh-CN" sz="3600" dirty="0"/>
          </a:p>
          <a:p>
            <a:pPr lvl="1" algn="just"/>
            <a:r>
              <a:rPr lang="en-US" altLang="zh-CN" dirty="0" smtClean="0">
                <a:solidFill>
                  <a:srgbClr val="FF0000"/>
                </a:solidFill>
              </a:rPr>
              <a:t>TCP </a:t>
            </a:r>
            <a:r>
              <a:rPr lang="zh-CN" altLang="en-US" dirty="0" smtClean="0">
                <a:solidFill>
                  <a:srgbClr val="FF0000"/>
                </a:solidFill>
              </a:rPr>
              <a:t>不</a:t>
            </a:r>
            <a:r>
              <a:rPr lang="zh-CN" altLang="en-US" dirty="0">
                <a:solidFill>
                  <a:srgbClr val="FF0000"/>
                </a:solidFill>
              </a:rPr>
              <a:t>提供广播或多播</a:t>
            </a:r>
            <a:r>
              <a:rPr lang="zh-CN" altLang="en-US" dirty="0" smtClean="0">
                <a:solidFill>
                  <a:srgbClr val="FF0000"/>
                </a:solidFill>
              </a:rPr>
              <a:t>服务。</a:t>
            </a:r>
            <a:endParaRPr lang="zh-CN" altLang="en-US" dirty="0">
              <a:solidFill>
                <a:srgbClr val="FF0000"/>
              </a:solidFill>
            </a:endParaRPr>
          </a:p>
          <a:p>
            <a:pPr lvl="1" algn="just"/>
            <a:r>
              <a:rPr lang="zh-CN" altLang="en-US" dirty="0"/>
              <a:t>由于 </a:t>
            </a:r>
            <a:r>
              <a:rPr lang="en-US" altLang="zh-CN" dirty="0"/>
              <a:t>TCP </a:t>
            </a:r>
            <a:r>
              <a:rPr lang="zh-CN" altLang="en-US" dirty="0"/>
              <a:t>要提供可靠的、面向连接的运输服务</a:t>
            </a:r>
            <a:r>
              <a:rPr lang="zh-CN" altLang="en-US" dirty="0">
                <a:solidFill>
                  <a:srgbClr val="FF0000"/>
                </a:solidFill>
              </a:rPr>
              <a:t>，</a:t>
            </a:r>
            <a:r>
              <a:rPr lang="zh-CN" altLang="en-US" dirty="0"/>
              <a:t>因此不可避免地</a:t>
            </a:r>
            <a:r>
              <a:rPr lang="zh-CN" altLang="en-US" dirty="0">
                <a:solidFill>
                  <a:srgbClr val="FF0000"/>
                </a:solidFill>
              </a:rPr>
              <a:t>增加了许多的开</a:t>
            </a:r>
            <a:r>
              <a:rPr lang="zh-CN" altLang="en-US">
                <a:solidFill>
                  <a:srgbClr val="FF0000"/>
                </a:solidFill>
              </a:rPr>
              <a:t>销</a:t>
            </a:r>
            <a:r>
              <a:rPr lang="zh-CN" altLang="en-US" smtClean="0"/>
              <a:t>。</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ltLang="zh-CN" dirty="0"/>
              <a:t>5.1.3  </a:t>
            </a:r>
            <a:r>
              <a:rPr lang="zh-CN" altLang="en-US" dirty="0"/>
              <a:t>运输层的端口 </a:t>
            </a:r>
          </a:p>
        </p:txBody>
      </p:sp>
      <p:sp>
        <p:nvSpPr>
          <p:cNvPr id="142339" name="Rectangle 3"/>
          <p:cNvSpPr>
            <a:spLocks noGrp="1" noChangeArrowheads="1"/>
          </p:cNvSpPr>
          <p:nvPr>
            <p:ph idx="1"/>
          </p:nvPr>
        </p:nvSpPr>
        <p:spPr/>
        <p:txBody>
          <a:bodyPr/>
          <a:lstStyle/>
          <a:p>
            <a:pPr>
              <a:spcBef>
                <a:spcPts val="1200"/>
              </a:spcBef>
            </a:pPr>
            <a:r>
              <a:rPr lang="zh-CN" altLang="en-US" sz="3000" dirty="0"/>
              <a:t>运行在计算机中的进程是用</a:t>
            </a:r>
            <a:r>
              <a:rPr lang="zh-CN" altLang="en-US" sz="3000" dirty="0">
                <a:solidFill>
                  <a:srgbClr val="FF0000"/>
                </a:solidFill>
              </a:rPr>
              <a:t>进程标识符</a:t>
            </a:r>
            <a:r>
              <a:rPr lang="zh-CN" altLang="en-US" sz="3000" dirty="0"/>
              <a:t>来标志</a:t>
            </a:r>
            <a:r>
              <a:rPr lang="zh-CN" altLang="en-US" sz="3000"/>
              <a:t>的</a:t>
            </a:r>
            <a:r>
              <a:rPr lang="zh-CN" altLang="en-US" sz="3000" smtClean="0"/>
              <a:t>。</a:t>
            </a:r>
            <a:endParaRPr lang="en-US" altLang="zh-CN" sz="3000" smtClean="0"/>
          </a:p>
          <a:p>
            <a:pPr>
              <a:spcBef>
                <a:spcPts val="1200"/>
              </a:spcBef>
            </a:pPr>
            <a:endParaRPr lang="zh-CN" altLang="en-US" sz="3000" dirty="0"/>
          </a:p>
          <a:p>
            <a:pPr>
              <a:spcBef>
                <a:spcPts val="1200"/>
              </a:spcBef>
            </a:pPr>
            <a:r>
              <a:rPr lang="zh-CN" altLang="en-US" sz="3000" dirty="0">
                <a:solidFill>
                  <a:srgbClr val="FF0000"/>
                </a:solidFill>
              </a:rPr>
              <a:t>但</a:t>
            </a:r>
            <a:r>
              <a:rPr lang="zh-CN" altLang="en-US" sz="3000" dirty="0" smtClean="0">
                <a:solidFill>
                  <a:srgbClr val="FF0000"/>
                </a:solidFill>
              </a:rPr>
              <a:t>运行</a:t>
            </a:r>
            <a:r>
              <a:rPr lang="zh-CN" altLang="en-US" sz="3000" dirty="0">
                <a:solidFill>
                  <a:srgbClr val="FF0000"/>
                </a:solidFill>
              </a:rPr>
              <a:t>在应用层的各种应用进程却不应当让计算机操作系统指派它的进程标识符。</a:t>
            </a:r>
            <a:r>
              <a:rPr lang="zh-CN" altLang="en-US" sz="3000" dirty="0"/>
              <a:t>这是因为</a:t>
            </a:r>
            <a:r>
              <a:rPr lang="zh-CN" altLang="en-US" sz="3000" dirty="0" smtClean="0"/>
              <a:t>在互联网上</a:t>
            </a:r>
            <a:r>
              <a:rPr lang="zh-CN" altLang="en-US" sz="3000" dirty="0"/>
              <a:t>使用的计算机的操作系统种类很多，而不同的操作系统又使用不同格式的进程标识</a:t>
            </a:r>
            <a:r>
              <a:rPr lang="zh-CN" altLang="en-US" sz="3000"/>
              <a:t>符</a:t>
            </a:r>
            <a:r>
              <a:rPr lang="zh-CN" altLang="en-US" sz="3000" smtClean="0"/>
              <a:t>。</a:t>
            </a:r>
            <a:endParaRPr lang="zh-CN" altLang="en-US" sz="3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p:txBody>
          <a:bodyPr/>
          <a:lstStyle/>
          <a:p>
            <a:pPr algn="ctr"/>
            <a:r>
              <a:rPr lang="zh-CN" altLang="en-US" dirty="0"/>
              <a:t>端口</a:t>
            </a:r>
            <a:r>
              <a:rPr lang="zh-CN" altLang="en-US" dirty="0" smtClean="0"/>
              <a:t>号 </a:t>
            </a:r>
            <a:r>
              <a:rPr lang="en-US" altLang="zh-CN" dirty="0" smtClean="0"/>
              <a:t>(</a:t>
            </a:r>
            <a:r>
              <a:rPr lang="en-US" altLang="zh-CN" dirty="0"/>
              <a:t>protocol port number</a:t>
            </a:r>
            <a:r>
              <a:rPr lang="en-US" altLang="zh-CN" dirty="0" smtClean="0"/>
              <a:t>)</a:t>
            </a:r>
            <a:endParaRPr lang="en-US" altLang="zh-CN" dirty="0"/>
          </a:p>
        </p:txBody>
      </p:sp>
      <p:sp>
        <p:nvSpPr>
          <p:cNvPr id="671747" name="Rectangle 3"/>
          <p:cNvSpPr>
            <a:spLocks noGrp="1" noChangeArrowheads="1"/>
          </p:cNvSpPr>
          <p:nvPr>
            <p:ph idx="1"/>
          </p:nvPr>
        </p:nvSpPr>
        <p:spPr/>
        <p:txBody>
          <a:bodyPr/>
          <a:lstStyle/>
          <a:p>
            <a:endParaRPr lang="en-US" altLang="zh-CN" smtClean="0"/>
          </a:p>
          <a:p>
            <a:r>
              <a:rPr lang="zh-CN" altLang="en-US" smtClean="0"/>
              <a:t>解</a:t>
            </a:r>
            <a:r>
              <a:rPr lang="zh-CN" altLang="en-US" dirty="0"/>
              <a:t>决这个问题的方法就是在运输层使用</a:t>
            </a:r>
            <a:r>
              <a:rPr lang="zh-CN" altLang="en-US" dirty="0">
                <a:solidFill>
                  <a:srgbClr val="FF0000"/>
                </a:solidFill>
              </a:rPr>
              <a:t>协议端口</a:t>
            </a:r>
            <a:r>
              <a:rPr lang="zh-CN" altLang="en-US" dirty="0" smtClean="0">
                <a:solidFill>
                  <a:srgbClr val="FF0000"/>
                </a:solidFill>
              </a:rPr>
              <a:t>号 </a:t>
            </a:r>
            <a:r>
              <a:rPr lang="en-US" altLang="zh-CN" dirty="0" smtClean="0"/>
              <a:t>(</a:t>
            </a:r>
            <a:r>
              <a:rPr lang="en-US" altLang="zh-CN" dirty="0"/>
              <a:t>protocol port number)</a:t>
            </a:r>
            <a:r>
              <a:rPr lang="zh-CN" altLang="en-US" dirty="0"/>
              <a:t>，或通常简称为</a:t>
            </a:r>
            <a:r>
              <a:rPr lang="zh-CN" altLang="en-US" dirty="0" smtClean="0">
                <a:solidFill>
                  <a:srgbClr val="FF0000"/>
                </a:solidFill>
              </a:rPr>
              <a:t>端口 </a:t>
            </a:r>
            <a:r>
              <a:rPr lang="en-US" altLang="zh-CN" dirty="0" smtClean="0"/>
              <a:t>(</a:t>
            </a:r>
            <a:r>
              <a:rPr lang="en-US" altLang="zh-CN" dirty="0"/>
              <a:t>port</a:t>
            </a:r>
            <a:r>
              <a:rPr lang="en-US" altLang="zh-CN"/>
              <a:t>)</a:t>
            </a:r>
            <a:r>
              <a:rPr lang="zh-CN" altLang="en-US" smtClean="0"/>
              <a:t>。</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algn="ctr"/>
            <a:r>
              <a:rPr lang="en-US" altLang="zh-CN" dirty="0" smtClean="0"/>
              <a:t>TCP/IP </a:t>
            </a:r>
            <a:r>
              <a:rPr lang="zh-CN" altLang="en-US" dirty="0" smtClean="0"/>
              <a:t>运输层端口 </a:t>
            </a:r>
            <a:endParaRPr lang="zh-CN" altLang="en-US" dirty="0"/>
          </a:p>
        </p:txBody>
      </p:sp>
      <p:sp>
        <p:nvSpPr>
          <p:cNvPr id="141315" name="Rectangle 3"/>
          <p:cNvSpPr>
            <a:spLocks noGrp="1" noChangeArrowheads="1"/>
          </p:cNvSpPr>
          <p:nvPr>
            <p:ph idx="1"/>
          </p:nvPr>
        </p:nvSpPr>
        <p:spPr/>
        <p:txBody>
          <a:bodyPr/>
          <a:lstStyle/>
          <a:p>
            <a:pPr algn="just"/>
            <a:r>
              <a:rPr lang="zh-CN" altLang="en-US" dirty="0"/>
              <a:t>端口用一个 </a:t>
            </a:r>
            <a:r>
              <a:rPr lang="en-US" altLang="zh-CN" dirty="0"/>
              <a:t>16 </a:t>
            </a:r>
            <a:r>
              <a:rPr lang="zh-CN" altLang="en-US" dirty="0"/>
              <a:t>位端口号进行标志。</a:t>
            </a:r>
          </a:p>
          <a:p>
            <a:pPr algn="just"/>
            <a:r>
              <a:rPr lang="zh-CN" altLang="en-US" dirty="0"/>
              <a:t>端口号只具有</a:t>
            </a:r>
            <a:r>
              <a:rPr lang="zh-CN" altLang="en-US" dirty="0">
                <a:solidFill>
                  <a:srgbClr val="FF0000"/>
                </a:solidFill>
              </a:rPr>
              <a:t>本地意义，</a:t>
            </a:r>
            <a:r>
              <a:rPr lang="zh-CN" altLang="en-US" dirty="0"/>
              <a:t>即端口号只是为了标志</a:t>
            </a:r>
            <a:r>
              <a:rPr lang="zh-CN" altLang="en-US" dirty="0">
                <a:solidFill>
                  <a:srgbClr val="FF0000"/>
                </a:solidFill>
              </a:rPr>
              <a:t>本计算机应用层中的各进程</a:t>
            </a:r>
            <a:r>
              <a:rPr lang="zh-CN" altLang="en-US" dirty="0" smtClean="0">
                <a:solidFill>
                  <a:srgbClr val="FF0000"/>
                </a:solidFill>
              </a:rPr>
              <a:t>。</a:t>
            </a:r>
            <a:endParaRPr lang="en-US" altLang="zh-CN" dirty="0" smtClean="0">
              <a:solidFill>
                <a:srgbClr val="FF0000"/>
              </a:solidFill>
            </a:endParaRPr>
          </a:p>
          <a:p>
            <a:pPr algn="just"/>
            <a:r>
              <a:rPr lang="zh-CN" altLang="en-US" dirty="0" smtClean="0"/>
              <a:t>在互联网中，不同</a:t>
            </a:r>
            <a:r>
              <a:rPr lang="zh-CN" altLang="en-US" dirty="0"/>
              <a:t>计算机的相同端口号是没有联系的</a:t>
            </a:r>
            <a:r>
              <a:rPr lang="zh-CN" altLang="en-US" dirty="0" smtClean="0"/>
              <a:t>。</a:t>
            </a:r>
            <a:endParaRPr lang="en-US" altLang="zh-CN" dirty="0" smtClean="0"/>
          </a:p>
        </p:txBody>
      </p:sp>
      <p:sp>
        <p:nvSpPr>
          <p:cNvPr id="2" name="矩形 1"/>
          <p:cNvSpPr/>
          <p:nvPr/>
        </p:nvSpPr>
        <p:spPr>
          <a:xfrm>
            <a:off x="416496" y="4293096"/>
            <a:ext cx="9417496" cy="1384995"/>
          </a:xfrm>
          <a:prstGeom prst="rect">
            <a:avLst/>
          </a:prstGeom>
          <a:solidFill>
            <a:srgbClr val="FFFF66"/>
          </a:solidFill>
          <a:ln>
            <a:solidFill>
              <a:srgbClr val="002060"/>
            </a:solidFill>
          </a:ln>
        </p:spPr>
        <p:txBody>
          <a:bodyPr wrap="square">
            <a:spAutoFit/>
          </a:bodyPr>
          <a:lstStyle/>
          <a:p>
            <a:r>
              <a:rPr lang="zh-CN" altLang="zh-CN" sz="2800" b="1" dirty="0">
                <a:solidFill>
                  <a:srgbClr val="000099"/>
                </a:solidFill>
                <a:latin typeface="+mn-lt"/>
                <a:ea typeface="黑体" panose="02010609060101010101" pitchFamily="2" charset="-122"/>
              </a:rPr>
              <a:t>由此可见，两个计算机中的进程要互相通信，不仅必须知道对方</a:t>
            </a:r>
            <a:r>
              <a:rPr lang="zh-CN" altLang="zh-CN" sz="2800" b="1" dirty="0" smtClean="0">
                <a:solidFill>
                  <a:srgbClr val="000099"/>
                </a:solidFill>
                <a:latin typeface="+mn-lt"/>
                <a:ea typeface="黑体" panose="02010609060101010101" pitchFamily="2" charset="-122"/>
              </a:rPr>
              <a:t>的</a:t>
            </a:r>
            <a:r>
              <a:rPr lang="en-US" altLang="zh-CN" sz="2800" b="1" dirty="0" smtClean="0">
                <a:solidFill>
                  <a:srgbClr val="000099"/>
                </a:solidFill>
                <a:latin typeface="+mn-lt"/>
                <a:ea typeface="黑体" panose="02010609060101010101" pitchFamily="2" charset="-122"/>
              </a:rPr>
              <a:t> IP </a:t>
            </a:r>
            <a:r>
              <a:rPr lang="zh-CN" altLang="zh-CN" sz="2800" b="1" dirty="0" smtClean="0">
                <a:solidFill>
                  <a:srgbClr val="000099"/>
                </a:solidFill>
                <a:latin typeface="+mn-lt"/>
                <a:ea typeface="黑体" panose="02010609060101010101" pitchFamily="2" charset="-122"/>
              </a:rPr>
              <a:t>地址</a:t>
            </a:r>
            <a:r>
              <a:rPr lang="zh-CN" altLang="zh-CN" sz="2800" b="1" dirty="0">
                <a:solidFill>
                  <a:srgbClr val="000099"/>
                </a:solidFill>
                <a:latin typeface="+mn-lt"/>
                <a:ea typeface="黑体" panose="02010609060101010101" pitchFamily="2" charset="-122"/>
              </a:rPr>
              <a:t>（为了找到对方的计算机），而且还要知道对方的端口号（为了找到对方计算机中的应用进程</a:t>
            </a:r>
            <a:r>
              <a:rPr lang="zh-CN" altLang="zh-CN" sz="2800" b="1" dirty="0" smtClean="0">
                <a:solidFill>
                  <a:srgbClr val="000099"/>
                </a:solidFill>
                <a:latin typeface="+mn-lt"/>
                <a:ea typeface="黑体" panose="02010609060101010101" pitchFamily="2" charset="-122"/>
              </a:rPr>
              <a:t>）</a:t>
            </a:r>
            <a:r>
              <a:rPr lang="zh-CN" altLang="en-US" sz="2800" b="1" dirty="0" smtClean="0">
                <a:solidFill>
                  <a:srgbClr val="000099"/>
                </a:solidFill>
                <a:latin typeface="+mn-lt"/>
                <a:ea typeface="黑体" panose="02010609060101010101" pitchFamily="2" charset="-122"/>
              </a:rPr>
              <a:t>。</a:t>
            </a:r>
            <a:endParaRPr lang="zh-CN" altLang="en-US" sz="2800" b="1" dirty="0">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3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13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lgn="ctr"/>
            <a:r>
              <a:rPr lang="zh-CN" altLang="en-US" dirty="0" smtClean="0"/>
              <a:t>两大类端口 </a:t>
            </a:r>
            <a:endParaRPr lang="zh-CN" altLang="en-US" dirty="0"/>
          </a:p>
        </p:txBody>
      </p:sp>
      <p:sp>
        <p:nvSpPr>
          <p:cNvPr id="143372" name="Rectangle 12"/>
          <p:cNvSpPr>
            <a:spLocks noGrp="1" noChangeArrowheads="1"/>
          </p:cNvSpPr>
          <p:nvPr>
            <p:ph idx="1"/>
          </p:nvPr>
        </p:nvSpPr>
        <p:spPr/>
        <p:txBody>
          <a:bodyPr/>
          <a:lstStyle/>
          <a:p>
            <a:pPr marL="360680" indent="-360680">
              <a:buNone/>
            </a:pPr>
            <a:r>
              <a:rPr lang="en-US" altLang="zh-CN" sz="2800" dirty="0" smtClean="0">
                <a:solidFill>
                  <a:srgbClr val="0000FF"/>
                </a:solidFill>
              </a:rPr>
              <a:t>(</a:t>
            </a:r>
            <a:r>
              <a:rPr lang="en-US" altLang="zh-CN" sz="2800" dirty="0">
                <a:solidFill>
                  <a:srgbClr val="0000FF"/>
                </a:solidFill>
              </a:rPr>
              <a:t>1) </a:t>
            </a:r>
            <a:r>
              <a:rPr lang="zh-CN" altLang="zh-CN" sz="2800" dirty="0">
                <a:solidFill>
                  <a:srgbClr val="0000FF"/>
                </a:solidFill>
              </a:rPr>
              <a:t>服务器端使用的端口号</a:t>
            </a:r>
            <a:endParaRPr lang="en-US" altLang="zh-CN" sz="2800" dirty="0" smtClean="0">
              <a:solidFill>
                <a:srgbClr val="0000FF"/>
              </a:solidFill>
            </a:endParaRPr>
          </a:p>
          <a:p>
            <a:pPr lvl="1"/>
            <a:r>
              <a:rPr lang="zh-CN" altLang="en-US" sz="2400" dirty="0" smtClean="0">
                <a:solidFill>
                  <a:srgbClr val="FF0000"/>
                </a:solidFill>
              </a:rPr>
              <a:t>熟知</a:t>
            </a:r>
            <a:r>
              <a:rPr lang="zh-CN" altLang="en-US" sz="2400" dirty="0">
                <a:solidFill>
                  <a:srgbClr val="FF0000"/>
                </a:solidFill>
              </a:rPr>
              <a:t>端口，</a:t>
            </a:r>
            <a:r>
              <a:rPr lang="zh-CN" altLang="en-US" sz="2400" dirty="0"/>
              <a:t>数值一般为 </a:t>
            </a:r>
            <a:r>
              <a:rPr lang="en-US" altLang="zh-CN" sz="2400" dirty="0"/>
              <a:t>0~1023</a:t>
            </a:r>
            <a:r>
              <a:rPr lang="zh-CN" altLang="en-US" sz="2400" dirty="0"/>
              <a:t>。</a:t>
            </a:r>
          </a:p>
          <a:p>
            <a:pPr lvl="1"/>
            <a:r>
              <a:rPr lang="zh-CN" altLang="en-US" sz="2400" dirty="0">
                <a:solidFill>
                  <a:srgbClr val="FF0000"/>
                </a:solidFill>
              </a:rPr>
              <a:t>登记端口号，</a:t>
            </a:r>
            <a:r>
              <a:rPr lang="zh-CN" altLang="en-US" sz="2400" dirty="0"/>
              <a:t>数值</a:t>
            </a:r>
            <a:r>
              <a:rPr lang="zh-CN" altLang="en-US" sz="2400" dirty="0" smtClean="0"/>
              <a:t>为 </a:t>
            </a:r>
            <a:r>
              <a:rPr lang="en-US" altLang="zh-CN" sz="2400" dirty="0" smtClean="0"/>
              <a:t>1024~49151</a:t>
            </a:r>
            <a:r>
              <a:rPr lang="zh-CN" altLang="en-US" sz="2400" dirty="0"/>
              <a:t>，为没有熟知端口号的应用程序使用的。使用这个范围的端口号必须在 </a:t>
            </a:r>
            <a:r>
              <a:rPr lang="en-US" altLang="zh-CN" sz="2400" dirty="0"/>
              <a:t>IANA </a:t>
            </a:r>
            <a:r>
              <a:rPr lang="zh-CN" altLang="en-US" sz="2400" dirty="0"/>
              <a:t>登记，以防止重复</a:t>
            </a:r>
            <a:r>
              <a:rPr lang="zh-CN" altLang="en-US" sz="2400" dirty="0" smtClean="0"/>
              <a:t>。</a:t>
            </a:r>
            <a:endParaRPr lang="en-US" altLang="zh-CN" sz="2400" dirty="0" smtClean="0"/>
          </a:p>
          <a:p>
            <a:pPr marL="360680" indent="-360680">
              <a:buNone/>
            </a:pPr>
            <a:r>
              <a:rPr lang="en-US" altLang="zh-CN" sz="2800" dirty="0" smtClean="0">
                <a:solidFill>
                  <a:srgbClr val="0000FF"/>
                </a:solidFill>
              </a:rPr>
              <a:t>(</a:t>
            </a:r>
            <a:r>
              <a:rPr lang="en-US" altLang="zh-CN" sz="2800" dirty="0">
                <a:solidFill>
                  <a:srgbClr val="0000FF"/>
                </a:solidFill>
              </a:rPr>
              <a:t>2) </a:t>
            </a:r>
            <a:r>
              <a:rPr lang="zh-CN" altLang="zh-CN" sz="2800" dirty="0">
                <a:solidFill>
                  <a:srgbClr val="0000FF"/>
                </a:solidFill>
              </a:rPr>
              <a:t>客户端使用的端口号</a:t>
            </a:r>
            <a:endParaRPr lang="zh-CN" altLang="en-US" sz="2800" dirty="0">
              <a:solidFill>
                <a:srgbClr val="0000FF"/>
              </a:solidFill>
            </a:endParaRPr>
          </a:p>
          <a:p>
            <a:pPr lvl="1"/>
            <a:r>
              <a:rPr lang="zh-CN" altLang="en-US" sz="2400" dirty="0" smtClean="0">
                <a:solidFill>
                  <a:srgbClr val="FF0000"/>
                </a:solidFill>
              </a:rPr>
              <a:t>又称为短暂</a:t>
            </a:r>
            <a:r>
              <a:rPr lang="zh-CN" altLang="en-US" sz="2400" dirty="0">
                <a:solidFill>
                  <a:srgbClr val="FF0000"/>
                </a:solidFill>
              </a:rPr>
              <a:t>端口号，</a:t>
            </a:r>
            <a:r>
              <a:rPr lang="zh-CN" altLang="en-US" sz="2400" dirty="0"/>
              <a:t>数值</a:t>
            </a:r>
            <a:r>
              <a:rPr lang="zh-CN" altLang="en-US" sz="2400" dirty="0" smtClean="0"/>
              <a:t>为 </a:t>
            </a:r>
            <a:r>
              <a:rPr lang="en-US" altLang="zh-CN" sz="2400" dirty="0" smtClean="0"/>
              <a:t>49152~65535</a:t>
            </a:r>
            <a:r>
              <a:rPr lang="zh-CN" altLang="en-US" sz="2400" dirty="0"/>
              <a:t>，留给客户进程选择暂时使用</a:t>
            </a:r>
            <a:r>
              <a:rPr lang="zh-CN" altLang="en-US" sz="2400" dirty="0" smtClean="0"/>
              <a:t>。</a:t>
            </a:r>
            <a:endParaRPr lang="en-US" altLang="zh-CN" sz="2400" dirty="0" smtClean="0"/>
          </a:p>
          <a:p>
            <a:pPr lvl="1"/>
            <a:r>
              <a:rPr lang="zh-CN" altLang="en-US" sz="2400" dirty="0" smtClean="0"/>
              <a:t>当</a:t>
            </a:r>
            <a:r>
              <a:rPr lang="zh-CN" altLang="en-US" sz="2400" dirty="0"/>
              <a:t>服务器进程收到客户进程的报文时，就知道了客户进程所使用的动态端口号。通信结束后，这个端口号可供其他客户进程以后使用。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algn="ctr" eaLnBrk="1" hangingPunct="1"/>
            <a:r>
              <a:rPr lang="zh-CN" altLang="en-US" dirty="0" smtClean="0"/>
              <a:t>常用的熟知端口</a:t>
            </a:r>
          </a:p>
        </p:txBody>
      </p:sp>
      <p:sp>
        <p:nvSpPr>
          <p:cNvPr id="21509"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zh-CN" dirty="0" smtClean="0"/>
              <a:t> </a:t>
            </a:r>
          </a:p>
        </p:txBody>
      </p:sp>
      <p:graphicFrame>
        <p:nvGraphicFramePr>
          <p:cNvPr id="2011188" name="Group 52"/>
          <p:cNvGraphicFramePr>
            <a:graphicFrameLocks noGrp="1"/>
          </p:cNvGraphicFramePr>
          <p:nvPr/>
        </p:nvGraphicFramePr>
        <p:xfrm>
          <a:off x="545422" y="4397027"/>
          <a:ext cx="9030627" cy="1192213"/>
        </p:xfrm>
        <a:graphic>
          <a:graphicData uri="http://schemas.openxmlformats.org/drawingml/2006/table">
            <a:tbl>
              <a:tblPr/>
              <a:tblGrid>
                <a:gridCol w="4787900">
                  <a:extLst>
                    <a:ext uri="{9D8B030D-6E8A-4147-A177-3AD203B41FA5}">
                      <a16:colId xmlns:a16="http://schemas.microsoft.com/office/drawing/2014/main" val="20000"/>
                    </a:ext>
                  </a:extLst>
                </a:gridCol>
                <a:gridCol w="4242727">
                  <a:extLst>
                    <a:ext uri="{9D8B030D-6E8A-4147-A177-3AD203B41FA5}">
                      <a16:colId xmlns:a16="http://schemas.microsoft.com/office/drawing/2014/main" val="20001"/>
                    </a:ext>
                  </a:extLst>
                </a:gridCol>
              </a:tblGrid>
              <a:tr h="61293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1" lang="en-US" altLang="zh-CN" sz="3200" b="1" i="0" u="none" strike="noStrike" cap="none" normalizeH="0" baseline="0" smtClean="0">
                          <a:ln>
                            <a:noFill/>
                          </a:ln>
                          <a:solidFill>
                            <a:schemeClr val="tx1"/>
                          </a:solidFill>
                          <a:effectLst/>
                          <a:latin typeface="Tahoma" panose="020B0604030504040204" pitchFamily="34" charset="0"/>
                          <a:ea typeface="黑体" panose="02010609060101010101" pitchFamily="2" charset="-122"/>
                        </a:rPr>
                        <a:t>UDP</a:t>
                      </a:r>
                    </a:p>
                  </a:txBody>
                  <a:tcPr marL="99060" marR="99060" marT="45732" marB="45732" horzOverflow="overflow">
                    <a:lnL w="381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1" lang="en-US" altLang="zh-CN" sz="3200" b="1" i="0" u="none" strike="noStrike" cap="none" normalizeH="0" baseline="0" smtClean="0">
                          <a:ln>
                            <a:noFill/>
                          </a:ln>
                          <a:solidFill>
                            <a:schemeClr val="tx1"/>
                          </a:solidFill>
                          <a:effectLst/>
                          <a:latin typeface="Tahoma" panose="020B0604030504040204" pitchFamily="34" charset="0"/>
                          <a:ea typeface="黑体" panose="02010609060101010101" pitchFamily="2" charset="-122"/>
                        </a:rPr>
                        <a:t>TCP</a:t>
                      </a:r>
                    </a:p>
                  </a:txBody>
                  <a:tcPr marL="99060" marR="99060" marT="45732" marB="45732" horzOverflow="overflow">
                    <a:lnL w="190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00FFFF"/>
                    </a:solidFill>
                  </a:tcPr>
                </a:tc>
                <a:extLst>
                  <a:ext uri="{0D108BD9-81ED-4DB2-BD59-A6C34878D82A}">
                    <a16:rowId xmlns:a16="http://schemas.microsoft.com/office/drawing/2014/main" val="10000"/>
                  </a:ext>
                </a:extLst>
              </a:tr>
              <a:tr h="579275">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pPr>
                      <a:r>
                        <a:rPr kumimoji="1" lang="en-US" altLang="zh-CN" sz="3200" b="1" i="0" u="none" strike="noStrike" cap="none" normalizeH="0" baseline="0" dirty="0" smtClean="0">
                          <a:ln>
                            <a:noFill/>
                          </a:ln>
                          <a:solidFill>
                            <a:schemeClr val="tx1"/>
                          </a:solidFill>
                          <a:effectLst/>
                          <a:latin typeface="Tahoma" panose="020B0604030504040204" pitchFamily="34" charset="0"/>
                          <a:ea typeface="黑体" panose="02010609060101010101" pitchFamily="2" charset="-122"/>
                        </a:rPr>
                        <a:t>IP</a:t>
                      </a:r>
                    </a:p>
                  </a:txBody>
                  <a:tcPr marL="99060" marR="99060" marT="45732" marB="45732"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zh-CN"/>
                    </a:p>
                  </a:txBody>
                  <a:tcPr/>
                </a:tc>
                <a:extLst>
                  <a:ext uri="{0D108BD9-81ED-4DB2-BD59-A6C34878D82A}">
                    <a16:rowId xmlns:a16="http://schemas.microsoft.com/office/drawing/2014/main" val="10001"/>
                  </a:ext>
                </a:extLst>
              </a:tr>
            </a:tbl>
          </a:graphicData>
        </a:graphic>
      </p:graphicFrame>
      <p:grpSp>
        <p:nvGrpSpPr>
          <p:cNvPr id="2" name="组合 1"/>
          <p:cNvGrpSpPr/>
          <p:nvPr/>
        </p:nvGrpSpPr>
        <p:grpSpPr>
          <a:xfrm>
            <a:off x="515258" y="1175047"/>
            <a:ext cx="9334286" cy="3369618"/>
            <a:chOff x="515258" y="1175047"/>
            <a:chExt cx="9334286" cy="3369618"/>
          </a:xfrm>
        </p:grpSpPr>
        <p:sp>
          <p:nvSpPr>
            <p:cNvPr id="21520" name="Text Box 14"/>
            <p:cNvSpPr txBox="1">
              <a:spLocks noChangeArrowheads="1"/>
            </p:cNvSpPr>
            <p:nvPr/>
          </p:nvSpPr>
          <p:spPr bwMode="auto">
            <a:xfrm>
              <a:off x="5183701" y="3296889"/>
              <a:ext cx="1429146"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a:latin typeface="Times New Roman" panose="02020603050405020304" pitchFamily="18" charset="0"/>
                </a:rPr>
                <a:t>SMTP</a:t>
              </a:r>
            </a:p>
          </p:txBody>
        </p:sp>
        <p:sp>
          <p:nvSpPr>
            <p:cNvPr id="21521" name="Text Box 15"/>
            <p:cNvSpPr txBox="1">
              <a:spLocks noChangeArrowheads="1"/>
            </p:cNvSpPr>
            <p:nvPr/>
          </p:nvSpPr>
          <p:spPr bwMode="auto">
            <a:xfrm>
              <a:off x="6228399" y="2831231"/>
              <a:ext cx="131908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dirty="0">
                  <a:latin typeface="Times New Roman" panose="02020603050405020304" pitchFamily="18" charset="0"/>
                </a:rPr>
                <a:t>FTP</a:t>
              </a:r>
            </a:p>
          </p:txBody>
        </p:sp>
        <p:sp>
          <p:nvSpPr>
            <p:cNvPr id="21522" name="Text Box 16"/>
            <p:cNvSpPr txBox="1">
              <a:spLocks noChangeArrowheads="1"/>
            </p:cNvSpPr>
            <p:nvPr/>
          </p:nvSpPr>
          <p:spPr bwMode="auto">
            <a:xfrm>
              <a:off x="6899407" y="2327175"/>
              <a:ext cx="15392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dirty="0">
                  <a:latin typeface="Times New Roman" panose="02020603050405020304" pitchFamily="18" charset="0"/>
                </a:rPr>
                <a:t>Telnet</a:t>
              </a:r>
            </a:p>
          </p:txBody>
        </p:sp>
        <p:sp>
          <p:nvSpPr>
            <p:cNvPr id="21523" name="Text Box 17"/>
            <p:cNvSpPr txBox="1">
              <a:spLocks noChangeArrowheads="1"/>
            </p:cNvSpPr>
            <p:nvPr/>
          </p:nvSpPr>
          <p:spPr bwMode="auto">
            <a:xfrm>
              <a:off x="759900" y="3373089"/>
              <a:ext cx="109894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a:latin typeface="Times New Roman" panose="02020603050405020304" pitchFamily="18" charset="0"/>
                </a:rPr>
                <a:t>RPC</a:t>
              </a:r>
            </a:p>
          </p:txBody>
        </p:sp>
        <p:sp>
          <p:nvSpPr>
            <p:cNvPr id="21524" name="Text Box 18"/>
            <p:cNvSpPr txBox="1">
              <a:spLocks noChangeArrowheads="1"/>
            </p:cNvSpPr>
            <p:nvPr/>
          </p:nvSpPr>
          <p:spPr bwMode="auto">
            <a:xfrm>
              <a:off x="1547878" y="2992089"/>
              <a:ext cx="1319081"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a:latin typeface="Times New Roman" panose="02020603050405020304" pitchFamily="18" charset="0"/>
                </a:rPr>
                <a:t>DNS</a:t>
              </a:r>
            </a:p>
          </p:txBody>
        </p:sp>
        <p:sp>
          <p:nvSpPr>
            <p:cNvPr id="21525" name="Text Box 19"/>
            <p:cNvSpPr txBox="1">
              <a:spLocks noChangeArrowheads="1"/>
            </p:cNvSpPr>
            <p:nvPr/>
          </p:nvSpPr>
          <p:spPr bwMode="auto">
            <a:xfrm>
              <a:off x="3186128" y="1967135"/>
              <a:ext cx="1539214"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dirty="0">
                  <a:latin typeface="Times New Roman" panose="02020603050405020304" pitchFamily="18" charset="0"/>
                </a:rPr>
                <a:t>SNMP</a:t>
              </a:r>
            </a:p>
          </p:txBody>
        </p:sp>
        <p:sp>
          <p:nvSpPr>
            <p:cNvPr id="21526" name="Text Box 20"/>
            <p:cNvSpPr txBox="1">
              <a:spLocks noChangeArrowheads="1"/>
            </p:cNvSpPr>
            <p:nvPr/>
          </p:nvSpPr>
          <p:spPr bwMode="auto">
            <a:xfrm>
              <a:off x="2349476" y="2471191"/>
              <a:ext cx="1649281"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dirty="0">
                  <a:latin typeface="Times New Roman" panose="02020603050405020304" pitchFamily="18" charset="0"/>
                </a:rPr>
                <a:t>TFTP</a:t>
              </a:r>
            </a:p>
          </p:txBody>
        </p:sp>
        <p:sp>
          <p:nvSpPr>
            <p:cNvPr id="21527" name="Oval 21"/>
            <p:cNvSpPr>
              <a:spLocks noChangeArrowheads="1"/>
            </p:cNvSpPr>
            <p:nvPr/>
          </p:nvSpPr>
          <p:spPr bwMode="auto">
            <a:xfrm>
              <a:off x="900112"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28" name="Oval 22"/>
            <p:cNvSpPr>
              <a:spLocks noChangeArrowheads="1"/>
            </p:cNvSpPr>
            <p:nvPr/>
          </p:nvSpPr>
          <p:spPr bwMode="auto">
            <a:xfrm>
              <a:off x="1824631"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29" name="Oval 23"/>
            <p:cNvSpPr>
              <a:spLocks noChangeArrowheads="1"/>
            </p:cNvSpPr>
            <p:nvPr/>
          </p:nvSpPr>
          <p:spPr bwMode="auto">
            <a:xfrm>
              <a:off x="3516327"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30" name="Oval 24"/>
            <p:cNvSpPr>
              <a:spLocks noChangeArrowheads="1"/>
            </p:cNvSpPr>
            <p:nvPr/>
          </p:nvSpPr>
          <p:spPr bwMode="auto">
            <a:xfrm>
              <a:off x="2700006"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31" name="Oval 25"/>
            <p:cNvSpPr>
              <a:spLocks noChangeArrowheads="1"/>
            </p:cNvSpPr>
            <p:nvPr/>
          </p:nvSpPr>
          <p:spPr bwMode="auto">
            <a:xfrm>
              <a:off x="5596451"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32" name="Oval 26"/>
            <p:cNvSpPr>
              <a:spLocks noChangeArrowheads="1"/>
            </p:cNvSpPr>
            <p:nvPr/>
          </p:nvSpPr>
          <p:spPr bwMode="auto">
            <a:xfrm>
              <a:off x="6411433"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33" name="Oval 27"/>
            <p:cNvSpPr>
              <a:spLocks noChangeArrowheads="1"/>
            </p:cNvSpPr>
            <p:nvPr/>
          </p:nvSpPr>
          <p:spPr bwMode="auto">
            <a:xfrm>
              <a:off x="7219289"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34" name="Line 28"/>
            <p:cNvSpPr>
              <a:spLocks noChangeShapeType="1"/>
            </p:cNvSpPr>
            <p:nvPr/>
          </p:nvSpPr>
          <p:spPr bwMode="auto">
            <a:xfrm>
              <a:off x="1090099" y="3825526"/>
              <a:ext cx="0" cy="381000"/>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35" name="Line 29"/>
            <p:cNvSpPr>
              <a:spLocks noChangeShapeType="1"/>
            </p:cNvSpPr>
            <p:nvPr/>
          </p:nvSpPr>
          <p:spPr bwMode="auto">
            <a:xfrm>
              <a:off x="1989731" y="3444526"/>
              <a:ext cx="0" cy="762000"/>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36" name="Line 30"/>
            <p:cNvSpPr>
              <a:spLocks noChangeShapeType="1"/>
            </p:cNvSpPr>
            <p:nvPr/>
          </p:nvSpPr>
          <p:spPr bwMode="auto">
            <a:xfrm>
              <a:off x="3681427" y="2471191"/>
              <a:ext cx="0" cy="1735335"/>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37" name="Line 31"/>
            <p:cNvSpPr>
              <a:spLocks noChangeShapeType="1"/>
            </p:cNvSpPr>
            <p:nvPr/>
          </p:nvSpPr>
          <p:spPr bwMode="auto">
            <a:xfrm>
              <a:off x="2865106" y="2941289"/>
              <a:ext cx="0" cy="1265237"/>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38" name="Line 32"/>
            <p:cNvSpPr>
              <a:spLocks noChangeShapeType="1"/>
            </p:cNvSpPr>
            <p:nvPr/>
          </p:nvSpPr>
          <p:spPr bwMode="auto">
            <a:xfrm>
              <a:off x="5761551" y="3749326"/>
              <a:ext cx="0" cy="457200"/>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39" name="Line 33"/>
            <p:cNvSpPr>
              <a:spLocks noChangeShapeType="1"/>
            </p:cNvSpPr>
            <p:nvPr/>
          </p:nvSpPr>
          <p:spPr bwMode="auto">
            <a:xfrm>
              <a:off x="6611375" y="3251645"/>
              <a:ext cx="0" cy="954881"/>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40" name="Line 34"/>
            <p:cNvSpPr>
              <a:spLocks noChangeShapeType="1"/>
            </p:cNvSpPr>
            <p:nvPr/>
          </p:nvSpPr>
          <p:spPr bwMode="auto">
            <a:xfrm>
              <a:off x="7394707" y="2730747"/>
              <a:ext cx="0" cy="1475779"/>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41" name="Text Box 35"/>
            <p:cNvSpPr txBox="1">
              <a:spLocks noChangeArrowheads="1"/>
            </p:cNvSpPr>
            <p:nvPr/>
          </p:nvSpPr>
          <p:spPr bwMode="auto">
            <a:xfrm>
              <a:off x="515258" y="3825526"/>
              <a:ext cx="81690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dirty="0">
                  <a:latin typeface="Times New Roman" panose="02020603050405020304" pitchFamily="18" charset="0"/>
                </a:rPr>
                <a:t>111</a:t>
              </a:r>
            </a:p>
          </p:txBody>
        </p:sp>
        <p:sp>
          <p:nvSpPr>
            <p:cNvPr id="21542" name="Text Box 36"/>
            <p:cNvSpPr txBox="1">
              <a:spLocks noChangeArrowheads="1"/>
            </p:cNvSpPr>
            <p:nvPr/>
          </p:nvSpPr>
          <p:spPr bwMode="auto">
            <a:xfrm>
              <a:off x="1494431" y="3825526"/>
              <a:ext cx="1123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a:latin typeface="Times New Roman" panose="02020603050405020304" pitchFamily="18" charset="0"/>
                </a:rPr>
                <a:t>53</a:t>
              </a:r>
            </a:p>
          </p:txBody>
        </p:sp>
        <p:sp>
          <p:nvSpPr>
            <p:cNvPr id="21543" name="Text Box 37"/>
            <p:cNvSpPr txBox="1">
              <a:spLocks noChangeArrowheads="1"/>
            </p:cNvSpPr>
            <p:nvPr/>
          </p:nvSpPr>
          <p:spPr bwMode="auto">
            <a:xfrm>
              <a:off x="3681427" y="3825526"/>
              <a:ext cx="81690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a:latin typeface="Times New Roman" panose="02020603050405020304" pitchFamily="18" charset="0"/>
                </a:rPr>
                <a:t>161</a:t>
              </a:r>
            </a:p>
          </p:txBody>
        </p:sp>
        <p:sp>
          <p:nvSpPr>
            <p:cNvPr id="21544" name="Text Box 38"/>
            <p:cNvSpPr txBox="1">
              <a:spLocks noChangeArrowheads="1"/>
            </p:cNvSpPr>
            <p:nvPr/>
          </p:nvSpPr>
          <p:spPr bwMode="auto">
            <a:xfrm>
              <a:off x="2947656" y="3825526"/>
              <a:ext cx="91836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a:latin typeface="Times New Roman" panose="02020603050405020304" pitchFamily="18" charset="0"/>
                </a:rPr>
                <a:t>69</a:t>
              </a:r>
            </a:p>
          </p:txBody>
        </p:sp>
        <p:sp>
          <p:nvSpPr>
            <p:cNvPr id="21545" name="Text Box 39"/>
            <p:cNvSpPr txBox="1">
              <a:spLocks noChangeArrowheads="1"/>
            </p:cNvSpPr>
            <p:nvPr/>
          </p:nvSpPr>
          <p:spPr bwMode="auto">
            <a:xfrm>
              <a:off x="5260958" y="3825526"/>
              <a:ext cx="91836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dirty="0">
                  <a:latin typeface="Times New Roman" panose="02020603050405020304" pitchFamily="18" charset="0"/>
                </a:rPr>
                <a:t>25</a:t>
              </a:r>
            </a:p>
          </p:txBody>
        </p:sp>
        <p:sp>
          <p:nvSpPr>
            <p:cNvPr id="21546" name="Text Box 40"/>
            <p:cNvSpPr txBox="1">
              <a:spLocks noChangeArrowheads="1"/>
            </p:cNvSpPr>
            <p:nvPr/>
          </p:nvSpPr>
          <p:spPr bwMode="auto">
            <a:xfrm>
              <a:off x="6125212" y="3825526"/>
              <a:ext cx="114194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a:latin typeface="Times New Roman" panose="02020603050405020304" pitchFamily="18" charset="0"/>
                </a:rPr>
                <a:t>21  20</a:t>
              </a:r>
            </a:p>
          </p:txBody>
        </p:sp>
        <p:sp>
          <p:nvSpPr>
            <p:cNvPr id="21547" name="Text Box 41"/>
            <p:cNvSpPr txBox="1">
              <a:spLocks noChangeArrowheads="1"/>
            </p:cNvSpPr>
            <p:nvPr/>
          </p:nvSpPr>
          <p:spPr bwMode="auto">
            <a:xfrm>
              <a:off x="7466939" y="3825526"/>
              <a:ext cx="91836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a:latin typeface="Times New Roman" panose="02020603050405020304" pitchFamily="18" charset="0"/>
                </a:rPr>
                <a:t>23</a:t>
              </a:r>
            </a:p>
          </p:txBody>
        </p:sp>
        <p:sp>
          <p:nvSpPr>
            <p:cNvPr id="21548" name="Text Box 42"/>
            <p:cNvSpPr txBox="1">
              <a:spLocks noChangeArrowheads="1"/>
            </p:cNvSpPr>
            <p:nvPr/>
          </p:nvSpPr>
          <p:spPr bwMode="auto">
            <a:xfrm>
              <a:off x="7619487" y="1736054"/>
              <a:ext cx="1539214"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dirty="0">
                  <a:latin typeface="Times New Roman" panose="02020603050405020304" pitchFamily="18" charset="0"/>
                </a:rPr>
                <a:t>HTTP</a:t>
              </a:r>
            </a:p>
          </p:txBody>
        </p:sp>
        <p:sp>
          <p:nvSpPr>
            <p:cNvPr id="21549" name="Oval 43"/>
            <p:cNvSpPr>
              <a:spLocks noChangeArrowheads="1"/>
            </p:cNvSpPr>
            <p:nvPr/>
          </p:nvSpPr>
          <p:spPr bwMode="auto">
            <a:xfrm>
              <a:off x="7979527"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550" name="Line 44"/>
            <p:cNvSpPr>
              <a:spLocks noChangeShapeType="1"/>
            </p:cNvSpPr>
            <p:nvPr/>
          </p:nvSpPr>
          <p:spPr bwMode="auto">
            <a:xfrm>
              <a:off x="8154945" y="2195164"/>
              <a:ext cx="0" cy="2011361"/>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551" name="Text Box 45"/>
            <p:cNvSpPr txBox="1">
              <a:spLocks noChangeArrowheads="1"/>
            </p:cNvSpPr>
            <p:nvPr/>
          </p:nvSpPr>
          <p:spPr bwMode="auto">
            <a:xfrm>
              <a:off x="8227177" y="3825526"/>
              <a:ext cx="91836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a:latin typeface="Times New Roman" panose="02020603050405020304" pitchFamily="18" charset="0"/>
                </a:rPr>
                <a:t>80</a:t>
              </a:r>
            </a:p>
          </p:txBody>
        </p:sp>
        <p:sp>
          <p:nvSpPr>
            <p:cNvPr id="40" name="Text Box 42"/>
            <p:cNvSpPr txBox="1">
              <a:spLocks noChangeArrowheads="1"/>
            </p:cNvSpPr>
            <p:nvPr/>
          </p:nvSpPr>
          <p:spPr bwMode="auto">
            <a:xfrm>
              <a:off x="8195551" y="1175047"/>
              <a:ext cx="1539214"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dirty="0" smtClean="0">
                  <a:latin typeface="Times New Roman" panose="02020603050405020304" pitchFamily="18" charset="0"/>
                </a:rPr>
                <a:t>HTTPS</a:t>
              </a:r>
              <a:endParaRPr lang="en-US" altLang="zh-CN" sz="2800" dirty="0">
                <a:latin typeface="Times New Roman" panose="02020603050405020304" pitchFamily="18" charset="0"/>
              </a:endParaRPr>
            </a:p>
          </p:txBody>
        </p:sp>
        <p:sp>
          <p:nvSpPr>
            <p:cNvPr id="41" name="Oval 43"/>
            <p:cNvSpPr>
              <a:spLocks noChangeArrowheads="1"/>
            </p:cNvSpPr>
            <p:nvPr/>
          </p:nvSpPr>
          <p:spPr bwMode="auto">
            <a:xfrm>
              <a:off x="8683525"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2" name="Line 44"/>
            <p:cNvSpPr>
              <a:spLocks noChangeShapeType="1"/>
            </p:cNvSpPr>
            <p:nvPr/>
          </p:nvSpPr>
          <p:spPr bwMode="auto">
            <a:xfrm>
              <a:off x="8858943" y="1676052"/>
              <a:ext cx="0" cy="2530474"/>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3" name="Text Box 45"/>
            <p:cNvSpPr txBox="1">
              <a:spLocks noChangeArrowheads="1"/>
            </p:cNvSpPr>
            <p:nvPr/>
          </p:nvSpPr>
          <p:spPr bwMode="auto">
            <a:xfrm>
              <a:off x="8931175" y="3825526"/>
              <a:ext cx="91836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dirty="0" smtClean="0">
                  <a:latin typeface="Times New Roman" panose="02020603050405020304" pitchFamily="18" charset="0"/>
                </a:rPr>
                <a:t>443</a:t>
              </a:r>
              <a:endParaRPr lang="en-US" altLang="zh-CN" dirty="0">
                <a:latin typeface="Times New Roman" panose="02020603050405020304" pitchFamily="18" charset="0"/>
              </a:endParaRPr>
            </a:p>
          </p:txBody>
        </p:sp>
        <p:sp>
          <p:nvSpPr>
            <p:cNvPr id="44" name="Text Box 19"/>
            <p:cNvSpPr txBox="1">
              <a:spLocks noChangeArrowheads="1"/>
            </p:cNvSpPr>
            <p:nvPr/>
          </p:nvSpPr>
          <p:spPr bwMode="auto">
            <a:xfrm>
              <a:off x="3659047" y="1299365"/>
              <a:ext cx="216721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sz="2800" dirty="0" smtClean="0">
                  <a:latin typeface="Times New Roman" panose="02020603050405020304" pitchFamily="18" charset="0"/>
                </a:rPr>
                <a:t>SNMP(trap)</a:t>
              </a:r>
              <a:endParaRPr lang="en-US" altLang="zh-CN" sz="2800" dirty="0">
                <a:latin typeface="Times New Roman" panose="02020603050405020304" pitchFamily="18" charset="0"/>
              </a:endParaRPr>
            </a:p>
          </p:txBody>
        </p:sp>
        <p:sp>
          <p:nvSpPr>
            <p:cNvPr id="45" name="Oval 23"/>
            <p:cNvSpPr>
              <a:spLocks noChangeArrowheads="1"/>
            </p:cNvSpPr>
            <p:nvPr/>
          </p:nvSpPr>
          <p:spPr bwMode="auto">
            <a:xfrm>
              <a:off x="4333229" y="4230340"/>
              <a:ext cx="343958" cy="314325"/>
            </a:xfrm>
            <a:prstGeom prst="ellipse">
              <a:avLst/>
            </a:prstGeom>
            <a:solidFill>
              <a:schemeClr val="accent2"/>
            </a:solidFill>
            <a:ln w="1905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6" name="Line 30"/>
            <p:cNvSpPr>
              <a:spLocks noChangeShapeType="1"/>
            </p:cNvSpPr>
            <p:nvPr/>
          </p:nvSpPr>
          <p:spPr bwMode="auto">
            <a:xfrm>
              <a:off x="4498329" y="1818477"/>
              <a:ext cx="0" cy="2388049"/>
            </a:xfrm>
            <a:prstGeom prst="line">
              <a:avLst/>
            </a:prstGeom>
            <a:noFill/>
            <a:ln w="28575">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7" name="Text Box 37"/>
            <p:cNvSpPr txBox="1">
              <a:spLocks noChangeArrowheads="1"/>
            </p:cNvSpPr>
            <p:nvPr/>
          </p:nvSpPr>
          <p:spPr bwMode="auto">
            <a:xfrm>
              <a:off x="4498329" y="3825526"/>
              <a:ext cx="81690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spcBef>
                  <a:spcPct val="50000"/>
                </a:spcBef>
              </a:pPr>
              <a:r>
                <a:rPr lang="en-US" altLang="zh-CN" dirty="0" smtClean="0">
                  <a:latin typeface="Times New Roman" panose="02020603050405020304" pitchFamily="18" charset="0"/>
                </a:rPr>
                <a:t>162</a:t>
              </a:r>
              <a:endParaRPr lang="en-US" altLang="zh-CN" dirty="0">
                <a:latin typeface="Times New Roman" panose="02020603050405020304" pitchFamily="18"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smtClean="0"/>
              <a:t>第</a:t>
            </a:r>
            <a:r>
              <a:rPr lang="en-US" altLang="zh-CN" dirty="0" smtClean="0"/>
              <a:t> 5 </a:t>
            </a:r>
            <a:r>
              <a:rPr lang="zh-CN" altLang="zh-CN" dirty="0" smtClean="0"/>
              <a:t>章</a:t>
            </a:r>
            <a:r>
              <a:rPr lang="en-US" altLang="zh-CN" dirty="0" smtClean="0"/>
              <a:t>  </a:t>
            </a:r>
            <a:r>
              <a:rPr lang="zh-CN" altLang="en-US" dirty="0" smtClean="0"/>
              <a:t>运输</a:t>
            </a:r>
            <a:r>
              <a:rPr lang="zh-CN" altLang="zh-CN" dirty="0" smtClean="0"/>
              <a:t>层</a:t>
            </a:r>
            <a:endParaRPr lang="zh-CN" altLang="en-US" dirty="0"/>
          </a:p>
        </p:txBody>
      </p:sp>
      <p:sp>
        <p:nvSpPr>
          <p:cNvPr id="3" name="内容占位符 2"/>
          <p:cNvSpPr>
            <a:spLocks noGrp="1"/>
          </p:cNvSpPr>
          <p:nvPr>
            <p:ph idx="1"/>
          </p:nvPr>
        </p:nvSpPr>
        <p:spPr/>
        <p:txBody>
          <a:bodyPr/>
          <a:lstStyle/>
          <a:p>
            <a:r>
              <a:rPr lang="en-US" altLang="zh-CN" sz="2800" dirty="0" smtClean="0"/>
              <a:t>5.1  </a:t>
            </a:r>
            <a:r>
              <a:rPr lang="zh-CN" altLang="zh-CN" sz="2800" dirty="0"/>
              <a:t>运输层协议概述</a:t>
            </a:r>
          </a:p>
          <a:p>
            <a:r>
              <a:rPr lang="en-US" altLang="zh-CN" sz="2800" dirty="0" smtClean="0"/>
              <a:t>5.2  </a:t>
            </a:r>
            <a:r>
              <a:rPr lang="zh-CN" altLang="zh-CN" sz="2800" dirty="0"/>
              <a:t>用户数据报</a:t>
            </a:r>
            <a:r>
              <a:rPr lang="zh-CN" altLang="zh-CN" sz="2800" dirty="0" smtClean="0"/>
              <a:t>协议</a:t>
            </a:r>
            <a:r>
              <a:rPr lang="en-US" altLang="zh-CN" sz="2800" dirty="0" smtClean="0"/>
              <a:t> UDP </a:t>
            </a:r>
            <a:endParaRPr lang="zh-CN" altLang="zh-CN" sz="2800" dirty="0"/>
          </a:p>
          <a:p>
            <a:r>
              <a:rPr lang="en-US" altLang="zh-CN" sz="2800" dirty="0" smtClean="0"/>
              <a:t>5.3  </a:t>
            </a:r>
            <a:r>
              <a:rPr lang="zh-CN" altLang="zh-CN" sz="2800" dirty="0" smtClean="0"/>
              <a:t>传输控制协议</a:t>
            </a:r>
            <a:r>
              <a:rPr lang="en-US" altLang="zh-CN" sz="2800" dirty="0" smtClean="0"/>
              <a:t> TCP </a:t>
            </a:r>
            <a:r>
              <a:rPr lang="zh-CN" altLang="zh-CN" sz="2800" dirty="0" smtClean="0"/>
              <a:t>概述</a:t>
            </a:r>
            <a:endParaRPr lang="zh-CN" altLang="zh-CN" sz="2800" dirty="0"/>
          </a:p>
          <a:p>
            <a:r>
              <a:rPr lang="en-US" altLang="zh-CN" sz="2800" dirty="0" smtClean="0"/>
              <a:t>5.4  </a:t>
            </a:r>
            <a:r>
              <a:rPr lang="zh-CN" altLang="zh-CN" sz="2800" dirty="0"/>
              <a:t>可靠传输的工作原理</a:t>
            </a:r>
          </a:p>
          <a:p>
            <a:r>
              <a:rPr lang="en-US" altLang="zh-CN" sz="2800" dirty="0" smtClean="0"/>
              <a:t>5.5  TCP </a:t>
            </a:r>
            <a:r>
              <a:rPr lang="zh-CN" altLang="zh-CN" sz="2800" dirty="0" smtClean="0"/>
              <a:t>报文</a:t>
            </a:r>
            <a:r>
              <a:rPr lang="zh-CN" altLang="zh-CN" sz="2800" dirty="0"/>
              <a:t>段的首部格式</a:t>
            </a:r>
          </a:p>
          <a:p>
            <a:r>
              <a:rPr lang="en-US" altLang="zh-CN" sz="2800" dirty="0"/>
              <a:t>5.6  </a:t>
            </a:r>
            <a:r>
              <a:rPr lang="en-US" altLang="zh-CN" sz="2800" dirty="0" smtClean="0"/>
              <a:t>TCP </a:t>
            </a:r>
            <a:r>
              <a:rPr lang="zh-CN" altLang="zh-CN" sz="2800" dirty="0" smtClean="0"/>
              <a:t>可靠</a:t>
            </a:r>
            <a:r>
              <a:rPr lang="zh-CN" altLang="zh-CN" sz="2800" dirty="0"/>
              <a:t>传输的实现</a:t>
            </a:r>
          </a:p>
          <a:p>
            <a:r>
              <a:rPr lang="en-US" altLang="zh-CN" sz="2800" dirty="0" smtClean="0"/>
              <a:t>5.7  TCP </a:t>
            </a:r>
            <a:r>
              <a:rPr lang="zh-CN" altLang="zh-CN" sz="2800" dirty="0" smtClean="0"/>
              <a:t>的</a:t>
            </a:r>
            <a:r>
              <a:rPr lang="zh-CN" altLang="zh-CN" sz="2800" dirty="0"/>
              <a:t>流量控制</a:t>
            </a:r>
          </a:p>
          <a:p>
            <a:r>
              <a:rPr lang="en-US" altLang="zh-CN" sz="2800" dirty="0" smtClean="0"/>
              <a:t>5.8  TCP </a:t>
            </a:r>
            <a:r>
              <a:rPr lang="zh-CN" altLang="zh-CN" sz="2800" dirty="0" smtClean="0"/>
              <a:t>的</a:t>
            </a:r>
            <a:r>
              <a:rPr lang="zh-CN" altLang="zh-CN" sz="2800" dirty="0"/>
              <a:t>拥塞控制</a:t>
            </a:r>
          </a:p>
          <a:p>
            <a:r>
              <a:rPr lang="en-US" altLang="zh-CN" sz="2800" dirty="0" smtClean="0"/>
              <a:t>5.9  TCP </a:t>
            </a:r>
            <a:r>
              <a:rPr lang="zh-CN" altLang="zh-CN" sz="2800" dirty="0" smtClean="0"/>
              <a:t>的</a:t>
            </a:r>
            <a:r>
              <a:rPr lang="zh-CN" altLang="zh-CN" sz="2800" dirty="0"/>
              <a:t>运输连接管理</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5.2  </a:t>
            </a:r>
            <a:r>
              <a:rPr lang="zh-CN" altLang="zh-CN" dirty="0"/>
              <a:t>用户数据报</a:t>
            </a:r>
            <a:r>
              <a:rPr lang="zh-CN" altLang="zh-CN" dirty="0" smtClean="0"/>
              <a:t>协议</a:t>
            </a:r>
            <a:r>
              <a:rPr lang="en-US" altLang="zh-CN" dirty="0" smtClean="0"/>
              <a:t> UDP</a:t>
            </a:r>
            <a:endParaRPr lang="zh-CN" altLang="zh-CN" dirty="0"/>
          </a:p>
        </p:txBody>
      </p:sp>
      <p:sp>
        <p:nvSpPr>
          <p:cNvPr id="931843" name="Rectangle 3"/>
          <p:cNvSpPr>
            <a:spLocks noGrp="1" noChangeArrowheads="1"/>
          </p:cNvSpPr>
          <p:nvPr>
            <p:ph idx="1"/>
          </p:nvPr>
        </p:nvSpPr>
        <p:spPr/>
        <p:txBody>
          <a:bodyPr/>
          <a:lstStyle/>
          <a:p>
            <a:r>
              <a:rPr lang="en-US" altLang="zh-CN" dirty="0"/>
              <a:t>5.2.1  </a:t>
            </a:r>
            <a:r>
              <a:rPr lang="en-US" altLang="zh-CN" dirty="0" smtClean="0"/>
              <a:t>UDP </a:t>
            </a:r>
            <a:r>
              <a:rPr lang="zh-CN" altLang="zh-CN" dirty="0" smtClean="0"/>
              <a:t>概述</a:t>
            </a:r>
            <a:endParaRPr lang="zh-CN" altLang="zh-CN" dirty="0"/>
          </a:p>
          <a:p>
            <a:r>
              <a:rPr lang="en-US" altLang="zh-CN" dirty="0" smtClean="0"/>
              <a:t>5.2.2  UDP </a:t>
            </a:r>
            <a:r>
              <a:rPr lang="zh-CN" altLang="zh-CN" dirty="0" smtClean="0"/>
              <a:t>的</a:t>
            </a:r>
            <a:r>
              <a:rPr lang="zh-CN" altLang="zh-CN" dirty="0"/>
              <a:t>首部格式</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5.2.1  UDP</a:t>
            </a:r>
            <a:r>
              <a:rPr lang="zh-CN" altLang="zh-CN" dirty="0"/>
              <a:t>概述</a:t>
            </a:r>
          </a:p>
        </p:txBody>
      </p:sp>
      <p:sp>
        <p:nvSpPr>
          <p:cNvPr id="931843"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spcBef>
                <a:spcPts val="1200"/>
              </a:spcBef>
            </a:pPr>
            <a:r>
              <a:rPr lang="en-US" altLang="zh-CN" dirty="0"/>
              <a:t>UDP </a:t>
            </a:r>
            <a:r>
              <a:rPr lang="zh-CN" altLang="en-US" dirty="0"/>
              <a:t>只在 </a:t>
            </a:r>
            <a:r>
              <a:rPr lang="en-US" altLang="zh-CN" dirty="0"/>
              <a:t>IP </a:t>
            </a:r>
            <a:r>
              <a:rPr lang="zh-CN" altLang="en-US" dirty="0"/>
              <a:t>的数据报服务之上增加了很少一点的</a:t>
            </a:r>
            <a:r>
              <a:rPr lang="zh-CN" altLang="en-US" dirty="0" smtClean="0"/>
              <a:t>功能：</a:t>
            </a:r>
            <a:endParaRPr lang="en-US" altLang="zh-CN" dirty="0" smtClean="0"/>
          </a:p>
          <a:p>
            <a:pPr lvl="1">
              <a:spcBef>
                <a:spcPts val="1200"/>
              </a:spcBef>
            </a:pPr>
            <a:r>
              <a:rPr lang="zh-CN" altLang="zh-CN" dirty="0" smtClean="0"/>
              <a:t>复用</a:t>
            </a:r>
            <a:r>
              <a:rPr lang="zh-CN" altLang="zh-CN" dirty="0"/>
              <a:t>和分用的</a:t>
            </a:r>
            <a:r>
              <a:rPr lang="zh-CN" altLang="zh-CN" dirty="0" smtClean="0"/>
              <a:t>功能</a:t>
            </a:r>
            <a:endParaRPr lang="en-US" altLang="zh-CN" dirty="0" smtClean="0"/>
          </a:p>
          <a:p>
            <a:pPr lvl="1">
              <a:spcBef>
                <a:spcPts val="1200"/>
              </a:spcBef>
            </a:pPr>
            <a:r>
              <a:rPr lang="zh-CN" altLang="zh-CN" dirty="0" smtClean="0"/>
              <a:t>差错检测</a:t>
            </a:r>
            <a:r>
              <a:rPr lang="zh-CN" altLang="zh-CN" dirty="0"/>
              <a:t>的</a:t>
            </a:r>
            <a:r>
              <a:rPr lang="zh-CN" altLang="zh-CN" smtClean="0"/>
              <a:t>功能</a:t>
            </a:r>
            <a:endParaRPr lang="en-US" altLang="zh-CN"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2"/>
          <p:cNvSpPr>
            <a:spLocks noGrp="1" noChangeArrowheads="1"/>
          </p:cNvSpPr>
          <p:nvPr>
            <p:ph type="title"/>
          </p:nvPr>
        </p:nvSpPr>
        <p:spPr/>
        <p:txBody>
          <a:bodyPr/>
          <a:lstStyle/>
          <a:p>
            <a:pPr algn="ctr"/>
            <a:r>
              <a:rPr lang="en-US" altLang="zh-CN"/>
              <a:t>UDP </a:t>
            </a:r>
            <a:r>
              <a:rPr lang="zh-CN" altLang="en-US"/>
              <a:t>的主要特点 </a:t>
            </a:r>
          </a:p>
        </p:txBody>
      </p:sp>
      <p:sp>
        <p:nvSpPr>
          <p:cNvPr id="680963"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en-US" altLang="zh-CN" dirty="0" smtClean="0">
                <a:solidFill>
                  <a:srgbClr val="FF0000"/>
                </a:solidFill>
              </a:rPr>
              <a:t>(1) UDP </a:t>
            </a:r>
            <a:r>
              <a:rPr lang="zh-CN" altLang="en-US" dirty="0">
                <a:solidFill>
                  <a:srgbClr val="FF0000"/>
                </a:solidFill>
              </a:rPr>
              <a:t>是无连接</a:t>
            </a:r>
            <a:r>
              <a:rPr lang="zh-CN" altLang="en-US" dirty="0" smtClean="0">
                <a:solidFill>
                  <a:srgbClr val="FF0000"/>
                </a:solidFill>
              </a:rPr>
              <a:t>的</a:t>
            </a:r>
            <a:r>
              <a:rPr lang="zh-CN" altLang="en-US" dirty="0" smtClean="0"/>
              <a:t>，发送</a:t>
            </a:r>
            <a:r>
              <a:rPr lang="zh-CN" altLang="en-US" dirty="0"/>
              <a:t>数据之前不需要建立</a:t>
            </a:r>
            <a:r>
              <a:rPr lang="zh-CN" altLang="en-US" dirty="0" smtClean="0"/>
              <a:t>连</a:t>
            </a:r>
            <a:r>
              <a:rPr lang="zh-CN" altLang="en-US" smtClean="0"/>
              <a:t>接，</a:t>
            </a:r>
            <a:r>
              <a:rPr lang="zh-CN" altLang="zh-CN" smtClean="0"/>
              <a:t>因</a:t>
            </a:r>
            <a:r>
              <a:rPr lang="zh-CN" altLang="zh-CN" dirty="0"/>
              <a:t>此</a:t>
            </a:r>
            <a:r>
              <a:rPr lang="zh-CN" altLang="zh-CN" dirty="0">
                <a:solidFill>
                  <a:srgbClr val="0070C0"/>
                </a:solidFill>
              </a:rPr>
              <a:t>减少了开销和发送数据之前的时延</a:t>
            </a:r>
            <a:r>
              <a:rPr lang="zh-CN" altLang="zh-CN" dirty="0" smtClean="0"/>
              <a:t>。</a:t>
            </a:r>
            <a:endParaRPr lang="zh-CN" altLang="en-US" dirty="0"/>
          </a:p>
          <a:p>
            <a:r>
              <a:rPr lang="en-US" altLang="zh-CN" dirty="0" smtClean="0">
                <a:solidFill>
                  <a:srgbClr val="FF0000"/>
                </a:solidFill>
              </a:rPr>
              <a:t>(2) UDP </a:t>
            </a:r>
            <a:r>
              <a:rPr lang="zh-CN" altLang="en-US" dirty="0">
                <a:solidFill>
                  <a:srgbClr val="FF0000"/>
                </a:solidFill>
              </a:rPr>
              <a:t>使用尽最大努力交付，</a:t>
            </a:r>
            <a:r>
              <a:rPr lang="zh-CN" altLang="en-US" dirty="0"/>
              <a:t>即不保证可靠交付</a:t>
            </a:r>
            <a:r>
              <a:rPr lang="zh-CN" altLang="en-US" dirty="0" smtClean="0"/>
              <a:t>，</a:t>
            </a:r>
            <a:r>
              <a:rPr lang="zh-CN" altLang="zh-CN" dirty="0"/>
              <a:t>因此主机</a:t>
            </a:r>
            <a:r>
              <a:rPr lang="zh-CN" altLang="zh-CN" dirty="0">
                <a:solidFill>
                  <a:srgbClr val="0070C0"/>
                </a:solidFill>
              </a:rPr>
              <a:t>不需要维持复杂的连接状态</a:t>
            </a:r>
            <a:r>
              <a:rPr lang="zh-CN" altLang="zh-CN" dirty="0" smtClean="0">
                <a:solidFill>
                  <a:srgbClr val="0070C0"/>
                </a:solidFill>
              </a:rPr>
              <a:t>表</a:t>
            </a:r>
            <a:r>
              <a:rPr lang="zh-CN" altLang="zh-CN" dirty="0" smtClean="0"/>
              <a:t>。</a:t>
            </a:r>
            <a:endParaRPr lang="zh-CN" altLang="en-US" dirty="0"/>
          </a:p>
          <a:p>
            <a:r>
              <a:rPr lang="en-US" altLang="zh-CN" dirty="0" smtClean="0">
                <a:solidFill>
                  <a:srgbClr val="FF0000"/>
                </a:solidFill>
              </a:rPr>
              <a:t>(3) UDP </a:t>
            </a:r>
            <a:r>
              <a:rPr lang="zh-CN" altLang="en-US" dirty="0">
                <a:solidFill>
                  <a:srgbClr val="FF0000"/>
                </a:solidFill>
              </a:rPr>
              <a:t>是面向报文的</a:t>
            </a:r>
            <a:r>
              <a:rPr lang="zh-CN" altLang="en-US" dirty="0" smtClean="0">
                <a:solidFill>
                  <a:srgbClr val="FF0000"/>
                </a:solidFill>
              </a:rPr>
              <a:t>。</a:t>
            </a:r>
            <a:r>
              <a:rPr lang="en-US" altLang="zh-CN" dirty="0" smtClean="0"/>
              <a:t>UDP </a:t>
            </a:r>
            <a:r>
              <a:rPr lang="zh-CN" altLang="zh-CN" dirty="0" smtClean="0"/>
              <a:t>对</a:t>
            </a:r>
            <a:r>
              <a:rPr lang="zh-CN" altLang="zh-CN" dirty="0"/>
              <a:t>应用层交下来的报文，</a:t>
            </a:r>
            <a:r>
              <a:rPr lang="zh-CN" altLang="zh-CN" dirty="0">
                <a:solidFill>
                  <a:srgbClr val="0070C0"/>
                </a:solidFill>
              </a:rPr>
              <a:t>既不合并，也不拆分</a:t>
            </a:r>
            <a:r>
              <a:rPr lang="zh-CN" altLang="zh-CN" dirty="0"/>
              <a:t>，而是保留这些报文的边界</a:t>
            </a:r>
            <a:r>
              <a:rPr lang="zh-CN" altLang="zh-CN" dirty="0" smtClean="0"/>
              <a:t>。</a:t>
            </a:r>
            <a:r>
              <a:rPr lang="en-US" altLang="zh-CN" dirty="0" smtClean="0">
                <a:solidFill>
                  <a:srgbClr val="0070C0"/>
                </a:solidFill>
              </a:rPr>
              <a:t>UDP </a:t>
            </a:r>
            <a:r>
              <a:rPr lang="zh-CN" altLang="zh-CN" dirty="0" smtClean="0">
                <a:solidFill>
                  <a:srgbClr val="0070C0"/>
                </a:solidFill>
              </a:rPr>
              <a:t>一</a:t>
            </a:r>
            <a:r>
              <a:rPr lang="zh-CN" altLang="zh-CN" dirty="0">
                <a:solidFill>
                  <a:srgbClr val="0070C0"/>
                </a:solidFill>
              </a:rPr>
              <a:t>次交付一个完整的报</a:t>
            </a:r>
            <a:r>
              <a:rPr lang="zh-CN" altLang="zh-CN">
                <a:solidFill>
                  <a:srgbClr val="0070C0"/>
                </a:solidFill>
              </a:rPr>
              <a:t>文</a:t>
            </a:r>
            <a:r>
              <a:rPr lang="zh-CN" altLang="zh-CN" smtClean="0"/>
              <a:t>。</a:t>
            </a:r>
            <a:endParaRPr lang="en-US" altLang="zh-CN"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2" name="Rectangle 2"/>
          <p:cNvSpPr>
            <a:spLocks noGrp="1" noChangeArrowheads="1"/>
          </p:cNvSpPr>
          <p:nvPr>
            <p:ph type="title"/>
          </p:nvPr>
        </p:nvSpPr>
        <p:spPr/>
        <p:txBody>
          <a:bodyPr/>
          <a:lstStyle/>
          <a:p>
            <a:pPr algn="ctr"/>
            <a:r>
              <a:rPr lang="en-US" altLang="zh-CN"/>
              <a:t>UDP </a:t>
            </a:r>
            <a:r>
              <a:rPr lang="zh-CN" altLang="en-US"/>
              <a:t>的主要特点 </a:t>
            </a:r>
          </a:p>
        </p:txBody>
      </p:sp>
      <p:sp>
        <p:nvSpPr>
          <p:cNvPr id="680963"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en-US" altLang="zh-CN">
                <a:solidFill>
                  <a:srgbClr val="FF0000"/>
                </a:solidFill>
              </a:rPr>
              <a:t>(4) UDP </a:t>
            </a:r>
            <a:r>
              <a:rPr lang="zh-CN" altLang="zh-CN">
                <a:solidFill>
                  <a:srgbClr val="FF0000"/>
                </a:solidFill>
              </a:rPr>
              <a:t>没有拥塞控制，</a:t>
            </a:r>
            <a:r>
              <a:rPr lang="zh-CN" altLang="zh-CN"/>
              <a:t>因此网络出现的拥塞不会使源主机的发送速率降低。这对某些实时应用是很重要的。</a:t>
            </a:r>
            <a:r>
              <a:rPr lang="zh-CN" altLang="en-US"/>
              <a:t>很适合多媒体通信的要求。 </a:t>
            </a:r>
          </a:p>
          <a:p>
            <a:pPr lvl="0"/>
            <a:r>
              <a:rPr lang="en-US" altLang="zh-CN" smtClean="0">
                <a:solidFill>
                  <a:srgbClr val="FF0000"/>
                </a:solidFill>
              </a:rPr>
              <a:t>(</a:t>
            </a:r>
            <a:r>
              <a:rPr lang="en-US" altLang="zh-CN" dirty="0" smtClean="0">
                <a:solidFill>
                  <a:srgbClr val="FF0000"/>
                </a:solidFill>
              </a:rPr>
              <a:t>5) UDP </a:t>
            </a:r>
            <a:r>
              <a:rPr lang="zh-CN" altLang="zh-CN" dirty="0" smtClean="0">
                <a:solidFill>
                  <a:srgbClr val="FF0000"/>
                </a:solidFill>
              </a:rPr>
              <a:t>支持</a:t>
            </a:r>
            <a:r>
              <a:rPr lang="zh-CN" altLang="zh-CN" dirty="0">
                <a:solidFill>
                  <a:srgbClr val="FF0000"/>
                </a:solidFill>
              </a:rPr>
              <a:t>一对一、一对多、多对一和多对多的交互通信。</a:t>
            </a:r>
          </a:p>
          <a:p>
            <a:pPr lvl="0"/>
            <a:r>
              <a:rPr lang="en-US" altLang="zh-CN" dirty="0" smtClean="0">
                <a:solidFill>
                  <a:srgbClr val="FF0000"/>
                </a:solidFill>
              </a:rPr>
              <a:t>(</a:t>
            </a:r>
            <a:r>
              <a:rPr lang="en-US" altLang="zh-CN" dirty="0">
                <a:solidFill>
                  <a:srgbClr val="FF0000"/>
                </a:solidFill>
              </a:rPr>
              <a:t>6) </a:t>
            </a:r>
            <a:r>
              <a:rPr lang="en-US" altLang="zh-CN" dirty="0" smtClean="0">
                <a:solidFill>
                  <a:srgbClr val="FF0000"/>
                </a:solidFill>
              </a:rPr>
              <a:t>UDP </a:t>
            </a:r>
            <a:r>
              <a:rPr lang="zh-CN" altLang="zh-CN" dirty="0" smtClean="0">
                <a:solidFill>
                  <a:srgbClr val="FF0000"/>
                </a:solidFill>
              </a:rPr>
              <a:t>的</a:t>
            </a:r>
            <a:r>
              <a:rPr lang="zh-CN" altLang="zh-CN" dirty="0">
                <a:solidFill>
                  <a:srgbClr val="FF0000"/>
                </a:solidFill>
              </a:rPr>
              <a:t>首部开销小，</a:t>
            </a:r>
            <a:r>
              <a:rPr lang="zh-CN" altLang="zh-CN" dirty="0" smtClean="0"/>
              <a:t>只有</a:t>
            </a:r>
            <a:r>
              <a:rPr lang="en-US" altLang="zh-CN" dirty="0" smtClean="0"/>
              <a:t> 8 </a:t>
            </a:r>
            <a:r>
              <a:rPr lang="zh-CN" altLang="zh-CN" dirty="0" smtClean="0"/>
              <a:t>个</a:t>
            </a:r>
            <a:r>
              <a:rPr lang="zh-CN" altLang="zh-CN" dirty="0"/>
              <a:t>字节，</a:t>
            </a:r>
            <a:r>
              <a:rPr lang="zh-CN" altLang="zh-CN" dirty="0" smtClean="0"/>
              <a:t>比</a:t>
            </a:r>
            <a:r>
              <a:rPr lang="en-US" altLang="zh-CN" dirty="0" smtClean="0"/>
              <a:t> TCP </a:t>
            </a:r>
            <a:r>
              <a:rPr lang="zh-CN" altLang="zh-CN" dirty="0" smtClean="0"/>
              <a:t>的</a:t>
            </a:r>
            <a:r>
              <a:rPr lang="en-US" altLang="zh-CN" dirty="0" smtClean="0"/>
              <a:t> 20 </a:t>
            </a:r>
            <a:r>
              <a:rPr lang="zh-CN" altLang="zh-CN" dirty="0" smtClean="0"/>
              <a:t>个</a:t>
            </a:r>
            <a:r>
              <a:rPr lang="zh-CN" altLang="zh-CN" dirty="0"/>
              <a:t>字节的首部要短。</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2"/>
          <p:cNvSpPr>
            <a:spLocks noGrp="1" noChangeArrowheads="1"/>
          </p:cNvSpPr>
          <p:nvPr>
            <p:ph type="title"/>
          </p:nvPr>
        </p:nvSpPr>
        <p:spPr/>
        <p:txBody>
          <a:bodyPr/>
          <a:lstStyle/>
          <a:p>
            <a:pPr algn="ctr"/>
            <a:r>
              <a:rPr lang="zh-CN" altLang="en-US"/>
              <a:t>面向报文的 </a:t>
            </a:r>
            <a:r>
              <a:rPr lang="en-US" altLang="zh-CN"/>
              <a:t>UDP</a:t>
            </a:r>
          </a:p>
        </p:txBody>
      </p:sp>
      <p:sp>
        <p:nvSpPr>
          <p:cNvPr id="681987" name="Rectangle 3"/>
          <p:cNvSpPr>
            <a:spLocks noGrp="1" noChangeArrowheads="1"/>
          </p:cNvSpPr>
          <p:nvPr>
            <p:ph idx="1"/>
          </p:nvPr>
        </p:nvSpPr>
        <p:spPr/>
        <p:txBody>
          <a:bodyPr/>
          <a:lstStyle/>
          <a:p>
            <a:r>
              <a:rPr lang="zh-CN" altLang="en-US" smtClean="0"/>
              <a:t>应</a:t>
            </a:r>
            <a:r>
              <a:rPr lang="zh-CN" altLang="en-US" dirty="0"/>
              <a:t>用程序必须</a:t>
            </a:r>
            <a:r>
              <a:rPr lang="zh-CN" altLang="en-US" dirty="0">
                <a:solidFill>
                  <a:srgbClr val="FF0000"/>
                </a:solidFill>
              </a:rPr>
              <a:t>选择合适大小的报文</a:t>
            </a:r>
            <a:r>
              <a:rPr lang="zh-CN" altLang="en-US" dirty="0" smtClean="0">
                <a:solidFill>
                  <a:srgbClr val="FF0000"/>
                </a:solidFill>
              </a:rPr>
              <a:t>。</a:t>
            </a:r>
            <a:endParaRPr lang="en-US" altLang="zh-CN" dirty="0" smtClean="0">
              <a:solidFill>
                <a:srgbClr val="FF0000"/>
              </a:solidFill>
            </a:endParaRPr>
          </a:p>
          <a:p>
            <a:pPr lvl="1"/>
            <a:r>
              <a:rPr lang="zh-CN" altLang="zh-CN" dirty="0">
                <a:solidFill>
                  <a:srgbClr val="0000FF"/>
                </a:solidFill>
              </a:rPr>
              <a:t>若报文太长，</a:t>
            </a:r>
            <a:r>
              <a:rPr lang="en-US" altLang="zh-CN" dirty="0" smtClean="0"/>
              <a:t>UDP </a:t>
            </a:r>
            <a:r>
              <a:rPr lang="zh-CN" altLang="zh-CN" dirty="0" smtClean="0"/>
              <a:t>把</a:t>
            </a:r>
            <a:r>
              <a:rPr lang="zh-CN" altLang="zh-CN" dirty="0"/>
              <a:t>它</a:t>
            </a:r>
            <a:r>
              <a:rPr lang="zh-CN" altLang="zh-CN" dirty="0" smtClean="0"/>
              <a:t>交给</a:t>
            </a:r>
            <a:r>
              <a:rPr lang="en-US" altLang="zh-CN" dirty="0" smtClean="0"/>
              <a:t> IP </a:t>
            </a:r>
            <a:r>
              <a:rPr lang="zh-CN" altLang="zh-CN" dirty="0" smtClean="0"/>
              <a:t>层</a:t>
            </a:r>
            <a:r>
              <a:rPr lang="zh-CN" altLang="zh-CN" dirty="0"/>
              <a:t>后，</a:t>
            </a:r>
            <a:r>
              <a:rPr lang="en-US" altLang="zh-CN" dirty="0" smtClean="0"/>
              <a:t>IP </a:t>
            </a:r>
            <a:r>
              <a:rPr lang="zh-CN" altLang="zh-CN" dirty="0" smtClean="0"/>
              <a:t>层</a:t>
            </a:r>
            <a:r>
              <a:rPr lang="zh-CN" altLang="zh-CN" dirty="0"/>
              <a:t>在传送时可能要进行分片，这会</a:t>
            </a:r>
            <a:r>
              <a:rPr lang="zh-CN" altLang="zh-CN" dirty="0" smtClean="0"/>
              <a:t>降低</a:t>
            </a:r>
            <a:r>
              <a:rPr lang="en-US" altLang="zh-CN" dirty="0" smtClean="0"/>
              <a:t> IP </a:t>
            </a:r>
            <a:r>
              <a:rPr lang="zh-CN" altLang="zh-CN" dirty="0" smtClean="0"/>
              <a:t>层</a:t>
            </a:r>
            <a:r>
              <a:rPr lang="zh-CN" altLang="zh-CN" dirty="0"/>
              <a:t>的效率</a:t>
            </a:r>
            <a:r>
              <a:rPr lang="zh-CN" altLang="zh-CN" dirty="0" smtClean="0"/>
              <a:t>。</a:t>
            </a:r>
            <a:endParaRPr lang="en-US" altLang="zh-CN" dirty="0" smtClean="0"/>
          </a:p>
          <a:p>
            <a:pPr lvl="1"/>
            <a:r>
              <a:rPr lang="zh-CN" altLang="zh-CN" dirty="0" smtClean="0">
                <a:solidFill>
                  <a:srgbClr val="0000FF"/>
                </a:solidFill>
              </a:rPr>
              <a:t>若报文</a:t>
            </a:r>
            <a:r>
              <a:rPr lang="zh-CN" altLang="zh-CN" dirty="0">
                <a:solidFill>
                  <a:srgbClr val="0000FF"/>
                </a:solidFill>
              </a:rPr>
              <a:t>太短，</a:t>
            </a:r>
            <a:r>
              <a:rPr lang="en-US" altLang="zh-CN" dirty="0" smtClean="0"/>
              <a:t>UDP </a:t>
            </a:r>
            <a:r>
              <a:rPr lang="zh-CN" altLang="zh-CN" dirty="0" smtClean="0"/>
              <a:t>把</a:t>
            </a:r>
            <a:r>
              <a:rPr lang="zh-CN" altLang="zh-CN" dirty="0"/>
              <a:t>它</a:t>
            </a:r>
            <a:r>
              <a:rPr lang="zh-CN" altLang="zh-CN" dirty="0" smtClean="0"/>
              <a:t>交给</a:t>
            </a:r>
            <a:r>
              <a:rPr lang="en-US" altLang="zh-CN" dirty="0" smtClean="0"/>
              <a:t> IP </a:t>
            </a:r>
            <a:r>
              <a:rPr lang="zh-CN" altLang="zh-CN" dirty="0" smtClean="0"/>
              <a:t>层</a:t>
            </a:r>
            <a:r>
              <a:rPr lang="zh-CN" altLang="zh-CN" dirty="0"/>
              <a:t>后，会</a:t>
            </a:r>
            <a:r>
              <a:rPr lang="zh-CN" altLang="zh-CN" dirty="0" smtClean="0"/>
              <a:t>使</a:t>
            </a:r>
            <a:r>
              <a:rPr lang="en-US" altLang="zh-CN" dirty="0" smtClean="0"/>
              <a:t> IP </a:t>
            </a:r>
            <a:r>
              <a:rPr lang="zh-CN" altLang="zh-CN" dirty="0" smtClean="0"/>
              <a:t>数据报</a:t>
            </a:r>
            <a:r>
              <a:rPr lang="zh-CN" altLang="zh-CN" dirty="0"/>
              <a:t>的首部的相对长度太大，这也降低</a:t>
            </a:r>
            <a:r>
              <a:rPr lang="zh-CN" altLang="zh-CN" dirty="0" smtClean="0"/>
              <a:t>了</a:t>
            </a:r>
            <a:r>
              <a:rPr lang="en-US" altLang="zh-CN" dirty="0" smtClean="0"/>
              <a:t> IP </a:t>
            </a:r>
            <a:r>
              <a:rPr lang="zh-CN" altLang="zh-CN" dirty="0" smtClean="0"/>
              <a:t>层</a:t>
            </a:r>
            <a:r>
              <a:rPr lang="zh-CN" altLang="zh-CN" dirty="0"/>
              <a:t>的效率。</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41" name="Rectangle 5"/>
          <p:cNvSpPr>
            <a:spLocks noGrp="1" noChangeArrowheads="1"/>
          </p:cNvSpPr>
          <p:nvPr>
            <p:ph type="title"/>
          </p:nvPr>
        </p:nvSpPr>
        <p:spPr/>
        <p:txBody>
          <a:bodyPr/>
          <a:lstStyle/>
          <a:p>
            <a:r>
              <a:rPr lang="en-US" altLang="zh-CN" dirty="0"/>
              <a:t>5.2.2  UDP </a:t>
            </a:r>
            <a:r>
              <a:rPr lang="zh-CN" altLang="en-US" dirty="0"/>
              <a:t>的首部格式 </a:t>
            </a:r>
          </a:p>
        </p:txBody>
      </p:sp>
      <p:sp>
        <p:nvSpPr>
          <p:cNvPr id="3" name="矩形 2"/>
          <p:cNvSpPr/>
          <p:nvPr/>
        </p:nvSpPr>
        <p:spPr>
          <a:xfrm>
            <a:off x="1136577" y="1124744"/>
            <a:ext cx="7488832" cy="830997"/>
          </a:xfrm>
          <a:prstGeom prst="rect">
            <a:avLst/>
          </a:prstGeom>
          <a:solidFill>
            <a:srgbClr val="66FFFF"/>
          </a:solidFill>
          <a:ln>
            <a:solidFill>
              <a:srgbClr val="000066"/>
            </a:solidFill>
          </a:ln>
        </p:spPr>
        <p:txBody>
          <a:bodyPr wrap="square">
            <a:spAutoFit/>
          </a:bodyPr>
          <a:lstStyle/>
          <a:p>
            <a:r>
              <a:rPr lang="zh-CN" altLang="zh-CN" sz="2400" b="1" dirty="0">
                <a:solidFill>
                  <a:srgbClr val="000066"/>
                </a:solidFill>
                <a:latin typeface="+mn-lt"/>
                <a:ea typeface="黑体" panose="02010609060101010101" pitchFamily="2" charset="-122"/>
              </a:rPr>
              <a:t>用户</a:t>
            </a:r>
            <a:r>
              <a:rPr lang="zh-CN" altLang="zh-CN" sz="2400" b="1" dirty="0" smtClean="0">
                <a:solidFill>
                  <a:srgbClr val="000066"/>
                </a:solidFill>
                <a:latin typeface="+mn-lt"/>
                <a:ea typeface="黑体" panose="02010609060101010101" pitchFamily="2" charset="-122"/>
              </a:rPr>
              <a:t>数据报</a:t>
            </a:r>
            <a:r>
              <a:rPr lang="en-US" altLang="zh-CN" sz="2400" b="1" dirty="0" smtClean="0">
                <a:solidFill>
                  <a:srgbClr val="000066"/>
                </a:solidFill>
                <a:latin typeface="+mn-lt"/>
                <a:ea typeface="黑体" panose="02010609060101010101" pitchFamily="2" charset="-122"/>
              </a:rPr>
              <a:t> UDP </a:t>
            </a:r>
            <a:r>
              <a:rPr lang="zh-CN" altLang="zh-CN" sz="2400" b="1" dirty="0" smtClean="0">
                <a:solidFill>
                  <a:srgbClr val="000066"/>
                </a:solidFill>
                <a:latin typeface="+mn-lt"/>
                <a:ea typeface="黑体" panose="02010609060101010101" pitchFamily="2" charset="-122"/>
              </a:rPr>
              <a:t>有</a:t>
            </a:r>
            <a:r>
              <a:rPr lang="zh-CN" altLang="zh-CN" sz="2400" b="1" dirty="0">
                <a:solidFill>
                  <a:srgbClr val="C00000"/>
                </a:solidFill>
                <a:latin typeface="+mn-lt"/>
                <a:ea typeface="黑体" panose="02010609060101010101" pitchFamily="2" charset="-122"/>
              </a:rPr>
              <a:t>两个字段</a:t>
            </a:r>
            <a:r>
              <a:rPr lang="zh-CN" altLang="zh-CN" sz="2400" b="1" dirty="0">
                <a:solidFill>
                  <a:srgbClr val="000066"/>
                </a:solidFill>
                <a:latin typeface="+mn-lt"/>
                <a:ea typeface="黑体" panose="02010609060101010101" pitchFamily="2" charset="-122"/>
              </a:rPr>
              <a:t>：数据字段和首部字段。首部字段很简单，</a:t>
            </a:r>
            <a:r>
              <a:rPr lang="zh-CN" altLang="zh-CN" sz="2400" b="1" dirty="0" smtClean="0">
                <a:solidFill>
                  <a:srgbClr val="C00000"/>
                </a:solidFill>
                <a:latin typeface="+mn-lt"/>
                <a:ea typeface="黑体" panose="02010609060101010101" pitchFamily="2" charset="-122"/>
              </a:rPr>
              <a:t>只有</a:t>
            </a:r>
            <a:r>
              <a:rPr lang="en-US" altLang="zh-CN" sz="2400" b="1" dirty="0" smtClean="0">
                <a:solidFill>
                  <a:srgbClr val="C00000"/>
                </a:solidFill>
                <a:latin typeface="+mn-lt"/>
                <a:ea typeface="黑体" panose="02010609060101010101" pitchFamily="2" charset="-122"/>
              </a:rPr>
              <a:t> 8 </a:t>
            </a:r>
            <a:r>
              <a:rPr lang="zh-CN" altLang="zh-CN" sz="2400" b="1" dirty="0" smtClean="0">
                <a:solidFill>
                  <a:srgbClr val="C00000"/>
                </a:solidFill>
                <a:latin typeface="+mn-lt"/>
                <a:ea typeface="黑体" panose="02010609060101010101" pitchFamily="2" charset="-122"/>
              </a:rPr>
              <a:t>个字节</a:t>
            </a:r>
            <a:r>
              <a:rPr lang="zh-CN" altLang="en-US" sz="2400" b="1" dirty="0">
                <a:solidFill>
                  <a:srgbClr val="C00000"/>
                </a:solidFill>
                <a:latin typeface="+mn-lt"/>
                <a:ea typeface="黑体" panose="02010609060101010101" pitchFamily="2" charset="-122"/>
              </a:rPr>
              <a:t>。</a:t>
            </a:r>
          </a:p>
        </p:txBody>
      </p:sp>
      <p:grpSp>
        <p:nvGrpSpPr>
          <p:cNvPr id="5" name="组合 4"/>
          <p:cNvGrpSpPr/>
          <p:nvPr/>
        </p:nvGrpSpPr>
        <p:grpSpPr>
          <a:xfrm>
            <a:off x="389640" y="2060848"/>
            <a:ext cx="9243880" cy="4150380"/>
            <a:chOff x="389640" y="2060848"/>
            <a:chExt cx="9243880" cy="4150380"/>
          </a:xfrm>
        </p:grpSpPr>
        <p:sp>
          <p:nvSpPr>
            <p:cNvPr id="500738" name="Rectangle 2"/>
            <p:cNvSpPr>
              <a:spLocks noChangeArrowheads="1"/>
            </p:cNvSpPr>
            <p:nvPr/>
          </p:nvSpPr>
          <p:spPr bwMode="auto">
            <a:xfrm>
              <a:off x="2535940" y="5155429"/>
              <a:ext cx="1169458" cy="457200"/>
            </a:xfrm>
            <a:prstGeom prst="rect">
              <a:avLst/>
            </a:prstGeom>
            <a:solidFill>
              <a:srgbClr val="FF9900"/>
            </a:solidFill>
            <a:ln w="1905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00739" name="Freeform 3"/>
            <p:cNvSpPr/>
            <p:nvPr/>
          </p:nvSpPr>
          <p:spPr bwMode="auto">
            <a:xfrm>
              <a:off x="3165384" y="3940981"/>
              <a:ext cx="5020071" cy="350030"/>
            </a:xfrm>
            <a:custGeom>
              <a:avLst/>
              <a:gdLst>
                <a:gd name="T0" fmla="*/ 0 w 2919"/>
                <a:gd name="T1" fmla="*/ 0 h 276"/>
                <a:gd name="T2" fmla="*/ 2919 w 2919"/>
                <a:gd name="T3" fmla="*/ 0 h 276"/>
                <a:gd name="T4" fmla="*/ 1066 w 2919"/>
                <a:gd name="T5" fmla="*/ 276 h 276"/>
                <a:gd name="T6" fmla="*/ 346 w 2919"/>
                <a:gd name="T7" fmla="*/ 268 h 276"/>
                <a:gd name="T8" fmla="*/ 0 w 2919"/>
                <a:gd name="T9" fmla="*/ 0 h 276"/>
              </a:gdLst>
              <a:ahLst/>
              <a:cxnLst>
                <a:cxn ang="0">
                  <a:pos x="T0" y="T1"/>
                </a:cxn>
                <a:cxn ang="0">
                  <a:pos x="T2" y="T3"/>
                </a:cxn>
                <a:cxn ang="0">
                  <a:pos x="T4" y="T5"/>
                </a:cxn>
                <a:cxn ang="0">
                  <a:pos x="T6" y="T7"/>
                </a:cxn>
                <a:cxn ang="0">
                  <a:pos x="T8" y="T9"/>
                </a:cxn>
              </a:cxnLst>
              <a:rect l="0" t="0" r="r" b="b"/>
              <a:pathLst>
                <a:path w="2919" h="276">
                  <a:moveTo>
                    <a:pt x="0" y="0"/>
                  </a:moveTo>
                  <a:lnTo>
                    <a:pt x="2919" y="0"/>
                  </a:lnTo>
                  <a:lnTo>
                    <a:pt x="1066" y="276"/>
                  </a:lnTo>
                  <a:lnTo>
                    <a:pt x="346" y="268"/>
                  </a:lnTo>
                  <a:lnTo>
                    <a:pt x="0" y="0"/>
                  </a:lnTo>
                  <a:close/>
                </a:path>
              </a:pathLst>
            </a:custGeom>
            <a:gradFill rotWithShape="1">
              <a:gsLst>
                <a:gs pos="0">
                  <a:srgbClr val="CCECFF">
                    <a:gamma/>
                    <a:shade val="81961"/>
                    <a:invGamma/>
                  </a:srgbClr>
                </a:gs>
                <a:gs pos="100000">
                  <a:srgbClr val="CCECFF"/>
                </a:gs>
              </a:gsLst>
              <a:lin ang="5400000" scaled="1"/>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40" name="Rectangle 4"/>
            <p:cNvSpPr>
              <a:spLocks noChangeArrowheads="1"/>
            </p:cNvSpPr>
            <p:nvPr/>
          </p:nvSpPr>
          <p:spPr bwMode="auto">
            <a:xfrm>
              <a:off x="3703678" y="4291011"/>
              <a:ext cx="1171179" cy="457200"/>
            </a:xfrm>
            <a:prstGeom prst="rect">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42" name="AutoShape 6"/>
            <p:cNvSpPr>
              <a:spLocks noChangeArrowheads="1"/>
            </p:cNvSpPr>
            <p:nvPr/>
          </p:nvSpPr>
          <p:spPr bwMode="auto">
            <a:xfrm>
              <a:off x="1670885" y="5245917"/>
              <a:ext cx="865056" cy="288925"/>
            </a:xfrm>
            <a:prstGeom prst="leftArrow">
              <a:avLst>
                <a:gd name="adj1" fmla="val 50000"/>
                <a:gd name="adj2" fmla="val 69093"/>
              </a:avLst>
            </a:prstGeom>
            <a:solidFill>
              <a:srgbClr val="C00000"/>
            </a:solidFill>
            <a:ln w="1270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00743" name="Freeform 7"/>
            <p:cNvSpPr/>
            <p:nvPr/>
          </p:nvSpPr>
          <p:spPr bwMode="auto">
            <a:xfrm>
              <a:off x="1043161" y="2922859"/>
              <a:ext cx="7247202" cy="560922"/>
            </a:xfrm>
            <a:custGeom>
              <a:avLst/>
              <a:gdLst>
                <a:gd name="T0" fmla="*/ 0 w 3600"/>
                <a:gd name="T1" fmla="*/ 0 h 432"/>
                <a:gd name="T2" fmla="*/ 3600 w 3600"/>
                <a:gd name="T3" fmla="*/ 0 h 432"/>
                <a:gd name="T4" fmla="*/ 1056 w 3600"/>
                <a:gd name="T5" fmla="*/ 432 h 432"/>
                <a:gd name="T6" fmla="*/ 384 w 3600"/>
                <a:gd name="T7" fmla="*/ 432 h 432"/>
                <a:gd name="T8" fmla="*/ 0 w 3600"/>
                <a:gd name="T9" fmla="*/ 0 h 432"/>
              </a:gdLst>
              <a:ahLst/>
              <a:cxnLst>
                <a:cxn ang="0">
                  <a:pos x="T0" y="T1"/>
                </a:cxn>
                <a:cxn ang="0">
                  <a:pos x="T2" y="T3"/>
                </a:cxn>
                <a:cxn ang="0">
                  <a:pos x="T4" y="T5"/>
                </a:cxn>
                <a:cxn ang="0">
                  <a:pos x="T6" y="T7"/>
                </a:cxn>
                <a:cxn ang="0">
                  <a:pos x="T8" y="T9"/>
                </a:cxn>
              </a:cxnLst>
              <a:rect l="0" t="0" r="r" b="b"/>
              <a:pathLst>
                <a:path w="3600" h="432">
                  <a:moveTo>
                    <a:pt x="0" y="0"/>
                  </a:moveTo>
                  <a:lnTo>
                    <a:pt x="3600" y="0"/>
                  </a:lnTo>
                  <a:lnTo>
                    <a:pt x="1056" y="432"/>
                  </a:lnTo>
                  <a:lnTo>
                    <a:pt x="384" y="432"/>
                  </a:lnTo>
                  <a:lnTo>
                    <a:pt x="0" y="0"/>
                  </a:lnTo>
                  <a:close/>
                </a:path>
              </a:pathLst>
            </a:custGeom>
            <a:gradFill rotWithShape="1">
              <a:gsLst>
                <a:gs pos="0">
                  <a:srgbClr val="FFFF99">
                    <a:gamma/>
                    <a:shade val="69804"/>
                    <a:invGamma/>
                  </a:srgbClr>
                </a:gs>
                <a:gs pos="100000">
                  <a:srgbClr val="FFFF99"/>
                </a:gs>
              </a:gsLst>
              <a:lin ang="5400000" scaled="1"/>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44" name="Rectangle 8"/>
            <p:cNvSpPr>
              <a:spLocks noChangeArrowheads="1"/>
            </p:cNvSpPr>
            <p:nvPr/>
          </p:nvSpPr>
          <p:spPr bwMode="auto">
            <a:xfrm>
              <a:off x="3165384" y="3483781"/>
              <a:ext cx="5020071" cy="457200"/>
            </a:xfrm>
            <a:prstGeom prst="rect">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45" name="Rectangle 9"/>
            <p:cNvSpPr>
              <a:spLocks noChangeArrowheads="1"/>
            </p:cNvSpPr>
            <p:nvPr/>
          </p:nvSpPr>
          <p:spPr bwMode="auto">
            <a:xfrm>
              <a:off x="3705398" y="5158604"/>
              <a:ext cx="5928121" cy="457200"/>
            </a:xfrm>
            <a:prstGeom prst="rect">
              <a:avLst/>
            </a:prstGeom>
            <a:solidFill>
              <a:srgbClr val="99FF66"/>
            </a:solidFill>
            <a:ln w="1905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00746" name="Line 10"/>
            <p:cNvSpPr>
              <a:spLocks noChangeShapeType="1"/>
            </p:cNvSpPr>
            <p:nvPr/>
          </p:nvSpPr>
          <p:spPr bwMode="auto">
            <a:xfrm>
              <a:off x="4420832" y="3483781"/>
              <a:ext cx="1719"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47" name="Rectangle 11"/>
            <p:cNvSpPr>
              <a:spLocks noChangeArrowheads="1"/>
            </p:cNvSpPr>
            <p:nvPr/>
          </p:nvSpPr>
          <p:spPr bwMode="auto">
            <a:xfrm>
              <a:off x="1048320" y="2465659"/>
              <a:ext cx="7242043" cy="457200"/>
            </a:xfrm>
            <a:prstGeom prst="rect">
              <a:avLst/>
            </a:prstGeom>
            <a:solidFill>
              <a:srgbClr val="FFFF99"/>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48" name="Line 12"/>
            <p:cNvSpPr>
              <a:spLocks noChangeShapeType="1"/>
            </p:cNvSpPr>
            <p:nvPr/>
          </p:nvSpPr>
          <p:spPr bwMode="auto">
            <a:xfrm>
              <a:off x="3459468" y="2465659"/>
              <a:ext cx="344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49" name="Line 13"/>
            <p:cNvSpPr>
              <a:spLocks noChangeShapeType="1"/>
            </p:cNvSpPr>
            <p:nvPr/>
          </p:nvSpPr>
          <p:spPr bwMode="auto">
            <a:xfrm>
              <a:off x="5674559" y="3483781"/>
              <a:ext cx="344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50" name="Line 14"/>
            <p:cNvSpPr>
              <a:spLocks noChangeShapeType="1"/>
            </p:cNvSpPr>
            <p:nvPr/>
          </p:nvSpPr>
          <p:spPr bwMode="auto">
            <a:xfrm>
              <a:off x="6930007" y="3483781"/>
              <a:ext cx="172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51" name="Freeform 15"/>
            <p:cNvSpPr/>
            <p:nvPr/>
          </p:nvSpPr>
          <p:spPr bwMode="auto">
            <a:xfrm>
              <a:off x="1811907" y="3483781"/>
              <a:ext cx="1353477" cy="457200"/>
            </a:xfrm>
            <a:custGeom>
              <a:avLst/>
              <a:gdLst>
                <a:gd name="T0" fmla="*/ 672 w 672"/>
                <a:gd name="T1" fmla="*/ 288 h 288"/>
                <a:gd name="T2" fmla="*/ 0 w 672"/>
                <a:gd name="T3" fmla="*/ 288 h 288"/>
                <a:gd name="T4" fmla="*/ 0 w 672"/>
                <a:gd name="T5" fmla="*/ 0 h 288"/>
                <a:gd name="T6" fmla="*/ 672 w 672"/>
                <a:gd name="T7" fmla="*/ 0 h 288"/>
              </a:gdLst>
              <a:ahLst/>
              <a:cxnLst>
                <a:cxn ang="0">
                  <a:pos x="T0" y="T1"/>
                </a:cxn>
                <a:cxn ang="0">
                  <a:pos x="T2" y="T3"/>
                </a:cxn>
                <a:cxn ang="0">
                  <a:pos x="T4" y="T5"/>
                </a:cxn>
                <a:cxn ang="0">
                  <a:pos x="T6" y="T7"/>
                </a:cxn>
              </a:cxnLst>
              <a:rect l="0" t="0" r="r" b="b"/>
              <a:pathLst>
                <a:path w="672" h="288">
                  <a:moveTo>
                    <a:pt x="672" y="288"/>
                  </a:moveTo>
                  <a:lnTo>
                    <a:pt x="0" y="288"/>
                  </a:lnTo>
                  <a:lnTo>
                    <a:pt x="0" y="0"/>
                  </a:lnTo>
                  <a:lnTo>
                    <a:pt x="672" y="0"/>
                  </a:lnTo>
                </a:path>
              </a:pathLst>
            </a:custGeom>
            <a:solidFill>
              <a:srgbClr val="FFFF99"/>
            </a:solidFill>
            <a:ln w="19050" cap="flat" cmpd="sng">
              <a:solidFill>
                <a:schemeClr val="tx1"/>
              </a:solidFill>
              <a:prstDash val="dash"/>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52" name="Text Box 16"/>
            <p:cNvSpPr txBox="1">
              <a:spLocks noChangeArrowheads="1"/>
            </p:cNvSpPr>
            <p:nvPr/>
          </p:nvSpPr>
          <p:spPr bwMode="auto">
            <a:xfrm>
              <a:off x="1939172" y="3480607"/>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伪首部</a:t>
              </a:r>
            </a:p>
          </p:txBody>
        </p:sp>
        <p:sp>
          <p:nvSpPr>
            <p:cNvPr id="500753" name="Text Box 17"/>
            <p:cNvSpPr txBox="1">
              <a:spLocks noChangeArrowheads="1"/>
            </p:cNvSpPr>
            <p:nvPr/>
          </p:nvSpPr>
          <p:spPr bwMode="auto">
            <a:xfrm>
              <a:off x="3177422" y="3480607"/>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源端口</a:t>
              </a:r>
            </a:p>
          </p:txBody>
        </p:sp>
        <p:sp>
          <p:nvSpPr>
            <p:cNvPr id="500754" name="Text Box 18"/>
            <p:cNvSpPr txBox="1">
              <a:spLocks noChangeArrowheads="1"/>
            </p:cNvSpPr>
            <p:nvPr/>
          </p:nvSpPr>
          <p:spPr bwMode="auto">
            <a:xfrm>
              <a:off x="4357198" y="3480607"/>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目的端口</a:t>
              </a:r>
            </a:p>
          </p:txBody>
        </p:sp>
        <p:sp>
          <p:nvSpPr>
            <p:cNvPr id="500755" name="Text Box 19"/>
            <p:cNvSpPr txBox="1">
              <a:spLocks noChangeArrowheads="1"/>
            </p:cNvSpPr>
            <p:nvPr/>
          </p:nvSpPr>
          <p:spPr bwMode="auto">
            <a:xfrm>
              <a:off x="5803544" y="3479020"/>
              <a:ext cx="841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长  度</a:t>
              </a:r>
            </a:p>
          </p:txBody>
        </p:sp>
        <p:sp>
          <p:nvSpPr>
            <p:cNvPr id="500756" name="Text Box 20"/>
            <p:cNvSpPr txBox="1">
              <a:spLocks noChangeArrowheads="1"/>
            </p:cNvSpPr>
            <p:nvPr/>
          </p:nvSpPr>
          <p:spPr bwMode="auto">
            <a:xfrm>
              <a:off x="7043513" y="3480607"/>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检验和</a:t>
              </a:r>
            </a:p>
          </p:txBody>
        </p:sp>
        <p:sp>
          <p:nvSpPr>
            <p:cNvPr id="500757" name="Text Box 21"/>
            <p:cNvSpPr txBox="1">
              <a:spLocks noChangeArrowheads="1"/>
            </p:cNvSpPr>
            <p:nvPr/>
          </p:nvSpPr>
          <p:spPr bwMode="auto">
            <a:xfrm>
              <a:off x="5960044" y="5199880"/>
              <a:ext cx="1335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数         据</a:t>
              </a:r>
            </a:p>
          </p:txBody>
        </p:sp>
        <p:sp>
          <p:nvSpPr>
            <p:cNvPr id="500758" name="Text Box 22"/>
            <p:cNvSpPr txBox="1">
              <a:spLocks noChangeArrowheads="1"/>
            </p:cNvSpPr>
            <p:nvPr/>
          </p:nvSpPr>
          <p:spPr bwMode="auto">
            <a:xfrm>
              <a:off x="2649446" y="5199880"/>
              <a:ext cx="841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首  部</a:t>
              </a:r>
            </a:p>
          </p:txBody>
        </p:sp>
        <p:sp>
          <p:nvSpPr>
            <p:cNvPr id="500759" name="Line 23"/>
            <p:cNvSpPr>
              <a:spLocks noChangeShapeType="1"/>
            </p:cNvSpPr>
            <p:nvPr/>
          </p:nvSpPr>
          <p:spPr bwMode="auto">
            <a:xfrm>
              <a:off x="5877495" y="2465659"/>
              <a:ext cx="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60" name="Line 24"/>
            <p:cNvSpPr>
              <a:spLocks noChangeShapeType="1"/>
            </p:cNvSpPr>
            <p:nvPr/>
          </p:nvSpPr>
          <p:spPr bwMode="auto">
            <a:xfrm>
              <a:off x="6455345" y="2465659"/>
              <a:ext cx="172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61" name="Line 25"/>
            <p:cNvSpPr>
              <a:spLocks noChangeShapeType="1"/>
            </p:cNvSpPr>
            <p:nvPr/>
          </p:nvSpPr>
          <p:spPr bwMode="auto">
            <a:xfrm>
              <a:off x="7033194" y="2465659"/>
              <a:ext cx="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62" name="Text Box 26"/>
            <p:cNvSpPr txBox="1">
              <a:spLocks noChangeArrowheads="1"/>
            </p:cNvSpPr>
            <p:nvPr/>
          </p:nvSpPr>
          <p:spPr bwMode="auto">
            <a:xfrm>
              <a:off x="6986761" y="2462485"/>
              <a:ext cx="12442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UDP</a:t>
              </a:r>
              <a:r>
                <a:rPr kumimoji="1" lang="zh-CN" altLang="en-US" sz="2000" b="1">
                  <a:solidFill>
                    <a:srgbClr val="000099"/>
                  </a:solidFill>
                  <a:latin typeface="+mn-lt"/>
                  <a:ea typeface="黑体" panose="02010609060101010101" pitchFamily="2" charset="-122"/>
                </a:rPr>
                <a:t>长度</a:t>
              </a:r>
            </a:p>
          </p:txBody>
        </p:sp>
        <p:sp>
          <p:nvSpPr>
            <p:cNvPr id="500763" name="Text Box 27"/>
            <p:cNvSpPr txBox="1">
              <a:spLocks noChangeArrowheads="1"/>
            </p:cNvSpPr>
            <p:nvPr/>
          </p:nvSpPr>
          <p:spPr bwMode="auto">
            <a:xfrm>
              <a:off x="1467949" y="2462485"/>
              <a:ext cx="133741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源 </a:t>
              </a:r>
              <a:r>
                <a:rPr kumimoji="1" lang="en-US" altLang="zh-CN" sz="2000" b="1">
                  <a:solidFill>
                    <a:srgbClr val="000099"/>
                  </a:solidFill>
                  <a:latin typeface="+mn-lt"/>
                  <a:ea typeface="黑体" panose="02010609060101010101" pitchFamily="2" charset="-122"/>
                </a:rPr>
                <a:t>IP </a:t>
              </a:r>
              <a:r>
                <a:rPr kumimoji="1" lang="zh-CN" altLang="en-US" sz="2000" b="1">
                  <a:solidFill>
                    <a:srgbClr val="000099"/>
                  </a:solidFill>
                  <a:latin typeface="+mn-lt"/>
                  <a:ea typeface="黑体" panose="02010609060101010101" pitchFamily="2" charset="-122"/>
                </a:rPr>
                <a:t>地址</a:t>
              </a:r>
            </a:p>
          </p:txBody>
        </p:sp>
        <p:sp>
          <p:nvSpPr>
            <p:cNvPr id="500764" name="Text Box 28"/>
            <p:cNvSpPr txBox="1">
              <a:spLocks noChangeArrowheads="1"/>
            </p:cNvSpPr>
            <p:nvPr/>
          </p:nvSpPr>
          <p:spPr bwMode="auto">
            <a:xfrm>
              <a:off x="3784509" y="2462485"/>
              <a:ext cx="159550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目的 </a:t>
              </a:r>
              <a:r>
                <a:rPr kumimoji="1" lang="en-US" altLang="zh-CN" sz="2000" b="1">
                  <a:solidFill>
                    <a:srgbClr val="000099"/>
                  </a:solidFill>
                  <a:latin typeface="+mn-lt"/>
                  <a:ea typeface="黑体" panose="02010609060101010101" pitchFamily="2" charset="-122"/>
                </a:rPr>
                <a:t>IP </a:t>
              </a:r>
              <a:r>
                <a:rPr kumimoji="1" lang="zh-CN" altLang="en-US" sz="2000" b="1">
                  <a:solidFill>
                    <a:srgbClr val="000099"/>
                  </a:solidFill>
                  <a:latin typeface="+mn-lt"/>
                  <a:ea typeface="黑体" panose="02010609060101010101" pitchFamily="2" charset="-122"/>
                </a:rPr>
                <a:t>地址</a:t>
              </a:r>
            </a:p>
          </p:txBody>
        </p:sp>
        <p:sp>
          <p:nvSpPr>
            <p:cNvPr id="500765" name="Text Box 29"/>
            <p:cNvSpPr txBox="1">
              <a:spLocks noChangeArrowheads="1"/>
            </p:cNvSpPr>
            <p:nvPr/>
          </p:nvSpPr>
          <p:spPr bwMode="auto">
            <a:xfrm>
              <a:off x="5987561" y="2462485"/>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0</a:t>
              </a:r>
            </a:p>
          </p:txBody>
        </p:sp>
        <p:sp>
          <p:nvSpPr>
            <p:cNvPr id="500766" name="Text Box 30"/>
            <p:cNvSpPr txBox="1">
              <a:spLocks noChangeArrowheads="1"/>
            </p:cNvSpPr>
            <p:nvPr/>
          </p:nvSpPr>
          <p:spPr bwMode="auto">
            <a:xfrm>
              <a:off x="6457065" y="2462485"/>
              <a:ext cx="47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17</a:t>
              </a:r>
            </a:p>
          </p:txBody>
        </p:sp>
        <p:sp>
          <p:nvSpPr>
            <p:cNvPr id="500767" name="Line 31"/>
            <p:cNvSpPr>
              <a:spLocks noChangeShapeType="1"/>
            </p:cNvSpPr>
            <p:nvPr/>
          </p:nvSpPr>
          <p:spPr bwMode="auto">
            <a:xfrm>
              <a:off x="2489505" y="5844404"/>
              <a:ext cx="7144015" cy="0"/>
            </a:xfrm>
            <a:prstGeom prst="line">
              <a:avLst/>
            </a:prstGeom>
            <a:noFill/>
            <a:ln w="952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68" name="Rectangle 32"/>
            <p:cNvSpPr>
              <a:spLocks noChangeArrowheads="1"/>
            </p:cNvSpPr>
            <p:nvPr/>
          </p:nvSpPr>
          <p:spPr bwMode="auto">
            <a:xfrm>
              <a:off x="5289326" y="5690416"/>
              <a:ext cx="1270927" cy="2921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69" name="Text Box 33"/>
            <p:cNvSpPr txBox="1">
              <a:spLocks noChangeArrowheads="1"/>
            </p:cNvSpPr>
            <p:nvPr/>
          </p:nvSpPr>
          <p:spPr bwMode="auto">
            <a:xfrm>
              <a:off x="5239453" y="5811118"/>
              <a:ext cx="126688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IP </a:t>
              </a:r>
              <a:r>
                <a:rPr kumimoji="1" lang="zh-CN" altLang="en-US" sz="2000" b="1">
                  <a:solidFill>
                    <a:srgbClr val="000099"/>
                  </a:solidFill>
                  <a:latin typeface="+mn-lt"/>
                  <a:ea typeface="黑体" panose="02010609060101010101" pitchFamily="2" charset="-122"/>
                </a:rPr>
                <a:t>数据报</a:t>
              </a:r>
            </a:p>
          </p:txBody>
        </p:sp>
        <p:sp>
          <p:nvSpPr>
            <p:cNvPr id="500770" name="Text Box 34"/>
            <p:cNvSpPr txBox="1">
              <a:spLocks noChangeArrowheads="1"/>
            </p:cNvSpPr>
            <p:nvPr/>
          </p:nvSpPr>
          <p:spPr bwMode="auto">
            <a:xfrm>
              <a:off x="389640" y="2083073"/>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字节</a:t>
              </a:r>
            </a:p>
          </p:txBody>
        </p:sp>
        <p:sp>
          <p:nvSpPr>
            <p:cNvPr id="500771" name="Text Box 35"/>
            <p:cNvSpPr txBox="1">
              <a:spLocks noChangeArrowheads="1"/>
            </p:cNvSpPr>
            <p:nvPr/>
          </p:nvSpPr>
          <p:spPr bwMode="auto">
            <a:xfrm>
              <a:off x="2062997"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4</a:t>
              </a:r>
            </a:p>
          </p:txBody>
        </p:sp>
        <p:sp>
          <p:nvSpPr>
            <p:cNvPr id="500772" name="Text Box 36"/>
            <p:cNvSpPr txBox="1">
              <a:spLocks noChangeArrowheads="1"/>
            </p:cNvSpPr>
            <p:nvPr/>
          </p:nvSpPr>
          <p:spPr bwMode="auto">
            <a:xfrm>
              <a:off x="4475865"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4</a:t>
              </a:r>
            </a:p>
          </p:txBody>
        </p:sp>
        <p:sp>
          <p:nvSpPr>
            <p:cNvPr id="500773" name="Text Box 37"/>
            <p:cNvSpPr txBox="1">
              <a:spLocks noChangeArrowheads="1"/>
            </p:cNvSpPr>
            <p:nvPr/>
          </p:nvSpPr>
          <p:spPr bwMode="auto">
            <a:xfrm>
              <a:off x="5987561"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a:t>
              </a:r>
            </a:p>
          </p:txBody>
        </p:sp>
        <p:sp>
          <p:nvSpPr>
            <p:cNvPr id="500774" name="Text Box 38"/>
            <p:cNvSpPr txBox="1">
              <a:spLocks noChangeArrowheads="1"/>
            </p:cNvSpPr>
            <p:nvPr/>
          </p:nvSpPr>
          <p:spPr bwMode="auto">
            <a:xfrm>
              <a:off x="6551653"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a:t>
              </a:r>
            </a:p>
          </p:txBody>
        </p:sp>
        <p:sp>
          <p:nvSpPr>
            <p:cNvPr id="500775" name="Text Box 39"/>
            <p:cNvSpPr txBox="1">
              <a:spLocks noChangeArrowheads="1"/>
            </p:cNvSpPr>
            <p:nvPr/>
          </p:nvSpPr>
          <p:spPr bwMode="auto">
            <a:xfrm>
              <a:off x="7404669"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500776" name="Text Box 40"/>
            <p:cNvSpPr txBox="1">
              <a:spLocks noChangeArrowheads="1"/>
            </p:cNvSpPr>
            <p:nvPr/>
          </p:nvSpPr>
          <p:spPr bwMode="auto">
            <a:xfrm>
              <a:off x="2198861" y="3105956"/>
              <a:ext cx="47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12</a:t>
              </a:r>
            </a:p>
          </p:txBody>
        </p:sp>
        <p:sp>
          <p:nvSpPr>
            <p:cNvPr id="500777" name="Text Box 41"/>
            <p:cNvSpPr txBox="1">
              <a:spLocks noChangeArrowheads="1"/>
            </p:cNvSpPr>
            <p:nvPr/>
          </p:nvSpPr>
          <p:spPr bwMode="auto">
            <a:xfrm>
              <a:off x="3574695"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500778" name="Text Box 42"/>
            <p:cNvSpPr txBox="1">
              <a:spLocks noChangeArrowheads="1"/>
            </p:cNvSpPr>
            <p:nvPr/>
          </p:nvSpPr>
          <p:spPr bwMode="auto">
            <a:xfrm>
              <a:off x="4902374"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500779" name="Text Box 43"/>
            <p:cNvSpPr txBox="1">
              <a:spLocks noChangeArrowheads="1"/>
            </p:cNvSpPr>
            <p:nvPr/>
          </p:nvSpPr>
          <p:spPr bwMode="auto">
            <a:xfrm>
              <a:off x="6061513"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500780" name="Text Box 44"/>
            <p:cNvSpPr txBox="1">
              <a:spLocks noChangeArrowheads="1"/>
            </p:cNvSpPr>
            <p:nvPr/>
          </p:nvSpPr>
          <p:spPr bwMode="auto">
            <a:xfrm>
              <a:off x="7380592"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500781" name="Text Box 45"/>
            <p:cNvSpPr txBox="1">
              <a:spLocks noChangeArrowheads="1"/>
            </p:cNvSpPr>
            <p:nvPr/>
          </p:nvSpPr>
          <p:spPr bwMode="auto">
            <a:xfrm>
              <a:off x="945132" y="3105956"/>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字节</a:t>
              </a:r>
            </a:p>
          </p:txBody>
        </p:sp>
        <p:sp>
          <p:nvSpPr>
            <p:cNvPr id="500782" name="Text Box 46"/>
            <p:cNvSpPr txBox="1">
              <a:spLocks noChangeArrowheads="1"/>
            </p:cNvSpPr>
            <p:nvPr/>
          </p:nvSpPr>
          <p:spPr bwMode="auto">
            <a:xfrm>
              <a:off x="1064568" y="5594404"/>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发送在前</a:t>
              </a:r>
            </a:p>
          </p:txBody>
        </p:sp>
        <p:sp>
          <p:nvSpPr>
            <p:cNvPr id="500784" name="Rectangle 48"/>
            <p:cNvSpPr>
              <a:spLocks noChangeArrowheads="1"/>
            </p:cNvSpPr>
            <p:nvPr/>
          </p:nvSpPr>
          <p:spPr bwMode="auto">
            <a:xfrm>
              <a:off x="4874857" y="4291011"/>
              <a:ext cx="4758663" cy="457200"/>
            </a:xfrm>
            <a:prstGeom prst="rect">
              <a:avLst/>
            </a:prstGeom>
            <a:solidFill>
              <a:srgbClr val="FFC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0785" name="Text Box 49"/>
            <p:cNvSpPr txBox="1">
              <a:spLocks noChangeArrowheads="1"/>
            </p:cNvSpPr>
            <p:nvPr/>
          </p:nvSpPr>
          <p:spPr bwMode="auto">
            <a:xfrm>
              <a:off x="6560252" y="4333874"/>
              <a:ext cx="1335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数         据</a:t>
              </a:r>
            </a:p>
          </p:txBody>
        </p:sp>
        <p:sp>
          <p:nvSpPr>
            <p:cNvPr id="500786" name="Text Box 50"/>
            <p:cNvSpPr txBox="1">
              <a:spLocks noChangeArrowheads="1"/>
            </p:cNvSpPr>
            <p:nvPr/>
          </p:nvSpPr>
          <p:spPr bwMode="auto">
            <a:xfrm>
              <a:off x="3856740" y="4333874"/>
              <a:ext cx="841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首  部</a:t>
              </a:r>
            </a:p>
          </p:txBody>
        </p:sp>
        <p:sp>
          <p:nvSpPr>
            <p:cNvPr id="500788" name="Text Box 52"/>
            <p:cNvSpPr txBox="1">
              <a:spLocks noChangeArrowheads="1"/>
            </p:cNvSpPr>
            <p:nvPr/>
          </p:nvSpPr>
          <p:spPr bwMode="auto">
            <a:xfrm>
              <a:off x="1442152" y="4291012"/>
              <a:ext cx="208441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UDP </a:t>
              </a:r>
              <a:r>
                <a:rPr kumimoji="1" lang="zh-CN" altLang="en-US" sz="2000" b="1">
                  <a:solidFill>
                    <a:srgbClr val="000099"/>
                  </a:solidFill>
                  <a:latin typeface="+mn-lt"/>
                  <a:ea typeface="黑体" panose="02010609060101010101" pitchFamily="2" charset="-122"/>
                </a:rPr>
                <a:t>用户数据报</a:t>
              </a:r>
            </a:p>
          </p:txBody>
        </p:sp>
        <p:sp>
          <p:nvSpPr>
            <p:cNvPr id="56" name="Rectangle 4"/>
            <p:cNvSpPr>
              <a:spLocks noChangeArrowheads="1"/>
            </p:cNvSpPr>
            <p:nvPr/>
          </p:nvSpPr>
          <p:spPr bwMode="auto">
            <a:xfrm>
              <a:off x="3709939" y="4759107"/>
              <a:ext cx="5915025" cy="396000"/>
            </a:xfrm>
            <a:prstGeom prst="rect">
              <a:avLst/>
            </a:prstGeom>
            <a:gradFill flip="none" rotWithShape="1">
              <a:gsLst>
                <a:gs pos="0">
                  <a:srgbClr val="99FF66"/>
                </a:gs>
                <a:gs pos="100000">
                  <a:srgbClr val="47B26B"/>
                </a:gs>
              </a:gsLst>
              <a:lin ang="16200000" scaled="1"/>
              <a:tileRect/>
            </a:gra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rgbClr val="000099"/>
                </a:solidFill>
                <a:effectLst/>
                <a:uLnTx/>
                <a:uFillTx/>
                <a:latin typeface="+mn-lt"/>
                <a:ea typeface="黑体" panose="02010609060101010101" pitchFamily="2" charset="-122"/>
              </a:endParaRPr>
            </a:p>
          </p:txBody>
        </p:sp>
      </p:grpSp>
      <p:sp>
        <p:nvSpPr>
          <p:cNvPr id="4" name="矩形 3"/>
          <p:cNvSpPr/>
          <p:nvPr/>
        </p:nvSpPr>
        <p:spPr>
          <a:xfrm>
            <a:off x="2198861" y="6247667"/>
            <a:ext cx="6426547" cy="461665"/>
          </a:xfrm>
          <a:prstGeom prst="rect">
            <a:avLst/>
          </a:prstGeom>
        </p:spPr>
        <p:txBody>
          <a:bodyPr wrap="square">
            <a:spAutoFit/>
          </a:bodyPr>
          <a:lstStyle/>
          <a:p>
            <a:pPr algn="ctr"/>
            <a:r>
              <a:rPr lang="en-US" altLang="zh-CN" sz="2400" b="1" smtClean="0">
                <a:latin typeface="+mn-lt"/>
                <a:ea typeface="黑体" panose="02010609060101010101" pitchFamily="2" charset="-122"/>
              </a:rPr>
              <a:t>UDP</a:t>
            </a:r>
            <a:r>
              <a:rPr lang="zh-CN" altLang="zh-CN" sz="2400" b="1" dirty="0">
                <a:latin typeface="+mn-lt"/>
                <a:ea typeface="黑体" panose="02010609060101010101" pitchFamily="2" charset="-122"/>
              </a:rPr>
              <a:t>用户数据报的首部和伪首部</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p:txBody>
          <a:bodyPr/>
          <a:lstStyle/>
          <a:p>
            <a:pPr algn="ctr"/>
            <a:r>
              <a:rPr lang="en-US" altLang="zh-CN"/>
              <a:t>UDP </a:t>
            </a:r>
            <a:r>
              <a:rPr lang="zh-CN" altLang="en-US"/>
              <a:t>基于端口的分用 </a:t>
            </a:r>
          </a:p>
        </p:txBody>
      </p:sp>
      <p:grpSp>
        <p:nvGrpSpPr>
          <p:cNvPr id="687118" name="Group 14"/>
          <p:cNvGrpSpPr/>
          <p:nvPr/>
        </p:nvGrpSpPr>
        <p:grpSpPr bwMode="auto">
          <a:xfrm>
            <a:off x="1568624" y="3053468"/>
            <a:ext cx="7020190" cy="3039828"/>
            <a:chOff x="1655" y="663"/>
            <a:chExt cx="1951" cy="1316"/>
          </a:xfrm>
        </p:grpSpPr>
        <p:sp>
          <p:nvSpPr>
            <p:cNvPr id="687108" name="Rectangle 4"/>
            <p:cNvSpPr>
              <a:spLocks noChangeArrowheads="1"/>
            </p:cNvSpPr>
            <p:nvPr/>
          </p:nvSpPr>
          <p:spPr bwMode="auto">
            <a:xfrm>
              <a:off x="2290" y="1752"/>
              <a:ext cx="681" cy="227"/>
            </a:xfrm>
            <a:prstGeom prst="rect">
              <a:avLst/>
            </a:prstGeom>
            <a:solidFill>
              <a:schemeClr val="accent2"/>
            </a:solidFill>
            <a:ln w="9525">
              <a:solidFill>
                <a:schemeClr val="tx1"/>
              </a:solidFill>
              <a:miter lim="800000"/>
            </a:ln>
            <a:effectLst>
              <a:outerShdw dist="35921" dir="2700000" algn="ctr" rotWithShape="0">
                <a:schemeClr val="bg2"/>
              </a:outerShdw>
            </a:effectLst>
          </p:spPr>
          <p:txBody>
            <a:bodyPr wrap="none" anchor="ctr"/>
            <a:lstStyle/>
            <a:p>
              <a:pPr algn="ctr"/>
              <a:r>
                <a:rPr lang="en-US" altLang="zh-CN" sz="2400" b="1">
                  <a:solidFill>
                    <a:srgbClr val="000099"/>
                  </a:solidFill>
                  <a:latin typeface="+mn-lt"/>
                  <a:ea typeface="黑体" panose="02010609060101010101" pitchFamily="2" charset="-122"/>
                </a:rPr>
                <a:t>IP </a:t>
              </a:r>
              <a:r>
                <a:rPr lang="zh-CN" altLang="en-US" sz="2400" b="1">
                  <a:solidFill>
                    <a:srgbClr val="000099"/>
                  </a:solidFill>
                  <a:latin typeface="+mn-lt"/>
                  <a:ea typeface="黑体" panose="02010609060101010101" pitchFamily="2" charset="-122"/>
                </a:rPr>
                <a:t>层</a:t>
              </a:r>
            </a:p>
          </p:txBody>
        </p:sp>
        <p:sp>
          <p:nvSpPr>
            <p:cNvPr id="687109" name="Text Box 5"/>
            <p:cNvSpPr txBox="1">
              <a:spLocks noChangeArrowheads="1"/>
            </p:cNvSpPr>
            <p:nvPr/>
          </p:nvSpPr>
          <p:spPr bwMode="auto">
            <a:xfrm>
              <a:off x="1941" y="1505"/>
              <a:ext cx="68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solidFill>
                    <a:srgbClr val="000099"/>
                  </a:solidFill>
                  <a:latin typeface="+mn-lt"/>
                  <a:ea typeface="黑体" panose="02010609060101010101" pitchFamily="2" charset="-122"/>
                </a:rPr>
                <a:t>UDP </a:t>
              </a:r>
              <a:r>
                <a:rPr lang="zh-CN" altLang="en-US" sz="2400" b="1" dirty="0">
                  <a:solidFill>
                    <a:srgbClr val="000099"/>
                  </a:solidFill>
                  <a:latin typeface="+mn-lt"/>
                  <a:ea typeface="黑体" panose="02010609060101010101" pitchFamily="2" charset="-122"/>
                </a:rPr>
                <a:t>数据报到达</a:t>
              </a:r>
            </a:p>
          </p:txBody>
        </p:sp>
        <p:sp>
          <p:nvSpPr>
            <p:cNvPr id="687110" name="Rectangle 6"/>
            <p:cNvSpPr>
              <a:spLocks noChangeArrowheads="1"/>
            </p:cNvSpPr>
            <p:nvPr/>
          </p:nvSpPr>
          <p:spPr bwMode="auto">
            <a:xfrm>
              <a:off x="2381" y="663"/>
              <a:ext cx="499" cy="227"/>
            </a:xfrm>
            <a:prstGeom prst="rect">
              <a:avLst/>
            </a:prstGeom>
            <a:solidFill>
              <a:srgbClr val="FFCCFF"/>
            </a:solidFill>
            <a:ln w="9525">
              <a:solidFill>
                <a:schemeClr val="tx1"/>
              </a:solidFill>
              <a:miter lim="800000"/>
            </a:ln>
            <a:effectLst>
              <a:outerShdw dist="35921" dir="2700000" algn="ctr" rotWithShape="0">
                <a:schemeClr val="bg2"/>
              </a:outerShdw>
            </a:effectLst>
          </p:spPr>
          <p:txBody>
            <a:bodyPr wrap="none" anchor="ctr"/>
            <a:lstStyle/>
            <a:p>
              <a:pPr algn="ctr"/>
              <a:r>
                <a:rPr lang="zh-CN" altLang="en-US" sz="2400" b="1">
                  <a:solidFill>
                    <a:srgbClr val="000099"/>
                  </a:solidFill>
                  <a:latin typeface="+mn-lt"/>
                  <a:ea typeface="黑体" panose="02010609060101010101" pitchFamily="2" charset="-122"/>
                </a:rPr>
                <a:t>端口 </a:t>
              </a:r>
              <a:r>
                <a:rPr lang="en-US" altLang="zh-CN" sz="2400" b="1">
                  <a:solidFill>
                    <a:srgbClr val="000099"/>
                  </a:solidFill>
                  <a:latin typeface="+mn-lt"/>
                  <a:ea typeface="黑体" panose="02010609060101010101" pitchFamily="2" charset="-122"/>
                </a:rPr>
                <a:t>2</a:t>
              </a:r>
            </a:p>
          </p:txBody>
        </p:sp>
        <p:sp>
          <p:nvSpPr>
            <p:cNvPr id="687111" name="Line 7"/>
            <p:cNvSpPr>
              <a:spLocks noChangeShapeType="1"/>
            </p:cNvSpPr>
            <p:nvPr/>
          </p:nvSpPr>
          <p:spPr bwMode="auto">
            <a:xfrm flipV="1">
              <a:off x="2630" y="1434"/>
              <a:ext cx="0" cy="318"/>
            </a:xfrm>
            <a:prstGeom prst="line">
              <a:avLst/>
            </a:prstGeom>
            <a:noFill/>
            <a:ln w="38100">
              <a:solidFill>
                <a:srgbClr val="0000FF"/>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b="1">
                <a:solidFill>
                  <a:srgbClr val="000099"/>
                </a:solidFill>
                <a:latin typeface="+mn-lt"/>
                <a:ea typeface="黑体" panose="02010609060101010101" pitchFamily="2" charset="-122"/>
              </a:endParaRPr>
            </a:p>
          </p:txBody>
        </p:sp>
        <p:sp>
          <p:nvSpPr>
            <p:cNvPr id="687112" name="Line 8"/>
            <p:cNvSpPr>
              <a:spLocks noChangeShapeType="1"/>
            </p:cNvSpPr>
            <p:nvPr/>
          </p:nvSpPr>
          <p:spPr bwMode="auto">
            <a:xfrm flipV="1">
              <a:off x="2630" y="890"/>
              <a:ext cx="0" cy="318"/>
            </a:xfrm>
            <a:prstGeom prst="line">
              <a:avLst/>
            </a:prstGeom>
            <a:noFill/>
            <a:ln w="38100">
              <a:solidFill>
                <a:srgbClr val="0000FF"/>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b="1">
                <a:solidFill>
                  <a:srgbClr val="000099"/>
                </a:solidFill>
                <a:latin typeface="+mn-lt"/>
                <a:ea typeface="黑体" panose="02010609060101010101" pitchFamily="2" charset="-122"/>
              </a:endParaRPr>
            </a:p>
          </p:txBody>
        </p:sp>
        <p:sp>
          <p:nvSpPr>
            <p:cNvPr id="687113" name="Line 9"/>
            <p:cNvSpPr>
              <a:spLocks noChangeShapeType="1"/>
            </p:cNvSpPr>
            <p:nvPr/>
          </p:nvSpPr>
          <p:spPr bwMode="auto">
            <a:xfrm flipV="1">
              <a:off x="2766" y="890"/>
              <a:ext cx="477" cy="318"/>
            </a:xfrm>
            <a:prstGeom prst="line">
              <a:avLst/>
            </a:prstGeom>
            <a:noFill/>
            <a:ln w="38100">
              <a:solidFill>
                <a:srgbClr val="0000FF"/>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b="1">
                <a:solidFill>
                  <a:srgbClr val="000099"/>
                </a:solidFill>
                <a:latin typeface="+mn-lt"/>
                <a:ea typeface="黑体" panose="02010609060101010101" pitchFamily="2" charset="-122"/>
              </a:endParaRPr>
            </a:p>
          </p:txBody>
        </p:sp>
        <p:sp>
          <p:nvSpPr>
            <p:cNvPr id="687114" name="Line 10"/>
            <p:cNvSpPr>
              <a:spLocks noChangeShapeType="1"/>
            </p:cNvSpPr>
            <p:nvPr/>
          </p:nvSpPr>
          <p:spPr bwMode="auto">
            <a:xfrm flipH="1" flipV="1">
              <a:off x="2018" y="890"/>
              <a:ext cx="477" cy="318"/>
            </a:xfrm>
            <a:prstGeom prst="line">
              <a:avLst/>
            </a:prstGeom>
            <a:noFill/>
            <a:ln w="38100">
              <a:solidFill>
                <a:srgbClr val="0000FF"/>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b="1">
                <a:solidFill>
                  <a:srgbClr val="000099"/>
                </a:solidFill>
                <a:latin typeface="+mn-lt"/>
                <a:ea typeface="黑体" panose="02010609060101010101" pitchFamily="2" charset="-122"/>
              </a:endParaRPr>
            </a:p>
          </p:txBody>
        </p:sp>
        <p:sp>
          <p:nvSpPr>
            <p:cNvPr id="687115" name="Rectangle 11"/>
            <p:cNvSpPr>
              <a:spLocks noChangeArrowheads="1"/>
            </p:cNvSpPr>
            <p:nvPr/>
          </p:nvSpPr>
          <p:spPr bwMode="auto">
            <a:xfrm>
              <a:off x="3107" y="663"/>
              <a:ext cx="499" cy="227"/>
            </a:xfrm>
            <a:prstGeom prst="rect">
              <a:avLst/>
            </a:prstGeom>
            <a:solidFill>
              <a:srgbClr val="00FFFF"/>
            </a:solidFill>
            <a:ln w="9525">
              <a:solidFill>
                <a:schemeClr val="tx1"/>
              </a:solidFill>
              <a:miter lim="800000"/>
            </a:ln>
            <a:effectLst>
              <a:outerShdw dist="35921" dir="2700000" algn="ctr" rotWithShape="0">
                <a:schemeClr val="bg2"/>
              </a:outerShdw>
            </a:effectLst>
          </p:spPr>
          <p:txBody>
            <a:bodyPr wrap="none" anchor="ctr"/>
            <a:lstStyle/>
            <a:p>
              <a:pPr algn="ctr"/>
              <a:r>
                <a:rPr lang="zh-CN" altLang="en-US" sz="2400" b="1">
                  <a:solidFill>
                    <a:srgbClr val="000099"/>
                  </a:solidFill>
                  <a:latin typeface="+mn-lt"/>
                  <a:ea typeface="黑体" panose="02010609060101010101" pitchFamily="2" charset="-122"/>
                </a:rPr>
                <a:t>端口 </a:t>
              </a:r>
              <a:r>
                <a:rPr lang="en-US" altLang="zh-CN" sz="2400" b="1">
                  <a:solidFill>
                    <a:srgbClr val="000099"/>
                  </a:solidFill>
                  <a:latin typeface="+mn-lt"/>
                  <a:ea typeface="黑体" panose="02010609060101010101" pitchFamily="2" charset="-122"/>
                </a:rPr>
                <a:t>3</a:t>
              </a:r>
            </a:p>
          </p:txBody>
        </p:sp>
        <p:sp>
          <p:nvSpPr>
            <p:cNvPr id="687116" name="Rectangle 12"/>
            <p:cNvSpPr>
              <a:spLocks noChangeArrowheads="1"/>
            </p:cNvSpPr>
            <p:nvPr/>
          </p:nvSpPr>
          <p:spPr bwMode="auto">
            <a:xfrm>
              <a:off x="1655" y="663"/>
              <a:ext cx="499" cy="227"/>
            </a:xfrm>
            <a:prstGeom prst="rect">
              <a:avLst/>
            </a:prstGeom>
            <a:solidFill>
              <a:srgbClr val="CCECFF"/>
            </a:solidFill>
            <a:ln w="9525">
              <a:solidFill>
                <a:schemeClr val="tx1"/>
              </a:solidFill>
              <a:miter lim="800000"/>
            </a:ln>
            <a:effectLst>
              <a:outerShdw dist="35921" dir="2700000" algn="ctr" rotWithShape="0">
                <a:schemeClr val="bg2"/>
              </a:outerShdw>
            </a:effectLst>
          </p:spPr>
          <p:txBody>
            <a:bodyPr wrap="none" anchor="ctr"/>
            <a:lstStyle/>
            <a:p>
              <a:pPr algn="ctr"/>
              <a:r>
                <a:rPr lang="zh-CN" altLang="en-US" sz="2400" b="1">
                  <a:solidFill>
                    <a:srgbClr val="000099"/>
                  </a:solidFill>
                  <a:latin typeface="+mn-lt"/>
                  <a:ea typeface="黑体" panose="02010609060101010101" pitchFamily="2" charset="-122"/>
                </a:rPr>
                <a:t>端口 </a:t>
              </a:r>
              <a:r>
                <a:rPr lang="en-US" altLang="zh-CN" sz="2400" b="1">
                  <a:solidFill>
                    <a:srgbClr val="000099"/>
                  </a:solidFill>
                  <a:latin typeface="+mn-lt"/>
                  <a:ea typeface="黑体" panose="02010609060101010101" pitchFamily="2" charset="-122"/>
                </a:rPr>
                <a:t>1</a:t>
              </a:r>
            </a:p>
          </p:txBody>
        </p:sp>
        <p:sp>
          <p:nvSpPr>
            <p:cNvPr id="687117" name="Rectangle 13"/>
            <p:cNvSpPr>
              <a:spLocks noChangeArrowheads="1"/>
            </p:cNvSpPr>
            <p:nvPr/>
          </p:nvSpPr>
          <p:spPr bwMode="auto">
            <a:xfrm>
              <a:off x="2290" y="1207"/>
              <a:ext cx="681" cy="227"/>
            </a:xfrm>
            <a:prstGeom prst="rect">
              <a:avLst/>
            </a:prstGeom>
            <a:solidFill>
              <a:srgbClr val="FFFF66"/>
            </a:solidFill>
            <a:ln w="9525">
              <a:solidFill>
                <a:schemeClr val="tx1"/>
              </a:solidFill>
              <a:miter lim="800000"/>
            </a:ln>
            <a:effectLst>
              <a:outerShdw dist="35921" dir="2700000" algn="ctr" rotWithShape="0">
                <a:schemeClr val="bg2"/>
              </a:outerShdw>
            </a:effectLst>
          </p:spPr>
          <p:txBody>
            <a:bodyPr wrap="none" anchor="ctr"/>
            <a:lstStyle/>
            <a:p>
              <a:pPr algn="ctr"/>
              <a:r>
                <a:rPr lang="en-US" altLang="zh-CN" sz="2400" b="1">
                  <a:solidFill>
                    <a:srgbClr val="000099"/>
                  </a:solidFill>
                  <a:latin typeface="+mn-lt"/>
                  <a:ea typeface="黑体" panose="02010609060101010101" pitchFamily="2" charset="-122"/>
                </a:rPr>
                <a:t>UDP </a:t>
              </a:r>
              <a:r>
                <a:rPr lang="zh-CN" altLang="en-US" sz="2400" b="1">
                  <a:solidFill>
                    <a:srgbClr val="000099"/>
                  </a:solidFill>
                  <a:latin typeface="+mn-lt"/>
                  <a:ea typeface="黑体" panose="02010609060101010101" pitchFamily="2" charset="-122"/>
                </a:rPr>
                <a:t>分用</a:t>
              </a:r>
            </a:p>
          </p:txBody>
        </p:sp>
      </p:grpSp>
      <p:sp>
        <p:nvSpPr>
          <p:cNvPr id="3" name="矩形 2"/>
          <p:cNvSpPr/>
          <p:nvPr/>
        </p:nvSpPr>
        <p:spPr>
          <a:xfrm>
            <a:off x="1136576" y="1436583"/>
            <a:ext cx="7848872" cy="1200329"/>
          </a:xfrm>
          <a:prstGeom prst="rect">
            <a:avLst/>
          </a:prstGeom>
          <a:solidFill>
            <a:srgbClr val="66FFFF"/>
          </a:solidFill>
          <a:ln>
            <a:solidFill>
              <a:srgbClr val="000066"/>
            </a:solidFill>
          </a:ln>
        </p:spPr>
        <p:txBody>
          <a:bodyPr wrap="square">
            <a:spAutoFit/>
          </a:bodyPr>
          <a:lstStyle/>
          <a:p>
            <a:r>
              <a:rPr lang="zh-CN" altLang="zh-CN" sz="2400" b="1" dirty="0">
                <a:solidFill>
                  <a:srgbClr val="000066"/>
                </a:solidFill>
                <a:latin typeface="+mn-lt"/>
                <a:ea typeface="黑体" panose="02010609060101010101" pitchFamily="2" charset="-122"/>
              </a:rPr>
              <a:t>当运输层</a:t>
            </a:r>
            <a:r>
              <a:rPr lang="zh-CN" altLang="zh-CN" sz="2400" b="1" dirty="0" smtClean="0">
                <a:solidFill>
                  <a:srgbClr val="000066"/>
                </a:solidFill>
                <a:latin typeface="+mn-lt"/>
                <a:ea typeface="黑体" panose="02010609060101010101" pitchFamily="2" charset="-122"/>
              </a:rPr>
              <a:t>从</a:t>
            </a:r>
            <a:r>
              <a:rPr lang="en-US" altLang="zh-CN" sz="2400" b="1" dirty="0" smtClean="0">
                <a:solidFill>
                  <a:srgbClr val="000066"/>
                </a:solidFill>
                <a:latin typeface="+mn-lt"/>
                <a:ea typeface="黑体" panose="02010609060101010101" pitchFamily="2" charset="-122"/>
              </a:rPr>
              <a:t> IP </a:t>
            </a:r>
            <a:r>
              <a:rPr lang="zh-CN" altLang="zh-CN" sz="2400" b="1" dirty="0" smtClean="0">
                <a:solidFill>
                  <a:srgbClr val="000066"/>
                </a:solidFill>
                <a:latin typeface="+mn-lt"/>
                <a:ea typeface="黑体" panose="02010609060101010101" pitchFamily="2" charset="-122"/>
              </a:rPr>
              <a:t>层收到</a:t>
            </a:r>
            <a:r>
              <a:rPr lang="en-US" altLang="zh-CN" sz="2400" b="1" dirty="0" smtClean="0">
                <a:solidFill>
                  <a:srgbClr val="000066"/>
                </a:solidFill>
                <a:latin typeface="+mn-lt"/>
                <a:ea typeface="黑体" panose="02010609060101010101" pitchFamily="2" charset="-122"/>
              </a:rPr>
              <a:t> UDP </a:t>
            </a:r>
            <a:r>
              <a:rPr lang="zh-CN" altLang="zh-CN" sz="2400" b="1" dirty="0" smtClean="0">
                <a:solidFill>
                  <a:srgbClr val="000066"/>
                </a:solidFill>
                <a:latin typeface="+mn-lt"/>
                <a:ea typeface="黑体" panose="02010609060101010101" pitchFamily="2" charset="-122"/>
              </a:rPr>
              <a:t>数据报</a:t>
            </a:r>
            <a:r>
              <a:rPr lang="zh-CN" altLang="zh-CN" sz="2400" b="1" dirty="0">
                <a:solidFill>
                  <a:srgbClr val="000066"/>
                </a:solidFill>
                <a:latin typeface="+mn-lt"/>
                <a:ea typeface="黑体" panose="02010609060101010101" pitchFamily="2" charset="-122"/>
              </a:rPr>
              <a:t>时，就根据首部中的目的端口，</a:t>
            </a:r>
            <a:r>
              <a:rPr lang="zh-CN" altLang="zh-CN" sz="2400" b="1" dirty="0" smtClean="0">
                <a:solidFill>
                  <a:srgbClr val="000066"/>
                </a:solidFill>
                <a:latin typeface="+mn-lt"/>
                <a:ea typeface="黑体" panose="02010609060101010101" pitchFamily="2" charset="-122"/>
              </a:rPr>
              <a:t>把</a:t>
            </a:r>
            <a:r>
              <a:rPr lang="en-US" altLang="zh-CN" sz="2400" b="1" dirty="0" smtClean="0">
                <a:solidFill>
                  <a:srgbClr val="000066"/>
                </a:solidFill>
                <a:latin typeface="+mn-lt"/>
                <a:ea typeface="黑体" panose="02010609060101010101" pitchFamily="2" charset="-122"/>
              </a:rPr>
              <a:t> UDP </a:t>
            </a:r>
            <a:r>
              <a:rPr lang="zh-CN" altLang="zh-CN" sz="2400" b="1" dirty="0" smtClean="0">
                <a:solidFill>
                  <a:srgbClr val="000066"/>
                </a:solidFill>
                <a:latin typeface="+mn-lt"/>
                <a:ea typeface="黑体" panose="02010609060101010101" pitchFamily="2" charset="-122"/>
              </a:rPr>
              <a:t>数据报</a:t>
            </a:r>
            <a:r>
              <a:rPr lang="zh-CN" altLang="zh-CN" sz="2400" b="1" dirty="0">
                <a:solidFill>
                  <a:srgbClr val="000066"/>
                </a:solidFill>
                <a:latin typeface="+mn-lt"/>
                <a:ea typeface="黑体" panose="02010609060101010101" pitchFamily="2" charset="-122"/>
              </a:rPr>
              <a:t>通过相应的端口，上交最后的终点——应用进程。</a:t>
            </a:r>
            <a:endParaRPr lang="zh-CN" altLang="en-US" sz="2400" b="1" dirty="0">
              <a:solidFill>
                <a:srgbClr val="000066"/>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500" name="Text Box 60"/>
          <p:cNvSpPr txBox="1">
            <a:spLocks noChangeArrowheads="1"/>
          </p:cNvSpPr>
          <p:nvPr/>
        </p:nvSpPr>
        <p:spPr bwMode="auto">
          <a:xfrm>
            <a:off x="662120" y="333375"/>
            <a:ext cx="8179312" cy="1384995"/>
          </a:xfrm>
          <a:prstGeom prst="rect">
            <a:avLst/>
          </a:prstGeom>
          <a:solidFill>
            <a:srgbClr val="66FFFF"/>
          </a:solidFill>
          <a:ln>
            <a:solidFill>
              <a:srgbClr val="000066"/>
            </a:solidFill>
          </a:ln>
        </p:spPr>
        <p:txBody>
          <a:bodyPr wrap="square">
            <a:spAutoFit/>
          </a:bodyPr>
          <a:lstStyle>
            <a:defPPr>
              <a:defRPr lang="en-US"/>
            </a:defPPr>
            <a:lvl1pPr>
              <a:defRPr sz="2400" b="1">
                <a:solidFill>
                  <a:srgbClr val="000066"/>
                </a:solidFill>
                <a:latin typeface="+mn-lt"/>
                <a:ea typeface="黑体" panose="02010609060101010101" pitchFamily="2" charset="-122"/>
              </a:defRPr>
            </a:lvl1pPr>
          </a:lstStyle>
          <a:p>
            <a:r>
              <a:rPr lang="zh-CN" altLang="en-US" sz="2800" dirty="0"/>
              <a:t>用户数据报 </a:t>
            </a:r>
            <a:r>
              <a:rPr lang="en-US" altLang="zh-CN" sz="2800" dirty="0"/>
              <a:t>UDP </a:t>
            </a:r>
            <a:r>
              <a:rPr lang="zh-CN" altLang="en-US" sz="2800" dirty="0"/>
              <a:t>有两个字段：数据字段和首部字段。首部字段有 </a:t>
            </a:r>
            <a:r>
              <a:rPr lang="en-US" altLang="zh-CN" sz="2800" dirty="0"/>
              <a:t>8 </a:t>
            </a:r>
            <a:r>
              <a:rPr lang="zh-CN" altLang="en-US" sz="2800" dirty="0"/>
              <a:t>个字节，由 </a:t>
            </a:r>
            <a:r>
              <a:rPr lang="en-US" altLang="zh-CN" sz="2800" dirty="0"/>
              <a:t>4 </a:t>
            </a:r>
            <a:r>
              <a:rPr lang="zh-CN" altLang="en-US" sz="2800" dirty="0"/>
              <a:t>个字段组成，每个字段</a:t>
            </a:r>
            <a:r>
              <a:rPr lang="zh-CN" altLang="en-US" sz="2800" dirty="0" smtClean="0"/>
              <a:t>都是 </a:t>
            </a:r>
            <a:r>
              <a:rPr lang="en-US" altLang="zh-CN" sz="2800" dirty="0" smtClean="0"/>
              <a:t>2 </a:t>
            </a:r>
            <a:r>
              <a:rPr lang="zh-CN" altLang="en-US" sz="2800" dirty="0" smtClean="0"/>
              <a:t>个</a:t>
            </a:r>
            <a:r>
              <a:rPr lang="zh-CN" altLang="en-US" sz="2800" dirty="0"/>
              <a:t>字节。 </a:t>
            </a:r>
          </a:p>
        </p:txBody>
      </p:sp>
      <p:sp>
        <p:nvSpPr>
          <p:cNvPr id="55" name="Rectangle 2"/>
          <p:cNvSpPr>
            <a:spLocks noChangeArrowheads="1"/>
          </p:cNvSpPr>
          <p:nvPr/>
        </p:nvSpPr>
        <p:spPr bwMode="auto">
          <a:xfrm>
            <a:off x="2535940" y="5155429"/>
            <a:ext cx="1169458" cy="457200"/>
          </a:xfrm>
          <a:prstGeom prst="rect">
            <a:avLst/>
          </a:prstGeom>
          <a:solidFill>
            <a:srgbClr val="FF9900"/>
          </a:solidFill>
          <a:ln w="1905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6" name="Freeform 3"/>
          <p:cNvSpPr/>
          <p:nvPr/>
        </p:nvSpPr>
        <p:spPr bwMode="auto">
          <a:xfrm>
            <a:off x="3165384" y="3940981"/>
            <a:ext cx="5020071" cy="350030"/>
          </a:xfrm>
          <a:custGeom>
            <a:avLst/>
            <a:gdLst>
              <a:gd name="T0" fmla="*/ 0 w 2919"/>
              <a:gd name="T1" fmla="*/ 0 h 276"/>
              <a:gd name="T2" fmla="*/ 2919 w 2919"/>
              <a:gd name="T3" fmla="*/ 0 h 276"/>
              <a:gd name="T4" fmla="*/ 1066 w 2919"/>
              <a:gd name="T5" fmla="*/ 276 h 276"/>
              <a:gd name="T6" fmla="*/ 346 w 2919"/>
              <a:gd name="T7" fmla="*/ 268 h 276"/>
              <a:gd name="T8" fmla="*/ 0 w 2919"/>
              <a:gd name="T9" fmla="*/ 0 h 276"/>
            </a:gdLst>
            <a:ahLst/>
            <a:cxnLst>
              <a:cxn ang="0">
                <a:pos x="T0" y="T1"/>
              </a:cxn>
              <a:cxn ang="0">
                <a:pos x="T2" y="T3"/>
              </a:cxn>
              <a:cxn ang="0">
                <a:pos x="T4" y="T5"/>
              </a:cxn>
              <a:cxn ang="0">
                <a:pos x="T6" y="T7"/>
              </a:cxn>
              <a:cxn ang="0">
                <a:pos x="T8" y="T9"/>
              </a:cxn>
            </a:cxnLst>
            <a:rect l="0" t="0" r="r" b="b"/>
            <a:pathLst>
              <a:path w="2919" h="276">
                <a:moveTo>
                  <a:pt x="0" y="0"/>
                </a:moveTo>
                <a:lnTo>
                  <a:pt x="2919" y="0"/>
                </a:lnTo>
                <a:lnTo>
                  <a:pt x="1066" y="276"/>
                </a:lnTo>
                <a:lnTo>
                  <a:pt x="346" y="268"/>
                </a:lnTo>
                <a:lnTo>
                  <a:pt x="0" y="0"/>
                </a:lnTo>
                <a:close/>
              </a:path>
            </a:pathLst>
          </a:custGeom>
          <a:gradFill rotWithShape="1">
            <a:gsLst>
              <a:gs pos="0">
                <a:srgbClr val="CCECFF">
                  <a:gamma/>
                  <a:shade val="81961"/>
                  <a:invGamma/>
                </a:srgbClr>
              </a:gs>
              <a:gs pos="100000">
                <a:srgbClr val="CCECFF"/>
              </a:gs>
            </a:gsLst>
            <a:lin ang="5400000" scaled="1"/>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7" name="Rectangle 4"/>
          <p:cNvSpPr>
            <a:spLocks noChangeArrowheads="1"/>
          </p:cNvSpPr>
          <p:nvPr/>
        </p:nvSpPr>
        <p:spPr bwMode="auto">
          <a:xfrm>
            <a:off x="3703678" y="4291011"/>
            <a:ext cx="1171179" cy="457200"/>
          </a:xfrm>
          <a:prstGeom prst="rect">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8" name="AutoShape 6"/>
          <p:cNvSpPr>
            <a:spLocks noChangeArrowheads="1"/>
          </p:cNvSpPr>
          <p:nvPr/>
        </p:nvSpPr>
        <p:spPr bwMode="auto">
          <a:xfrm>
            <a:off x="1670885" y="5245917"/>
            <a:ext cx="865056" cy="288925"/>
          </a:xfrm>
          <a:prstGeom prst="leftArrow">
            <a:avLst>
              <a:gd name="adj1" fmla="val 50000"/>
              <a:gd name="adj2" fmla="val 69093"/>
            </a:avLst>
          </a:prstGeom>
          <a:solidFill>
            <a:srgbClr val="C00000"/>
          </a:solidFill>
          <a:ln w="1270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9" name="Freeform 7"/>
          <p:cNvSpPr/>
          <p:nvPr/>
        </p:nvSpPr>
        <p:spPr bwMode="auto">
          <a:xfrm>
            <a:off x="1043161" y="2922859"/>
            <a:ext cx="7247202" cy="560922"/>
          </a:xfrm>
          <a:custGeom>
            <a:avLst/>
            <a:gdLst>
              <a:gd name="T0" fmla="*/ 0 w 3600"/>
              <a:gd name="T1" fmla="*/ 0 h 432"/>
              <a:gd name="T2" fmla="*/ 3600 w 3600"/>
              <a:gd name="T3" fmla="*/ 0 h 432"/>
              <a:gd name="T4" fmla="*/ 1056 w 3600"/>
              <a:gd name="T5" fmla="*/ 432 h 432"/>
              <a:gd name="T6" fmla="*/ 384 w 3600"/>
              <a:gd name="T7" fmla="*/ 432 h 432"/>
              <a:gd name="T8" fmla="*/ 0 w 3600"/>
              <a:gd name="T9" fmla="*/ 0 h 432"/>
            </a:gdLst>
            <a:ahLst/>
            <a:cxnLst>
              <a:cxn ang="0">
                <a:pos x="T0" y="T1"/>
              </a:cxn>
              <a:cxn ang="0">
                <a:pos x="T2" y="T3"/>
              </a:cxn>
              <a:cxn ang="0">
                <a:pos x="T4" y="T5"/>
              </a:cxn>
              <a:cxn ang="0">
                <a:pos x="T6" y="T7"/>
              </a:cxn>
              <a:cxn ang="0">
                <a:pos x="T8" y="T9"/>
              </a:cxn>
            </a:cxnLst>
            <a:rect l="0" t="0" r="r" b="b"/>
            <a:pathLst>
              <a:path w="3600" h="432">
                <a:moveTo>
                  <a:pt x="0" y="0"/>
                </a:moveTo>
                <a:lnTo>
                  <a:pt x="3600" y="0"/>
                </a:lnTo>
                <a:lnTo>
                  <a:pt x="1056" y="432"/>
                </a:lnTo>
                <a:lnTo>
                  <a:pt x="384" y="432"/>
                </a:lnTo>
                <a:lnTo>
                  <a:pt x="0" y="0"/>
                </a:lnTo>
                <a:close/>
              </a:path>
            </a:pathLst>
          </a:custGeom>
          <a:gradFill rotWithShape="1">
            <a:gsLst>
              <a:gs pos="0">
                <a:srgbClr val="FFFF99">
                  <a:gamma/>
                  <a:shade val="69804"/>
                  <a:invGamma/>
                </a:srgbClr>
              </a:gs>
              <a:gs pos="100000">
                <a:srgbClr val="FFFF99"/>
              </a:gs>
            </a:gsLst>
            <a:lin ang="5400000" scaled="1"/>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 name="Rectangle 8"/>
          <p:cNvSpPr>
            <a:spLocks noChangeArrowheads="1"/>
          </p:cNvSpPr>
          <p:nvPr/>
        </p:nvSpPr>
        <p:spPr bwMode="auto">
          <a:xfrm>
            <a:off x="3165384" y="3483781"/>
            <a:ext cx="5020071" cy="457200"/>
          </a:xfrm>
          <a:prstGeom prst="rect">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1" name="Rectangle 9"/>
          <p:cNvSpPr>
            <a:spLocks noChangeArrowheads="1"/>
          </p:cNvSpPr>
          <p:nvPr/>
        </p:nvSpPr>
        <p:spPr bwMode="auto">
          <a:xfrm>
            <a:off x="3705398" y="5158604"/>
            <a:ext cx="5928121" cy="457200"/>
          </a:xfrm>
          <a:prstGeom prst="rect">
            <a:avLst/>
          </a:prstGeom>
          <a:solidFill>
            <a:srgbClr val="99FF66"/>
          </a:solidFill>
          <a:ln w="1905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62" name="Line 10"/>
          <p:cNvSpPr>
            <a:spLocks noChangeShapeType="1"/>
          </p:cNvSpPr>
          <p:nvPr/>
        </p:nvSpPr>
        <p:spPr bwMode="auto">
          <a:xfrm>
            <a:off x="4420832" y="3483781"/>
            <a:ext cx="1719"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3" name="Rectangle 11"/>
          <p:cNvSpPr>
            <a:spLocks noChangeArrowheads="1"/>
          </p:cNvSpPr>
          <p:nvPr/>
        </p:nvSpPr>
        <p:spPr bwMode="auto">
          <a:xfrm>
            <a:off x="1048320" y="2465659"/>
            <a:ext cx="7242043" cy="457200"/>
          </a:xfrm>
          <a:prstGeom prst="rect">
            <a:avLst/>
          </a:prstGeom>
          <a:solidFill>
            <a:srgbClr val="FFFF99"/>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4" name="Line 12"/>
          <p:cNvSpPr>
            <a:spLocks noChangeShapeType="1"/>
          </p:cNvSpPr>
          <p:nvPr/>
        </p:nvSpPr>
        <p:spPr bwMode="auto">
          <a:xfrm>
            <a:off x="3459468" y="2465659"/>
            <a:ext cx="344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5" name="Line 13"/>
          <p:cNvSpPr>
            <a:spLocks noChangeShapeType="1"/>
          </p:cNvSpPr>
          <p:nvPr/>
        </p:nvSpPr>
        <p:spPr bwMode="auto">
          <a:xfrm>
            <a:off x="5674559" y="3483781"/>
            <a:ext cx="344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6" name="Line 14"/>
          <p:cNvSpPr>
            <a:spLocks noChangeShapeType="1"/>
          </p:cNvSpPr>
          <p:nvPr/>
        </p:nvSpPr>
        <p:spPr bwMode="auto">
          <a:xfrm>
            <a:off x="6930007" y="3483781"/>
            <a:ext cx="172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7" name="Freeform 15"/>
          <p:cNvSpPr/>
          <p:nvPr/>
        </p:nvSpPr>
        <p:spPr bwMode="auto">
          <a:xfrm>
            <a:off x="1811907" y="3483781"/>
            <a:ext cx="1353477" cy="457200"/>
          </a:xfrm>
          <a:custGeom>
            <a:avLst/>
            <a:gdLst>
              <a:gd name="T0" fmla="*/ 672 w 672"/>
              <a:gd name="T1" fmla="*/ 288 h 288"/>
              <a:gd name="T2" fmla="*/ 0 w 672"/>
              <a:gd name="T3" fmla="*/ 288 h 288"/>
              <a:gd name="T4" fmla="*/ 0 w 672"/>
              <a:gd name="T5" fmla="*/ 0 h 288"/>
              <a:gd name="T6" fmla="*/ 672 w 672"/>
              <a:gd name="T7" fmla="*/ 0 h 288"/>
            </a:gdLst>
            <a:ahLst/>
            <a:cxnLst>
              <a:cxn ang="0">
                <a:pos x="T0" y="T1"/>
              </a:cxn>
              <a:cxn ang="0">
                <a:pos x="T2" y="T3"/>
              </a:cxn>
              <a:cxn ang="0">
                <a:pos x="T4" y="T5"/>
              </a:cxn>
              <a:cxn ang="0">
                <a:pos x="T6" y="T7"/>
              </a:cxn>
            </a:cxnLst>
            <a:rect l="0" t="0" r="r" b="b"/>
            <a:pathLst>
              <a:path w="672" h="288">
                <a:moveTo>
                  <a:pt x="672" y="288"/>
                </a:moveTo>
                <a:lnTo>
                  <a:pt x="0" y="288"/>
                </a:lnTo>
                <a:lnTo>
                  <a:pt x="0" y="0"/>
                </a:lnTo>
                <a:lnTo>
                  <a:pt x="672" y="0"/>
                </a:lnTo>
              </a:path>
            </a:pathLst>
          </a:custGeom>
          <a:solidFill>
            <a:srgbClr val="FFFF99"/>
          </a:solidFill>
          <a:ln w="19050" cap="flat" cmpd="sng">
            <a:solidFill>
              <a:schemeClr val="tx1"/>
            </a:solidFill>
            <a:prstDash val="dash"/>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8" name="Text Box 16"/>
          <p:cNvSpPr txBox="1">
            <a:spLocks noChangeArrowheads="1"/>
          </p:cNvSpPr>
          <p:nvPr/>
        </p:nvSpPr>
        <p:spPr bwMode="auto">
          <a:xfrm>
            <a:off x="1939172" y="3480607"/>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伪首部</a:t>
            </a:r>
          </a:p>
        </p:txBody>
      </p:sp>
      <p:sp>
        <p:nvSpPr>
          <p:cNvPr id="69" name="Text Box 17"/>
          <p:cNvSpPr txBox="1">
            <a:spLocks noChangeArrowheads="1"/>
          </p:cNvSpPr>
          <p:nvPr/>
        </p:nvSpPr>
        <p:spPr bwMode="auto">
          <a:xfrm>
            <a:off x="3177422" y="3480607"/>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源端口</a:t>
            </a:r>
          </a:p>
        </p:txBody>
      </p:sp>
      <p:sp>
        <p:nvSpPr>
          <p:cNvPr id="70" name="Text Box 18"/>
          <p:cNvSpPr txBox="1">
            <a:spLocks noChangeArrowheads="1"/>
          </p:cNvSpPr>
          <p:nvPr/>
        </p:nvSpPr>
        <p:spPr bwMode="auto">
          <a:xfrm>
            <a:off x="4357198" y="3480607"/>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目的端口</a:t>
            </a:r>
          </a:p>
        </p:txBody>
      </p:sp>
      <p:sp>
        <p:nvSpPr>
          <p:cNvPr id="71" name="Text Box 19"/>
          <p:cNvSpPr txBox="1">
            <a:spLocks noChangeArrowheads="1"/>
          </p:cNvSpPr>
          <p:nvPr/>
        </p:nvSpPr>
        <p:spPr bwMode="auto">
          <a:xfrm>
            <a:off x="5803544" y="3479020"/>
            <a:ext cx="841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长  度</a:t>
            </a:r>
          </a:p>
        </p:txBody>
      </p:sp>
      <p:sp>
        <p:nvSpPr>
          <p:cNvPr id="72" name="Text Box 20"/>
          <p:cNvSpPr txBox="1">
            <a:spLocks noChangeArrowheads="1"/>
          </p:cNvSpPr>
          <p:nvPr/>
        </p:nvSpPr>
        <p:spPr bwMode="auto">
          <a:xfrm>
            <a:off x="7043513" y="3480607"/>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检验和</a:t>
            </a:r>
          </a:p>
        </p:txBody>
      </p:sp>
      <p:sp>
        <p:nvSpPr>
          <p:cNvPr id="73" name="Text Box 21"/>
          <p:cNvSpPr txBox="1">
            <a:spLocks noChangeArrowheads="1"/>
          </p:cNvSpPr>
          <p:nvPr/>
        </p:nvSpPr>
        <p:spPr bwMode="auto">
          <a:xfrm>
            <a:off x="5960044" y="5199880"/>
            <a:ext cx="1335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数         据</a:t>
            </a:r>
          </a:p>
        </p:txBody>
      </p:sp>
      <p:sp>
        <p:nvSpPr>
          <p:cNvPr id="74" name="Text Box 22"/>
          <p:cNvSpPr txBox="1">
            <a:spLocks noChangeArrowheads="1"/>
          </p:cNvSpPr>
          <p:nvPr/>
        </p:nvSpPr>
        <p:spPr bwMode="auto">
          <a:xfrm>
            <a:off x="2649446" y="5199880"/>
            <a:ext cx="841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首  部</a:t>
            </a:r>
          </a:p>
        </p:txBody>
      </p:sp>
      <p:sp>
        <p:nvSpPr>
          <p:cNvPr id="75" name="Line 23"/>
          <p:cNvSpPr>
            <a:spLocks noChangeShapeType="1"/>
          </p:cNvSpPr>
          <p:nvPr/>
        </p:nvSpPr>
        <p:spPr bwMode="auto">
          <a:xfrm>
            <a:off x="5877495" y="2465659"/>
            <a:ext cx="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6" name="Line 24"/>
          <p:cNvSpPr>
            <a:spLocks noChangeShapeType="1"/>
          </p:cNvSpPr>
          <p:nvPr/>
        </p:nvSpPr>
        <p:spPr bwMode="auto">
          <a:xfrm>
            <a:off x="6455345" y="2465659"/>
            <a:ext cx="172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7" name="Line 25"/>
          <p:cNvSpPr>
            <a:spLocks noChangeShapeType="1"/>
          </p:cNvSpPr>
          <p:nvPr/>
        </p:nvSpPr>
        <p:spPr bwMode="auto">
          <a:xfrm>
            <a:off x="7033194" y="2465659"/>
            <a:ext cx="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8" name="Text Box 26"/>
          <p:cNvSpPr txBox="1">
            <a:spLocks noChangeArrowheads="1"/>
          </p:cNvSpPr>
          <p:nvPr/>
        </p:nvSpPr>
        <p:spPr bwMode="auto">
          <a:xfrm>
            <a:off x="6986761" y="2462485"/>
            <a:ext cx="12442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UDP</a:t>
            </a:r>
            <a:r>
              <a:rPr kumimoji="1" lang="zh-CN" altLang="en-US" sz="2000" b="1">
                <a:solidFill>
                  <a:srgbClr val="000099"/>
                </a:solidFill>
                <a:latin typeface="+mn-lt"/>
                <a:ea typeface="黑体" panose="02010609060101010101" pitchFamily="2" charset="-122"/>
              </a:rPr>
              <a:t>长度</a:t>
            </a:r>
          </a:p>
        </p:txBody>
      </p:sp>
      <p:sp>
        <p:nvSpPr>
          <p:cNvPr id="79" name="Text Box 27"/>
          <p:cNvSpPr txBox="1">
            <a:spLocks noChangeArrowheads="1"/>
          </p:cNvSpPr>
          <p:nvPr/>
        </p:nvSpPr>
        <p:spPr bwMode="auto">
          <a:xfrm>
            <a:off x="1467949" y="2462485"/>
            <a:ext cx="133741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源 </a:t>
            </a:r>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地址</a:t>
            </a:r>
          </a:p>
        </p:txBody>
      </p:sp>
      <p:sp>
        <p:nvSpPr>
          <p:cNvPr id="80" name="Text Box 28"/>
          <p:cNvSpPr txBox="1">
            <a:spLocks noChangeArrowheads="1"/>
          </p:cNvSpPr>
          <p:nvPr/>
        </p:nvSpPr>
        <p:spPr bwMode="auto">
          <a:xfrm>
            <a:off x="3784509" y="2462485"/>
            <a:ext cx="159550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目的 </a:t>
            </a:r>
            <a:r>
              <a:rPr kumimoji="1" lang="en-US" altLang="zh-CN" sz="2000" b="1">
                <a:solidFill>
                  <a:srgbClr val="000099"/>
                </a:solidFill>
                <a:latin typeface="+mn-lt"/>
                <a:ea typeface="黑体" panose="02010609060101010101" pitchFamily="2" charset="-122"/>
              </a:rPr>
              <a:t>IP </a:t>
            </a:r>
            <a:r>
              <a:rPr kumimoji="1" lang="zh-CN" altLang="en-US" sz="2000" b="1">
                <a:solidFill>
                  <a:srgbClr val="000099"/>
                </a:solidFill>
                <a:latin typeface="+mn-lt"/>
                <a:ea typeface="黑体" panose="02010609060101010101" pitchFamily="2" charset="-122"/>
              </a:rPr>
              <a:t>地址</a:t>
            </a:r>
          </a:p>
        </p:txBody>
      </p:sp>
      <p:sp>
        <p:nvSpPr>
          <p:cNvPr id="81" name="Text Box 29"/>
          <p:cNvSpPr txBox="1">
            <a:spLocks noChangeArrowheads="1"/>
          </p:cNvSpPr>
          <p:nvPr/>
        </p:nvSpPr>
        <p:spPr bwMode="auto">
          <a:xfrm>
            <a:off x="5987561" y="2462485"/>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0</a:t>
            </a:r>
          </a:p>
        </p:txBody>
      </p:sp>
      <p:sp>
        <p:nvSpPr>
          <p:cNvPr id="82" name="Text Box 30"/>
          <p:cNvSpPr txBox="1">
            <a:spLocks noChangeArrowheads="1"/>
          </p:cNvSpPr>
          <p:nvPr/>
        </p:nvSpPr>
        <p:spPr bwMode="auto">
          <a:xfrm>
            <a:off x="6457065" y="2462485"/>
            <a:ext cx="47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17</a:t>
            </a:r>
          </a:p>
        </p:txBody>
      </p:sp>
      <p:sp>
        <p:nvSpPr>
          <p:cNvPr id="83" name="Line 31"/>
          <p:cNvSpPr>
            <a:spLocks noChangeShapeType="1"/>
          </p:cNvSpPr>
          <p:nvPr/>
        </p:nvSpPr>
        <p:spPr bwMode="auto">
          <a:xfrm>
            <a:off x="2489505" y="5844404"/>
            <a:ext cx="7144015" cy="0"/>
          </a:xfrm>
          <a:prstGeom prst="line">
            <a:avLst/>
          </a:prstGeom>
          <a:noFill/>
          <a:ln w="952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4" name="Rectangle 32"/>
          <p:cNvSpPr>
            <a:spLocks noChangeArrowheads="1"/>
          </p:cNvSpPr>
          <p:nvPr/>
        </p:nvSpPr>
        <p:spPr bwMode="auto">
          <a:xfrm>
            <a:off x="5289326" y="5690416"/>
            <a:ext cx="1270927" cy="2921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5" name="Text Box 33"/>
          <p:cNvSpPr txBox="1">
            <a:spLocks noChangeArrowheads="1"/>
          </p:cNvSpPr>
          <p:nvPr/>
        </p:nvSpPr>
        <p:spPr bwMode="auto">
          <a:xfrm>
            <a:off x="5239453" y="5811118"/>
            <a:ext cx="126688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数据报</a:t>
            </a:r>
          </a:p>
        </p:txBody>
      </p:sp>
      <p:sp>
        <p:nvSpPr>
          <p:cNvPr id="86" name="Text Box 34"/>
          <p:cNvSpPr txBox="1">
            <a:spLocks noChangeArrowheads="1"/>
          </p:cNvSpPr>
          <p:nvPr/>
        </p:nvSpPr>
        <p:spPr bwMode="auto">
          <a:xfrm>
            <a:off x="389640" y="2083073"/>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字节</a:t>
            </a:r>
          </a:p>
        </p:txBody>
      </p:sp>
      <p:sp>
        <p:nvSpPr>
          <p:cNvPr id="87" name="Text Box 35"/>
          <p:cNvSpPr txBox="1">
            <a:spLocks noChangeArrowheads="1"/>
          </p:cNvSpPr>
          <p:nvPr/>
        </p:nvSpPr>
        <p:spPr bwMode="auto">
          <a:xfrm>
            <a:off x="2062997"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4</a:t>
            </a:r>
          </a:p>
        </p:txBody>
      </p:sp>
      <p:sp>
        <p:nvSpPr>
          <p:cNvPr id="88" name="Text Box 36"/>
          <p:cNvSpPr txBox="1">
            <a:spLocks noChangeArrowheads="1"/>
          </p:cNvSpPr>
          <p:nvPr/>
        </p:nvSpPr>
        <p:spPr bwMode="auto">
          <a:xfrm>
            <a:off x="4475865"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4</a:t>
            </a:r>
          </a:p>
        </p:txBody>
      </p:sp>
      <p:sp>
        <p:nvSpPr>
          <p:cNvPr id="89" name="Text Box 37"/>
          <p:cNvSpPr txBox="1">
            <a:spLocks noChangeArrowheads="1"/>
          </p:cNvSpPr>
          <p:nvPr/>
        </p:nvSpPr>
        <p:spPr bwMode="auto">
          <a:xfrm>
            <a:off x="5987561"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a:t>
            </a:r>
          </a:p>
        </p:txBody>
      </p:sp>
      <p:sp>
        <p:nvSpPr>
          <p:cNvPr id="90" name="Text Box 38"/>
          <p:cNvSpPr txBox="1">
            <a:spLocks noChangeArrowheads="1"/>
          </p:cNvSpPr>
          <p:nvPr/>
        </p:nvSpPr>
        <p:spPr bwMode="auto">
          <a:xfrm>
            <a:off x="6551653"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a:t>
            </a:r>
          </a:p>
        </p:txBody>
      </p:sp>
      <p:sp>
        <p:nvSpPr>
          <p:cNvPr id="91" name="Text Box 39"/>
          <p:cNvSpPr txBox="1">
            <a:spLocks noChangeArrowheads="1"/>
          </p:cNvSpPr>
          <p:nvPr/>
        </p:nvSpPr>
        <p:spPr bwMode="auto">
          <a:xfrm>
            <a:off x="7404669"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2" name="Text Box 40"/>
          <p:cNvSpPr txBox="1">
            <a:spLocks noChangeArrowheads="1"/>
          </p:cNvSpPr>
          <p:nvPr/>
        </p:nvSpPr>
        <p:spPr bwMode="auto">
          <a:xfrm>
            <a:off x="2198861" y="3105956"/>
            <a:ext cx="47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12</a:t>
            </a:r>
          </a:p>
        </p:txBody>
      </p:sp>
      <p:sp>
        <p:nvSpPr>
          <p:cNvPr id="93" name="Text Box 41"/>
          <p:cNvSpPr txBox="1">
            <a:spLocks noChangeArrowheads="1"/>
          </p:cNvSpPr>
          <p:nvPr/>
        </p:nvSpPr>
        <p:spPr bwMode="auto">
          <a:xfrm>
            <a:off x="3574695"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4" name="Text Box 42"/>
          <p:cNvSpPr txBox="1">
            <a:spLocks noChangeArrowheads="1"/>
          </p:cNvSpPr>
          <p:nvPr/>
        </p:nvSpPr>
        <p:spPr bwMode="auto">
          <a:xfrm>
            <a:off x="4902374"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5" name="Text Box 43"/>
          <p:cNvSpPr txBox="1">
            <a:spLocks noChangeArrowheads="1"/>
          </p:cNvSpPr>
          <p:nvPr/>
        </p:nvSpPr>
        <p:spPr bwMode="auto">
          <a:xfrm>
            <a:off x="6061513"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6" name="Text Box 44"/>
          <p:cNvSpPr txBox="1">
            <a:spLocks noChangeArrowheads="1"/>
          </p:cNvSpPr>
          <p:nvPr/>
        </p:nvSpPr>
        <p:spPr bwMode="auto">
          <a:xfrm>
            <a:off x="7380592"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7" name="Text Box 45"/>
          <p:cNvSpPr txBox="1">
            <a:spLocks noChangeArrowheads="1"/>
          </p:cNvSpPr>
          <p:nvPr/>
        </p:nvSpPr>
        <p:spPr bwMode="auto">
          <a:xfrm>
            <a:off x="945132" y="3105956"/>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字节</a:t>
            </a:r>
          </a:p>
        </p:txBody>
      </p:sp>
      <p:sp>
        <p:nvSpPr>
          <p:cNvPr id="98" name="Text Box 46"/>
          <p:cNvSpPr txBox="1">
            <a:spLocks noChangeArrowheads="1"/>
          </p:cNvSpPr>
          <p:nvPr/>
        </p:nvSpPr>
        <p:spPr bwMode="auto">
          <a:xfrm>
            <a:off x="1064568" y="5594404"/>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发送在前</a:t>
            </a:r>
          </a:p>
        </p:txBody>
      </p:sp>
      <p:sp>
        <p:nvSpPr>
          <p:cNvPr id="99" name="Rectangle 48"/>
          <p:cNvSpPr>
            <a:spLocks noChangeArrowheads="1"/>
          </p:cNvSpPr>
          <p:nvPr/>
        </p:nvSpPr>
        <p:spPr bwMode="auto">
          <a:xfrm>
            <a:off x="4874857" y="4291011"/>
            <a:ext cx="4758663" cy="457200"/>
          </a:xfrm>
          <a:prstGeom prst="rect">
            <a:avLst/>
          </a:prstGeom>
          <a:solidFill>
            <a:srgbClr val="FFC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0" name="Text Box 49"/>
          <p:cNvSpPr txBox="1">
            <a:spLocks noChangeArrowheads="1"/>
          </p:cNvSpPr>
          <p:nvPr/>
        </p:nvSpPr>
        <p:spPr bwMode="auto">
          <a:xfrm>
            <a:off x="6560252" y="4333874"/>
            <a:ext cx="1335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数         据</a:t>
            </a:r>
          </a:p>
        </p:txBody>
      </p:sp>
      <p:sp>
        <p:nvSpPr>
          <p:cNvPr id="101" name="Text Box 50"/>
          <p:cNvSpPr txBox="1">
            <a:spLocks noChangeArrowheads="1"/>
          </p:cNvSpPr>
          <p:nvPr/>
        </p:nvSpPr>
        <p:spPr bwMode="auto">
          <a:xfrm>
            <a:off x="3856740" y="4333874"/>
            <a:ext cx="841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首  部</a:t>
            </a:r>
          </a:p>
        </p:txBody>
      </p:sp>
      <p:sp>
        <p:nvSpPr>
          <p:cNvPr id="102" name="Text Box 52"/>
          <p:cNvSpPr txBox="1">
            <a:spLocks noChangeArrowheads="1"/>
          </p:cNvSpPr>
          <p:nvPr/>
        </p:nvSpPr>
        <p:spPr bwMode="auto">
          <a:xfrm>
            <a:off x="1442152" y="4291012"/>
            <a:ext cx="208441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UDP </a:t>
            </a:r>
            <a:r>
              <a:rPr kumimoji="1" lang="zh-CN" altLang="en-US" sz="2000" b="1">
                <a:solidFill>
                  <a:srgbClr val="000099"/>
                </a:solidFill>
                <a:latin typeface="+mn-lt"/>
                <a:ea typeface="黑体" panose="02010609060101010101" pitchFamily="2" charset="-122"/>
              </a:rPr>
              <a:t>用户数据报</a:t>
            </a:r>
          </a:p>
        </p:txBody>
      </p:sp>
      <p:sp>
        <p:nvSpPr>
          <p:cNvPr id="103" name="Rectangle 4"/>
          <p:cNvSpPr>
            <a:spLocks noChangeArrowheads="1"/>
          </p:cNvSpPr>
          <p:nvPr/>
        </p:nvSpPr>
        <p:spPr bwMode="auto">
          <a:xfrm>
            <a:off x="3709939" y="4759107"/>
            <a:ext cx="5915025" cy="396000"/>
          </a:xfrm>
          <a:prstGeom prst="rect">
            <a:avLst/>
          </a:prstGeom>
          <a:gradFill flip="none" rotWithShape="1">
            <a:gsLst>
              <a:gs pos="0">
                <a:srgbClr val="99FF66"/>
              </a:gs>
              <a:gs pos="100000">
                <a:srgbClr val="47B26B"/>
              </a:gs>
            </a:gsLst>
            <a:lin ang="16200000" scaled="1"/>
            <a:tileRect/>
          </a:gra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rgbClr val="000099"/>
              </a:solidFill>
              <a:effectLst/>
              <a:uLnTx/>
              <a:uFillTx/>
              <a:latin typeface="+mn-lt"/>
              <a:ea typeface="黑体" panose="02010609060101010101" pitchFamily="2" charset="-122"/>
            </a:endParaRPr>
          </a:p>
        </p:txBody>
      </p:sp>
      <p:sp>
        <p:nvSpPr>
          <p:cNvPr id="445499" name="Rectangle 59"/>
          <p:cNvSpPr>
            <a:spLocks noChangeArrowheads="1"/>
          </p:cNvSpPr>
          <p:nvPr/>
        </p:nvSpPr>
        <p:spPr bwMode="auto">
          <a:xfrm>
            <a:off x="3169849" y="3443990"/>
            <a:ext cx="5023511" cy="461963"/>
          </a:xfrm>
          <a:prstGeom prst="rect">
            <a:avLst/>
          </a:prstGeom>
          <a:noFill/>
          <a:ln w="762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4000" fill="hold" grpId="0" nodeType="afterEffect">
                                  <p:stCondLst>
                                    <p:cond delay="0"/>
                                  </p:stCondLst>
                                  <p:iterate type="lt">
                                    <p:tmPct val="0"/>
                                  </p:iterate>
                                  <p:childTnLst>
                                    <p:anim calcmode="discrete" valueType="str">
                                      <p:cBhvr>
                                        <p:cTn id="6" dur="1000" fill="hold"/>
                                        <p:tgtEl>
                                          <p:spTgt spid="101"/>
                                        </p:tgtEl>
                                        <p:attrNameLst>
                                          <p:attrName>style.visibility</p:attrName>
                                        </p:attrNameLst>
                                      </p:cBhvr>
                                      <p:tavLst>
                                        <p:tav tm="0">
                                          <p:val>
                                            <p:strVal val="hidden"/>
                                          </p:val>
                                        </p:tav>
                                        <p:tav tm="50000">
                                          <p:val>
                                            <p:strVal val="visible"/>
                                          </p:val>
                                        </p:tav>
                                      </p:tavLst>
                                    </p:anim>
                                  </p:childTnLst>
                                </p:cTn>
                              </p:par>
                            </p:childTnLst>
                          </p:cTn>
                        </p:par>
                        <p:par>
                          <p:cTn id="7" fill="hold">
                            <p:stCondLst>
                              <p:cond delay="4000"/>
                            </p:stCondLst>
                            <p:childTnLst>
                              <p:par>
                                <p:cTn id="8" presetID="1" presetClass="entr" presetSubtype="0" fill="hold" grpId="0" nodeType="afterEffect">
                                  <p:stCondLst>
                                    <p:cond delay="0"/>
                                  </p:stCondLst>
                                  <p:childTnLst>
                                    <p:set>
                                      <p:cBhvr>
                                        <p:cTn id="9" dur="1" fill="hold">
                                          <p:stCondLst>
                                            <p:cond delay="0"/>
                                          </p:stCondLst>
                                        </p:cTn>
                                        <p:tgtEl>
                                          <p:spTgt spid="445499"/>
                                        </p:tgtEl>
                                        <p:attrNameLst>
                                          <p:attrName>style.visibility</p:attrName>
                                        </p:attrNameLst>
                                      </p:cBhvr>
                                      <p:to>
                                        <p:strVal val="visible"/>
                                      </p:to>
                                    </p:set>
                                  </p:childTnLst>
                                </p:cTn>
                              </p:par>
                            </p:childTnLst>
                          </p:cTn>
                        </p:par>
                        <p:par>
                          <p:cTn id="10" fill="hold">
                            <p:stCondLst>
                              <p:cond delay="4000"/>
                            </p:stCondLst>
                            <p:childTnLst>
                              <p:par>
                                <p:cTn id="11" presetID="35" presetClass="emph" presetSubtype="0" repeatCount="3000" fill="hold" grpId="1" nodeType="afterEffect">
                                  <p:stCondLst>
                                    <p:cond delay="500"/>
                                  </p:stCondLst>
                                  <p:childTnLst>
                                    <p:anim calcmode="discrete" valueType="str">
                                      <p:cBhvr>
                                        <p:cTn id="12" dur="1000" fill="hold"/>
                                        <p:tgtEl>
                                          <p:spTgt spid="44549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445499" grpId="0" animBg="1"/>
      <p:bldP spid="445499"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3" name="Text Box 53"/>
          <p:cNvSpPr txBox="1">
            <a:spLocks noChangeArrowheads="1"/>
          </p:cNvSpPr>
          <p:nvPr/>
        </p:nvSpPr>
        <p:spPr bwMode="auto">
          <a:xfrm>
            <a:off x="632520" y="332656"/>
            <a:ext cx="8352928" cy="954107"/>
          </a:xfrm>
          <a:prstGeom prst="rect">
            <a:avLst/>
          </a:prstGeom>
          <a:solidFill>
            <a:srgbClr val="66FFFF"/>
          </a:solidFill>
          <a:ln>
            <a:solidFill>
              <a:srgbClr val="000066"/>
            </a:solidFill>
          </a:ln>
        </p:spPr>
        <p:txBody>
          <a:bodyPr wrap="square">
            <a:spAutoFit/>
          </a:bodyPr>
          <a:lstStyle>
            <a:defPPr>
              <a:defRPr lang="en-US"/>
            </a:defPPr>
            <a:lvl1pPr>
              <a:defRPr sz="2800" b="1">
                <a:solidFill>
                  <a:srgbClr val="000066"/>
                </a:solidFill>
                <a:latin typeface="+mn-lt"/>
                <a:ea typeface="黑体" panose="02010609060101010101" pitchFamily="2" charset="-122"/>
              </a:defRPr>
            </a:lvl1pPr>
          </a:lstStyle>
          <a:p>
            <a:r>
              <a:rPr lang="zh-CN" altLang="en-US" dirty="0"/>
              <a:t>在计算检验和时，临时把“伪首部”和 </a:t>
            </a:r>
            <a:r>
              <a:rPr lang="en-US" altLang="zh-CN" dirty="0"/>
              <a:t>UDP </a:t>
            </a:r>
            <a:r>
              <a:rPr lang="zh-CN" altLang="en-US" dirty="0"/>
              <a:t>用户数据报连接在一起。伪首部仅仅是为了计算检验和。</a:t>
            </a:r>
          </a:p>
        </p:txBody>
      </p:sp>
      <p:sp>
        <p:nvSpPr>
          <p:cNvPr id="54" name="Rectangle 2"/>
          <p:cNvSpPr>
            <a:spLocks noChangeArrowheads="1"/>
          </p:cNvSpPr>
          <p:nvPr/>
        </p:nvSpPr>
        <p:spPr bwMode="auto">
          <a:xfrm>
            <a:off x="2535940" y="5155429"/>
            <a:ext cx="1169458" cy="457200"/>
          </a:xfrm>
          <a:prstGeom prst="rect">
            <a:avLst/>
          </a:prstGeom>
          <a:solidFill>
            <a:srgbClr val="FF9900"/>
          </a:solidFill>
          <a:ln w="1905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5" name="Freeform 3"/>
          <p:cNvSpPr/>
          <p:nvPr/>
        </p:nvSpPr>
        <p:spPr bwMode="auto">
          <a:xfrm>
            <a:off x="3165384" y="3940981"/>
            <a:ext cx="5020071" cy="350030"/>
          </a:xfrm>
          <a:custGeom>
            <a:avLst/>
            <a:gdLst>
              <a:gd name="T0" fmla="*/ 0 w 2919"/>
              <a:gd name="T1" fmla="*/ 0 h 276"/>
              <a:gd name="T2" fmla="*/ 2919 w 2919"/>
              <a:gd name="T3" fmla="*/ 0 h 276"/>
              <a:gd name="T4" fmla="*/ 1066 w 2919"/>
              <a:gd name="T5" fmla="*/ 276 h 276"/>
              <a:gd name="T6" fmla="*/ 346 w 2919"/>
              <a:gd name="T7" fmla="*/ 268 h 276"/>
              <a:gd name="T8" fmla="*/ 0 w 2919"/>
              <a:gd name="T9" fmla="*/ 0 h 276"/>
            </a:gdLst>
            <a:ahLst/>
            <a:cxnLst>
              <a:cxn ang="0">
                <a:pos x="T0" y="T1"/>
              </a:cxn>
              <a:cxn ang="0">
                <a:pos x="T2" y="T3"/>
              </a:cxn>
              <a:cxn ang="0">
                <a:pos x="T4" y="T5"/>
              </a:cxn>
              <a:cxn ang="0">
                <a:pos x="T6" y="T7"/>
              </a:cxn>
              <a:cxn ang="0">
                <a:pos x="T8" y="T9"/>
              </a:cxn>
            </a:cxnLst>
            <a:rect l="0" t="0" r="r" b="b"/>
            <a:pathLst>
              <a:path w="2919" h="276">
                <a:moveTo>
                  <a:pt x="0" y="0"/>
                </a:moveTo>
                <a:lnTo>
                  <a:pt x="2919" y="0"/>
                </a:lnTo>
                <a:lnTo>
                  <a:pt x="1066" y="276"/>
                </a:lnTo>
                <a:lnTo>
                  <a:pt x="346" y="268"/>
                </a:lnTo>
                <a:lnTo>
                  <a:pt x="0" y="0"/>
                </a:lnTo>
                <a:close/>
              </a:path>
            </a:pathLst>
          </a:custGeom>
          <a:gradFill rotWithShape="1">
            <a:gsLst>
              <a:gs pos="0">
                <a:srgbClr val="CCECFF">
                  <a:gamma/>
                  <a:shade val="81961"/>
                  <a:invGamma/>
                </a:srgbClr>
              </a:gs>
              <a:gs pos="100000">
                <a:srgbClr val="CCECFF"/>
              </a:gs>
            </a:gsLst>
            <a:lin ang="5400000" scaled="1"/>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6" name="Rectangle 4"/>
          <p:cNvSpPr>
            <a:spLocks noChangeArrowheads="1"/>
          </p:cNvSpPr>
          <p:nvPr/>
        </p:nvSpPr>
        <p:spPr bwMode="auto">
          <a:xfrm>
            <a:off x="3703678" y="4291011"/>
            <a:ext cx="1171179" cy="457200"/>
          </a:xfrm>
          <a:prstGeom prst="rect">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7" name="AutoShape 6"/>
          <p:cNvSpPr>
            <a:spLocks noChangeArrowheads="1"/>
          </p:cNvSpPr>
          <p:nvPr/>
        </p:nvSpPr>
        <p:spPr bwMode="auto">
          <a:xfrm>
            <a:off x="1670885" y="5245917"/>
            <a:ext cx="865056" cy="288925"/>
          </a:xfrm>
          <a:prstGeom prst="leftArrow">
            <a:avLst>
              <a:gd name="adj1" fmla="val 50000"/>
              <a:gd name="adj2" fmla="val 69093"/>
            </a:avLst>
          </a:prstGeom>
          <a:solidFill>
            <a:srgbClr val="C00000"/>
          </a:solidFill>
          <a:ln w="1270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8" name="Freeform 7"/>
          <p:cNvSpPr/>
          <p:nvPr/>
        </p:nvSpPr>
        <p:spPr bwMode="auto">
          <a:xfrm>
            <a:off x="1043161" y="2922859"/>
            <a:ext cx="7247202" cy="560922"/>
          </a:xfrm>
          <a:custGeom>
            <a:avLst/>
            <a:gdLst>
              <a:gd name="T0" fmla="*/ 0 w 3600"/>
              <a:gd name="T1" fmla="*/ 0 h 432"/>
              <a:gd name="T2" fmla="*/ 3600 w 3600"/>
              <a:gd name="T3" fmla="*/ 0 h 432"/>
              <a:gd name="T4" fmla="*/ 1056 w 3600"/>
              <a:gd name="T5" fmla="*/ 432 h 432"/>
              <a:gd name="T6" fmla="*/ 384 w 3600"/>
              <a:gd name="T7" fmla="*/ 432 h 432"/>
              <a:gd name="T8" fmla="*/ 0 w 3600"/>
              <a:gd name="T9" fmla="*/ 0 h 432"/>
            </a:gdLst>
            <a:ahLst/>
            <a:cxnLst>
              <a:cxn ang="0">
                <a:pos x="T0" y="T1"/>
              </a:cxn>
              <a:cxn ang="0">
                <a:pos x="T2" y="T3"/>
              </a:cxn>
              <a:cxn ang="0">
                <a:pos x="T4" y="T5"/>
              </a:cxn>
              <a:cxn ang="0">
                <a:pos x="T6" y="T7"/>
              </a:cxn>
              <a:cxn ang="0">
                <a:pos x="T8" y="T9"/>
              </a:cxn>
            </a:cxnLst>
            <a:rect l="0" t="0" r="r" b="b"/>
            <a:pathLst>
              <a:path w="3600" h="432">
                <a:moveTo>
                  <a:pt x="0" y="0"/>
                </a:moveTo>
                <a:lnTo>
                  <a:pt x="3600" y="0"/>
                </a:lnTo>
                <a:lnTo>
                  <a:pt x="1056" y="432"/>
                </a:lnTo>
                <a:lnTo>
                  <a:pt x="384" y="432"/>
                </a:lnTo>
                <a:lnTo>
                  <a:pt x="0" y="0"/>
                </a:lnTo>
                <a:close/>
              </a:path>
            </a:pathLst>
          </a:custGeom>
          <a:gradFill rotWithShape="1">
            <a:gsLst>
              <a:gs pos="0">
                <a:srgbClr val="FFFF99">
                  <a:gamma/>
                  <a:shade val="69804"/>
                  <a:invGamma/>
                </a:srgbClr>
              </a:gs>
              <a:gs pos="100000">
                <a:srgbClr val="FFFF99"/>
              </a:gs>
            </a:gsLst>
            <a:lin ang="5400000" scaled="1"/>
          </a:gra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9" name="Rectangle 8"/>
          <p:cNvSpPr>
            <a:spLocks noChangeArrowheads="1"/>
          </p:cNvSpPr>
          <p:nvPr/>
        </p:nvSpPr>
        <p:spPr bwMode="auto">
          <a:xfrm>
            <a:off x="3165384" y="3483781"/>
            <a:ext cx="5020071" cy="457200"/>
          </a:xfrm>
          <a:prstGeom prst="rect">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0" name="Rectangle 9"/>
          <p:cNvSpPr>
            <a:spLocks noChangeArrowheads="1"/>
          </p:cNvSpPr>
          <p:nvPr/>
        </p:nvSpPr>
        <p:spPr bwMode="auto">
          <a:xfrm>
            <a:off x="3705398" y="5158604"/>
            <a:ext cx="5928121" cy="457200"/>
          </a:xfrm>
          <a:prstGeom prst="rect">
            <a:avLst/>
          </a:prstGeom>
          <a:solidFill>
            <a:srgbClr val="99FF66"/>
          </a:solidFill>
          <a:ln w="1905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61" name="Line 10"/>
          <p:cNvSpPr>
            <a:spLocks noChangeShapeType="1"/>
          </p:cNvSpPr>
          <p:nvPr/>
        </p:nvSpPr>
        <p:spPr bwMode="auto">
          <a:xfrm>
            <a:off x="4420832" y="3483781"/>
            <a:ext cx="1719"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2" name="Rectangle 11"/>
          <p:cNvSpPr>
            <a:spLocks noChangeArrowheads="1"/>
          </p:cNvSpPr>
          <p:nvPr/>
        </p:nvSpPr>
        <p:spPr bwMode="auto">
          <a:xfrm>
            <a:off x="1048320" y="2465659"/>
            <a:ext cx="7242043" cy="457200"/>
          </a:xfrm>
          <a:prstGeom prst="rect">
            <a:avLst/>
          </a:prstGeom>
          <a:solidFill>
            <a:srgbClr val="FFFF99"/>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3" name="Line 12"/>
          <p:cNvSpPr>
            <a:spLocks noChangeShapeType="1"/>
          </p:cNvSpPr>
          <p:nvPr/>
        </p:nvSpPr>
        <p:spPr bwMode="auto">
          <a:xfrm>
            <a:off x="3459468" y="2465659"/>
            <a:ext cx="344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4" name="Line 13"/>
          <p:cNvSpPr>
            <a:spLocks noChangeShapeType="1"/>
          </p:cNvSpPr>
          <p:nvPr/>
        </p:nvSpPr>
        <p:spPr bwMode="auto">
          <a:xfrm>
            <a:off x="5674559" y="3483781"/>
            <a:ext cx="344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5" name="Line 14"/>
          <p:cNvSpPr>
            <a:spLocks noChangeShapeType="1"/>
          </p:cNvSpPr>
          <p:nvPr/>
        </p:nvSpPr>
        <p:spPr bwMode="auto">
          <a:xfrm>
            <a:off x="6930007" y="3483781"/>
            <a:ext cx="172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6" name="Freeform 15"/>
          <p:cNvSpPr/>
          <p:nvPr/>
        </p:nvSpPr>
        <p:spPr bwMode="auto">
          <a:xfrm>
            <a:off x="1811907" y="3483781"/>
            <a:ext cx="1353477" cy="457200"/>
          </a:xfrm>
          <a:custGeom>
            <a:avLst/>
            <a:gdLst>
              <a:gd name="T0" fmla="*/ 672 w 672"/>
              <a:gd name="T1" fmla="*/ 288 h 288"/>
              <a:gd name="T2" fmla="*/ 0 w 672"/>
              <a:gd name="T3" fmla="*/ 288 h 288"/>
              <a:gd name="T4" fmla="*/ 0 w 672"/>
              <a:gd name="T5" fmla="*/ 0 h 288"/>
              <a:gd name="T6" fmla="*/ 672 w 672"/>
              <a:gd name="T7" fmla="*/ 0 h 288"/>
            </a:gdLst>
            <a:ahLst/>
            <a:cxnLst>
              <a:cxn ang="0">
                <a:pos x="T0" y="T1"/>
              </a:cxn>
              <a:cxn ang="0">
                <a:pos x="T2" y="T3"/>
              </a:cxn>
              <a:cxn ang="0">
                <a:pos x="T4" y="T5"/>
              </a:cxn>
              <a:cxn ang="0">
                <a:pos x="T6" y="T7"/>
              </a:cxn>
            </a:cxnLst>
            <a:rect l="0" t="0" r="r" b="b"/>
            <a:pathLst>
              <a:path w="672" h="288">
                <a:moveTo>
                  <a:pt x="672" y="288"/>
                </a:moveTo>
                <a:lnTo>
                  <a:pt x="0" y="288"/>
                </a:lnTo>
                <a:lnTo>
                  <a:pt x="0" y="0"/>
                </a:lnTo>
                <a:lnTo>
                  <a:pt x="672" y="0"/>
                </a:lnTo>
              </a:path>
            </a:pathLst>
          </a:custGeom>
          <a:solidFill>
            <a:srgbClr val="FFFF99"/>
          </a:solidFill>
          <a:ln w="19050" cap="flat" cmpd="sng">
            <a:solidFill>
              <a:schemeClr val="tx1"/>
            </a:solidFill>
            <a:prstDash val="dash"/>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67" name="Text Box 16"/>
          <p:cNvSpPr txBox="1">
            <a:spLocks noChangeArrowheads="1"/>
          </p:cNvSpPr>
          <p:nvPr/>
        </p:nvSpPr>
        <p:spPr bwMode="auto">
          <a:xfrm>
            <a:off x="1939172" y="3480607"/>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伪首部</a:t>
            </a:r>
          </a:p>
        </p:txBody>
      </p:sp>
      <p:sp>
        <p:nvSpPr>
          <p:cNvPr id="68" name="Text Box 17"/>
          <p:cNvSpPr txBox="1">
            <a:spLocks noChangeArrowheads="1"/>
          </p:cNvSpPr>
          <p:nvPr/>
        </p:nvSpPr>
        <p:spPr bwMode="auto">
          <a:xfrm>
            <a:off x="3177422" y="3480607"/>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源端口</a:t>
            </a:r>
          </a:p>
        </p:txBody>
      </p:sp>
      <p:sp>
        <p:nvSpPr>
          <p:cNvPr id="69" name="Text Box 18"/>
          <p:cNvSpPr txBox="1">
            <a:spLocks noChangeArrowheads="1"/>
          </p:cNvSpPr>
          <p:nvPr/>
        </p:nvSpPr>
        <p:spPr bwMode="auto">
          <a:xfrm>
            <a:off x="4357198" y="3480607"/>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目的端口</a:t>
            </a:r>
          </a:p>
        </p:txBody>
      </p:sp>
      <p:sp>
        <p:nvSpPr>
          <p:cNvPr id="70" name="Text Box 19"/>
          <p:cNvSpPr txBox="1">
            <a:spLocks noChangeArrowheads="1"/>
          </p:cNvSpPr>
          <p:nvPr/>
        </p:nvSpPr>
        <p:spPr bwMode="auto">
          <a:xfrm>
            <a:off x="5803544" y="3479020"/>
            <a:ext cx="841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长  度</a:t>
            </a:r>
          </a:p>
        </p:txBody>
      </p:sp>
      <p:sp>
        <p:nvSpPr>
          <p:cNvPr id="71" name="Text Box 20"/>
          <p:cNvSpPr txBox="1">
            <a:spLocks noChangeArrowheads="1"/>
          </p:cNvSpPr>
          <p:nvPr/>
        </p:nvSpPr>
        <p:spPr bwMode="auto">
          <a:xfrm>
            <a:off x="7043513" y="3480607"/>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检验和</a:t>
            </a:r>
          </a:p>
        </p:txBody>
      </p:sp>
      <p:sp>
        <p:nvSpPr>
          <p:cNvPr id="72" name="Text Box 21"/>
          <p:cNvSpPr txBox="1">
            <a:spLocks noChangeArrowheads="1"/>
          </p:cNvSpPr>
          <p:nvPr/>
        </p:nvSpPr>
        <p:spPr bwMode="auto">
          <a:xfrm>
            <a:off x="5960044" y="5199880"/>
            <a:ext cx="1335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数         据</a:t>
            </a:r>
          </a:p>
        </p:txBody>
      </p:sp>
      <p:sp>
        <p:nvSpPr>
          <p:cNvPr id="73" name="Text Box 22"/>
          <p:cNvSpPr txBox="1">
            <a:spLocks noChangeArrowheads="1"/>
          </p:cNvSpPr>
          <p:nvPr/>
        </p:nvSpPr>
        <p:spPr bwMode="auto">
          <a:xfrm>
            <a:off x="2649446" y="5199880"/>
            <a:ext cx="841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首  部</a:t>
            </a:r>
          </a:p>
        </p:txBody>
      </p:sp>
      <p:sp>
        <p:nvSpPr>
          <p:cNvPr id="74" name="Line 23"/>
          <p:cNvSpPr>
            <a:spLocks noChangeShapeType="1"/>
          </p:cNvSpPr>
          <p:nvPr/>
        </p:nvSpPr>
        <p:spPr bwMode="auto">
          <a:xfrm>
            <a:off x="5877495" y="2465659"/>
            <a:ext cx="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 name="Line 24"/>
          <p:cNvSpPr>
            <a:spLocks noChangeShapeType="1"/>
          </p:cNvSpPr>
          <p:nvPr/>
        </p:nvSpPr>
        <p:spPr bwMode="auto">
          <a:xfrm>
            <a:off x="6455345" y="2465659"/>
            <a:ext cx="172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6" name="Line 25"/>
          <p:cNvSpPr>
            <a:spLocks noChangeShapeType="1"/>
          </p:cNvSpPr>
          <p:nvPr/>
        </p:nvSpPr>
        <p:spPr bwMode="auto">
          <a:xfrm>
            <a:off x="7033194" y="2465659"/>
            <a:ext cx="0" cy="4572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7" name="Text Box 26"/>
          <p:cNvSpPr txBox="1">
            <a:spLocks noChangeArrowheads="1"/>
          </p:cNvSpPr>
          <p:nvPr/>
        </p:nvSpPr>
        <p:spPr bwMode="auto">
          <a:xfrm>
            <a:off x="6986761" y="2462485"/>
            <a:ext cx="12442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UDP</a:t>
            </a:r>
            <a:r>
              <a:rPr kumimoji="1" lang="zh-CN" altLang="en-US" sz="2000" b="1">
                <a:solidFill>
                  <a:srgbClr val="000099"/>
                </a:solidFill>
                <a:latin typeface="+mn-lt"/>
                <a:ea typeface="黑体" panose="02010609060101010101" pitchFamily="2" charset="-122"/>
              </a:rPr>
              <a:t>长度</a:t>
            </a:r>
          </a:p>
        </p:txBody>
      </p:sp>
      <p:sp>
        <p:nvSpPr>
          <p:cNvPr id="78" name="Text Box 27"/>
          <p:cNvSpPr txBox="1">
            <a:spLocks noChangeArrowheads="1"/>
          </p:cNvSpPr>
          <p:nvPr/>
        </p:nvSpPr>
        <p:spPr bwMode="auto">
          <a:xfrm>
            <a:off x="1467949" y="2462485"/>
            <a:ext cx="133741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源 </a:t>
            </a:r>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地址</a:t>
            </a:r>
          </a:p>
        </p:txBody>
      </p:sp>
      <p:sp>
        <p:nvSpPr>
          <p:cNvPr id="79" name="Text Box 28"/>
          <p:cNvSpPr txBox="1">
            <a:spLocks noChangeArrowheads="1"/>
          </p:cNvSpPr>
          <p:nvPr/>
        </p:nvSpPr>
        <p:spPr bwMode="auto">
          <a:xfrm>
            <a:off x="3784509" y="2462485"/>
            <a:ext cx="159550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目的 </a:t>
            </a:r>
            <a:r>
              <a:rPr kumimoji="1" lang="en-US" altLang="zh-CN" sz="2000" b="1">
                <a:solidFill>
                  <a:srgbClr val="000099"/>
                </a:solidFill>
                <a:latin typeface="+mn-lt"/>
                <a:ea typeface="黑体" panose="02010609060101010101" pitchFamily="2" charset="-122"/>
              </a:rPr>
              <a:t>IP </a:t>
            </a:r>
            <a:r>
              <a:rPr kumimoji="1" lang="zh-CN" altLang="en-US" sz="2000" b="1">
                <a:solidFill>
                  <a:srgbClr val="000099"/>
                </a:solidFill>
                <a:latin typeface="+mn-lt"/>
                <a:ea typeface="黑体" panose="02010609060101010101" pitchFamily="2" charset="-122"/>
              </a:rPr>
              <a:t>地址</a:t>
            </a:r>
          </a:p>
        </p:txBody>
      </p:sp>
      <p:sp>
        <p:nvSpPr>
          <p:cNvPr id="80" name="Text Box 29"/>
          <p:cNvSpPr txBox="1">
            <a:spLocks noChangeArrowheads="1"/>
          </p:cNvSpPr>
          <p:nvPr/>
        </p:nvSpPr>
        <p:spPr bwMode="auto">
          <a:xfrm>
            <a:off x="5987561" y="2462485"/>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0</a:t>
            </a:r>
          </a:p>
        </p:txBody>
      </p:sp>
      <p:sp>
        <p:nvSpPr>
          <p:cNvPr id="81" name="Text Box 30"/>
          <p:cNvSpPr txBox="1">
            <a:spLocks noChangeArrowheads="1"/>
          </p:cNvSpPr>
          <p:nvPr/>
        </p:nvSpPr>
        <p:spPr bwMode="auto">
          <a:xfrm>
            <a:off x="6457065" y="2462485"/>
            <a:ext cx="47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17</a:t>
            </a:r>
          </a:p>
        </p:txBody>
      </p:sp>
      <p:sp>
        <p:nvSpPr>
          <p:cNvPr id="82" name="Line 31"/>
          <p:cNvSpPr>
            <a:spLocks noChangeShapeType="1"/>
          </p:cNvSpPr>
          <p:nvPr/>
        </p:nvSpPr>
        <p:spPr bwMode="auto">
          <a:xfrm>
            <a:off x="2489505" y="5844404"/>
            <a:ext cx="7144015" cy="0"/>
          </a:xfrm>
          <a:prstGeom prst="line">
            <a:avLst/>
          </a:prstGeom>
          <a:noFill/>
          <a:ln w="952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3" name="Rectangle 32"/>
          <p:cNvSpPr>
            <a:spLocks noChangeArrowheads="1"/>
          </p:cNvSpPr>
          <p:nvPr/>
        </p:nvSpPr>
        <p:spPr bwMode="auto">
          <a:xfrm>
            <a:off x="5289326" y="5690416"/>
            <a:ext cx="1270927" cy="2921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4" name="Text Box 33"/>
          <p:cNvSpPr txBox="1">
            <a:spLocks noChangeArrowheads="1"/>
          </p:cNvSpPr>
          <p:nvPr/>
        </p:nvSpPr>
        <p:spPr bwMode="auto">
          <a:xfrm>
            <a:off x="5239453" y="5811118"/>
            <a:ext cx="126688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IP </a:t>
            </a:r>
            <a:r>
              <a:rPr kumimoji="1" lang="zh-CN" altLang="en-US" sz="2000" b="1">
                <a:solidFill>
                  <a:srgbClr val="000099"/>
                </a:solidFill>
                <a:latin typeface="+mn-lt"/>
                <a:ea typeface="黑体" panose="02010609060101010101" pitchFamily="2" charset="-122"/>
              </a:rPr>
              <a:t>数据报</a:t>
            </a:r>
          </a:p>
        </p:txBody>
      </p:sp>
      <p:sp>
        <p:nvSpPr>
          <p:cNvPr id="85" name="Text Box 34"/>
          <p:cNvSpPr txBox="1">
            <a:spLocks noChangeArrowheads="1"/>
          </p:cNvSpPr>
          <p:nvPr/>
        </p:nvSpPr>
        <p:spPr bwMode="auto">
          <a:xfrm>
            <a:off x="389640" y="2083073"/>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字节</a:t>
            </a:r>
          </a:p>
        </p:txBody>
      </p:sp>
      <p:sp>
        <p:nvSpPr>
          <p:cNvPr id="86" name="Text Box 35"/>
          <p:cNvSpPr txBox="1">
            <a:spLocks noChangeArrowheads="1"/>
          </p:cNvSpPr>
          <p:nvPr/>
        </p:nvSpPr>
        <p:spPr bwMode="auto">
          <a:xfrm>
            <a:off x="2062997"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4</a:t>
            </a:r>
          </a:p>
        </p:txBody>
      </p:sp>
      <p:sp>
        <p:nvSpPr>
          <p:cNvPr id="87" name="Text Box 36"/>
          <p:cNvSpPr txBox="1">
            <a:spLocks noChangeArrowheads="1"/>
          </p:cNvSpPr>
          <p:nvPr/>
        </p:nvSpPr>
        <p:spPr bwMode="auto">
          <a:xfrm>
            <a:off x="4475865"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4</a:t>
            </a:r>
          </a:p>
        </p:txBody>
      </p:sp>
      <p:sp>
        <p:nvSpPr>
          <p:cNvPr id="88" name="Text Box 37"/>
          <p:cNvSpPr txBox="1">
            <a:spLocks noChangeArrowheads="1"/>
          </p:cNvSpPr>
          <p:nvPr/>
        </p:nvSpPr>
        <p:spPr bwMode="auto">
          <a:xfrm>
            <a:off x="5987561"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a:t>
            </a:r>
          </a:p>
        </p:txBody>
      </p:sp>
      <p:sp>
        <p:nvSpPr>
          <p:cNvPr id="89" name="Text Box 38"/>
          <p:cNvSpPr txBox="1">
            <a:spLocks noChangeArrowheads="1"/>
          </p:cNvSpPr>
          <p:nvPr/>
        </p:nvSpPr>
        <p:spPr bwMode="auto">
          <a:xfrm>
            <a:off x="6551653"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a:t>
            </a:r>
          </a:p>
        </p:txBody>
      </p:sp>
      <p:sp>
        <p:nvSpPr>
          <p:cNvPr id="90" name="Text Box 39"/>
          <p:cNvSpPr txBox="1">
            <a:spLocks noChangeArrowheads="1"/>
          </p:cNvSpPr>
          <p:nvPr/>
        </p:nvSpPr>
        <p:spPr bwMode="auto">
          <a:xfrm>
            <a:off x="7404669" y="2060848"/>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1" name="Text Box 40"/>
          <p:cNvSpPr txBox="1">
            <a:spLocks noChangeArrowheads="1"/>
          </p:cNvSpPr>
          <p:nvPr/>
        </p:nvSpPr>
        <p:spPr bwMode="auto">
          <a:xfrm>
            <a:off x="2198861" y="3105956"/>
            <a:ext cx="47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12</a:t>
            </a:r>
          </a:p>
        </p:txBody>
      </p:sp>
      <p:sp>
        <p:nvSpPr>
          <p:cNvPr id="92" name="Text Box 41"/>
          <p:cNvSpPr txBox="1">
            <a:spLocks noChangeArrowheads="1"/>
          </p:cNvSpPr>
          <p:nvPr/>
        </p:nvSpPr>
        <p:spPr bwMode="auto">
          <a:xfrm>
            <a:off x="3574695"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3" name="Text Box 42"/>
          <p:cNvSpPr txBox="1">
            <a:spLocks noChangeArrowheads="1"/>
          </p:cNvSpPr>
          <p:nvPr/>
        </p:nvSpPr>
        <p:spPr bwMode="auto">
          <a:xfrm>
            <a:off x="4902374"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4" name="Text Box 43"/>
          <p:cNvSpPr txBox="1">
            <a:spLocks noChangeArrowheads="1"/>
          </p:cNvSpPr>
          <p:nvPr/>
        </p:nvSpPr>
        <p:spPr bwMode="auto">
          <a:xfrm>
            <a:off x="6061513"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5" name="Text Box 44"/>
          <p:cNvSpPr txBox="1">
            <a:spLocks noChangeArrowheads="1"/>
          </p:cNvSpPr>
          <p:nvPr/>
        </p:nvSpPr>
        <p:spPr bwMode="auto">
          <a:xfrm>
            <a:off x="7380592" y="3110720"/>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2</a:t>
            </a:r>
          </a:p>
        </p:txBody>
      </p:sp>
      <p:sp>
        <p:nvSpPr>
          <p:cNvPr id="96" name="Text Box 45"/>
          <p:cNvSpPr txBox="1">
            <a:spLocks noChangeArrowheads="1"/>
          </p:cNvSpPr>
          <p:nvPr/>
        </p:nvSpPr>
        <p:spPr bwMode="auto">
          <a:xfrm>
            <a:off x="945132" y="3105956"/>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字节</a:t>
            </a:r>
          </a:p>
        </p:txBody>
      </p:sp>
      <p:sp>
        <p:nvSpPr>
          <p:cNvPr id="97" name="Text Box 46"/>
          <p:cNvSpPr txBox="1">
            <a:spLocks noChangeArrowheads="1"/>
          </p:cNvSpPr>
          <p:nvPr/>
        </p:nvSpPr>
        <p:spPr bwMode="auto">
          <a:xfrm>
            <a:off x="1064568" y="5594404"/>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发送在前</a:t>
            </a:r>
          </a:p>
        </p:txBody>
      </p:sp>
      <p:sp>
        <p:nvSpPr>
          <p:cNvPr id="98" name="Rectangle 48"/>
          <p:cNvSpPr>
            <a:spLocks noChangeArrowheads="1"/>
          </p:cNvSpPr>
          <p:nvPr/>
        </p:nvSpPr>
        <p:spPr bwMode="auto">
          <a:xfrm>
            <a:off x="4874857" y="4291011"/>
            <a:ext cx="4758663" cy="457200"/>
          </a:xfrm>
          <a:prstGeom prst="rect">
            <a:avLst/>
          </a:prstGeom>
          <a:solidFill>
            <a:srgbClr val="FFC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9" name="Text Box 49"/>
          <p:cNvSpPr txBox="1">
            <a:spLocks noChangeArrowheads="1"/>
          </p:cNvSpPr>
          <p:nvPr/>
        </p:nvSpPr>
        <p:spPr bwMode="auto">
          <a:xfrm>
            <a:off x="6560252" y="4333874"/>
            <a:ext cx="133562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数         据</a:t>
            </a:r>
          </a:p>
        </p:txBody>
      </p:sp>
      <p:sp>
        <p:nvSpPr>
          <p:cNvPr id="100" name="Text Box 50"/>
          <p:cNvSpPr txBox="1">
            <a:spLocks noChangeArrowheads="1"/>
          </p:cNvSpPr>
          <p:nvPr/>
        </p:nvSpPr>
        <p:spPr bwMode="auto">
          <a:xfrm>
            <a:off x="3856740" y="4333874"/>
            <a:ext cx="841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dirty="0">
                <a:solidFill>
                  <a:srgbClr val="000099"/>
                </a:solidFill>
                <a:latin typeface="+mn-lt"/>
                <a:ea typeface="黑体" panose="02010609060101010101" pitchFamily="2" charset="-122"/>
              </a:rPr>
              <a:t>首  部</a:t>
            </a:r>
          </a:p>
        </p:txBody>
      </p:sp>
      <p:sp>
        <p:nvSpPr>
          <p:cNvPr id="101" name="Text Box 52"/>
          <p:cNvSpPr txBox="1">
            <a:spLocks noChangeArrowheads="1"/>
          </p:cNvSpPr>
          <p:nvPr/>
        </p:nvSpPr>
        <p:spPr bwMode="auto">
          <a:xfrm>
            <a:off x="1442152" y="4291012"/>
            <a:ext cx="208441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solidFill>
                  <a:srgbClr val="000099"/>
                </a:solidFill>
                <a:latin typeface="+mn-lt"/>
                <a:ea typeface="黑体" panose="02010609060101010101" pitchFamily="2" charset="-122"/>
              </a:rPr>
              <a:t>UDP </a:t>
            </a:r>
            <a:r>
              <a:rPr kumimoji="1" lang="zh-CN" altLang="en-US" sz="2000" b="1">
                <a:solidFill>
                  <a:srgbClr val="000099"/>
                </a:solidFill>
                <a:latin typeface="+mn-lt"/>
                <a:ea typeface="黑体" panose="02010609060101010101" pitchFamily="2" charset="-122"/>
              </a:rPr>
              <a:t>用户数据报</a:t>
            </a:r>
          </a:p>
        </p:txBody>
      </p:sp>
      <p:sp>
        <p:nvSpPr>
          <p:cNvPr id="102" name="Rectangle 4"/>
          <p:cNvSpPr>
            <a:spLocks noChangeArrowheads="1"/>
          </p:cNvSpPr>
          <p:nvPr/>
        </p:nvSpPr>
        <p:spPr bwMode="auto">
          <a:xfrm>
            <a:off x="3709939" y="4759107"/>
            <a:ext cx="5915025" cy="396000"/>
          </a:xfrm>
          <a:prstGeom prst="rect">
            <a:avLst/>
          </a:prstGeom>
          <a:gradFill flip="none" rotWithShape="1">
            <a:gsLst>
              <a:gs pos="0">
                <a:srgbClr val="99FF66"/>
              </a:gs>
              <a:gs pos="100000">
                <a:srgbClr val="47B26B"/>
              </a:gs>
            </a:gsLst>
            <a:lin ang="16200000" scaled="1"/>
            <a:tileRect/>
          </a:gradFill>
          <a:ln>
            <a:noFill/>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400" b="1" i="0" u="none" strike="noStrike" kern="0" cap="none" spc="0" normalizeH="0" baseline="0" noProof="0">
              <a:ln>
                <a:noFill/>
              </a:ln>
              <a:solidFill>
                <a:srgbClr val="000099"/>
              </a:solidFill>
              <a:effectLst/>
              <a:uLnTx/>
              <a:uFillTx/>
              <a:latin typeface="+mn-lt"/>
              <a:ea typeface="黑体" panose="02010609060101010101" pitchFamily="2" charset="-122"/>
            </a:endParaRPr>
          </a:p>
        </p:txBody>
      </p:sp>
      <p:sp>
        <p:nvSpPr>
          <p:cNvPr id="501812" name="Rectangle 52"/>
          <p:cNvSpPr>
            <a:spLocks noChangeArrowheads="1"/>
          </p:cNvSpPr>
          <p:nvPr/>
        </p:nvSpPr>
        <p:spPr bwMode="auto">
          <a:xfrm>
            <a:off x="1784648" y="3501008"/>
            <a:ext cx="1356916" cy="461962"/>
          </a:xfrm>
          <a:prstGeom prst="rect">
            <a:avLst/>
          </a:prstGeom>
          <a:noFill/>
          <a:ln w="762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12"/>
                                        </p:tgtEl>
                                        <p:attrNameLst>
                                          <p:attrName>style.visibility</p:attrName>
                                        </p:attrNameLst>
                                      </p:cBhvr>
                                      <p:to>
                                        <p:strVal val="visible"/>
                                      </p:to>
                                    </p:set>
                                  </p:childTnLst>
                                </p:cTn>
                              </p:par>
                            </p:childTnLst>
                          </p:cTn>
                        </p:par>
                        <p:par>
                          <p:cTn id="7" fill="hold">
                            <p:stCondLst>
                              <p:cond delay="0"/>
                            </p:stCondLst>
                            <p:childTnLst>
                              <p:par>
                                <p:cTn id="8" presetID="35" presetClass="emph" presetSubtype="0" repeatCount="4000" fill="hold" grpId="1" nodeType="afterEffect">
                                  <p:stCondLst>
                                    <p:cond delay="500"/>
                                  </p:stCondLst>
                                  <p:childTnLst>
                                    <p:anim calcmode="discrete" valueType="str">
                                      <p:cBhvr>
                                        <p:cTn id="9" dur="1000" fill="hold"/>
                                        <p:tgtEl>
                                          <p:spTgt spid="50181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2" grpId="0" animBg="1"/>
      <p:bldP spid="501812"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92" name="Rectangle 36"/>
          <p:cNvSpPr>
            <a:spLocks noChangeArrowheads="1"/>
          </p:cNvSpPr>
          <p:nvPr/>
        </p:nvSpPr>
        <p:spPr bwMode="auto">
          <a:xfrm>
            <a:off x="3879850" y="3434238"/>
            <a:ext cx="660400" cy="361950"/>
          </a:xfrm>
          <a:prstGeom prst="rect">
            <a:avLst/>
          </a:prstGeom>
          <a:solidFill>
            <a:srgbClr val="FF66FF"/>
          </a:solidFill>
          <a:ln>
            <a:noFill/>
          </a:ln>
          <a:effectLst/>
        </p:spPr>
        <p:txBody>
          <a:bodyPr wrap="none" anchor="ctr"/>
          <a:lstStyle/>
          <a:p>
            <a:endParaRPr lang="zh-CN" altLang="en-US" b="1">
              <a:latin typeface="+mn-lt"/>
              <a:ea typeface="黑体" panose="02010609060101010101" pitchFamily="2" charset="-122"/>
            </a:endParaRPr>
          </a:p>
        </p:txBody>
      </p:sp>
      <p:sp>
        <p:nvSpPr>
          <p:cNvPr id="377891" name="Rectangle 35"/>
          <p:cNvSpPr>
            <a:spLocks noChangeArrowheads="1"/>
          </p:cNvSpPr>
          <p:nvPr/>
        </p:nvSpPr>
        <p:spPr bwMode="auto">
          <a:xfrm>
            <a:off x="1754187" y="2420888"/>
            <a:ext cx="2786063" cy="671512"/>
          </a:xfrm>
          <a:prstGeom prst="rect">
            <a:avLst/>
          </a:prstGeom>
          <a:solidFill>
            <a:srgbClr val="FFFF66"/>
          </a:solidFill>
          <a:ln>
            <a:noFill/>
          </a:ln>
          <a:effectLst/>
        </p:spPr>
        <p:txBody>
          <a:bodyPr wrap="none" anchor="ctr"/>
          <a:lstStyle/>
          <a:p>
            <a:endParaRPr lang="zh-CN" altLang="en-US" b="1">
              <a:latin typeface="+mn-lt"/>
              <a:ea typeface="黑体" panose="02010609060101010101" pitchFamily="2" charset="-122"/>
            </a:endParaRPr>
          </a:p>
        </p:txBody>
      </p:sp>
      <p:sp>
        <p:nvSpPr>
          <p:cNvPr id="377858" name="Rectangle 2"/>
          <p:cNvSpPr>
            <a:spLocks noGrp="1" noChangeArrowheads="1"/>
          </p:cNvSpPr>
          <p:nvPr>
            <p:ph type="title"/>
          </p:nvPr>
        </p:nvSpPr>
        <p:spPr/>
        <p:txBody>
          <a:bodyPr/>
          <a:lstStyle/>
          <a:p>
            <a:pPr algn="ctr"/>
            <a:r>
              <a:rPr lang="zh-CN" altLang="en-US" dirty="0"/>
              <a:t>计算 </a:t>
            </a:r>
            <a:r>
              <a:rPr lang="en-US" altLang="zh-CN" dirty="0"/>
              <a:t>UDP </a:t>
            </a:r>
            <a:r>
              <a:rPr lang="zh-CN" altLang="en-US" dirty="0"/>
              <a:t>检验和的例子 </a:t>
            </a:r>
          </a:p>
        </p:txBody>
      </p:sp>
      <p:sp>
        <p:nvSpPr>
          <p:cNvPr id="377863" name="Text Box 7"/>
          <p:cNvSpPr txBox="1">
            <a:spLocks noChangeArrowheads="1"/>
          </p:cNvSpPr>
          <p:nvPr/>
        </p:nvSpPr>
        <p:spPr bwMode="auto">
          <a:xfrm>
            <a:off x="4658916" y="1094263"/>
            <a:ext cx="5247084" cy="521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2000" b="1" dirty="0">
                <a:latin typeface="+mn-lt"/>
                <a:ea typeface="黑体" panose="02010609060101010101" pitchFamily="2" charset="-122"/>
              </a:rPr>
              <a:t>10011001 00010011  →  153.19</a:t>
            </a:r>
          </a:p>
          <a:p>
            <a:r>
              <a:rPr kumimoji="1" lang="en-US" altLang="zh-CN" sz="2000" b="1" dirty="0">
                <a:latin typeface="+mn-lt"/>
                <a:ea typeface="黑体" panose="02010609060101010101" pitchFamily="2" charset="-122"/>
              </a:rPr>
              <a:t>00001000 01101000  →  8.104</a:t>
            </a:r>
          </a:p>
          <a:p>
            <a:r>
              <a:rPr kumimoji="1" lang="en-US" altLang="zh-CN" sz="2000" b="1" dirty="0">
                <a:latin typeface="+mn-lt"/>
                <a:ea typeface="黑体" panose="02010609060101010101" pitchFamily="2" charset="-122"/>
              </a:rPr>
              <a:t>10101011 00000011  →  171.3</a:t>
            </a:r>
          </a:p>
          <a:p>
            <a:r>
              <a:rPr kumimoji="1" lang="en-US" altLang="zh-CN" sz="2000" b="1" dirty="0">
                <a:latin typeface="+mn-lt"/>
                <a:ea typeface="黑体" panose="02010609060101010101" pitchFamily="2" charset="-122"/>
              </a:rPr>
              <a:t>00001110 00001011  →  14.11</a:t>
            </a:r>
          </a:p>
          <a:p>
            <a:r>
              <a:rPr kumimoji="1" lang="en-US" altLang="zh-CN" sz="2000" b="1" dirty="0">
                <a:latin typeface="+mn-lt"/>
                <a:ea typeface="黑体" panose="02010609060101010101" pitchFamily="2" charset="-122"/>
              </a:rPr>
              <a:t>00000000 00010001  →  0 </a:t>
            </a:r>
            <a:r>
              <a:rPr kumimoji="1" lang="zh-CN" altLang="en-US" sz="2000" b="1" dirty="0">
                <a:latin typeface="+mn-lt"/>
                <a:ea typeface="黑体" panose="02010609060101010101" pitchFamily="2" charset="-122"/>
              </a:rPr>
              <a:t>和 </a:t>
            </a:r>
            <a:r>
              <a:rPr kumimoji="1" lang="en-US" altLang="zh-CN" sz="2000" b="1" dirty="0">
                <a:latin typeface="+mn-lt"/>
                <a:ea typeface="黑体" panose="02010609060101010101" pitchFamily="2" charset="-122"/>
              </a:rPr>
              <a:t>17</a:t>
            </a:r>
          </a:p>
          <a:p>
            <a:r>
              <a:rPr kumimoji="1" lang="en-US" altLang="zh-CN" sz="2000" b="1" dirty="0">
                <a:latin typeface="+mn-lt"/>
                <a:ea typeface="黑体" panose="02010609060101010101" pitchFamily="2" charset="-122"/>
              </a:rPr>
              <a:t>00000000 00001111  →  15</a:t>
            </a:r>
          </a:p>
          <a:p>
            <a:r>
              <a:rPr kumimoji="1" lang="en-US" altLang="zh-CN" sz="2000" b="1" dirty="0">
                <a:latin typeface="+mn-lt"/>
                <a:ea typeface="黑体" panose="02010609060101010101" pitchFamily="2" charset="-122"/>
              </a:rPr>
              <a:t>00000100 00111111  →  1087</a:t>
            </a:r>
          </a:p>
          <a:p>
            <a:r>
              <a:rPr kumimoji="1" lang="en-US" altLang="zh-CN" sz="2000" b="1" dirty="0">
                <a:latin typeface="+mn-lt"/>
                <a:ea typeface="黑体" panose="02010609060101010101" pitchFamily="2" charset="-122"/>
              </a:rPr>
              <a:t>00000000 00001101  →  13</a:t>
            </a:r>
          </a:p>
          <a:p>
            <a:r>
              <a:rPr kumimoji="1" lang="en-US" altLang="zh-CN" sz="2000" b="1" dirty="0">
                <a:latin typeface="+mn-lt"/>
                <a:ea typeface="黑体" panose="02010609060101010101" pitchFamily="2" charset="-122"/>
              </a:rPr>
              <a:t>00000000 00001111  →  15</a:t>
            </a:r>
          </a:p>
          <a:p>
            <a:r>
              <a:rPr kumimoji="1" lang="en-US" altLang="zh-CN" sz="2000" b="1" dirty="0">
                <a:latin typeface="+mn-lt"/>
                <a:ea typeface="黑体" panose="02010609060101010101" pitchFamily="2" charset="-122"/>
              </a:rPr>
              <a:t>00000000 00000000  →  0</a:t>
            </a:r>
            <a:r>
              <a:rPr kumimoji="1" lang="zh-CN" altLang="en-US" sz="2000" b="1" dirty="0">
                <a:latin typeface="+mn-lt"/>
                <a:ea typeface="黑体" panose="02010609060101010101" pitchFamily="2" charset="-122"/>
              </a:rPr>
              <a:t>（检验和）</a:t>
            </a:r>
          </a:p>
          <a:p>
            <a:r>
              <a:rPr kumimoji="1" lang="en-US" altLang="zh-CN" sz="2000" b="1" dirty="0">
                <a:latin typeface="+mn-lt"/>
                <a:ea typeface="黑体" panose="02010609060101010101" pitchFamily="2" charset="-122"/>
              </a:rPr>
              <a:t>01010100 01000101  →  </a:t>
            </a:r>
            <a:r>
              <a:rPr kumimoji="1" lang="zh-CN" altLang="en-US" sz="2000" b="1" dirty="0">
                <a:latin typeface="+mn-lt"/>
                <a:ea typeface="黑体" panose="02010609060101010101" pitchFamily="2" charset="-122"/>
              </a:rPr>
              <a:t>数据</a:t>
            </a:r>
          </a:p>
          <a:p>
            <a:r>
              <a:rPr kumimoji="1" lang="en-US" altLang="zh-CN" sz="2000" b="1" dirty="0">
                <a:latin typeface="+mn-lt"/>
                <a:ea typeface="黑体" panose="02010609060101010101" pitchFamily="2" charset="-122"/>
              </a:rPr>
              <a:t>01010011 01010100  →  </a:t>
            </a:r>
            <a:r>
              <a:rPr kumimoji="1" lang="zh-CN" altLang="en-US" sz="2000" b="1" dirty="0">
                <a:latin typeface="+mn-lt"/>
                <a:ea typeface="黑体" panose="02010609060101010101" pitchFamily="2" charset="-122"/>
              </a:rPr>
              <a:t>数据</a:t>
            </a:r>
          </a:p>
          <a:p>
            <a:r>
              <a:rPr kumimoji="1" lang="en-US" altLang="zh-CN" sz="2000" b="1" dirty="0">
                <a:latin typeface="+mn-lt"/>
                <a:ea typeface="黑体" panose="02010609060101010101" pitchFamily="2" charset="-122"/>
              </a:rPr>
              <a:t>01001001 01001110  →  </a:t>
            </a:r>
            <a:r>
              <a:rPr kumimoji="1" lang="zh-CN" altLang="en-US" sz="2000" b="1" dirty="0">
                <a:latin typeface="+mn-lt"/>
                <a:ea typeface="黑体" panose="02010609060101010101" pitchFamily="2" charset="-122"/>
              </a:rPr>
              <a:t>数据</a:t>
            </a:r>
          </a:p>
          <a:p>
            <a:r>
              <a:rPr kumimoji="1" lang="en-US" altLang="zh-CN" sz="2000" b="1" dirty="0">
                <a:latin typeface="+mn-lt"/>
                <a:ea typeface="黑体" panose="02010609060101010101" pitchFamily="2" charset="-122"/>
              </a:rPr>
              <a:t>01000111 00000000  →  </a:t>
            </a:r>
            <a:r>
              <a:rPr kumimoji="1" lang="zh-CN" altLang="en-US" sz="2000" b="1" dirty="0">
                <a:latin typeface="+mn-lt"/>
                <a:ea typeface="黑体" panose="02010609060101010101" pitchFamily="2" charset="-122"/>
              </a:rPr>
              <a:t>数据和 </a:t>
            </a:r>
            <a:r>
              <a:rPr kumimoji="1" lang="en-US" altLang="zh-CN" sz="2000" b="1" dirty="0">
                <a:latin typeface="+mn-lt"/>
                <a:ea typeface="黑体" panose="02010609060101010101" pitchFamily="2" charset="-122"/>
              </a:rPr>
              <a:t>0</a:t>
            </a:r>
            <a:r>
              <a:rPr kumimoji="1" lang="zh-CN" altLang="en-US" sz="2000" b="1" dirty="0">
                <a:latin typeface="+mn-lt"/>
                <a:ea typeface="黑体" panose="02010609060101010101" pitchFamily="2" charset="-122"/>
              </a:rPr>
              <a:t>（填充）</a:t>
            </a:r>
          </a:p>
          <a:p>
            <a:endParaRPr kumimoji="1" lang="zh-CN" altLang="en-US" sz="1000" b="1" dirty="0">
              <a:latin typeface="+mn-lt"/>
              <a:ea typeface="黑体" panose="02010609060101010101" pitchFamily="2" charset="-122"/>
            </a:endParaRPr>
          </a:p>
          <a:p>
            <a:r>
              <a:rPr kumimoji="1" lang="en-US" altLang="zh-CN" sz="2000" b="1" dirty="0">
                <a:latin typeface="+mn-lt"/>
                <a:ea typeface="黑体" panose="02010609060101010101" pitchFamily="2" charset="-122"/>
              </a:rPr>
              <a:t>10010110 11101101  →  </a:t>
            </a:r>
            <a:r>
              <a:rPr kumimoji="1" lang="zh-CN" altLang="en-US" sz="2000" b="1" dirty="0">
                <a:latin typeface="+mn-lt"/>
                <a:ea typeface="黑体" panose="02010609060101010101" pitchFamily="2" charset="-122"/>
              </a:rPr>
              <a:t>求和得出的结果</a:t>
            </a:r>
          </a:p>
          <a:p>
            <a:pPr>
              <a:lnSpc>
                <a:spcPct val="130000"/>
              </a:lnSpc>
            </a:pPr>
            <a:r>
              <a:rPr kumimoji="1" lang="en-US" altLang="zh-CN" sz="2000" b="1" dirty="0">
                <a:latin typeface="+mn-lt"/>
                <a:ea typeface="黑体" panose="02010609060101010101" pitchFamily="2" charset="-122"/>
              </a:rPr>
              <a:t>01101001 00010010  →  </a:t>
            </a:r>
            <a:r>
              <a:rPr kumimoji="1" lang="zh-CN" altLang="en-US" sz="2000" b="1" dirty="0">
                <a:latin typeface="+mn-lt"/>
                <a:ea typeface="黑体" panose="02010609060101010101" pitchFamily="2" charset="-122"/>
              </a:rPr>
              <a:t>检验和 </a:t>
            </a:r>
          </a:p>
        </p:txBody>
      </p:sp>
      <p:sp>
        <p:nvSpPr>
          <p:cNvPr id="377861" name="Freeform 5"/>
          <p:cNvSpPr/>
          <p:nvPr/>
        </p:nvSpPr>
        <p:spPr bwMode="auto">
          <a:xfrm>
            <a:off x="1754188" y="3115151"/>
            <a:ext cx="2813579" cy="673100"/>
          </a:xfrm>
          <a:custGeom>
            <a:avLst/>
            <a:gdLst>
              <a:gd name="T0" fmla="*/ 0 w 1536"/>
              <a:gd name="T1" fmla="*/ 0 h 480"/>
              <a:gd name="T2" fmla="*/ 1536 w 1536"/>
              <a:gd name="T3" fmla="*/ 0 h 480"/>
              <a:gd name="T4" fmla="*/ 1536 w 1536"/>
              <a:gd name="T5" fmla="*/ 240 h 480"/>
              <a:gd name="T6" fmla="*/ 1152 w 1536"/>
              <a:gd name="T7" fmla="*/ 240 h 480"/>
              <a:gd name="T8" fmla="*/ 1152 w 1536"/>
              <a:gd name="T9" fmla="*/ 480 h 480"/>
              <a:gd name="T10" fmla="*/ 0 w 1536"/>
              <a:gd name="T11" fmla="*/ 480 h 480"/>
              <a:gd name="T12" fmla="*/ 0 w 1536"/>
              <a:gd name="T13" fmla="*/ 0 h 480"/>
            </a:gdLst>
            <a:ahLst/>
            <a:cxnLst>
              <a:cxn ang="0">
                <a:pos x="T0" y="T1"/>
              </a:cxn>
              <a:cxn ang="0">
                <a:pos x="T2" y="T3"/>
              </a:cxn>
              <a:cxn ang="0">
                <a:pos x="T4" y="T5"/>
              </a:cxn>
              <a:cxn ang="0">
                <a:pos x="T6" y="T7"/>
              </a:cxn>
              <a:cxn ang="0">
                <a:pos x="T8" y="T9"/>
              </a:cxn>
              <a:cxn ang="0">
                <a:pos x="T10" y="T11"/>
              </a:cxn>
              <a:cxn ang="0">
                <a:pos x="T12" y="T13"/>
              </a:cxn>
            </a:cxnLst>
            <a:rect l="0" t="0" r="r" b="b"/>
            <a:pathLst>
              <a:path w="1536" h="480">
                <a:moveTo>
                  <a:pt x="0" y="0"/>
                </a:moveTo>
                <a:lnTo>
                  <a:pt x="1536" y="0"/>
                </a:lnTo>
                <a:lnTo>
                  <a:pt x="1536" y="240"/>
                </a:lnTo>
                <a:lnTo>
                  <a:pt x="1152" y="240"/>
                </a:lnTo>
                <a:lnTo>
                  <a:pt x="1152" y="480"/>
                </a:lnTo>
                <a:lnTo>
                  <a:pt x="0" y="480"/>
                </a:lnTo>
                <a:lnTo>
                  <a:pt x="0" y="0"/>
                </a:lnTo>
                <a:close/>
              </a:path>
            </a:pathLst>
          </a:custGeom>
          <a:solidFill>
            <a:srgbClr val="CCECFF"/>
          </a:solidFill>
          <a:ln>
            <a:noFill/>
          </a:ln>
          <a:effectLst/>
          <a:extLst>
            <a:ext uri="{91240B29-F687-4F45-9708-019B960494DF}">
              <a14:hiddenLine xmlns:a14="http://schemas.microsoft.com/office/drawing/2010/main" w="9525">
                <a:solidFill>
                  <a:schemeClr val="tx1"/>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62" name="Rectangle 6"/>
          <p:cNvSpPr>
            <a:spLocks noChangeArrowheads="1"/>
          </p:cNvSpPr>
          <p:nvPr/>
        </p:nvSpPr>
        <p:spPr bwMode="auto">
          <a:xfrm>
            <a:off x="1754188" y="1430813"/>
            <a:ext cx="2813579" cy="1009650"/>
          </a:xfrm>
          <a:prstGeom prst="rect">
            <a:avLst/>
          </a:prstGeom>
          <a:solidFill>
            <a:srgbClr val="66FFFF"/>
          </a:solidFill>
          <a:ln>
            <a:noFill/>
          </a:ln>
          <a:effectLst/>
        </p:spPr>
        <p:txBody>
          <a:bodyPr wrap="none" anchor="ctr"/>
          <a:lstStyle/>
          <a:p>
            <a:endParaRPr lang="zh-CN" altLang="en-US" b="1">
              <a:latin typeface="+mn-lt"/>
              <a:ea typeface="黑体" panose="02010609060101010101" pitchFamily="2" charset="-122"/>
            </a:endParaRPr>
          </a:p>
        </p:txBody>
      </p:sp>
      <p:sp>
        <p:nvSpPr>
          <p:cNvPr id="377864" name="Rectangle 8"/>
          <p:cNvSpPr>
            <a:spLocks noChangeArrowheads="1"/>
          </p:cNvSpPr>
          <p:nvPr/>
        </p:nvSpPr>
        <p:spPr bwMode="auto">
          <a:xfrm>
            <a:off x="1755909" y="1405413"/>
            <a:ext cx="2808419" cy="2376488"/>
          </a:xfrm>
          <a:prstGeom prst="rect">
            <a:avLst/>
          </a:prstGeom>
          <a:noFill/>
          <a:ln w="19050">
            <a:solidFill>
              <a:schemeClr val="tx1"/>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377865" name="Line 9"/>
          <p:cNvSpPr>
            <a:spLocks noChangeShapeType="1"/>
          </p:cNvSpPr>
          <p:nvPr/>
        </p:nvSpPr>
        <p:spPr bwMode="auto">
          <a:xfrm>
            <a:off x="1754188" y="1767363"/>
            <a:ext cx="2813579" cy="158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66" name="Line 10"/>
          <p:cNvSpPr>
            <a:spLocks noChangeShapeType="1"/>
          </p:cNvSpPr>
          <p:nvPr/>
        </p:nvSpPr>
        <p:spPr bwMode="auto">
          <a:xfrm>
            <a:off x="1754188" y="2103913"/>
            <a:ext cx="2813579" cy="158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67" name="Line 11"/>
          <p:cNvSpPr>
            <a:spLocks noChangeShapeType="1"/>
          </p:cNvSpPr>
          <p:nvPr/>
        </p:nvSpPr>
        <p:spPr bwMode="auto">
          <a:xfrm>
            <a:off x="1754188" y="2440463"/>
            <a:ext cx="2813579" cy="15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68" name="Line 12"/>
          <p:cNvSpPr>
            <a:spLocks noChangeShapeType="1"/>
          </p:cNvSpPr>
          <p:nvPr/>
        </p:nvSpPr>
        <p:spPr bwMode="auto">
          <a:xfrm>
            <a:off x="1754188" y="2778602"/>
            <a:ext cx="2813579" cy="158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69" name="Line 13"/>
          <p:cNvSpPr>
            <a:spLocks noChangeShapeType="1"/>
          </p:cNvSpPr>
          <p:nvPr/>
        </p:nvSpPr>
        <p:spPr bwMode="auto">
          <a:xfrm>
            <a:off x="1754188" y="3115152"/>
            <a:ext cx="2813579" cy="158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70" name="Line 14"/>
          <p:cNvSpPr>
            <a:spLocks noChangeShapeType="1"/>
          </p:cNvSpPr>
          <p:nvPr/>
        </p:nvSpPr>
        <p:spPr bwMode="auto">
          <a:xfrm>
            <a:off x="1754188" y="3451702"/>
            <a:ext cx="2813579" cy="158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71" name="Line 15"/>
          <p:cNvSpPr>
            <a:spLocks noChangeShapeType="1"/>
          </p:cNvSpPr>
          <p:nvPr/>
        </p:nvSpPr>
        <p:spPr bwMode="auto">
          <a:xfrm>
            <a:off x="3160977" y="2103913"/>
            <a:ext cx="0" cy="1684338"/>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72" name="Line 16"/>
          <p:cNvSpPr>
            <a:spLocks noChangeShapeType="1"/>
          </p:cNvSpPr>
          <p:nvPr/>
        </p:nvSpPr>
        <p:spPr bwMode="auto">
          <a:xfrm>
            <a:off x="3862652" y="3115151"/>
            <a:ext cx="0" cy="6731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73" name="Line 17"/>
          <p:cNvSpPr>
            <a:spLocks noChangeShapeType="1"/>
          </p:cNvSpPr>
          <p:nvPr/>
        </p:nvSpPr>
        <p:spPr bwMode="auto">
          <a:xfrm>
            <a:off x="2445544" y="3096101"/>
            <a:ext cx="0" cy="67310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74" name="Line 18"/>
          <p:cNvSpPr>
            <a:spLocks noChangeShapeType="1"/>
          </p:cNvSpPr>
          <p:nvPr/>
        </p:nvSpPr>
        <p:spPr bwMode="auto">
          <a:xfrm>
            <a:off x="2457583" y="2124551"/>
            <a:ext cx="0" cy="336550"/>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75" name="Text Box 19"/>
          <p:cNvSpPr txBox="1">
            <a:spLocks noChangeArrowheads="1"/>
          </p:cNvSpPr>
          <p:nvPr/>
        </p:nvSpPr>
        <p:spPr bwMode="auto">
          <a:xfrm>
            <a:off x="2301081" y="1411764"/>
            <a:ext cx="174278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latin typeface="+mn-lt"/>
                <a:ea typeface="黑体" panose="02010609060101010101" pitchFamily="2" charset="-122"/>
              </a:rPr>
              <a:t>153.19.8.104</a:t>
            </a:r>
          </a:p>
        </p:txBody>
      </p:sp>
      <p:sp>
        <p:nvSpPr>
          <p:cNvPr id="377876" name="Text Box 20"/>
          <p:cNvSpPr txBox="1">
            <a:spLocks noChangeArrowheads="1"/>
          </p:cNvSpPr>
          <p:nvPr/>
        </p:nvSpPr>
        <p:spPr bwMode="auto">
          <a:xfrm>
            <a:off x="2337197" y="1753077"/>
            <a:ext cx="152343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a:latin typeface="+mn-lt"/>
                <a:ea typeface="黑体" panose="02010609060101010101" pitchFamily="2" charset="-122"/>
              </a:rPr>
              <a:t>171.3.14.11</a:t>
            </a:r>
          </a:p>
        </p:txBody>
      </p:sp>
      <p:sp>
        <p:nvSpPr>
          <p:cNvPr id="377878" name="AutoShape 22"/>
          <p:cNvSpPr/>
          <p:nvPr/>
        </p:nvSpPr>
        <p:spPr bwMode="auto">
          <a:xfrm>
            <a:off x="1601127" y="1392714"/>
            <a:ext cx="75671" cy="1039813"/>
          </a:xfrm>
          <a:prstGeom prst="leftBrace">
            <a:avLst>
              <a:gd name="adj1" fmla="val 124053"/>
              <a:gd name="adj2" fmla="val 50000"/>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377879" name="AutoShape 23"/>
          <p:cNvSpPr/>
          <p:nvPr/>
        </p:nvSpPr>
        <p:spPr bwMode="auto">
          <a:xfrm>
            <a:off x="1592527" y="2491263"/>
            <a:ext cx="84270" cy="604838"/>
          </a:xfrm>
          <a:prstGeom prst="leftBrace">
            <a:avLst>
              <a:gd name="adj1" fmla="val 64796"/>
              <a:gd name="adj2" fmla="val 50000"/>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377880" name="AutoShape 24"/>
          <p:cNvSpPr/>
          <p:nvPr/>
        </p:nvSpPr>
        <p:spPr bwMode="auto">
          <a:xfrm>
            <a:off x="1599406" y="3132613"/>
            <a:ext cx="84270" cy="635000"/>
          </a:xfrm>
          <a:prstGeom prst="leftBrace">
            <a:avLst>
              <a:gd name="adj1" fmla="val 68027"/>
              <a:gd name="adj2" fmla="val 50000"/>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377881" name="Text Box 25"/>
          <p:cNvSpPr txBox="1">
            <a:spLocks noChangeArrowheads="1"/>
          </p:cNvSpPr>
          <p:nvPr/>
        </p:nvSpPr>
        <p:spPr bwMode="auto">
          <a:xfrm>
            <a:off x="546894" y="1549877"/>
            <a:ext cx="1129904"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kumimoji="1" lang="en-US" altLang="zh-CN" sz="2000" b="1">
                <a:latin typeface="+mn-lt"/>
                <a:ea typeface="黑体" panose="02010609060101010101" pitchFamily="2" charset="-122"/>
              </a:rPr>
              <a:t>12 </a:t>
            </a:r>
            <a:r>
              <a:rPr kumimoji="1" lang="zh-CN" altLang="en-US" sz="2000" b="1">
                <a:latin typeface="+mn-lt"/>
                <a:ea typeface="黑体" panose="02010609060101010101" pitchFamily="2" charset="-122"/>
              </a:rPr>
              <a:t>字节</a:t>
            </a:r>
          </a:p>
          <a:p>
            <a:pPr algn="ctr"/>
            <a:r>
              <a:rPr kumimoji="1" lang="zh-CN" altLang="en-US" sz="2000" b="1">
                <a:latin typeface="+mn-lt"/>
                <a:ea typeface="黑体" panose="02010609060101010101" pitchFamily="2" charset="-122"/>
              </a:rPr>
              <a:t>伪首部</a:t>
            </a:r>
          </a:p>
        </p:txBody>
      </p:sp>
      <p:sp>
        <p:nvSpPr>
          <p:cNvPr id="377882" name="Text Box 26"/>
          <p:cNvSpPr txBox="1">
            <a:spLocks noChangeArrowheads="1"/>
          </p:cNvSpPr>
          <p:nvPr/>
        </p:nvSpPr>
        <p:spPr bwMode="auto">
          <a:xfrm>
            <a:off x="339817" y="2376964"/>
            <a:ext cx="131016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2000" b="1">
                <a:latin typeface="+mn-lt"/>
                <a:ea typeface="黑体" panose="02010609060101010101" pitchFamily="2" charset="-122"/>
              </a:rPr>
              <a:t>8 </a:t>
            </a:r>
            <a:r>
              <a:rPr kumimoji="1" lang="zh-CN" altLang="en-US" sz="2000" b="1">
                <a:latin typeface="+mn-lt"/>
                <a:ea typeface="黑体" panose="02010609060101010101" pitchFamily="2" charset="-122"/>
              </a:rPr>
              <a:t>字节</a:t>
            </a:r>
          </a:p>
          <a:p>
            <a:pPr algn="ctr"/>
            <a:r>
              <a:rPr kumimoji="1" lang="en-US" altLang="zh-CN" sz="2000" b="1">
                <a:latin typeface="+mn-lt"/>
                <a:ea typeface="黑体" panose="02010609060101010101" pitchFamily="2" charset="-122"/>
              </a:rPr>
              <a:t>UDP </a:t>
            </a:r>
            <a:r>
              <a:rPr kumimoji="1" lang="zh-CN" altLang="en-US" sz="2000" b="1">
                <a:latin typeface="+mn-lt"/>
                <a:ea typeface="黑体" panose="02010609060101010101" pitchFamily="2" charset="-122"/>
              </a:rPr>
              <a:t>首部</a:t>
            </a:r>
          </a:p>
        </p:txBody>
      </p:sp>
      <p:sp>
        <p:nvSpPr>
          <p:cNvPr id="377883" name="Text Box 27"/>
          <p:cNvSpPr txBox="1">
            <a:spLocks noChangeArrowheads="1"/>
          </p:cNvSpPr>
          <p:nvPr/>
        </p:nvSpPr>
        <p:spPr bwMode="auto">
          <a:xfrm>
            <a:off x="624734" y="3080227"/>
            <a:ext cx="91403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2000" b="1">
                <a:latin typeface="+mn-lt"/>
                <a:ea typeface="黑体" panose="02010609060101010101" pitchFamily="2" charset="-122"/>
              </a:rPr>
              <a:t>7 </a:t>
            </a:r>
            <a:r>
              <a:rPr kumimoji="1" lang="zh-CN" altLang="en-US" sz="2000" b="1">
                <a:latin typeface="+mn-lt"/>
                <a:ea typeface="黑体" panose="02010609060101010101" pitchFamily="2" charset="-122"/>
              </a:rPr>
              <a:t>字节</a:t>
            </a:r>
          </a:p>
          <a:p>
            <a:pPr algn="ctr"/>
            <a:r>
              <a:rPr kumimoji="1" lang="zh-CN" altLang="en-US" sz="2000" b="1">
                <a:latin typeface="+mn-lt"/>
                <a:ea typeface="黑体" panose="02010609060101010101" pitchFamily="2" charset="-122"/>
              </a:rPr>
              <a:t>数据</a:t>
            </a:r>
          </a:p>
        </p:txBody>
      </p:sp>
      <p:grpSp>
        <p:nvGrpSpPr>
          <p:cNvPr id="377890" name="Group 34"/>
          <p:cNvGrpSpPr/>
          <p:nvPr/>
        </p:nvGrpSpPr>
        <p:grpSpPr bwMode="auto">
          <a:xfrm>
            <a:off x="3578886" y="3708876"/>
            <a:ext cx="698235" cy="630237"/>
            <a:chOff x="1651" y="2763"/>
            <a:chExt cx="406" cy="397"/>
          </a:xfrm>
        </p:grpSpPr>
        <p:sp>
          <p:nvSpPr>
            <p:cNvPr id="377884" name="Text Box 28"/>
            <p:cNvSpPr txBox="1">
              <a:spLocks noChangeArrowheads="1"/>
            </p:cNvSpPr>
            <p:nvPr/>
          </p:nvSpPr>
          <p:spPr bwMode="auto">
            <a:xfrm>
              <a:off x="1651" y="2908"/>
              <a:ext cx="40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latin typeface="+mn-lt"/>
                  <a:ea typeface="黑体" panose="02010609060101010101" pitchFamily="2" charset="-122"/>
                </a:rPr>
                <a:t>填充</a:t>
              </a:r>
            </a:p>
          </p:txBody>
        </p:sp>
        <p:sp>
          <p:nvSpPr>
            <p:cNvPr id="377885" name="Line 29"/>
            <p:cNvSpPr>
              <a:spLocks noChangeShapeType="1"/>
            </p:cNvSpPr>
            <p:nvPr/>
          </p:nvSpPr>
          <p:spPr bwMode="auto">
            <a:xfrm flipV="1">
              <a:off x="1890" y="2763"/>
              <a:ext cx="134" cy="207"/>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grpSp>
      <p:sp>
        <p:nvSpPr>
          <p:cNvPr id="377886" name="Line 30"/>
          <p:cNvSpPr>
            <a:spLocks noChangeShapeType="1"/>
          </p:cNvSpPr>
          <p:nvPr/>
        </p:nvSpPr>
        <p:spPr bwMode="auto">
          <a:xfrm flipV="1">
            <a:off x="4517893" y="5482114"/>
            <a:ext cx="5219567" cy="9525"/>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377887" name="Text Box 31"/>
          <p:cNvSpPr txBox="1">
            <a:spLocks noChangeArrowheads="1"/>
          </p:cNvSpPr>
          <p:nvPr/>
        </p:nvSpPr>
        <p:spPr bwMode="auto">
          <a:xfrm>
            <a:off x="1969638" y="5509101"/>
            <a:ext cx="2749471"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kumimoji="1" lang="zh-CN" altLang="en-US" sz="2000" b="1" dirty="0">
                <a:solidFill>
                  <a:srgbClr val="C00000"/>
                </a:solidFill>
                <a:latin typeface="+mn-lt"/>
                <a:ea typeface="黑体" panose="02010609060101010101" pitchFamily="2" charset="-122"/>
              </a:rPr>
              <a:t>按二进制反码运算求和</a:t>
            </a:r>
          </a:p>
          <a:p>
            <a:pPr algn="r">
              <a:lnSpc>
                <a:spcPct val="130000"/>
              </a:lnSpc>
            </a:pPr>
            <a:r>
              <a:rPr kumimoji="1" lang="zh-CN" altLang="en-US" sz="2000" b="1" dirty="0">
                <a:solidFill>
                  <a:srgbClr val="C00000"/>
                </a:solidFill>
                <a:latin typeface="+mn-lt"/>
                <a:ea typeface="黑体" panose="02010609060101010101" pitchFamily="2" charset="-122"/>
              </a:rPr>
              <a:t>将得出的结果求反码</a:t>
            </a:r>
          </a:p>
        </p:txBody>
      </p:sp>
      <p:sp>
        <p:nvSpPr>
          <p:cNvPr id="377877" name="Text Box 21"/>
          <p:cNvSpPr txBox="1">
            <a:spLocks noChangeArrowheads="1"/>
          </p:cNvSpPr>
          <p:nvPr/>
        </p:nvSpPr>
        <p:spPr bwMode="auto">
          <a:xfrm>
            <a:off x="1801598" y="2060848"/>
            <a:ext cx="3121422" cy="1785104"/>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pPr>
            <a:r>
              <a:rPr kumimoji="1" lang="zh-CN" altLang="en-US" sz="2000" b="1" dirty="0">
                <a:latin typeface="+mn-lt"/>
                <a:ea typeface="黑体" panose="02010609060101010101" pitchFamily="2" charset="-122"/>
              </a:rPr>
              <a:t>全 </a:t>
            </a:r>
            <a:r>
              <a:rPr kumimoji="1" lang="en-US" altLang="zh-CN" sz="2000" b="1" dirty="0">
                <a:latin typeface="+mn-lt"/>
                <a:ea typeface="黑体" panose="02010609060101010101" pitchFamily="2" charset="-122"/>
              </a:rPr>
              <a:t>0   17          15</a:t>
            </a:r>
          </a:p>
          <a:p>
            <a:pPr>
              <a:lnSpc>
                <a:spcPct val="110000"/>
              </a:lnSpc>
            </a:pPr>
            <a:r>
              <a:rPr kumimoji="1" lang="en-US" altLang="zh-CN" sz="2000" b="1" dirty="0">
                <a:latin typeface="+mn-lt"/>
                <a:ea typeface="黑体" panose="02010609060101010101" pitchFamily="2" charset="-122"/>
              </a:rPr>
              <a:t>    1087            13</a:t>
            </a:r>
          </a:p>
          <a:p>
            <a:pPr>
              <a:lnSpc>
                <a:spcPct val="110000"/>
              </a:lnSpc>
            </a:pPr>
            <a:r>
              <a:rPr kumimoji="1" lang="en-US" altLang="zh-CN" sz="2000" b="1" dirty="0">
                <a:latin typeface="+mn-lt"/>
                <a:ea typeface="黑体" panose="02010609060101010101" pitchFamily="2" charset="-122"/>
              </a:rPr>
              <a:t>      15             </a:t>
            </a:r>
            <a:r>
              <a:rPr kumimoji="1" lang="zh-CN" altLang="en-US" sz="2000" b="1" dirty="0">
                <a:latin typeface="+mn-lt"/>
                <a:ea typeface="黑体" panose="02010609060101010101" pitchFamily="2" charset="-122"/>
              </a:rPr>
              <a:t>全 </a:t>
            </a:r>
            <a:r>
              <a:rPr kumimoji="1" lang="en-US" altLang="zh-CN" sz="2000" b="1" dirty="0">
                <a:latin typeface="+mn-lt"/>
                <a:ea typeface="黑体" panose="02010609060101010101" pitchFamily="2" charset="-122"/>
              </a:rPr>
              <a:t>0</a:t>
            </a:r>
          </a:p>
          <a:p>
            <a:pPr>
              <a:lnSpc>
                <a:spcPct val="110000"/>
              </a:lnSpc>
            </a:pPr>
            <a:r>
              <a:rPr kumimoji="1" lang="zh-CN" altLang="en-US" sz="2000" b="1" dirty="0">
                <a:latin typeface="+mn-lt"/>
                <a:ea typeface="黑体" panose="02010609060101010101" pitchFamily="2" charset="-122"/>
              </a:rPr>
              <a:t>数据  数据   数据  数据</a:t>
            </a:r>
          </a:p>
          <a:p>
            <a:pPr>
              <a:lnSpc>
                <a:spcPct val="110000"/>
              </a:lnSpc>
            </a:pPr>
            <a:r>
              <a:rPr kumimoji="1" lang="zh-CN" altLang="en-US" sz="2000" b="1" dirty="0">
                <a:latin typeface="+mn-lt"/>
                <a:ea typeface="黑体" panose="02010609060101010101" pitchFamily="2" charset="-122"/>
              </a:rPr>
              <a:t>数据  数据   数据  全 </a:t>
            </a:r>
            <a:r>
              <a:rPr kumimoji="1" lang="en-US" altLang="zh-CN" sz="2000" b="1" dirty="0">
                <a:latin typeface="+mn-lt"/>
                <a:ea typeface="黑体" panose="02010609060101010101" pitchFamily="2" charset="-122"/>
              </a:rPr>
              <a:t>0</a:t>
            </a:r>
          </a:p>
        </p:txBody>
      </p:sp>
      <p:sp>
        <p:nvSpPr>
          <p:cNvPr id="3" name="矩形 2"/>
          <p:cNvSpPr/>
          <p:nvPr/>
        </p:nvSpPr>
        <p:spPr>
          <a:xfrm>
            <a:off x="515937" y="4161034"/>
            <a:ext cx="2656536" cy="1015663"/>
          </a:xfrm>
          <a:prstGeom prst="rect">
            <a:avLst/>
          </a:prstGeom>
          <a:solidFill>
            <a:srgbClr val="000099"/>
          </a:solidFill>
        </p:spPr>
        <p:txBody>
          <a:bodyPr wrap="square">
            <a:spAutoFit/>
          </a:bodyPr>
          <a:lstStyle/>
          <a:p>
            <a:r>
              <a:rPr lang="en-US" altLang="zh-CN" sz="2000" b="1" dirty="0">
                <a:solidFill>
                  <a:schemeClr val="bg1"/>
                </a:solidFill>
                <a:latin typeface="+mn-lt"/>
                <a:ea typeface="黑体" panose="02010609060101010101" pitchFamily="2" charset="-122"/>
              </a:rPr>
              <a:t>UDP</a:t>
            </a:r>
            <a:r>
              <a:rPr lang="zh-CN" altLang="zh-CN" sz="2000" b="1" dirty="0">
                <a:solidFill>
                  <a:schemeClr val="bg1"/>
                </a:solidFill>
                <a:latin typeface="+mn-lt"/>
                <a:ea typeface="黑体" panose="02010609060101010101" pitchFamily="2" charset="-122"/>
              </a:rPr>
              <a:t>的检验和是把首部和数据部分一起都检验。</a:t>
            </a:r>
            <a:endParaRPr lang="zh-CN" altLang="en-US" sz="2000" b="1" dirty="0">
              <a:solidFill>
                <a:schemeClr val="bg1"/>
              </a:solidFill>
              <a:latin typeface="+mn-lt"/>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788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78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78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63" grpId="0"/>
      <p:bldP spid="377886" grpId="0" animBg="1"/>
      <p:bldP spid="37788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5.1  </a:t>
            </a:r>
            <a:r>
              <a:rPr lang="zh-CN" altLang="zh-CN" dirty="0"/>
              <a:t>运输层协议概述</a:t>
            </a:r>
          </a:p>
        </p:txBody>
      </p:sp>
      <p:sp>
        <p:nvSpPr>
          <p:cNvPr id="931843" name="Rectangle 3"/>
          <p:cNvSpPr>
            <a:spLocks noGrp="1" noChangeArrowheads="1"/>
          </p:cNvSpPr>
          <p:nvPr>
            <p:ph idx="1"/>
          </p:nvPr>
        </p:nvSpPr>
        <p:spPr/>
        <p:txBody>
          <a:bodyPr/>
          <a:lstStyle/>
          <a:p>
            <a:r>
              <a:rPr lang="en-US" altLang="zh-CN" dirty="0"/>
              <a:t>5.1.1  </a:t>
            </a:r>
            <a:r>
              <a:rPr lang="zh-CN" altLang="zh-CN" dirty="0"/>
              <a:t>进程之间的通信</a:t>
            </a:r>
          </a:p>
          <a:p>
            <a:r>
              <a:rPr lang="en-US" altLang="zh-CN" dirty="0" smtClean="0"/>
              <a:t>5.1.2  </a:t>
            </a:r>
            <a:r>
              <a:rPr lang="zh-CN" altLang="zh-CN" dirty="0"/>
              <a:t>运输层的两个主要协议</a:t>
            </a:r>
          </a:p>
          <a:p>
            <a:r>
              <a:rPr lang="en-US" altLang="zh-CN" dirty="0" smtClean="0"/>
              <a:t>5.1.3  </a:t>
            </a:r>
            <a:r>
              <a:rPr lang="zh-CN" altLang="zh-CN" dirty="0"/>
              <a:t>运输层的端口</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5.3  </a:t>
            </a:r>
            <a:r>
              <a:rPr lang="zh-CN" altLang="zh-CN" dirty="0" smtClean="0"/>
              <a:t>传输控制协议</a:t>
            </a:r>
            <a:r>
              <a:rPr lang="en-US" altLang="zh-CN" dirty="0" smtClean="0"/>
              <a:t> TCP </a:t>
            </a:r>
            <a:r>
              <a:rPr lang="zh-CN" altLang="zh-CN" dirty="0" smtClean="0"/>
              <a:t>概述</a:t>
            </a:r>
            <a:endParaRPr lang="zh-CN" altLang="zh-CN" dirty="0"/>
          </a:p>
        </p:txBody>
      </p:sp>
      <p:sp>
        <p:nvSpPr>
          <p:cNvPr id="931843" name="Rectangle 3"/>
          <p:cNvSpPr>
            <a:spLocks noGrp="1" noChangeArrowheads="1"/>
          </p:cNvSpPr>
          <p:nvPr>
            <p:ph idx="1"/>
          </p:nvPr>
        </p:nvSpPr>
        <p:spPr/>
        <p:txBody>
          <a:bodyPr/>
          <a:lstStyle/>
          <a:p>
            <a:r>
              <a:rPr lang="en-US" altLang="zh-CN" dirty="0"/>
              <a:t>5.3.1  </a:t>
            </a:r>
            <a:r>
              <a:rPr lang="en-US" altLang="zh-CN" dirty="0" smtClean="0"/>
              <a:t>TCP </a:t>
            </a:r>
            <a:r>
              <a:rPr lang="zh-CN" altLang="zh-CN" dirty="0" smtClean="0"/>
              <a:t>最主要</a:t>
            </a:r>
            <a:r>
              <a:rPr lang="zh-CN" altLang="zh-CN" dirty="0"/>
              <a:t>的特点</a:t>
            </a:r>
          </a:p>
          <a:p>
            <a:r>
              <a:rPr lang="en-US" altLang="zh-CN" dirty="0"/>
              <a:t>5.3.2  </a:t>
            </a:r>
            <a:r>
              <a:rPr lang="en-US" altLang="zh-CN" dirty="0" smtClean="0"/>
              <a:t>TCP </a:t>
            </a:r>
            <a:r>
              <a:rPr lang="zh-CN" altLang="zh-CN" dirty="0" smtClean="0"/>
              <a:t>的</a:t>
            </a:r>
            <a:r>
              <a:rPr lang="zh-CN" altLang="zh-CN" dirty="0"/>
              <a:t>连接</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Grp="1" noChangeArrowheads="1"/>
          </p:cNvSpPr>
          <p:nvPr>
            <p:ph type="title"/>
          </p:nvPr>
        </p:nvSpPr>
        <p:spPr/>
        <p:txBody>
          <a:bodyPr/>
          <a:lstStyle/>
          <a:p>
            <a:r>
              <a:rPr lang="en-US" altLang="zh-CN" dirty="0" smtClean="0"/>
              <a:t>5.3.1  </a:t>
            </a:r>
            <a:r>
              <a:rPr lang="en-US" altLang="zh-CN" dirty="0"/>
              <a:t>TCP </a:t>
            </a:r>
            <a:r>
              <a:rPr lang="zh-CN" altLang="en-US" dirty="0"/>
              <a:t>最主要的特点 </a:t>
            </a:r>
          </a:p>
        </p:txBody>
      </p:sp>
      <p:sp>
        <p:nvSpPr>
          <p:cNvPr id="689192" name="Rectangle 40"/>
          <p:cNvSpPr>
            <a:spLocks noGrp="1" noChangeArrowheads="1"/>
          </p:cNvSpPr>
          <p:nvPr>
            <p:ph idx="1"/>
          </p:nvPr>
        </p:nvSpPr>
        <p:spPr/>
        <p:txBody>
          <a:bodyPr/>
          <a:lstStyle/>
          <a:p>
            <a:r>
              <a:rPr lang="en-US" altLang="zh-CN" sz="2800" dirty="0"/>
              <a:t>TCP </a:t>
            </a:r>
            <a:r>
              <a:rPr lang="zh-CN" altLang="en-US" sz="2800" dirty="0"/>
              <a:t>是</a:t>
            </a:r>
            <a:r>
              <a:rPr lang="zh-CN" altLang="en-US" sz="2800" dirty="0">
                <a:solidFill>
                  <a:srgbClr val="FF0000"/>
                </a:solidFill>
              </a:rPr>
              <a:t>面向连接</a:t>
            </a:r>
            <a:r>
              <a:rPr lang="zh-CN" altLang="en-US" sz="2800" dirty="0"/>
              <a:t>的运输层协议。</a:t>
            </a:r>
          </a:p>
          <a:p>
            <a:r>
              <a:rPr lang="zh-CN" altLang="en-US" sz="2800" dirty="0"/>
              <a:t>每一条 </a:t>
            </a:r>
            <a:r>
              <a:rPr lang="en-US" altLang="zh-CN" sz="2800" dirty="0"/>
              <a:t>TCP </a:t>
            </a:r>
            <a:r>
              <a:rPr lang="zh-CN" altLang="en-US" sz="2800" dirty="0"/>
              <a:t>连接</a:t>
            </a:r>
            <a:r>
              <a:rPr lang="zh-CN" altLang="en-US" sz="2800" dirty="0">
                <a:solidFill>
                  <a:srgbClr val="FF0000"/>
                </a:solidFill>
              </a:rPr>
              <a:t>只能有两个</a:t>
            </a:r>
            <a:r>
              <a:rPr lang="zh-CN" altLang="en-US" sz="2800" dirty="0" smtClean="0">
                <a:solidFill>
                  <a:srgbClr val="FF0000"/>
                </a:solidFill>
              </a:rPr>
              <a:t>端点 </a:t>
            </a:r>
            <a:r>
              <a:rPr lang="en-US" altLang="zh-CN" sz="2800" dirty="0" smtClean="0"/>
              <a:t>(</a:t>
            </a:r>
            <a:r>
              <a:rPr lang="en-US" altLang="zh-CN" sz="2800" dirty="0"/>
              <a:t>endpoint)</a:t>
            </a:r>
            <a:r>
              <a:rPr lang="zh-CN" altLang="en-US" sz="2800" dirty="0"/>
              <a:t>，每一条 </a:t>
            </a:r>
            <a:r>
              <a:rPr lang="en-US" altLang="zh-CN" sz="2800" dirty="0"/>
              <a:t>TCP </a:t>
            </a:r>
            <a:r>
              <a:rPr lang="zh-CN" altLang="en-US" sz="2800" dirty="0"/>
              <a:t>连接</a:t>
            </a:r>
            <a:r>
              <a:rPr lang="zh-CN" altLang="en-US" sz="2800" dirty="0">
                <a:solidFill>
                  <a:srgbClr val="FF0000"/>
                </a:solidFill>
              </a:rPr>
              <a:t>只能是点对点</a:t>
            </a:r>
            <a:r>
              <a:rPr lang="zh-CN" altLang="en-US" sz="2800" dirty="0"/>
              <a:t>的（一对一）。 </a:t>
            </a:r>
          </a:p>
          <a:p>
            <a:r>
              <a:rPr lang="en-US" altLang="zh-CN" sz="2800" dirty="0"/>
              <a:t>TCP </a:t>
            </a:r>
            <a:r>
              <a:rPr lang="zh-CN" altLang="en-US" sz="2800" dirty="0"/>
              <a:t>提供</a:t>
            </a:r>
            <a:r>
              <a:rPr lang="zh-CN" altLang="en-US" sz="2800" dirty="0">
                <a:solidFill>
                  <a:srgbClr val="FF0000"/>
                </a:solidFill>
              </a:rPr>
              <a:t>可靠交付</a:t>
            </a:r>
            <a:r>
              <a:rPr lang="zh-CN" altLang="en-US" sz="2800" dirty="0"/>
              <a:t>的服务。</a:t>
            </a:r>
          </a:p>
          <a:p>
            <a:r>
              <a:rPr lang="en-US" altLang="zh-CN" sz="2800" dirty="0" smtClean="0"/>
              <a:t>TCP </a:t>
            </a:r>
            <a:r>
              <a:rPr lang="zh-CN" altLang="en-US" sz="2800" dirty="0"/>
              <a:t>提供</a:t>
            </a:r>
            <a:r>
              <a:rPr lang="zh-CN" altLang="en-US" sz="2800" dirty="0">
                <a:solidFill>
                  <a:srgbClr val="FF0000"/>
                </a:solidFill>
              </a:rPr>
              <a:t>全双工</a:t>
            </a:r>
            <a:r>
              <a:rPr lang="zh-CN" altLang="en-US" sz="2800" dirty="0"/>
              <a:t>通信。</a:t>
            </a:r>
          </a:p>
          <a:p>
            <a:r>
              <a:rPr lang="zh-CN" altLang="en-US" sz="2800" dirty="0">
                <a:solidFill>
                  <a:srgbClr val="FF0000"/>
                </a:solidFill>
              </a:rPr>
              <a:t>面向字节</a:t>
            </a:r>
            <a:r>
              <a:rPr lang="zh-CN" altLang="en-US" sz="2800" dirty="0" smtClean="0">
                <a:solidFill>
                  <a:srgbClr val="FF0000"/>
                </a:solidFill>
              </a:rPr>
              <a:t>流</a:t>
            </a:r>
            <a:endParaRPr lang="en-US" altLang="zh-CN" sz="2800" dirty="0"/>
          </a:p>
          <a:p>
            <a:pPr lvl="1"/>
            <a:r>
              <a:rPr lang="en-US" altLang="zh-CN" sz="2400" dirty="0" smtClean="0"/>
              <a:t>TCP </a:t>
            </a:r>
            <a:r>
              <a:rPr lang="zh-CN" altLang="zh-CN" sz="2400" dirty="0" smtClean="0"/>
              <a:t>中</a:t>
            </a:r>
            <a:r>
              <a:rPr lang="zh-CN" altLang="zh-CN" sz="2400" dirty="0"/>
              <a:t>的</a:t>
            </a:r>
            <a:r>
              <a:rPr lang="zh-CN" altLang="zh-CN" sz="2400" dirty="0">
                <a:solidFill>
                  <a:srgbClr val="0000FF"/>
                </a:solidFill>
              </a:rPr>
              <a:t>“流”</a:t>
            </a:r>
            <a:r>
              <a:rPr lang="en-US" altLang="zh-CN" sz="2400" dirty="0">
                <a:solidFill>
                  <a:srgbClr val="0000FF"/>
                </a:solidFill>
              </a:rPr>
              <a:t>(stream)</a:t>
            </a:r>
            <a:r>
              <a:rPr lang="zh-CN" altLang="zh-CN" sz="2400" dirty="0"/>
              <a:t>指的是</a:t>
            </a:r>
            <a:r>
              <a:rPr lang="zh-CN" altLang="zh-CN" sz="2400" dirty="0" smtClean="0"/>
              <a:t>流入</a:t>
            </a:r>
            <a:r>
              <a:rPr lang="zh-CN" altLang="en-US" sz="2400" dirty="0" smtClean="0"/>
              <a:t>或流出</a:t>
            </a:r>
            <a:r>
              <a:rPr lang="zh-CN" altLang="zh-CN" sz="2400" dirty="0" smtClean="0"/>
              <a:t>进程的</a:t>
            </a:r>
            <a:r>
              <a:rPr lang="zh-CN" altLang="zh-CN" sz="2400" dirty="0"/>
              <a:t>字节序列。</a:t>
            </a:r>
            <a:endParaRPr lang="en-US" altLang="zh-CN" sz="2400" dirty="0"/>
          </a:p>
          <a:p>
            <a:pPr lvl="1"/>
            <a:r>
              <a:rPr lang="zh-CN" altLang="zh-CN" sz="2400" dirty="0" smtClean="0">
                <a:solidFill>
                  <a:srgbClr val="0000FF"/>
                </a:solidFill>
              </a:rPr>
              <a:t>“面向字节流”</a:t>
            </a:r>
            <a:r>
              <a:rPr lang="zh-CN" altLang="zh-CN" sz="2400" dirty="0">
                <a:solidFill>
                  <a:srgbClr val="0000FF"/>
                </a:solidFill>
              </a:rPr>
              <a:t>的含义是：</a:t>
            </a:r>
            <a:r>
              <a:rPr lang="zh-CN" altLang="zh-CN" sz="2400" dirty="0"/>
              <a:t>虽然应用程序</a:t>
            </a:r>
            <a:r>
              <a:rPr lang="zh-CN" altLang="zh-CN" sz="2400" dirty="0" smtClean="0"/>
              <a:t>和</a:t>
            </a:r>
            <a:r>
              <a:rPr lang="en-US" altLang="zh-CN" sz="2400" dirty="0" smtClean="0"/>
              <a:t> TCP </a:t>
            </a:r>
            <a:r>
              <a:rPr lang="zh-CN" altLang="zh-CN" sz="2400" dirty="0" smtClean="0"/>
              <a:t>的</a:t>
            </a:r>
            <a:r>
              <a:rPr lang="zh-CN" altLang="zh-CN" sz="2400" dirty="0"/>
              <a:t>交互是一次一个数据块，</a:t>
            </a:r>
            <a:r>
              <a:rPr lang="zh-CN" altLang="zh-CN" sz="2400" dirty="0" smtClean="0"/>
              <a:t>但</a:t>
            </a:r>
            <a:r>
              <a:rPr lang="en-US" altLang="zh-CN" sz="2400" dirty="0" smtClean="0"/>
              <a:t> TCP </a:t>
            </a:r>
            <a:r>
              <a:rPr lang="zh-CN" altLang="zh-CN" sz="2400" dirty="0" smtClean="0"/>
              <a:t>把</a:t>
            </a:r>
            <a:r>
              <a:rPr lang="zh-CN" altLang="zh-CN" sz="2400" dirty="0"/>
              <a:t>应用程序交下来的数据看成仅仅是</a:t>
            </a:r>
            <a:r>
              <a:rPr lang="zh-CN" altLang="zh-CN" sz="2400" dirty="0" smtClean="0"/>
              <a:t>一连串无</a:t>
            </a:r>
            <a:r>
              <a:rPr lang="zh-CN" altLang="zh-CN" sz="2400" dirty="0"/>
              <a:t>结构的字节流。</a:t>
            </a:r>
            <a:endParaRPr lang="zh-CN" altLang="en-US" sz="2400" dirty="0"/>
          </a:p>
          <a:p>
            <a:pPr lvl="1"/>
            <a:endParaRPr lang="zh-CN" alt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algn="ctr"/>
            <a:r>
              <a:rPr lang="en-US" altLang="zh-CN" sz="4000"/>
              <a:t>TCP </a:t>
            </a:r>
            <a:r>
              <a:rPr lang="zh-CN" altLang="en-US" sz="4000"/>
              <a:t>面向流的概念 </a:t>
            </a:r>
          </a:p>
        </p:txBody>
      </p:sp>
      <p:sp>
        <p:nvSpPr>
          <p:cNvPr id="2" name="内容占位符 1"/>
          <p:cNvSpPr>
            <a:spLocks noGrp="1"/>
          </p:cNvSpPr>
          <p:nvPr>
            <p:ph idx="1"/>
          </p:nvPr>
        </p:nvSpPr>
        <p:spPr/>
        <p:txBody>
          <a:bodyPr/>
          <a:lstStyle/>
          <a:p>
            <a:r>
              <a:rPr lang="en-US" altLang="zh-CN" smtClean="0"/>
              <a:t>TCP </a:t>
            </a:r>
            <a:r>
              <a:rPr lang="zh-CN" altLang="zh-CN" smtClean="0"/>
              <a:t>接</a:t>
            </a:r>
            <a:r>
              <a:rPr lang="zh-CN" altLang="zh-CN" dirty="0"/>
              <a:t>收方应用程序收到的字节流必须和发送方应用程序发出的</a:t>
            </a:r>
            <a:r>
              <a:rPr lang="zh-CN" altLang="zh-CN" dirty="0">
                <a:solidFill>
                  <a:srgbClr val="FF0000"/>
                </a:solidFill>
              </a:rPr>
              <a:t>字节流完全一样。</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algn="ctr"/>
            <a:r>
              <a:rPr lang="en-US" altLang="zh-CN" sz="4000"/>
              <a:t>TCP </a:t>
            </a:r>
            <a:r>
              <a:rPr lang="zh-CN" altLang="en-US" sz="4000"/>
              <a:t>面向流的概念 </a:t>
            </a:r>
          </a:p>
        </p:txBody>
      </p:sp>
      <p:sp>
        <p:nvSpPr>
          <p:cNvPr id="221231" name="AutoShape 47"/>
          <p:cNvSpPr>
            <a:spLocks noChangeArrowheads="1"/>
          </p:cNvSpPr>
          <p:nvPr/>
        </p:nvSpPr>
        <p:spPr bwMode="auto">
          <a:xfrm>
            <a:off x="7087263" y="5034882"/>
            <a:ext cx="283765" cy="130175"/>
          </a:xfrm>
          <a:prstGeom prst="rightArrow">
            <a:avLst>
              <a:gd name="adj1" fmla="val 50000"/>
              <a:gd name="adj2" fmla="val 50305"/>
            </a:avLst>
          </a:prstGeom>
          <a:solidFill>
            <a:srgbClr val="C00000"/>
          </a:solidFill>
          <a:ln w="9525">
            <a:solidFill>
              <a:srgbClr val="C00000"/>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221291" name="Rectangle 107"/>
          <p:cNvSpPr>
            <a:spLocks noChangeArrowheads="1"/>
          </p:cNvSpPr>
          <p:nvPr/>
        </p:nvSpPr>
        <p:spPr bwMode="auto">
          <a:xfrm>
            <a:off x="3440832" y="1623118"/>
            <a:ext cx="3679495" cy="869778"/>
          </a:xfrm>
          <a:prstGeom prst="rect">
            <a:avLst/>
          </a:prstGeom>
          <a:solidFill>
            <a:srgbClr val="FFFFCC"/>
          </a:solidFill>
          <a:ln w="38100" cmpd="dbl">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221264" name="Group 80"/>
          <p:cNvGrpSpPr/>
          <p:nvPr/>
        </p:nvGrpSpPr>
        <p:grpSpPr bwMode="auto">
          <a:xfrm>
            <a:off x="6201569" y="4945982"/>
            <a:ext cx="937287" cy="287337"/>
            <a:chOff x="2925" y="1570"/>
            <a:chExt cx="545" cy="181"/>
          </a:xfrm>
        </p:grpSpPr>
        <p:grpSp>
          <p:nvGrpSpPr>
            <p:cNvPr id="221265" name="Group 81"/>
            <p:cNvGrpSpPr/>
            <p:nvPr/>
          </p:nvGrpSpPr>
          <p:grpSpPr bwMode="auto">
            <a:xfrm>
              <a:off x="3061" y="1570"/>
              <a:ext cx="272" cy="181"/>
              <a:chOff x="3061" y="1842"/>
              <a:chExt cx="272" cy="181"/>
            </a:xfrm>
          </p:grpSpPr>
          <p:sp>
            <p:nvSpPr>
              <p:cNvPr id="221266" name="Rectangle 82"/>
              <p:cNvSpPr>
                <a:spLocks noChangeArrowheads="1"/>
              </p:cNvSpPr>
              <p:nvPr/>
            </p:nvSpPr>
            <p:spPr bwMode="auto">
              <a:xfrm>
                <a:off x="3061"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7</a:t>
                </a:r>
              </a:p>
            </p:txBody>
          </p:sp>
          <p:sp>
            <p:nvSpPr>
              <p:cNvPr id="221267" name="Rectangle 83"/>
              <p:cNvSpPr>
                <a:spLocks noChangeArrowheads="1"/>
              </p:cNvSpPr>
              <p:nvPr/>
            </p:nvSpPr>
            <p:spPr bwMode="auto">
              <a:xfrm>
                <a:off x="3197"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6</a:t>
                </a:r>
              </a:p>
            </p:txBody>
          </p:sp>
        </p:grpSp>
        <p:sp>
          <p:nvSpPr>
            <p:cNvPr id="221268" name="Rectangle 84"/>
            <p:cNvSpPr>
              <a:spLocks noChangeArrowheads="1"/>
            </p:cNvSpPr>
            <p:nvPr/>
          </p:nvSpPr>
          <p:spPr bwMode="auto">
            <a:xfrm>
              <a:off x="2925" y="1570"/>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8</a:t>
              </a:r>
            </a:p>
          </p:txBody>
        </p:sp>
        <p:sp>
          <p:nvSpPr>
            <p:cNvPr id="221269" name="Rectangle 85"/>
            <p:cNvSpPr>
              <a:spLocks noChangeArrowheads="1"/>
            </p:cNvSpPr>
            <p:nvPr/>
          </p:nvSpPr>
          <p:spPr bwMode="auto">
            <a:xfrm>
              <a:off x="3334" y="1570"/>
              <a:ext cx="136" cy="181"/>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H</a:t>
              </a:r>
            </a:p>
          </p:txBody>
        </p:sp>
      </p:grpSp>
      <p:sp>
        <p:nvSpPr>
          <p:cNvPr id="221246" name="Text Box 62"/>
          <p:cNvSpPr txBox="1">
            <a:spLocks noChangeArrowheads="1"/>
          </p:cNvSpPr>
          <p:nvPr/>
        </p:nvSpPr>
        <p:spPr bwMode="auto">
          <a:xfrm>
            <a:off x="7869766" y="1559843"/>
            <a:ext cx="77617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6600" b="1">
                <a:solidFill>
                  <a:srgbClr val="000099"/>
                </a:solidFill>
                <a:latin typeface="+mn-lt"/>
                <a:ea typeface="黑体" panose="02010609060101010101" pitchFamily="2" charset="-122"/>
                <a:sym typeface="Wingdings" panose="05000000000000000000" pitchFamily="2" charset="2"/>
              </a:rPr>
              <a:t></a:t>
            </a:r>
            <a:endParaRPr kumimoji="1" lang="en-US" altLang="zh-CN" sz="6600" b="1">
              <a:solidFill>
                <a:srgbClr val="000099"/>
              </a:solidFill>
              <a:latin typeface="+mn-lt"/>
              <a:ea typeface="黑体" panose="02010609060101010101" pitchFamily="2" charset="-122"/>
            </a:endParaRPr>
          </a:p>
        </p:txBody>
      </p:sp>
      <p:sp>
        <p:nvSpPr>
          <p:cNvPr id="221228" name="Freeform 44"/>
          <p:cNvSpPr/>
          <p:nvPr/>
        </p:nvSpPr>
        <p:spPr bwMode="auto">
          <a:xfrm>
            <a:off x="7842250" y="4585618"/>
            <a:ext cx="386954" cy="889000"/>
          </a:xfrm>
          <a:custGeom>
            <a:avLst/>
            <a:gdLst>
              <a:gd name="T0" fmla="*/ 0 w 225"/>
              <a:gd name="T1" fmla="*/ 590 h 590"/>
              <a:gd name="T2" fmla="*/ 225 w 225"/>
              <a:gd name="T3" fmla="*/ 590 h 590"/>
              <a:gd name="T4" fmla="*/ 225 w 225"/>
              <a:gd name="T5" fmla="*/ 0 h 590"/>
            </a:gdLst>
            <a:ahLst/>
            <a:cxnLst>
              <a:cxn ang="0">
                <a:pos x="T0" y="T1"/>
              </a:cxn>
              <a:cxn ang="0">
                <a:pos x="T2" y="T3"/>
              </a:cxn>
              <a:cxn ang="0">
                <a:pos x="T4" y="T5"/>
              </a:cxn>
            </a:cxnLst>
            <a:rect l="0" t="0" r="r" b="b"/>
            <a:pathLst>
              <a:path w="225" h="590">
                <a:moveTo>
                  <a:pt x="0" y="590"/>
                </a:moveTo>
                <a:lnTo>
                  <a:pt x="225" y="590"/>
                </a:lnTo>
                <a:lnTo>
                  <a:pt x="225" y="0"/>
                </a:lnTo>
              </a:path>
            </a:pathLst>
          </a:custGeom>
          <a:noFill/>
          <a:ln w="57150" cap="flat" cmpd="sng">
            <a:solidFill>
              <a:schemeClr val="tx1"/>
            </a:solidFill>
            <a:prstDash val="solid"/>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29" name="Text Box 45"/>
          <p:cNvSpPr txBox="1">
            <a:spLocks noChangeArrowheads="1"/>
          </p:cNvSpPr>
          <p:nvPr/>
        </p:nvSpPr>
        <p:spPr bwMode="auto">
          <a:xfrm>
            <a:off x="1081750" y="1559843"/>
            <a:ext cx="77617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6600" b="1">
                <a:solidFill>
                  <a:srgbClr val="000099"/>
                </a:solidFill>
                <a:latin typeface="+mn-lt"/>
                <a:ea typeface="黑体" panose="02010609060101010101" pitchFamily="2" charset="-122"/>
                <a:sym typeface="Wingdings" panose="05000000000000000000" pitchFamily="2" charset="2"/>
              </a:rPr>
              <a:t></a:t>
            </a:r>
            <a:endParaRPr kumimoji="1" lang="en-US" altLang="zh-CN" sz="6600" b="1">
              <a:solidFill>
                <a:srgbClr val="000099"/>
              </a:solidFill>
              <a:latin typeface="+mn-lt"/>
              <a:ea typeface="黑体" panose="02010609060101010101" pitchFamily="2" charset="-122"/>
            </a:endParaRPr>
          </a:p>
        </p:txBody>
      </p:sp>
      <p:sp>
        <p:nvSpPr>
          <p:cNvPr id="221230" name="AutoShape 46"/>
          <p:cNvSpPr>
            <a:spLocks noChangeArrowheads="1"/>
          </p:cNvSpPr>
          <p:nvPr/>
        </p:nvSpPr>
        <p:spPr bwMode="auto">
          <a:xfrm>
            <a:off x="4913446" y="5036469"/>
            <a:ext cx="285485" cy="130175"/>
          </a:xfrm>
          <a:prstGeom prst="rightArrow">
            <a:avLst>
              <a:gd name="adj1" fmla="val 50000"/>
              <a:gd name="adj2" fmla="val 50610"/>
            </a:avLst>
          </a:prstGeom>
          <a:solidFill>
            <a:srgbClr val="C00000"/>
          </a:solidFill>
          <a:ln w="9525">
            <a:solidFill>
              <a:srgbClr val="C00000"/>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221232" name="AutoShape 48"/>
          <p:cNvSpPr>
            <a:spLocks noChangeArrowheads="1"/>
          </p:cNvSpPr>
          <p:nvPr/>
        </p:nvSpPr>
        <p:spPr bwMode="auto">
          <a:xfrm>
            <a:off x="2951163" y="5034882"/>
            <a:ext cx="285485" cy="130175"/>
          </a:xfrm>
          <a:prstGeom prst="rightArrow">
            <a:avLst>
              <a:gd name="adj1" fmla="val 50000"/>
              <a:gd name="adj2" fmla="val 50610"/>
            </a:avLst>
          </a:prstGeom>
          <a:solidFill>
            <a:srgbClr val="C00000"/>
          </a:solidFill>
          <a:ln w="9525">
            <a:solidFill>
              <a:srgbClr val="C00000"/>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221233" name="Line 49"/>
          <p:cNvSpPr>
            <a:spLocks noChangeShapeType="1"/>
          </p:cNvSpPr>
          <p:nvPr/>
        </p:nvSpPr>
        <p:spPr bwMode="auto">
          <a:xfrm>
            <a:off x="1442906" y="2426618"/>
            <a:ext cx="3440" cy="1487488"/>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34" name="Text Box 50"/>
          <p:cNvSpPr txBox="1">
            <a:spLocks noChangeArrowheads="1"/>
          </p:cNvSpPr>
          <p:nvPr/>
        </p:nvSpPr>
        <p:spPr bwMode="auto">
          <a:xfrm>
            <a:off x="5512487" y="4561806"/>
            <a:ext cx="19319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b="1">
                <a:solidFill>
                  <a:srgbClr val="000099"/>
                </a:solidFill>
                <a:latin typeface="+mn-lt"/>
                <a:ea typeface="黑体" panose="02010609060101010101" pitchFamily="2" charset="-122"/>
              </a:rPr>
              <a:t>发送 </a:t>
            </a:r>
            <a:r>
              <a:rPr kumimoji="1" lang="en-US" altLang="zh-CN" sz="1800" b="1">
                <a:solidFill>
                  <a:srgbClr val="000099"/>
                </a:solidFill>
                <a:latin typeface="+mn-lt"/>
                <a:ea typeface="黑体" panose="02010609060101010101" pitchFamily="2" charset="-122"/>
              </a:rPr>
              <a:t>TCP </a:t>
            </a:r>
            <a:r>
              <a:rPr kumimoji="1" lang="zh-CN" altLang="en-US" sz="1800" b="1">
                <a:solidFill>
                  <a:srgbClr val="000099"/>
                </a:solidFill>
                <a:latin typeface="+mn-lt"/>
                <a:ea typeface="黑体" panose="02010609060101010101" pitchFamily="2" charset="-122"/>
              </a:rPr>
              <a:t>报文段</a:t>
            </a:r>
          </a:p>
        </p:txBody>
      </p:sp>
      <p:sp>
        <p:nvSpPr>
          <p:cNvPr id="221235" name="Rectangle 51"/>
          <p:cNvSpPr>
            <a:spLocks noChangeArrowheads="1"/>
          </p:cNvSpPr>
          <p:nvPr/>
        </p:nvSpPr>
        <p:spPr bwMode="auto">
          <a:xfrm>
            <a:off x="550333" y="3902994"/>
            <a:ext cx="1802342" cy="682625"/>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b="1">
              <a:solidFill>
                <a:srgbClr val="000099"/>
              </a:solidFill>
              <a:latin typeface="+mn-lt"/>
              <a:ea typeface="黑体" panose="02010609060101010101" pitchFamily="2" charset="-122"/>
            </a:endParaRPr>
          </a:p>
          <a:p>
            <a:pPr algn="ctr"/>
            <a:endParaRPr kumimoji="1" lang="en-US" altLang="zh-CN" sz="900" b="1">
              <a:solidFill>
                <a:srgbClr val="000099"/>
              </a:solidFill>
              <a:latin typeface="+mn-lt"/>
              <a:ea typeface="黑体" panose="02010609060101010101" pitchFamily="2" charset="-122"/>
            </a:endParaRPr>
          </a:p>
          <a:p>
            <a:pPr algn="ctr"/>
            <a:endParaRPr kumimoji="1" lang="en-US" altLang="zh-CN" sz="1800" b="1">
              <a:solidFill>
                <a:srgbClr val="000099"/>
              </a:solidFill>
              <a:latin typeface="+mn-lt"/>
              <a:ea typeface="黑体" panose="02010609060101010101" pitchFamily="2" charset="-122"/>
            </a:endParaRPr>
          </a:p>
        </p:txBody>
      </p:sp>
      <p:sp>
        <p:nvSpPr>
          <p:cNvPr id="221236" name="Line 52"/>
          <p:cNvSpPr>
            <a:spLocks noChangeShapeType="1"/>
          </p:cNvSpPr>
          <p:nvPr/>
        </p:nvSpPr>
        <p:spPr bwMode="auto">
          <a:xfrm flipV="1">
            <a:off x="8258440" y="2426619"/>
            <a:ext cx="0" cy="1476375"/>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37" name="Rectangle 53"/>
          <p:cNvSpPr>
            <a:spLocks noChangeArrowheads="1"/>
          </p:cNvSpPr>
          <p:nvPr/>
        </p:nvSpPr>
        <p:spPr bwMode="auto">
          <a:xfrm>
            <a:off x="7357270" y="3902994"/>
            <a:ext cx="1800622" cy="682625"/>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b="1">
              <a:solidFill>
                <a:srgbClr val="000099"/>
              </a:solidFill>
              <a:latin typeface="+mn-lt"/>
              <a:ea typeface="黑体" panose="02010609060101010101" pitchFamily="2" charset="-122"/>
            </a:endParaRPr>
          </a:p>
          <a:p>
            <a:pPr algn="ctr"/>
            <a:endParaRPr kumimoji="1" lang="en-US" altLang="zh-CN" sz="900" b="1">
              <a:solidFill>
                <a:srgbClr val="000099"/>
              </a:solidFill>
              <a:latin typeface="+mn-lt"/>
              <a:ea typeface="黑体" panose="02010609060101010101" pitchFamily="2" charset="-122"/>
            </a:endParaRPr>
          </a:p>
          <a:p>
            <a:pPr algn="ctr"/>
            <a:endParaRPr kumimoji="1" lang="en-US" altLang="zh-CN" sz="1800" b="1">
              <a:solidFill>
                <a:srgbClr val="000099"/>
              </a:solidFill>
              <a:latin typeface="+mn-lt"/>
              <a:ea typeface="黑体" panose="02010609060101010101" pitchFamily="2" charset="-122"/>
            </a:endParaRPr>
          </a:p>
        </p:txBody>
      </p:sp>
      <p:sp>
        <p:nvSpPr>
          <p:cNvPr id="221238" name="Text Box 54"/>
          <p:cNvSpPr txBox="1">
            <a:spLocks noChangeArrowheads="1"/>
          </p:cNvSpPr>
          <p:nvPr/>
        </p:nvSpPr>
        <p:spPr bwMode="auto">
          <a:xfrm>
            <a:off x="887187" y="1340768"/>
            <a:ext cx="11079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dirty="0">
                <a:solidFill>
                  <a:srgbClr val="000099"/>
                </a:solidFill>
                <a:latin typeface="+mn-lt"/>
                <a:ea typeface="黑体" panose="02010609060101010101" pitchFamily="2" charset="-122"/>
              </a:rPr>
              <a:t>发送方</a:t>
            </a:r>
          </a:p>
        </p:txBody>
      </p:sp>
      <p:sp>
        <p:nvSpPr>
          <p:cNvPr id="221239" name="Text Box 55"/>
          <p:cNvSpPr txBox="1">
            <a:spLocks noChangeArrowheads="1"/>
          </p:cNvSpPr>
          <p:nvPr/>
        </p:nvSpPr>
        <p:spPr bwMode="auto">
          <a:xfrm>
            <a:off x="7687244" y="1340768"/>
            <a:ext cx="11079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a:solidFill>
                  <a:srgbClr val="000099"/>
                </a:solidFill>
                <a:latin typeface="+mn-lt"/>
                <a:ea typeface="黑体" panose="02010609060101010101" pitchFamily="2" charset="-122"/>
              </a:rPr>
              <a:t>接收方</a:t>
            </a:r>
          </a:p>
        </p:txBody>
      </p:sp>
      <p:sp>
        <p:nvSpPr>
          <p:cNvPr id="221240" name="AutoShape 56"/>
          <p:cNvSpPr>
            <a:spLocks noChangeArrowheads="1"/>
          </p:cNvSpPr>
          <p:nvPr/>
        </p:nvSpPr>
        <p:spPr bwMode="auto">
          <a:xfrm>
            <a:off x="2221971" y="3145756"/>
            <a:ext cx="1307042" cy="609600"/>
          </a:xfrm>
          <a:prstGeom prst="wedgeRoundRectCallout">
            <a:avLst>
              <a:gd name="adj1" fmla="val -85792"/>
              <a:gd name="adj2" fmla="val 120833"/>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b="1">
              <a:solidFill>
                <a:srgbClr val="000099"/>
              </a:solidFill>
              <a:latin typeface="+mn-lt"/>
              <a:ea typeface="黑体" panose="02010609060101010101" pitchFamily="2" charset="-122"/>
            </a:endParaRPr>
          </a:p>
        </p:txBody>
      </p:sp>
      <p:sp>
        <p:nvSpPr>
          <p:cNvPr id="221241" name="Text Box 57"/>
          <p:cNvSpPr txBox="1">
            <a:spLocks noChangeArrowheads="1"/>
          </p:cNvSpPr>
          <p:nvPr/>
        </p:nvSpPr>
        <p:spPr bwMode="auto">
          <a:xfrm>
            <a:off x="2228436" y="3128293"/>
            <a:ext cx="133882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b="1" dirty="0">
                <a:solidFill>
                  <a:srgbClr val="000099"/>
                </a:solidFill>
                <a:latin typeface="+mn-lt"/>
                <a:ea typeface="黑体" panose="02010609060101010101" pitchFamily="2" charset="-122"/>
              </a:rPr>
              <a:t>把字节写入</a:t>
            </a:r>
          </a:p>
          <a:p>
            <a:pPr algn="ctr"/>
            <a:r>
              <a:rPr kumimoji="1" lang="zh-CN" altLang="en-US" sz="1800" b="1" dirty="0">
                <a:solidFill>
                  <a:srgbClr val="C00000"/>
                </a:solidFill>
                <a:latin typeface="+mn-lt"/>
                <a:ea typeface="黑体" panose="02010609060101010101" pitchFamily="2" charset="-122"/>
              </a:rPr>
              <a:t>发送缓存</a:t>
            </a:r>
          </a:p>
        </p:txBody>
      </p:sp>
      <p:sp>
        <p:nvSpPr>
          <p:cNvPr id="221242" name="AutoShape 58"/>
          <p:cNvSpPr>
            <a:spLocks noChangeArrowheads="1"/>
          </p:cNvSpPr>
          <p:nvPr/>
        </p:nvSpPr>
        <p:spPr bwMode="auto">
          <a:xfrm>
            <a:off x="6669352" y="2858418"/>
            <a:ext cx="1279525" cy="609600"/>
          </a:xfrm>
          <a:prstGeom prst="wedgeRoundRectCallout">
            <a:avLst>
              <a:gd name="adj1" fmla="val 80912"/>
              <a:gd name="adj2" fmla="val 178384"/>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b="1">
              <a:solidFill>
                <a:srgbClr val="000099"/>
              </a:solidFill>
              <a:latin typeface="+mn-lt"/>
              <a:ea typeface="黑体" panose="02010609060101010101" pitchFamily="2" charset="-122"/>
            </a:endParaRPr>
          </a:p>
        </p:txBody>
      </p:sp>
      <p:sp>
        <p:nvSpPr>
          <p:cNvPr id="221243" name="Text Box 59"/>
          <p:cNvSpPr txBox="1">
            <a:spLocks noChangeArrowheads="1"/>
          </p:cNvSpPr>
          <p:nvPr/>
        </p:nvSpPr>
        <p:spPr bwMode="auto">
          <a:xfrm>
            <a:off x="6641421" y="2858418"/>
            <a:ext cx="133882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b="1" dirty="0">
                <a:solidFill>
                  <a:srgbClr val="000099"/>
                </a:solidFill>
                <a:latin typeface="+mn-lt"/>
                <a:ea typeface="黑体" panose="02010609060101010101" pitchFamily="2" charset="-122"/>
              </a:rPr>
              <a:t>从</a:t>
            </a:r>
            <a:r>
              <a:rPr kumimoji="1" lang="zh-CN" altLang="en-US" sz="1800" b="1" dirty="0">
                <a:solidFill>
                  <a:srgbClr val="C00000"/>
                </a:solidFill>
                <a:latin typeface="+mn-lt"/>
                <a:ea typeface="黑体" panose="02010609060101010101" pitchFamily="2" charset="-122"/>
              </a:rPr>
              <a:t>接收缓存</a:t>
            </a:r>
          </a:p>
          <a:p>
            <a:pPr algn="ctr"/>
            <a:r>
              <a:rPr kumimoji="1" lang="zh-CN" altLang="en-US" sz="1800" b="1" dirty="0">
                <a:solidFill>
                  <a:srgbClr val="000099"/>
                </a:solidFill>
                <a:latin typeface="+mn-lt"/>
                <a:ea typeface="黑体" panose="02010609060101010101" pitchFamily="2" charset="-122"/>
              </a:rPr>
              <a:t>读取字节</a:t>
            </a:r>
          </a:p>
        </p:txBody>
      </p:sp>
      <p:sp>
        <p:nvSpPr>
          <p:cNvPr id="221244" name="Text Box 60"/>
          <p:cNvSpPr txBox="1">
            <a:spLocks noChangeArrowheads="1"/>
          </p:cNvSpPr>
          <p:nvPr/>
        </p:nvSpPr>
        <p:spPr bwMode="auto">
          <a:xfrm>
            <a:off x="1676797" y="1940844"/>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应用进程</a:t>
            </a:r>
          </a:p>
        </p:txBody>
      </p:sp>
      <p:sp>
        <p:nvSpPr>
          <p:cNvPr id="221245" name="Text Box 61"/>
          <p:cNvSpPr txBox="1">
            <a:spLocks noChangeArrowheads="1"/>
          </p:cNvSpPr>
          <p:nvPr/>
        </p:nvSpPr>
        <p:spPr bwMode="auto">
          <a:xfrm>
            <a:off x="8488891" y="1885282"/>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应用进程</a:t>
            </a:r>
          </a:p>
        </p:txBody>
      </p:sp>
      <p:grpSp>
        <p:nvGrpSpPr>
          <p:cNvPr id="221247" name="Group 63"/>
          <p:cNvGrpSpPr/>
          <p:nvPr/>
        </p:nvGrpSpPr>
        <p:grpSpPr bwMode="auto">
          <a:xfrm>
            <a:off x="8414941" y="2571081"/>
            <a:ext cx="233892" cy="1150937"/>
            <a:chOff x="3107" y="210"/>
            <a:chExt cx="136" cy="725"/>
          </a:xfrm>
        </p:grpSpPr>
        <p:sp>
          <p:nvSpPr>
            <p:cNvPr id="221248" name="Rectangle 64"/>
            <p:cNvSpPr>
              <a:spLocks noChangeArrowheads="1"/>
            </p:cNvSpPr>
            <p:nvPr/>
          </p:nvSpPr>
          <p:spPr bwMode="auto">
            <a:xfrm>
              <a:off x="3107" y="391"/>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a:t>
              </a:r>
            </a:p>
          </p:txBody>
        </p:sp>
        <p:sp>
          <p:nvSpPr>
            <p:cNvPr id="221249" name="Rectangle 65"/>
            <p:cNvSpPr>
              <a:spLocks noChangeArrowheads="1"/>
            </p:cNvSpPr>
            <p:nvPr/>
          </p:nvSpPr>
          <p:spPr bwMode="auto">
            <a:xfrm>
              <a:off x="3107" y="573"/>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2</a:t>
              </a:r>
            </a:p>
          </p:txBody>
        </p:sp>
        <p:sp>
          <p:nvSpPr>
            <p:cNvPr id="221250" name="Rectangle 66"/>
            <p:cNvSpPr>
              <a:spLocks noChangeArrowheads="1"/>
            </p:cNvSpPr>
            <p:nvPr/>
          </p:nvSpPr>
          <p:spPr bwMode="auto">
            <a:xfrm>
              <a:off x="3107" y="754"/>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3</a:t>
              </a:r>
            </a:p>
          </p:txBody>
        </p:sp>
        <p:sp>
          <p:nvSpPr>
            <p:cNvPr id="221251" name="Rectangle 67"/>
            <p:cNvSpPr>
              <a:spLocks noChangeArrowheads="1"/>
            </p:cNvSpPr>
            <p:nvPr/>
          </p:nvSpPr>
          <p:spPr bwMode="auto">
            <a:xfrm>
              <a:off x="3107" y="210"/>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0</a:t>
              </a:r>
            </a:p>
          </p:txBody>
        </p:sp>
      </p:grpSp>
      <p:sp>
        <p:nvSpPr>
          <p:cNvPr id="221252" name="Rectangle 68"/>
          <p:cNvSpPr>
            <a:spLocks noChangeArrowheads="1"/>
          </p:cNvSpPr>
          <p:nvPr/>
        </p:nvSpPr>
        <p:spPr bwMode="auto">
          <a:xfrm>
            <a:off x="818621" y="422684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18</a:t>
            </a:r>
          </a:p>
        </p:txBody>
      </p:sp>
      <p:sp>
        <p:nvSpPr>
          <p:cNvPr id="221253" name="Rectangle 69"/>
          <p:cNvSpPr>
            <a:spLocks noChangeArrowheads="1"/>
          </p:cNvSpPr>
          <p:nvPr/>
        </p:nvSpPr>
        <p:spPr bwMode="auto">
          <a:xfrm>
            <a:off x="1052512" y="422684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17</a:t>
            </a:r>
          </a:p>
        </p:txBody>
      </p:sp>
      <p:sp>
        <p:nvSpPr>
          <p:cNvPr id="221254" name="Rectangle 70"/>
          <p:cNvSpPr>
            <a:spLocks noChangeArrowheads="1"/>
          </p:cNvSpPr>
          <p:nvPr/>
        </p:nvSpPr>
        <p:spPr bwMode="auto">
          <a:xfrm>
            <a:off x="1286404" y="422684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16</a:t>
            </a:r>
          </a:p>
        </p:txBody>
      </p:sp>
      <p:sp>
        <p:nvSpPr>
          <p:cNvPr id="221255" name="Rectangle 71"/>
          <p:cNvSpPr>
            <a:spLocks noChangeArrowheads="1"/>
          </p:cNvSpPr>
          <p:nvPr/>
        </p:nvSpPr>
        <p:spPr bwMode="auto">
          <a:xfrm>
            <a:off x="1520296" y="4226843"/>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15</a:t>
            </a:r>
          </a:p>
        </p:txBody>
      </p:sp>
      <p:sp>
        <p:nvSpPr>
          <p:cNvPr id="221256" name="Rectangle 72"/>
          <p:cNvSpPr>
            <a:spLocks noChangeArrowheads="1"/>
          </p:cNvSpPr>
          <p:nvPr/>
        </p:nvSpPr>
        <p:spPr bwMode="auto">
          <a:xfrm>
            <a:off x="1754187" y="4226843"/>
            <a:ext cx="233892" cy="287338"/>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14</a:t>
            </a:r>
          </a:p>
        </p:txBody>
      </p:sp>
      <p:grpSp>
        <p:nvGrpSpPr>
          <p:cNvPr id="221257" name="Group 73"/>
          <p:cNvGrpSpPr/>
          <p:nvPr/>
        </p:nvGrpSpPr>
        <p:grpSpPr bwMode="auto">
          <a:xfrm>
            <a:off x="1597687" y="2642518"/>
            <a:ext cx="233892" cy="863600"/>
            <a:chOff x="1429" y="164"/>
            <a:chExt cx="136" cy="544"/>
          </a:xfrm>
        </p:grpSpPr>
        <p:sp>
          <p:nvSpPr>
            <p:cNvPr id="221258" name="Rectangle 74"/>
            <p:cNvSpPr>
              <a:spLocks noChangeArrowheads="1"/>
            </p:cNvSpPr>
            <p:nvPr/>
          </p:nvSpPr>
          <p:spPr bwMode="auto">
            <a:xfrm>
              <a:off x="1429" y="527"/>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19</a:t>
              </a:r>
            </a:p>
          </p:txBody>
        </p:sp>
        <p:sp>
          <p:nvSpPr>
            <p:cNvPr id="221259" name="Rectangle 75"/>
            <p:cNvSpPr>
              <a:spLocks noChangeArrowheads="1"/>
            </p:cNvSpPr>
            <p:nvPr/>
          </p:nvSpPr>
          <p:spPr bwMode="auto">
            <a:xfrm>
              <a:off x="1429" y="346"/>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20</a:t>
              </a:r>
            </a:p>
          </p:txBody>
        </p:sp>
        <p:sp>
          <p:nvSpPr>
            <p:cNvPr id="221260" name="Rectangle 76"/>
            <p:cNvSpPr>
              <a:spLocks noChangeArrowheads="1"/>
            </p:cNvSpPr>
            <p:nvPr/>
          </p:nvSpPr>
          <p:spPr bwMode="auto">
            <a:xfrm>
              <a:off x="1429" y="164"/>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21</a:t>
              </a:r>
            </a:p>
          </p:txBody>
        </p:sp>
      </p:grpSp>
      <p:grpSp>
        <p:nvGrpSpPr>
          <p:cNvPr id="221261" name="Group 77"/>
          <p:cNvGrpSpPr/>
          <p:nvPr/>
        </p:nvGrpSpPr>
        <p:grpSpPr bwMode="auto">
          <a:xfrm>
            <a:off x="8026268" y="4225257"/>
            <a:ext cx="467783" cy="287337"/>
            <a:chOff x="2789" y="1842"/>
            <a:chExt cx="272" cy="181"/>
          </a:xfrm>
        </p:grpSpPr>
        <p:sp>
          <p:nvSpPr>
            <p:cNvPr id="221262" name="Rectangle 78"/>
            <p:cNvSpPr>
              <a:spLocks noChangeArrowheads="1"/>
            </p:cNvSpPr>
            <p:nvPr/>
          </p:nvSpPr>
          <p:spPr bwMode="auto">
            <a:xfrm>
              <a:off x="2925"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4</a:t>
              </a:r>
            </a:p>
          </p:txBody>
        </p:sp>
        <p:sp>
          <p:nvSpPr>
            <p:cNvPr id="221263" name="Rectangle 79"/>
            <p:cNvSpPr>
              <a:spLocks noChangeArrowheads="1"/>
            </p:cNvSpPr>
            <p:nvPr/>
          </p:nvSpPr>
          <p:spPr bwMode="auto">
            <a:xfrm>
              <a:off x="2789"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5</a:t>
              </a:r>
            </a:p>
          </p:txBody>
        </p:sp>
      </p:grpSp>
      <p:grpSp>
        <p:nvGrpSpPr>
          <p:cNvPr id="221270" name="Group 86"/>
          <p:cNvGrpSpPr/>
          <p:nvPr/>
        </p:nvGrpSpPr>
        <p:grpSpPr bwMode="auto">
          <a:xfrm>
            <a:off x="2067189" y="4945982"/>
            <a:ext cx="935567" cy="287337"/>
            <a:chOff x="2200" y="1298"/>
            <a:chExt cx="544" cy="181"/>
          </a:xfrm>
        </p:grpSpPr>
        <p:sp>
          <p:nvSpPr>
            <p:cNvPr id="221271" name="Rectangle 87"/>
            <p:cNvSpPr>
              <a:spLocks noChangeArrowheads="1"/>
            </p:cNvSpPr>
            <p:nvPr/>
          </p:nvSpPr>
          <p:spPr bwMode="auto">
            <a:xfrm>
              <a:off x="2200"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13</a:t>
              </a:r>
            </a:p>
          </p:txBody>
        </p:sp>
        <p:sp>
          <p:nvSpPr>
            <p:cNvPr id="221272" name="Rectangle 88"/>
            <p:cNvSpPr>
              <a:spLocks noChangeArrowheads="1"/>
            </p:cNvSpPr>
            <p:nvPr/>
          </p:nvSpPr>
          <p:spPr bwMode="auto">
            <a:xfrm>
              <a:off x="2336"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12</a:t>
              </a:r>
            </a:p>
          </p:txBody>
        </p:sp>
        <p:sp>
          <p:nvSpPr>
            <p:cNvPr id="221273" name="Rectangle 89"/>
            <p:cNvSpPr>
              <a:spLocks noChangeArrowheads="1"/>
            </p:cNvSpPr>
            <p:nvPr/>
          </p:nvSpPr>
          <p:spPr bwMode="auto">
            <a:xfrm>
              <a:off x="2472"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11</a:t>
              </a:r>
            </a:p>
          </p:txBody>
        </p:sp>
        <p:sp>
          <p:nvSpPr>
            <p:cNvPr id="221274" name="Rectangle 90"/>
            <p:cNvSpPr>
              <a:spLocks noChangeArrowheads="1"/>
            </p:cNvSpPr>
            <p:nvPr/>
          </p:nvSpPr>
          <p:spPr bwMode="auto">
            <a:xfrm>
              <a:off x="2608" y="1298"/>
              <a:ext cx="136" cy="181"/>
            </a:xfrm>
            <a:prstGeom prst="rect">
              <a:avLst/>
            </a:prstGeom>
            <a:solidFill>
              <a:srgbClr val="FF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H</a:t>
              </a:r>
            </a:p>
          </p:txBody>
        </p:sp>
      </p:grpSp>
      <p:grpSp>
        <p:nvGrpSpPr>
          <p:cNvPr id="221275" name="Group 91"/>
          <p:cNvGrpSpPr/>
          <p:nvPr/>
        </p:nvGrpSpPr>
        <p:grpSpPr bwMode="auto">
          <a:xfrm>
            <a:off x="4251325" y="4947568"/>
            <a:ext cx="467783" cy="287338"/>
            <a:chOff x="2290" y="482"/>
            <a:chExt cx="272" cy="181"/>
          </a:xfrm>
        </p:grpSpPr>
        <p:sp>
          <p:nvSpPr>
            <p:cNvPr id="221276" name="Rectangle 92"/>
            <p:cNvSpPr>
              <a:spLocks noChangeArrowheads="1"/>
            </p:cNvSpPr>
            <p:nvPr/>
          </p:nvSpPr>
          <p:spPr bwMode="auto">
            <a:xfrm>
              <a:off x="2290" y="48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10</a:t>
              </a:r>
            </a:p>
          </p:txBody>
        </p:sp>
        <p:sp>
          <p:nvSpPr>
            <p:cNvPr id="221277" name="Rectangle 93"/>
            <p:cNvSpPr>
              <a:spLocks noChangeArrowheads="1"/>
            </p:cNvSpPr>
            <p:nvPr/>
          </p:nvSpPr>
          <p:spPr bwMode="auto">
            <a:xfrm>
              <a:off x="2426" y="48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9</a:t>
              </a:r>
            </a:p>
          </p:txBody>
        </p:sp>
      </p:grpSp>
      <p:sp>
        <p:nvSpPr>
          <p:cNvPr id="221278" name="Rectangle 94"/>
          <p:cNvSpPr>
            <a:spLocks noChangeArrowheads="1"/>
          </p:cNvSpPr>
          <p:nvPr/>
        </p:nvSpPr>
        <p:spPr bwMode="auto">
          <a:xfrm>
            <a:off x="4719108" y="4947568"/>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H</a:t>
            </a:r>
          </a:p>
        </p:txBody>
      </p:sp>
      <p:sp>
        <p:nvSpPr>
          <p:cNvPr id="221279" name="AutoShape 95"/>
          <p:cNvSpPr>
            <a:spLocks noChangeArrowheads="1"/>
          </p:cNvSpPr>
          <p:nvPr/>
        </p:nvSpPr>
        <p:spPr bwMode="auto">
          <a:xfrm>
            <a:off x="3470540" y="3866481"/>
            <a:ext cx="2029354" cy="609600"/>
          </a:xfrm>
          <a:prstGeom prst="wedgeRoundRectCallout">
            <a:avLst>
              <a:gd name="adj1" fmla="val -73306"/>
              <a:gd name="adj2" fmla="val 126301"/>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b="1">
              <a:solidFill>
                <a:srgbClr val="000099"/>
              </a:solidFill>
              <a:latin typeface="+mn-lt"/>
              <a:ea typeface="黑体" panose="02010609060101010101" pitchFamily="2" charset="-122"/>
            </a:endParaRPr>
          </a:p>
        </p:txBody>
      </p:sp>
      <p:sp>
        <p:nvSpPr>
          <p:cNvPr id="221280" name="Text Box 96"/>
          <p:cNvSpPr txBox="1">
            <a:spLocks noChangeArrowheads="1"/>
          </p:cNvSpPr>
          <p:nvPr/>
        </p:nvSpPr>
        <p:spPr bwMode="auto">
          <a:xfrm>
            <a:off x="3471094" y="3847431"/>
            <a:ext cx="193193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1800" b="1" dirty="0">
                <a:solidFill>
                  <a:srgbClr val="000099"/>
                </a:solidFill>
                <a:latin typeface="+mn-lt"/>
                <a:ea typeface="黑体" panose="02010609060101010101" pitchFamily="2" charset="-122"/>
              </a:rPr>
              <a:t>加上 </a:t>
            </a:r>
            <a:r>
              <a:rPr kumimoji="1" lang="en-US" altLang="zh-CN" sz="1800" b="1" dirty="0">
                <a:solidFill>
                  <a:srgbClr val="000099"/>
                </a:solidFill>
                <a:latin typeface="+mn-lt"/>
                <a:ea typeface="黑体" panose="02010609060101010101" pitchFamily="2" charset="-122"/>
              </a:rPr>
              <a:t>TCP </a:t>
            </a:r>
            <a:r>
              <a:rPr kumimoji="1" lang="zh-CN" altLang="en-US" sz="1800" b="1" dirty="0">
                <a:solidFill>
                  <a:srgbClr val="000099"/>
                </a:solidFill>
                <a:latin typeface="+mn-lt"/>
                <a:ea typeface="黑体" panose="02010609060101010101" pitchFamily="2" charset="-122"/>
              </a:rPr>
              <a:t>首部</a:t>
            </a:r>
          </a:p>
          <a:p>
            <a:pPr algn="ctr"/>
            <a:r>
              <a:rPr kumimoji="1" lang="zh-CN" altLang="en-US" sz="1800" b="1" dirty="0">
                <a:solidFill>
                  <a:srgbClr val="000099"/>
                </a:solidFill>
                <a:latin typeface="+mn-lt"/>
                <a:ea typeface="黑体" panose="02010609060101010101" pitchFamily="2" charset="-122"/>
              </a:rPr>
              <a:t>构成 </a:t>
            </a:r>
            <a:r>
              <a:rPr kumimoji="1" lang="en-US" altLang="zh-CN" sz="1800" b="1" dirty="0">
                <a:solidFill>
                  <a:srgbClr val="C00000"/>
                </a:solidFill>
                <a:latin typeface="+mn-lt"/>
                <a:ea typeface="黑体" panose="02010609060101010101" pitchFamily="2" charset="-122"/>
              </a:rPr>
              <a:t>TCP </a:t>
            </a:r>
            <a:r>
              <a:rPr kumimoji="1" lang="zh-CN" altLang="en-US" sz="1800" b="1" dirty="0">
                <a:solidFill>
                  <a:srgbClr val="C00000"/>
                </a:solidFill>
                <a:latin typeface="+mn-lt"/>
                <a:ea typeface="黑体" panose="02010609060101010101" pitchFamily="2" charset="-122"/>
              </a:rPr>
              <a:t>报文段</a:t>
            </a:r>
          </a:p>
        </p:txBody>
      </p:sp>
      <p:sp>
        <p:nvSpPr>
          <p:cNvPr id="221281" name="Line 97"/>
          <p:cNvSpPr>
            <a:spLocks noChangeShapeType="1"/>
          </p:cNvSpPr>
          <p:nvPr/>
        </p:nvSpPr>
        <p:spPr bwMode="auto">
          <a:xfrm>
            <a:off x="1979687" y="2798093"/>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82" name="Line 98"/>
          <p:cNvSpPr>
            <a:spLocks noChangeShapeType="1"/>
          </p:cNvSpPr>
          <p:nvPr/>
        </p:nvSpPr>
        <p:spPr bwMode="auto">
          <a:xfrm flipV="1">
            <a:off x="8769424" y="2858418"/>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83" name="Text Box 99"/>
          <p:cNvSpPr txBox="1">
            <a:spLocks noChangeArrowheads="1"/>
          </p:cNvSpPr>
          <p:nvPr/>
        </p:nvSpPr>
        <p:spPr bwMode="auto">
          <a:xfrm>
            <a:off x="517812" y="3833144"/>
            <a:ext cx="64633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b="1">
                <a:solidFill>
                  <a:srgbClr val="000099"/>
                </a:solidFill>
                <a:latin typeface="+mn-lt"/>
                <a:ea typeface="黑体" panose="02010609060101010101" pitchFamily="2" charset="-122"/>
              </a:rPr>
              <a:t>TCP</a:t>
            </a:r>
          </a:p>
        </p:txBody>
      </p:sp>
      <p:sp>
        <p:nvSpPr>
          <p:cNvPr id="221284" name="Text Box 100"/>
          <p:cNvSpPr txBox="1">
            <a:spLocks noChangeArrowheads="1"/>
          </p:cNvSpPr>
          <p:nvPr/>
        </p:nvSpPr>
        <p:spPr bwMode="auto">
          <a:xfrm>
            <a:off x="7323027" y="3842669"/>
            <a:ext cx="64633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b="1">
                <a:solidFill>
                  <a:srgbClr val="000099"/>
                </a:solidFill>
                <a:latin typeface="+mn-lt"/>
                <a:ea typeface="黑体" panose="02010609060101010101" pitchFamily="2" charset="-122"/>
              </a:rPr>
              <a:t>TCP</a:t>
            </a:r>
          </a:p>
        </p:txBody>
      </p:sp>
      <p:sp>
        <p:nvSpPr>
          <p:cNvPr id="221285" name="Text Box 101"/>
          <p:cNvSpPr txBox="1">
            <a:spLocks noChangeArrowheads="1"/>
          </p:cNvSpPr>
          <p:nvPr/>
        </p:nvSpPr>
        <p:spPr bwMode="auto">
          <a:xfrm>
            <a:off x="1910689" y="2542506"/>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字节流</a:t>
            </a:r>
          </a:p>
        </p:txBody>
      </p:sp>
      <p:sp>
        <p:nvSpPr>
          <p:cNvPr id="221286" name="Text Box 102"/>
          <p:cNvSpPr txBox="1">
            <a:spLocks noChangeArrowheads="1"/>
          </p:cNvSpPr>
          <p:nvPr/>
        </p:nvSpPr>
        <p:spPr bwMode="auto">
          <a:xfrm>
            <a:off x="8647112" y="2542506"/>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字节流</a:t>
            </a:r>
          </a:p>
        </p:txBody>
      </p:sp>
      <p:sp>
        <p:nvSpPr>
          <p:cNvPr id="221287" name="Rectangle 103"/>
          <p:cNvSpPr>
            <a:spLocks noChangeArrowheads="1"/>
          </p:cNvSpPr>
          <p:nvPr/>
        </p:nvSpPr>
        <p:spPr bwMode="auto">
          <a:xfrm>
            <a:off x="3595613" y="1701304"/>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H</a:t>
            </a:r>
          </a:p>
        </p:txBody>
      </p:sp>
      <p:sp>
        <p:nvSpPr>
          <p:cNvPr id="221288" name="Text Box 104"/>
          <p:cNvSpPr txBox="1">
            <a:spLocks noChangeArrowheads="1"/>
          </p:cNvSpPr>
          <p:nvPr/>
        </p:nvSpPr>
        <p:spPr bwMode="auto">
          <a:xfrm>
            <a:off x="3908615" y="1677491"/>
            <a:ext cx="29003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表示 </a:t>
            </a:r>
            <a:r>
              <a:rPr kumimoji="1" lang="en-US" altLang="zh-CN" sz="2000" b="1">
                <a:solidFill>
                  <a:srgbClr val="000099"/>
                </a:solidFill>
                <a:latin typeface="+mn-lt"/>
                <a:ea typeface="黑体" panose="02010609060101010101" pitchFamily="2" charset="-122"/>
              </a:rPr>
              <a:t>TCP </a:t>
            </a:r>
            <a:r>
              <a:rPr kumimoji="1" lang="zh-CN" altLang="en-US" sz="2000" b="1">
                <a:solidFill>
                  <a:srgbClr val="000099"/>
                </a:solidFill>
                <a:latin typeface="+mn-lt"/>
                <a:ea typeface="黑体" panose="02010609060101010101" pitchFamily="2" charset="-122"/>
              </a:rPr>
              <a:t>报文段的首部</a:t>
            </a:r>
          </a:p>
        </p:txBody>
      </p:sp>
      <p:sp>
        <p:nvSpPr>
          <p:cNvPr id="221289" name="Rectangle 105"/>
          <p:cNvSpPr>
            <a:spLocks noChangeArrowheads="1"/>
          </p:cNvSpPr>
          <p:nvPr/>
        </p:nvSpPr>
        <p:spPr bwMode="auto">
          <a:xfrm>
            <a:off x="3595613" y="2044591"/>
            <a:ext cx="233892" cy="287337"/>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99"/>
                </a:solidFill>
                <a:latin typeface="+mn-lt"/>
                <a:ea typeface="黑体" panose="02010609060101010101" pitchFamily="2" charset="-122"/>
              </a:rPr>
              <a:t>x</a:t>
            </a:r>
          </a:p>
        </p:txBody>
      </p:sp>
      <p:sp>
        <p:nvSpPr>
          <p:cNvPr id="221290" name="Text Box 106"/>
          <p:cNvSpPr txBox="1">
            <a:spLocks noChangeArrowheads="1"/>
          </p:cNvSpPr>
          <p:nvPr/>
        </p:nvSpPr>
        <p:spPr bwMode="auto">
          <a:xfrm>
            <a:off x="3908615" y="2020778"/>
            <a:ext cx="30492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表示序号为 </a:t>
            </a:r>
            <a:r>
              <a:rPr kumimoji="1" lang="en-US" altLang="zh-CN" sz="2000" b="1">
                <a:solidFill>
                  <a:srgbClr val="000099"/>
                </a:solidFill>
                <a:latin typeface="+mn-lt"/>
                <a:ea typeface="黑体" panose="02010609060101010101" pitchFamily="2" charset="-122"/>
              </a:rPr>
              <a:t>x </a:t>
            </a:r>
            <a:r>
              <a:rPr kumimoji="1" lang="zh-CN" altLang="en-US" sz="2000" b="1">
                <a:solidFill>
                  <a:srgbClr val="000099"/>
                </a:solidFill>
                <a:latin typeface="+mn-lt"/>
                <a:ea typeface="黑体" panose="02010609060101010101" pitchFamily="2" charset="-122"/>
              </a:rPr>
              <a:t>的数据字节</a:t>
            </a:r>
          </a:p>
        </p:txBody>
      </p:sp>
      <p:sp>
        <p:nvSpPr>
          <p:cNvPr id="221292" name="AutoShape 108"/>
          <p:cNvSpPr>
            <a:spLocks noChangeArrowheads="1"/>
          </p:cNvSpPr>
          <p:nvPr/>
        </p:nvSpPr>
        <p:spPr bwMode="auto">
          <a:xfrm rot="-5400000">
            <a:off x="4694568" y="2209462"/>
            <a:ext cx="360363" cy="6554126"/>
          </a:xfrm>
          <a:prstGeom prst="can">
            <a:avLst>
              <a:gd name="adj" fmla="val 28603"/>
            </a:avLst>
          </a:prstGeom>
          <a:gradFill rotWithShape="1">
            <a:gsLst>
              <a:gs pos="0">
                <a:srgbClr val="FFFF00">
                  <a:gamma/>
                  <a:shade val="57647"/>
                  <a:invGamma/>
                </a:srgbClr>
              </a:gs>
              <a:gs pos="50000">
                <a:srgbClr val="FFFF00"/>
              </a:gs>
              <a:gs pos="100000">
                <a:srgbClr val="FFFF00">
                  <a:gamma/>
                  <a:shade val="57647"/>
                  <a:invGamma/>
                </a:srgbClr>
              </a:gs>
            </a:gsLst>
            <a:lin ang="0" scaled="1"/>
          </a:gra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221293" name="Text Box 109"/>
          <p:cNvSpPr txBox="1">
            <a:spLocks noChangeArrowheads="1"/>
          </p:cNvSpPr>
          <p:nvPr/>
        </p:nvSpPr>
        <p:spPr bwMode="auto">
          <a:xfrm>
            <a:off x="4109603" y="5282531"/>
            <a:ext cx="12224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b="1" dirty="0">
                <a:solidFill>
                  <a:srgbClr val="000099"/>
                </a:solidFill>
                <a:latin typeface="+mn-lt"/>
                <a:ea typeface="黑体" panose="02010609060101010101" pitchFamily="2" charset="-122"/>
              </a:rPr>
              <a:t>TCP </a:t>
            </a:r>
            <a:r>
              <a:rPr kumimoji="1" lang="zh-CN" altLang="en-US" sz="2000" b="1" dirty="0">
                <a:solidFill>
                  <a:srgbClr val="000099"/>
                </a:solidFill>
                <a:latin typeface="+mn-lt"/>
                <a:ea typeface="黑体" panose="02010609060101010101" pitchFamily="2" charset="-122"/>
              </a:rPr>
              <a:t>连接</a:t>
            </a:r>
            <a:endParaRPr kumimoji="1" lang="zh-CN" altLang="en-US" sz="1800" b="1" dirty="0">
              <a:solidFill>
                <a:srgbClr val="000099"/>
              </a:solidFill>
              <a:latin typeface="+mn-lt"/>
              <a:ea typeface="黑体" panose="02010609060101010101" pitchFamily="2" charset="-122"/>
            </a:endParaRPr>
          </a:p>
        </p:txBody>
      </p:sp>
      <p:sp>
        <p:nvSpPr>
          <p:cNvPr id="221294" name="Freeform 110"/>
          <p:cNvSpPr/>
          <p:nvPr/>
        </p:nvSpPr>
        <p:spPr bwMode="auto">
          <a:xfrm>
            <a:off x="1451505" y="4585619"/>
            <a:ext cx="216694" cy="892175"/>
          </a:xfrm>
          <a:custGeom>
            <a:avLst/>
            <a:gdLst>
              <a:gd name="T0" fmla="*/ 0 w 108"/>
              <a:gd name="T1" fmla="*/ 0 h 590"/>
              <a:gd name="T2" fmla="*/ 0 w 108"/>
              <a:gd name="T3" fmla="*/ 590 h 590"/>
              <a:gd name="T4" fmla="*/ 108 w 108"/>
              <a:gd name="T5" fmla="*/ 587 h 590"/>
            </a:gdLst>
            <a:ahLst/>
            <a:cxnLst>
              <a:cxn ang="0">
                <a:pos x="T0" y="T1"/>
              </a:cxn>
              <a:cxn ang="0">
                <a:pos x="T2" y="T3"/>
              </a:cxn>
              <a:cxn ang="0">
                <a:pos x="T4" y="T5"/>
              </a:cxn>
            </a:cxnLst>
            <a:rect l="0" t="0" r="r" b="b"/>
            <a:pathLst>
              <a:path w="108" h="590">
                <a:moveTo>
                  <a:pt x="0" y="0"/>
                </a:moveTo>
                <a:lnTo>
                  <a:pt x="0" y="590"/>
                </a:lnTo>
                <a:lnTo>
                  <a:pt x="108" y="587"/>
                </a:lnTo>
              </a:path>
            </a:pathLst>
          </a:custGeom>
          <a:noFill/>
          <a:ln w="57150" cap="flat" cmpd="sng">
            <a:solidFill>
              <a:schemeClr val="tx1"/>
            </a:solidFill>
            <a:prstDash val="solid"/>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algn="ctr"/>
            <a:r>
              <a:rPr lang="en-US" altLang="zh-CN" sz="4000"/>
              <a:t>TCP </a:t>
            </a:r>
            <a:r>
              <a:rPr lang="zh-CN" altLang="en-US" sz="4000"/>
              <a:t>面向流的概念 </a:t>
            </a:r>
          </a:p>
        </p:txBody>
      </p:sp>
      <p:sp>
        <p:nvSpPr>
          <p:cNvPr id="221231" name="AutoShape 47"/>
          <p:cNvSpPr>
            <a:spLocks noChangeArrowheads="1"/>
          </p:cNvSpPr>
          <p:nvPr/>
        </p:nvSpPr>
        <p:spPr bwMode="auto">
          <a:xfrm>
            <a:off x="5241961" y="5030671"/>
            <a:ext cx="283765" cy="130175"/>
          </a:xfrm>
          <a:prstGeom prst="rightArrow">
            <a:avLst>
              <a:gd name="adj1" fmla="val 50000"/>
              <a:gd name="adj2" fmla="val 50305"/>
            </a:avLst>
          </a:prstGeom>
          <a:solidFill>
            <a:srgbClr val="C00000"/>
          </a:solidFill>
          <a:ln w="9525">
            <a:solidFill>
              <a:srgbClr val="C00000"/>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221291" name="Rectangle 107"/>
          <p:cNvSpPr>
            <a:spLocks noChangeArrowheads="1"/>
          </p:cNvSpPr>
          <p:nvPr/>
        </p:nvSpPr>
        <p:spPr bwMode="auto">
          <a:xfrm>
            <a:off x="4210766" y="2648156"/>
            <a:ext cx="3679495" cy="869778"/>
          </a:xfrm>
          <a:prstGeom prst="rect">
            <a:avLst/>
          </a:prstGeom>
          <a:solidFill>
            <a:schemeClr val="bg1">
              <a:lumMod val="95000"/>
            </a:schemeClr>
          </a:solidFill>
          <a:ln w="38100" cmpd="dbl">
            <a:solidFill>
              <a:schemeClr val="tx1"/>
            </a:solidFill>
            <a:miter lim="800000"/>
          </a:ln>
          <a:effectLs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221264" name="Group 80"/>
          <p:cNvGrpSpPr/>
          <p:nvPr/>
        </p:nvGrpSpPr>
        <p:grpSpPr bwMode="auto">
          <a:xfrm>
            <a:off x="4356267" y="4941771"/>
            <a:ext cx="937287" cy="287337"/>
            <a:chOff x="2925" y="1570"/>
            <a:chExt cx="545" cy="181"/>
          </a:xfrm>
        </p:grpSpPr>
        <p:grpSp>
          <p:nvGrpSpPr>
            <p:cNvPr id="221265" name="Group 81"/>
            <p:cNvGrpSpPr/>
            <p:nvPr/>
          </p:nvGrpSpPr>
          <p:grpSpPr bwMode="auto">
            <a:xfrm>
              <a:off x="3061" y="1570"/>
              <a:ext cx="272" cy="181"/>
              <a:chOff x="3061" y="1842"/>
              <a:chExt cx="272" cy="181"/>
            </a:xfrm>
          </p:grpSpPr>
          <p:sp>
            <p:nvSpPr>
              <p:cNvPr id="221266" name="Rectangle 82"/>
              <p:cNvSpPr>
                <a:spLocks noChangeArrowheads="1"/>
              </p:cNvSpPr>
              <p:nvPr/>
            </p:nvSpPr>
            <p:spPr bwMode="auto">
              <a:xfrm>
                <a:off x="3061"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7</a:t>
                </a:r>
              </a:p>
            </p:txBody>
          </p:sp>
          <p:sp>
            <p:nvSpPr>
              <p:cNvPr id="221267" name="Rectangle 83"/>
              <p:cNvSpPr>
                <a:spLocks noChangeArrowheads="1"/>
              </p:cNvSpPr>
              <p:nvPr/>
            </p:nvSpPr>
            <p:spPr bwMode="auto">
              <a:xfrm>
                <a:off x="3197"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6</a:t>
                </a:r>
              </a:p>
            </p:txBody>
          </p:sp>
        </p:grpSp>
        <p:sp>
          <p:nvSpPr>
            <p:cNvPr id="221268" name="Rectangle 84"/>
            <p:cNvSpPr>
              <a:spLocks noChangeArrowheads="1"/>
            </p:cNvSpPr>
            <p:nvPr/>
          </p:nvSpPr>
          <p:spPr bwMode="auto">
            <a:xfrm>
              <a:off x="2925" y="1570"/>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8</a:t>
              </a:r>
            </a:p>
          </p:txBody>
        </p:sp>
        <p:sp>
          <p:nvSpPr>
            <p:cNvPr id="221269" name="Rectangle 85"/>
            <p:cNvSpPr>
              <a:spLocks noChangeArrowheads="1"/>
            </p:cNvSpPr>
            <p:nvPr/>
          </p:nvSpPr>
          <p:spPr bwMode="auto">
            <a:xfrm>
              <a:off x="3334" y="1570"/>
              <a:ext cx="136" cy="181"/>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H</a:t>
              </a:r>
            </a:p>
          </p:txBody>
        </p:sp>
      </p:grpSp>
      <p:sp>
        <p:nvSpPr>
          <p:cNvPr id="221246" name="Text Box 62"/>
          <p:cNvSpPr txBox="1">
            <a:spLocks noChangeArrowheads="1"/>
          </p:cNvSpPr>
          <p:nvPr/>
        </p:nvSpPr>
        <p:spPr bwMode="auto">
          <a:xfrm>
            <a:off x="7869766" y="1559843"/>
            <a:ext cx="77617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6600" b="1">
                <a:solidFill>
                  <a:srgbClr val="000099"/>
                </a:solidFill>
                <a:latin typeface="+mn-lt"/>
                <a:ea typeface="黑体" panose="02010609060101010101" pitchFamily="2" charset="-122"/>
                <a:sym typeface="Wingdings" panose="05000000000000000000" pitchFamily="2" charset="2"/>
              </a:rPr>
              <a:t></a:t>
            </a:r>
            <a:endParaRPr kumimoji="1" lang="en-US" altLang="zh-CN" sz="6600" b="1">
              <a:solidFill>
                <a:srgbClr val="000099"/>
              </a:solidFill>
              <a:latin typeface="+mn-lt"/>
              <a:ea typeface="黑体" panose="02010609060101010101" pitchFamily="2" charset="-122"/>
            </a:endParaRPr>
          </a:p>
        </p:txBody>
      </p:sp>
      <p:sp>
        <p:nvSpPr>
          <p:cNvPr id="221228" name="Freeform 44"/>
          <p:cNvSpPr/>
          <p:nvPr/>
        </p:nvSpPr>
        <p:spPr bwMode="auto">
          <a:xfrm>
            <a:off x="7842250" y="4585618"/>
            <a:ext cx="386954" cy="889000"/>
          </a:xfrm>
          <a:custGeom>
            <a:avLst/>
            <a:gdLst>
              <a:gd name="T0" fmla="*/ 0 w 225"/>
              <a:gd name="T1" fmla="*/ 590 h 590"/>
              <a:gd name="T2" fmla="*/ 225 w 225"/>
              <a:gd name="T3" fmla="*/ 590 h 590"/>
              <a:gd name="T4" fmla="*/ 225 w 225"/>
              <a:gd name="T5" fmla="*/ 0 h 590"/>
            </a:gdLst>
            <a:ahLst/>
            <a:cxnLst>
              <a:cxn ang="0">
                <a:pos x="T0" y="T1"/>
              </a:cxn>
              <a:cxn ang="0">
                <a:pos x="T2" y="T3"/>
              </a:cxn>
              <a:cxn ang="0">
                <a:pos x="T4" y="T5"/>
              </a:cxn>
            </a:cxnLst>
            <a:rect l="0" t="0" r="r" b="b"/>
            <a:pathLst>
              <a:path w="225" h="590">
                <a:moveTo>
                  <a:pt x="0" y="590"/>
                </a:moveTo>
                <a:lnTo>
                  <a:pt x="225" y="590"/>
                </a:lnTo>
                <a:lnTo>
                  <a:pt x="225" y="0"/>
                </a:lnTo>
              </a:path>
            </a:pathLst>
          </a:custGeom>
          <a:noFill/>
          <a:ln w="57150" cap="flat" cmpd="sng">
            <a:solidFill>
              <a:schemeClr val="tx1"/>
            </a:solidFill>
            <a:prstDash val="solid"/>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29" name="Text Box 45"/>
          <p:cNvSpPr txBox="1">
            <a:spLocks noChangeArrowheads="1"/>
          </p:cNvSpPr>
          <p:nvPr/>
        </p:nvSpPr>
        <p:spPr bwMode="auto">
          <a:xfrm>
            <a:off x="1995237" y="1559843"/>
            <a:ext cx="77617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6600" b="1">
                <a:solidFill>
                  <a:srgbClr val="000099"/>
                </a:solidFill>
                <a:latin typeface="+mn-lt"/>
                <a:ea typeface="黑体" panose="02010609060101010101" pitchFamily="2" charset="-122"/>
                <a:sym typeface="Wingdings" panose="05000000000000000000" pitchFamily="2" charset="2"/>
              </a:rPr>
              <a:t></a:t>
            </a:r>
            <a:endParaRPr kumimoji="1" lang="en-US" altLang="zh-CN" sz="6600" b="1">
              <a:solidFill>
                <a:srgbClr val="000099"/>
              </a:solidFill>
              <a:latin typeface="+mn-lt"/>
              <a:ea typeface="黑体" panose="02010609060101010101" pitchFamily="2" charset="-122"/>
            </a:endParaRPr>
          </a:p>
        </p:txBody>
      </p:sp>
      <p:sp>
        <p:nvSpPr>
          <p:cNvPr id="221230" name="AutoShape 46"/>
          <p:cNvSpPr>
            <a:spLocks noChangeArrowheads="1"/>
          </p:cNvSpPr>
          <p:nvPr/>
        </p:nvSpPr>
        <p:spPr bwMode="auto">
          <a:xfrm>
            <a:off x="6293247" y="5021698"/>
            <a:ext cx="285485" cy="130175"/>
          </a:xfrm>
          <a:prstGeom prst="rightArrow">
            <a:avLst>
              <a:gd name="adj1" fmla="val 50000"/>
              <a:gd name="adj2" fmla="val 50610"/>
            </a:avLst>
          </a:prstGeom>
          <a:solidFill>
            <a:srgbClr val="C00000"/>
          </a:solidFill>
          <a:ln w="9525">
            <a:solidFill>
              <a:srgbClr val="C00000"/>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221232" name="AutoShape 48"/>
          <p:cNvSpPr>
            <a:spLocks noChangeArrowheads="1"/>
          </p:cNvSpPr>
          <p:nvPr/>
        </p:nvSpPr>
        <p:spPr bwMode="auto">
          <a:xfrm>
            <a:off x="7547835" y="5021698"/>
            <a:ext cx="285485" cy="130175"/>
          </a:xfrm>
          <a:prstGeom prst="rightArrow">
            <a:avLst>
              <a:gd name="adj1" fmla="val 50000"/>
              <a:gd name="adj2" fmla="val 50610"/>
            </a:avLst>
          </a:prstGeom>
          <a:solidFill>
            <a:srgbClr val="C00000"/>
          </a:solidFill>
          <a:ln w="9525">
            <a:solidFill>
              <a:srgbClr val="C00000"/>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221233" name="Line 49"/>
          <p:cNvSpPr>
            <a:spLocks noChangeShapeType="1"/>
          </p:cNvSpPr>
          <p:nvPr/>
        </p:nvSpPr>
        <p:spPr bwMode="auto">
          <a:xfrm>
            <a:off x="1441187" y="3202082"/>
            <a:ext cx="5159" cy="1055688"/>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35" name="Rectangle 51"/>
          <p:cNvSpPr>
            <a:spLocks noChangeArrowheads="1"/>
          </p:cNvSpPr>
          <p:nvPr/>
        </p:nvSpPr>
        <p:spPr bwMode="auto">
          <a:xfrm>
            <a:off x="550333" y="4246658"/>
            <a:ext cx="1750748" cy="682625"/>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b="1">
              <a:solidFill>
                <a:srgbClr val="000099"/>
              </a:solidFill>
              <a:latin typeface="+mn-lt"/>
              <a:ea typeface="黑体" panose="02010609060101010101" pitchFamily="2" charset="-122"/>
            </a:endParaRPr>
          </a:p>
          <a:p>
            <a:pPr algn="ctr"/>
            <a:endParaRPr kumimoji="1" lang="en-US" altLang="zh-CN" sz="900" b="1">
              <a:solidFill>
                <a:srgbClr val="000099"/>
              </a:solidFill>
              <a:latin typeface="+mn-lt"/>
              <a:ea typeface="黑体" panose="02010609060101010101" pitchFamily="2" charset="-122"/>
            </a:endParaRPr>
          </a:p>
          <a:p>
            <a:pPr algn="ctr"/>
            <a:endParaRPr kumimoji="1" lang="en-US" altLang="zh-CN" sz="1800" b="1">
              <a:solidFill>
                <a:srgbClr val="000099"/>
              </a:solidFill>
              <a:latin typeface="+mn-lt"/>
              <a:ea typeface="黑体" panose="02010609060101010101" pitchFamily="2" charset="-122"/>
            </a:endParaRPr>
          </a:p>
        </p:txBody>
      </p:sp>
      <p:sp>
        <p:nvSpPr>
          <p:cNvPr id="221236" name="Line 52"/>
          <p:cNvSpPr>
            <a:spLocks noChangeShapeType="1"/>
          </p:cNvSpPr>
          <p:nvPr/>
        </p:nvSpPr>
        <p:spPr bwMode="auto">
          <a:xfrm flipV="1">
            <a:off x="8258440" y="2426619"/>
            <a:ext cx="0" cy="1476375"/>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37" name="Rectangle 53"/>
          <p:cNvSpPr>
            <a:spLocks noChangeArrowheads="1"/>
          </p:cNvSpPr>
          <p:nvPr/>
        </p:nvSpPr>
        <p:spPr bwMode="auto">
          <a:xfrm>
            <a:off x="7357270" y="3902994"/>
            <a:ext cx="1800622" cy="682625"/>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b="1">
              <a:solidFill>
                <a:srgbClr val="000099"/>
              </a:solidFill>
              <a:latin typeface="+mn-lt"/>
              <a:ea typeface="黑体" panose="02010609060101010101" pitchFamily="2" charset="-122"/>
            </a:endParaRPr>
          </a:p>
          <a:p>
            <a:pPr algn="ctr"/>
            <a:endParaRPr kumimoji="1" lang="en-US" altLang="zh-CN" sz="900" b="1">
              <a:solidFill>
                <a:srgbClr val="000099"/>
              </a:solidFill>
              <a:latin typeface="+mn-lt"/>
              <a:ea typeface="黑体" panose="02010609060101010101" pitchFamily="2" charset="-122"/>
            </a:endParaRPr>
          </a:p>
          <a:p>
            <a:pPr algn="ctr"/>
            <a:endParaRPr kumimoji="1" lang="en-US" altLang="zh-CN" sz="1800" b="1">
              <a:solidFill>
                <a:srgbClr val="000099"/>
              </a:solidFill>
              <a:latin typeface="+mn-lt"/>
              <a:ea typeface="黑体" panose="02010609060101010101" pitchFamily="2" charset="-122"/>
            </a:endParaRPr>
          </a:p>
        </p:txBody>
      </p:sp>
      <p:sp>
        <p:nvSpPr>
          <p:cNvPr id="221238" name="Text Box 54"/>
          <p:cNvSpPr txBox="1">
            <a:spLocks noChangeArrowheads="1"/>
          </p:cNvSpPr>
          <p:nvPr/>
        </p:nvSpPr>
        <p:spPr bwMode="auto">
          <a:xfrm>
            <a:off x="1800674" y="1340768"/>
            <a:ext cx="11079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dirty="0">
                <a:solidFill>
                  <a:srgbClr val="000099"/>
                </a:solidFill>
                <a:latin typeface="+mn-lt"/>
                <a:ea typeface="黑体" panose="02010609060101010101" pitchFamily="2" charset="-122"/>
              </a:rPr>
              <a:t>发送方</a:t>
            </a:r>
          </a:p>
        </p:txBody>
      </p:sp>
      <p:sp>
        <p:nvSpPr>
          <p:cNvPr id="221239" name="Text Box 55"/>
          <p:cNvSpPr txBox="1">
            <a:spLocks noChangeArrowheads="1"/>
          </p:cNvSpPr>
          <p:nvPr/>
        </p:nvSpPr>
        <p:spPr bwMode="auto">
          <a:xfrm>
            <a:off x="7687244" y="1340768"/>
            <a:ext cx="110799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400" b="1">
                <a:solidFill>
                  <a:srgbClr val="000099"/>
                </a:solidFill>
                <a:latin typeface="+mn-lt"/>
                <a:ea typeface="黑体" panose="02010609060101010101" pitchFamily="2" charset="-122"/>
              </a:rPr>
              <a:t>接收方</a:t>
            </a:r>
          </a:p>
        </p:txBody>
      </p:sp>
      <p:sp>
        <p:nvSpPr>
          <p:cNvPr id="221244" name="Text Box 60"/>
          <p:cNvSpPr txBox="1">
            <a:spLocks noChangeArrowheads="1"/>
          </p:cNvSpPr>
          <p:nvPr/>
        </p:nvSpPr>
        <p:spPr bwMode="auto">
          <a:xfrm>
            <a:off x="2590284" y="1940844"/>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应用进程</a:t>
            </a:r>
          </a:p>
        </p:txBody>
      </p:sp>
      <p:sp>
        <p:nvSpPr>
          <p:cNvPr id="221245" name="Text Box 61"/>
          <p:cNvSpPr txBox="1">
            <a:spLocks noChangeArrowheads="1"/>
          </p:cNvSpPr>
          <p:nvPr/>
        </p:nvSpPr>
        <p:spPr bwMode="auto">
          <a:xfrm>
            <a:off x="8488891" y="1885282"/>
            <a:ext cx="12105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应用进程</a:t>
            </a:r>
          </a:p>
        </p:txBody>
      </p:sp>
      <p:grpSp>
        <p:nvGrpSpPr>
          <p:cNvPr id="221247" name="Group 63"/>
          <p:cNvGrpSpPr/>
          <p:nvPr/>
        </p:nvGrpSpPr>
        <p:grpSpPr bwMode="auto">
          <a:xfrm>
            <a:off x="8414941" y="2571081"/>
            <a:ext cx="233892" cy="1150937"/>
            <a:chOff x="3107" y="210"/>
            <a:chExt cx="136" cy="725"/>
          </a:xfrm>
        </p:grpSpPr>
        <p:sp>
          <p:nvSpPr>
            <p:cNvPr id="221248" name="Rectangle 64"/>
            <p:cNvSpPr>
              <a:spLocks noChangeArrowheads="1"/>
            </p:cNvSpPr>
            <p:nvPr/>
          </p:nvSpPr>
          <p:spPr bwMode="auto">
            <a:xfrm>
              <a:off x="3107" y="391"/>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a:t>
              </a:r>
            </a:p>
          </p:txBody>
        </p:sp>
        <p:sp>
          <p:nvSpPr>
            <p:cNvPr id="221249" name="Rectangle 65"/>
            <p:cNvSpPr>
              <a:spLocks noChangeArrowheads="1"/>
            </p:cNvSpPr>
            <p:nvPr/>
          </p:nvSpPr>
          <p:spPr bwMode="auto">
            <a:xfrm>
              <a:off x="3107" y="573"/>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2</a:t>
              </a:r>
            </a:p>
          </p:txBody>
        </p:sp>
        <p:sp>
          <p:nvSpPr>
            <p:cNvPr id="221250" name="Rectangle 66"/>
            <p:cNvSpPr>
              <a:spLocks noChangeArrowheads="1"/>
            </p:cNvSpPr>
            <p:nvPr/>
          </p:nvSpPr>
          <p:spPr bwMode="auto">
            <a:xfrm>
              <a:off x="3107" y="754"/>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3</a:t>
              </a:r>
            </a:p>
          </p:txBody>
        </p:sp>
        <p:sp>
          <p:nvSpPr>
            <p:cNvPr id="221251" name="Rectangle 67"/>
            <p:cNvSpPr>
              <a:spLocks noChangeArrowheads="1"/>
            </p:cNvSpPr>
            <p:nvPr/>
          </p:nvSpPr>
          <p:spPr bwMode="auto">
            <a:xfrm>
              <a:off x="3107" y="210"/>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0</a:t>
              </a:r>
            </a:p>
          </p:txBody>
        </p:sp>
      </p:grpSp>
      <p:sp>
        <p:nvSpPr>
          <p:cNvPr id="221252" name="Rectangle 68"/>
          <p:cNvSpPr>
            <a:spLocks noChangeArrowheads="1"/>
          </p:cNvSpPr>
          <p:nvPr/>
        </p:nvSpPr>
        <p:spPr bwMode="auto">
          <a:xfrm>
            <a:off x="1082973" y="4570507"/>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18</a:t>
            </a:r>
          </a:p>
        </p:txBody>
      </p:sp>
      <p:sp>
        <p:nvSpPr>
          <p:cNvPr id="221253" name="Rectangle 69"/>
          <p:cNvSpPr>
            <a:spLocks noChangeArrowheads="1"/>
          </p:cNvSpPr>
          <p:nvPr/>
        </p:nvSpPr>
        <p:spPr bwMode="auto">
          <a:xfrm>
            <a:off x="1316864" y="4570507"/>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17</a:t>
            </a:r>
          </a:p>
        </p:txBody>
      </p:sp>
      <p:sp>
        <p:nvSpPr>
          <p:cNvPr id="221254" name="Rectangle 70"/>
          <p:cNvSpPr>
            <a:spLocks noChangeArrowheads="1"/>
          </p:cNvSpPr>
          <p:nvPr/>
        </p:nvSpPr>
        <p:spPr bwMode="auto">
          <a:xfrm>
            <a:off x="1550756" y="4570507"/>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16</a:t>
            </a:r>
          </a:p>
        </p:txBody>
      </p:sp>
      <p:grpSp>
        <p:nvGrpSpPr>
          <p:cNvPr id="221257" name="Group 73"/>
          <p:cNvGrpSpPr/>
          <p:nvPr/>
        </p:nvGrpSpPr>
        <p:grpSpPr bwMode="auto">
          <a:xfrm>
            <a:off x="1597687" y="3269104"/>
            <a:ext cx="233892" cy="863600"/>
            <a:chOff x="1429" y="164"/>
            <a:chExt cx="136" cy="544"/>
          </a:xfrm>
        </p:grpSpPr>
        <p:sp>
          <p:nvSpPr>
            <p:cNvPr id="221258" name="Rectangle 74"/>
            <p:cNvSpPr>
              <a:spLocks noChangeArrowheads="1"/>
            </p:cNvSpPr>
            <p:nvPr/>
          </p:nvSpPr>
          <p:spPr bwMode="auto">
            <a:xfrm>
              <a:off x="1429" y="527"/>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99"/>
                  </a:solidFill>
                  <a:latin typeface="+mn-lt"/>
                  <a:ea typeface="黑体" panose="02010609060101010101" pitchFamily="2" charset="-122"/>
                </a:rPr>
                <a:t>19</a:t>
              </a:r>
            </a:p>
          </p:txBody>
        </p:sp>
        <p:sp>
          <p:nvSpPr>
            <p:cNvPr id="221259" name="Rectangle 75"/>
            <p:cNvSpPr>
              <a:spLocks noChangeArrowheads="1"/>
            </p:cNvSpPr>
            <p:nvPr/>
          </p:nvSpPr>
          <p:spPr bwMode="auto">
            <a:xfrm>
              <a:off x="1429" y="346"/>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20</a:t>
              </a:r>
            </a:p>
          </p:txBody>
        </p:sp>
        <p:sp>
          <p:nvSpPr>
            <p:cNvPr id="221260" name="Rectangle 76"/>
            <p:cNvSpPr>
              <a:spLocks noChangeArrowheads="1"/>
            </p:cNvSpPr>
            <p:nvPr/>
          </p:nvSpPr>
          <p:spPr bwMode="auto">
            <a:xfrm>
              <a:off x="1429" y="164"/>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21</a:t>
              </a:r>
            </a:p>
          </p:txBody>
        </p:sp>
      </p:grpSp>
      <p:grpSp>
        <p:nvGrpSpPr>
          <p:cNvPr id="221261" name="Group 77"/>
          <p:cNvGrpSpPr/>
          <p:nvPr/>
        </p:nvGrpSpPr>
        <p:grpSpPr bwMode="auto">
          <a:xfrm>
            <a:off x="8026268" y="4225257"/>
            <a:ext cx="467783" cy="287337"/>
            <a:chOff x="2789" y="1842"/>
            <a:chExt cx="272" cy="181"/>
          </a:xfrm>
        </p:grpSpPr>
        <p:sp>
          <p:nvSpPr>
            <p:cNvPr id="221262" name="Rectangle 78"/>
            <p:cNvSpPr>
              <a:spLocks noChangeArrowheads="1"/>
            </p:cNvSpPr>
            <p:nvPr/>
          </p:nvSpPr>
          <p:spPr bwMode="auto">
            <a:xfrm>
              <a:off x="2925"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4</a:t>
              </a:r>
            </a:p>
          </p:txBody>
        </p:sp>
        <p:sp>
          <p:nvSpPr>
            <p:cNvPr id="221263" name="Rectangle 79"/>
            <p:cNvSpPr>
              <a:spLocks noChangeArrowheads="1"/>
            </p:cNvSpPr>
            <p:nvPr/>
          </p:nvSpPr>
          <p:spPr bwMode="auto">
            <a:xfrm>
              <a:off x="2789" y="184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5</a:t>
              </a:r>
            </a:p>
          </p:txBody>
        </p:sp>
      </p:grpSp>
      <p:grpSp>
        <p:nvGrpSpPr>
          <p:cNvPr id="221270" name="Group 86"/>
          <p:cNvGrpSpPr/>
          <p:nvPr/>
        </p:nvGrpSpPr>
        <p:grpSpPr bwMode="auto">
          <a:xfrm>
            <a:off x="6663861" y="4932798"/>
            <a:ext cx="935567" cy="287337"/>
            <a:chOff x="2200" y="1298"/>
            <a:chExt cx="544" cy="181"/>
          </a:xfrm>
        </p:grpSpPr>
        <p:sp>
          <p:nvSpPr>
            <p:cNvPr id="221271" name="Rectangle 87"/>
            <p:cNvSpPr>
              <a:spLocks noChangeArrowheads="1"/>
            </p:cNvSpPr>
            <p:nvPr/>
          </p:nvSpPr>
          <p:spPr bwMode="auto">
            <a:xfrm>
              <a:off x="2200"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13</a:t>
              </a:r>
            </a:p>
          </p:txBody>
        </p:sp>
        <p:sp>
          <p:nvSpPr>
            <p:cNvPr id="221272" name="Rectangle 88"/>
            <p:cNvSpPr>
              <a:spLocks noChangeArrowheads="1"/>
            </p:cNvSpPr>
            <p:nvPr/>
          </p:nvSpPr>
          <p:spPr bwMode="auto">
            <a:xfrm>
              <a:off x="2336"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12</a:t>
              </a:r>
            </a:p>
          </p:txBody>
        </p:sp>
        <p:sp>
          <p:nvSpPr>
            <p:cNvPr id="221273" name="Rectangle 89"/>
            <p:cNvSpPr>
              <a:spLocks noChangeArrowheads="1"/>
            </p:cNvSpPr>
            <p:nvPr/>
          </p:nvSpPr>
          <p:spPr bwMode="auto">
            <a:xfrm>
              <a:off x="2472" y="1298"/>
              <a:ext cx="136" cy="181"/>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11</a:t>
              </a:r>
            </a:p>
          </p:txBody>
        </p:sp>
        <p:sp>
          <p:nvSpPr>
            <p:cNvPr id="221274" name="Rectangle 90"/>
            <p:cNvSpPr>
              <a:spLocks noChangeArrowheads="1"/>
            </p:cNvSpPr>
            <p:nvPr/>
          </p:nvSpPr>
          <p:spPr bwMode="auto">
            <a:xfrm>
              <a:off x="2608" y="1298"/>
              <a:ext cx="136" cy="181"/>
            </a:xfrm>
            <a:prstGeom prst="rect">
              <a:avLst/>
            </a:prstGeom>
            <a:solidFill>
              <a:srgbClr val="FFCCFF"/>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H</a:t>
              </a:r>
            </a:p>
          </p:txBody>
        </p:sp>
      </p:grpSp>
      <p:grpSp>
        <p:nvGrpSpPr>
          <p:cNvPr id="221275" name="Group 91"/>
          <p:cNvGrpSpPr/>
          <p:nvPr/>
        </p:nvGrpSpPr>
        <p:grpSpPr bwMode="auto">
          <a:xfrm>
            <a:off x="5631126" y="4932797"/>
            <a:ext cx="467783" cy="287338"/>
            <a:chOff x="2290" y="482"/>
            <a:chExt cx="272" cy="181"/>
          </a:xfrm>
        </p:grpSpPr>
        <p:sp>
          <p:nvSpPr>
            <p:cNvPr id="221276" name="Rectangle 92"/>
            <p:cNvSpPr>
              <a:spLocks noChangeArrowheads="1"/>
            </p:cNvSpPr>
            <p:nvPr/>
          </p:nvSpPr>
          <p:spPr bwMode="auto">
            <a:xfrm>
              <a:off x="2290" y="48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10</a:t>
              </a:r>
            </a:p>
          </p:txBody>
        </p:sp>
        <p:sp>
          <p:nvSpPr>
            <p:cNvPr id="221277" name="Rectangle 93"/>
            <p:cNvSpPr>
              <a:spLocks noChangeArrowheads="1"/>
            </p:cNvSpPr>
            <p:nvPr/>
          </p:nvSpPr>
          <p:spPr bwMode="auto">
            <a:xfrm>
              <a:off x="2426" y="482"/>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9</a:t>
              </a:r>
            </a:p>
          </p:txBody>
        </p:sp>
      </p:grpSp>
      <p:sp>
        <p:nvSpPr>
          <p:cNvPr id="221278" name="Rectangle 94"/>
          <p:cNvSpPr>
            <a:spLocks noChangeArrowheads="1"/>
          </p:cNvSpPr>
          <p:nvPr/>
        </p:nvSpPr>
        <p:spPr bwMode="auto">
          <a:xfrm>
            <a:off x="6098909" y="4932797"/>
            <a:ext cx="233892" cy="287338"/>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H</a:t>
            </a:r>
          </a:p>
        </p:txBody>
      </p:sp>
      <p:sp>
        <p:nvSpPr>
          <p:cNvPr id="221281" name="Line 97"/>
          <p:cNvSpPr>
            <a:spLocks noChangeShapeType="1"/>
          </p:cNvSpPr>
          <p:nvPr/>
        </p:nvSpPr>
        <p:spPr bwMode="auto">
          <a:xfrm>
            <a:off x="1979687" y="3424679"/>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82" name="Line 98"/>
          <p:cNvSpPr>
            <a:spLocks noChangeShapeType="1"/>
          </p:cNvSpPr>
          <p:nvPr/>
        </p:nvSpPr>
        <p:spPr bwMode="auto">
          <a:xfrm flipV="1">
            <a:off x="8769424" y="2858418"/>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1283" name="Text Box 99"/>
          <p:cNvSpPr txBox="1">
            <a:spLocks noChangeArrowheads="1"/>
          </p:cNvSpPr>
          <p:nvPr/>
        </p:nvSpPr>
        <p:spPr bwMode="auto">
          <a:xfrm>
            <a:off x="550332" y="4176808"/>
            <a:ext cx="1666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kumimoji="1" lang="en-US" altLang="zh-CN" sz="1800" b="1" dirty="0" smtClean="0">
                <a:solidFill>
                  <a:srgbClr val="000099"/>
                </a:solidFill>
                <a:latin typeface="+mn-lt"/>
                <a:ea typeface="黑体" panose="02010609060101010101" pitchFamily="2" charset="-122"/>
              </a:rPr>
              <a:t>TCP</a:t>
            </a:r>
            <a:r>
              <a:rPr kumimoji="1" lang="zh-CN" altLang="en-US" sz="1800" b="1" dirty="0" smtClean="0">
                <a:solidFill>
                  <a:srgbClr val="000099"/>
                </a:solidFill>
                <a:latin typeface="+mn-lt"/>
                <a:ea typeface="黑体" panose="02010609060101010101" pitchFamily="2" charset="-122"/>
              </a:rPr>
              <a:t>发送缓存</a:t>
            </a:r>
            <a:endParaRPr kumimoji="1" lang="en-US" altLang="zh-CN" sz="1800" b="1" dirty="0">
              <a:solidFill>
                <a:srgbClr val="000099"/>
              </a:solidFill>
              <a:latin typeface="+mn-lt"/>
              <a:ea typeface="黑体" panose="02010609060101010101" pitchFamily="2" charset="-122"/>
            </a:endParaRPr>
          </a:p>
        </p:txBody>
      </p:sp>
      <p:sp>
        <p:nvSpPr>
          <p:cNvPr id="221284" name="Text Box 100"/>
          <p:cNvSpPr txBox="1">
            <a:spLocks noChangeArrowheads="1"/>
          </p:cNvSpPr>
          <p:nvPr/>
        </p:nvSpPr>
        <p:spPr bwMode="auto">
          <a:xfrm>
            <a:off x="7371028" y="3842669"/>
            <a:ext cx="17868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kumimoji="1" lang="en-US" altLang="zh-CN" sz="1800" b="1" dirty="0" smtClean="0">
                <a:solidFill>
                  <a:srgbClr val="000099"/>
                </a:solidFill>
                <a:latin typeface="+mn-lt"/>
                <a:ea typeface="黑体" panose="02010609060101010101" pitchFamily="2" charset="-122"/>
              </a:rPr>
              <a:t>TCP</a:t>
            </a:r>
            <a:r>
              <a:rPr kumimoji="1" lang="zh-CN" altLang="en-US" sz="1800" b="1" dirty="0" smtClean="0">
                <a:solidFill>
                  <a:srgbClr val="FF0000"/>
                </a:solidFill>
                <a:latin typeface="+mn-lt"/>
                <a:ea typeface="黑体" panose="02010609060101010101" pitchFamily="2" charset="-122"/>
              </a:rPr>
              <a:t>组装</a:t>
            </a:r>
            <a:r>
              <a:rPr kumimoji="1" lang="zh-CN" altLang="en-US" sz="1800" b="1" dirty="0" smtClean="0">
                <a:solidFill>
                  <a:srgbClr val="000099"/>
                </a:solidFill>
                <a:latin typeface="+mn-lt"/>
                <a:ea typeface="黑体" panose="02010609060101010101" pitchFamily="2" charset="-122"/>
              </a:rPr>
              <a:t>接收</a:t>
            </a:r>
            <a:endParaRPr kumimoji="1" lang="en-US" altLang="zh-CN" sz="1800" b="1" dirty="0">
              <a:solidFill>
                <a:srgbClr val="000099"/>
              </a:solidFill>
              <a:latin typeface="+mn-lt"/>
              <a:ea typeface="黑体" panose="02010609060101010101" pitchFamily="2" charset="-122"/>
            </a:endParaRPr>
          </a:p>
        </p:txBody>
      </p:sp>
      <p:sp>
        <p:nvSpPr>
          <p:cNvPr id="221285" name="Text Box 101"/>
          <p:cNvSpPr txBox="1">
            <a:spLocks noChangeArrowheads="1"/>
          </p:cNvSpPr>
          <p:nvPr/>
        </p:nvSpPr>
        <p:spPr bwMode="auto">
          <a:xfrm>
            <a:off x="2000672" y="3169092"/>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99"/>
                </a:solidFill>
                <a:latin typeface="+mn-lt"/>
                <a:ea typeface="黑体" panose="02010609060101010101" pitchFamily="2" charset="-122"/>
              </a:rPr>
              <a:t>字节流</a:t>
            </a:r>
          </a:p>
        </p:txBody>
      </p:sp>
      <p:sp>
        <p:nvSpPr>
          <p:cNvPr id="221286" name="Text Box 102"/>
          <p:cNvSpPr txBox="1">
            <a:spLocks noChangeArrowheads="1"/>
          </p:cNvSpPr>
          <p:nvPr/>
        </p:nvSpPr>
        <p:spPr bwMode="auto">
          <a:xfrm>
            <a:off x="8647112" y="2542506"/>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anose="02010609060101010101" pitchFamily="2" charset="-122"/>
              </a:rPr>
              <a:t>字节流</a:t>
            </a:r>
          </a:p>
        </p:txBody>
      </p:sp>
      <p:sp>
        <p:nvSpPr>
          <p:cNvPr id="221287" name="Rectangle 103"/>
          <p:cNvSpPr>
            <a:spLocks noChangeArrowheads="1"/>
          </p:cNvSpPr>
          <p:nvPr/>
        </p:nvSpPr>
        <p:spPr bwMode="auto">
          <a:xfrm>
            <a:off x="4386080" y="2723695"/>
            <a:ext cx="233892" cy="287337"/>
          </a:xfrm>
          <a:prstGeom prst="rect">
            <a:avLst/>
          </a:prstGeom>
          <a:solidFill>
            <a:srgbClr val="FF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H</a:t>
            </a:r>
          </a:p>
        </p:txBody>
      </p:sp>
      <p:sp>
        <p:nvSpPr>
          <p:cNvPr id="221288" name="Text Box 104"/>
          <p:cNvSpPr txBox="1">
            <a:spLocks noChangeArrowheads="1"/>
          </p:cNvSpPr>
          <p:nvPr/>
        </p:nvSpPr>
        <p:spPr bwMode="auto">
          <a:xfrm>
            <a:off x="4699082" y="2699882"/>
            <a:ext cx="29003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表示 </a:t>
            </a:r>
            <a:r>
              <a:rPr kumimoji="1" lang="en-US" altLang="zh-CN" sz="2000" b="1">
                <a:solidFill>
                  <a:srgbClr val="000099"/>
                </a:solidFill>
                <a:latin typeface="+mn-lt"/>
                <a:ea typeface="黑体" panose="02010609060101010101" pitchFamily="2" charset="-122"/>
              </a:rPr>
              <a:t>TCP </a:t>
            </a:r>
            <a:r>
              <a:rPr kumimoji="1" lang="zh-CN" altLang="en-US" sz="2000" b="1">
                <a:solidFill>
                  <a:srgbClr val="000099"/>
                </a:solidFill>
                <a:latin typeface="+mn-lt"/>
                <a:ea typeface="黑体" panose="02010609060101010101" pitchFamily="2" charset="-122"/>
              </a:rPr>
              <a:t>报文段的首部</a:t>
            </a:r>
          </a:p>
        </p:txBody>
      </p:sp>
      <p:sp>
        <p:nvSpPr>
          <p:cNvPr id="221289" name="Rectangle 105"/>
          <p:cNvSpPr>
            <a:spLocks noChangeArrowheads="1"/>
          </p:cNvSpPr>
          <p:nvPr/>
        </p:nvSpPr>
        <p:spPr bwMode="auto">
          <a:xfrm>
            <a:off x="4386080" y="3066982"/>
            <a:ext cx="233892" cy="287337"/>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99"/>
                </a:solidFill>
                <a:latin typeface="+mn-lt"/>
                <a:ea typeface="黑体" panose="02010609060101010101" pitchFamily="2" charset="-122"/>
              </a:rPr>
              <a:t>x</a:t>
            </a:r>
          </a:p>
        </p:txBody>
      </p:sp>
      <p:sp>
        <p:nvSpPr>
          <p:cNvPr id="221290" name="Text Box 106"/>
          <p:cNvSpPr txBox="1">
            <a:spLocks noChangeArrowheads="1"/>
          </p:cNvSpPr>
          <p:nvPr/>
        </p:nvSpPr>
        <p:spPr bwMode="auto">
          <a:xfrm>
            <a:off x="4699082" y="3043169"/>
            <a:ext cx="30492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表示序号为 </a:t>
            </a:r>
            <a:r>
              <a:rPr kumimoji="1" lang="en-US" altLang="zh-CN" sz="2000" b="1">
                <a:solidFill>
                  <a:srgbClr val="000099"/>
                </a:solidFill>
                <a:latin typeface="+mn-lt"/>
                <a:ea typeface="黑体" panose="02010609060101010101" pitchFamily="2" charset="-122"/>
              </a:rPr>
              <a:t>x </a:t>
            </a:r>
            <a:r>
              <a:rPr kumimoji="1" lang="zh-CN" altLang="en-US" sz="2000" b="1">
                <a:solidFill>
                  <a:srgbClr val="000099"/>
                </a:solidFill>
                <a:latin typeface="+mn-lt"/>
                <a:ea typeface="黑体" panose="02010609060101010101" pitchFamily="2" charset="-122"/>
              </a:rPr>
              <a:t>的数据字节</a:t>
            </a:r>
          </a:p>
        </p:txBody>
      </p:sp>
      <p:sp>
        <p:nvSpPr>
          <p:cNvPr id="221292" name="AutoShape 108"/>
          <p:cNvSpPr>
            <a:spLocks noChangeArrowheads="1"/>
          </p:cNvSpPr>
          <p:nvPr/>
        </p:nvSpPr>
        <p:spPr bwMode="auto">
          <a:xfrm rot="-5400000">
            <a:off x="5795339" y="3310233"/>
            <a:ext cx="360363" cy="4352582"/>
          </a:xfrm>
          <a:prstGeom prst="can">
            <a:avLst>
              <a:gd name="adj" fmla="val 28603"/>
            </a:avLst>
          </a:prstGeom>
          <a:gradFill rotWithShape="1">
            <a:gsLst>
              <a:gs pos="0">
                <a:srgbClr val="FFFF00">
                  <a:gamma/>
                  <a:shade val="57647"/>
                  <a:invGamma/>
                </a:srgbClr>
              </a:gs>
              <a:gs pos="50000">
                <a:srgbClr val="FFFF00"/>
              </a:gs>
              <a:gs pos="100000">
                <a:srgbClr val="FFFF00">
                  <a:gamma/>
                  <a:shade val="57647"/>
                  <a:invGamma/>
                </a:srgbClr>
              </a:gs>
            </a:gsLst>
            <a:lin ang="0" scaled="1"/>
          </a:gra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221293" name="Text Box 109"/>
          <p:cNvSpPr txBox="1">
            <a:spLocks noChangeArrowheads="1"/>
          </p:cNvSpPr>
          <p:nvPr/>
        </p:nvSpPr>
        <p:spPr bwMode="auto">
          <a:xfrm>
            <a:off x="4954685" y="5282531"/>
            <a:ext cx="12224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1800" b="1" dirty="0">
                <a:solidFill>
                  <a:srgbClr val="000099"/>
                </a:solidFill>
                <a:latin typeface="+mn-lt"/>
                <a:ea typeface="黑体" panose="02010609060101010101" pitchFamily="2" charset="-122"/>
              </a:rPr>
              <a:t>TCP </a:t>
            </a:r>
            <a:r>
              <a:rPr kumimoji="1" lang="zh-CN" altLang="en-US" sz="2000" b="1" dirty="0">
                <a:solidFill>
                  <a:srgbClr val="000099"/>
                </a:solidFill>
                <a:latin typeface="+mn-lt"/>
                <a:ea typeface="黑体" panose="02010609060101010101" pitchFamily="2" charset="-122"/>
              </a:rPr>
              <a:t>连接</a:t>
            </a:r>
            <a:endParaRPr kumimoji="1" lang="zh-CN" altLang="en-US" sz="1800" b="1" dirty="0">
              <a:solidFill>
                <a:srgbClr val="000099"/>
              </a:solidFill>
              <a:latin typeface="+mn-lt"/>
              <a:ea typeface="黑体" panose="02010609060101010101" pitchFamily="2" charset="-122"/>
            </a:endParaRPr>
          </a:p>
        </p:txBody>
      </p:sp>
      <p:sp>
        <p:nvSpPr>
          <p:cNvPr id="70" name="Rectangle 51"/>
          <p:cNvSpPr>
            <a:spLocks noChangeArrowheads="1"/>
          </p:cNvSpPr>
          <p:nvPr/>
        </p:nvSpPr>
        <p:spPr bwMode="auto">
          <a:xfrm>
            <a:off x="2523388" y="4258543"/>
            <a:ext cx="1750748" cy="682625"/>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b="1">
              <a:solidFill>
                <a:srgbClr val="000099"/>
              </a:solidFill>
              <a:latin typeface="+mn-lt"/>
              <a:ea typeface="黑体" panose="02010609060101010101" pitchFamily="2" charset="-122"/>
            </a:endParaRPr>
          </a:p>
          <a:p>
            <a:pPr algn="ctr"/>
            <a:endParaRPr kumimoji="1" lang="en-US" altLang="zh-CN" sz="900" b="1">
              <a:solidFill>
                <a:srgbClr val="000099"/>
              </a:solidFill>
              <a:latin typeface="+mn-lt"/>
              <a:ea typeface="黑体" panose="02010609060101010101" pitchFamily="2" charset="-122"/>
            </a:endParaRPr>
          </a:p>
          <a:p>
            <a:pPr algn="ctr"/>
            <a:endParaRPr kumimoji="1" lang="en-US" altLang="zh-CN" sz="1800" b="1">
              <a:solidFill>
                <a:srgbClr val="000099"/>
              </a:solidFill>
              <a:latin typeface="+mn-lt"/>
              <a:ea typeface="黑体" panose="02010609060101010101" pitchFamily="2" charset="-122"/>
            </a:endParaRPr>
          </a:p>
        </p:txBody>
      </p:sp>
      <p:sp>
        <p:nvSpPr>
          <p:cNvPr id="74" name="Rectangle 71"/>
          <p:cNvSpPr>
            <a:spLocks noChangeArrowheads="1"/>
          </p:cNvSpPr>
          <p:nvPr/>
        </p:nvSpPr>
        <p:spPr bwMode="auto">
          <a:xfrm>
            <a:off x="3152800" y="4582392"/>
            <a:ext cx="233892" cy="287338"/>
          </a:xfrm>
          <a:prstGeom prst="rect">
            <a:avLst/>
          </a:prstGeom>
          <a:solidFill>
            <a:srgbClr val="66FFCC"/>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15</a:t>
            </a:r>
          </a:p>
        </p:txBody>
      </p:sp>
      <p:sp>
        <p:nvSpPr>
          <p:cNvPr id="75" name="Rectangle 72"/>
          <p:cNvSpPr>
            <a:spLocks noChangeArrowheads="1"/>
          </p:cNvSpPr>
          <p:nvPr/>
        </p:nvSpPr>
        <p:spPr bwMode="auto">
          <a:xfrm>
            <a:off x="3386691" y="4582392"/>
            <a:ext cx="233892" cy="287338"/>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99"/>
                </a:solidFill>
                <a:latin typeface="+mn-lt"/>
                <a:ea typeface="黑体" panose="02010609060101010101" pitchFamily="2" charset="-122"/>
              </a:rPr>
              <a:t>14</a:t>
            </a:r>
          </a:p>
        </p:txBody>
      </p:sp>
      <p:sp>
        <p:nvSpPr>
          <p:cNvPr id="76" name="Text Box 99"/>
          <p:cNvSpPr txBox="1">
            <a:spLocks noChangeArrowheads="1"/>
          </p:cNvSpPr>
          <p:nvPr/>
        </p:nvSpPr>
        <p:spPr bwMode="auto">
          <a:xfrm>
            <a:off x="2523387" y="4188693"/>
            <a:ext cx="1666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kumimoji="1" lang="en-US" altLang="zh-CN" sz="1800" b="1" dirty="0" smtClean="0">
                <a:solidFill>
                  <a:srgbClr val="000099"/>
                </a:solidFill>
                <a:latin typeface="+mn-lt"/>
                <a:ea typeface="黑体" panose="02010609060101010101" pitchFamily="2" charset="-122"/>
              </a:rPr>
              <a:t>TCP</a:t>
            </a:r>
            <a:r>
              <a:rPr kumimoji="1" lang="zh-CN" altLang="en-US" sz="1800" b="1" dirty="0" smtClean="0">
                <a:solidFill>
                  <a:srgbClr val="000099"/>
                </a:solidFill>
                <a:latin typeface="+mn-lt"/>
                <a:ea typeface="黑体" panose="02010609060101010101" pitchFamily="2" charset="-122"/>
              </a:rPr>
              <a:t>发送缓存</a:t>
            </a:r>
            <a:endParaRPr kumimoji="1" lang="en-US" altLang="zh-CN" sz="1800" b="1" dirty="0">
              <a:solidFill>
                <a:srgbClr val="000099"/>
              </a:solidFill>
              <a:latin typeface="+mn-lt"/>
              <a:ea typeface="黑体" panose="02010609060101010101" pitchFamily="2" charset="-122"/>
            </a:endParaRPr>
          </a:p>
        </p:txBody>
      </p:sp>
      <p:sp>
        <p:nvSpPr>
          <p:cNvPr id="78" name="Line 49"/>
          <p:cNvSpPr>
            <a:spLocks noChangeShapeType="1"/>
          </p:cNvSpPr>
          <p:nvPr/>
        </p:nvSpPr>
        <p:spPr bwMode="auto">
          <a:xfrm flipH="1">
            <a:off x="1432621" y="4941168"/>
            <a:ext cx="1355" cy="635607"/>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9" name="Line 49"/>
          <p:cNvSpPr>
            <a:spLocks noChangeShapeType="1"/>
          </p:cNvSpPr>
          <p:nvPr/>
        </p:nvSpPr>
        <p:spPr bwMode="auto">
          <a:xfrm flipV="1">
            <a:off x="1442906" y="5576775"/>
            <a:ext cx="2435434" cy="0"/>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80" name="Line 49"/>
          <p:cNvSpPr>
            <a:spLocks noChangeShapeType="1"/>
          </p:cNvSpPr>
          <p:nvPr/>
        </p:nvSpPr>
        <p:spPr bwMode="auto">
          <a:xfrm>
            <a:off x="3408133" y="4941168"/>
            <a:ext cx="1720" cy="533449"/>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81" name="Line 49"/>
          <p:cNvSpPr>
            <a:spLocks noChangeShapeType="1"/>
          </p:cNvSpPr>
          <p:nvPr/>
        </p:nvSpPr>
        <p:spPr bwMode="auto">
          <a:xfrm>
            <a:off x="3409852" y="5474619"/>
            <a:ext cx="468487" cy="0"/>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82" name="Rectangle 51"/>
          <p:cNvSpPr>
            <a:spLocks noChangeArrowheads="1"/>
          </p:cNvSpPr>
          <p:nvPr/>
        </p:nvSpPr>
        <p:spPr bwMode="auto">
          <a:xfrm>
            <a:off x="992560" y="2803918"/>
            <a:ext cx="2836960" cy="373295"/>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endParaRPr kumimoji="1" lang="en-US" altLang="zh-CN" sz="1800" b="1" dirty="0">
              <a:solidFill>
                <a:srgbClr val="000099"/>
              </a:solidFill>
              <a:latin typeface="+mn-lt"/>
              <a:ea typeface="黑体" panose="02010609060101010101" pitchFamily="2" charset="-122"/>
            </a:endParaRPr>
          </a:p>
          <a:p>
            <a:pPr algn="ctr"/>
            <a:endParaRPr kumimoji="1" lang="en-US" altLang="zh-CN" sz="900" b="1" dirty="0">
              <a:solidFill>
                <a:srgbClr val="000099"/>
              </a:solidFill>
              <a:latin typeface="+mn-lt"/>
              <a:ea typeface="黑体" panose="02010609060101010101" pitchFamily="2" charset="-122"/>
            </a:endParaRPr>
          </a:p>
          <a:p>
            <a:pPr algn="ctr"/>
            <a:endParaRPr kumimoji="1" lang="en-US" altLang="zh-CN" sz="1800" b="1" dirty="0">
              <a:solidFill>
                <a:srgbClr val="000099"/>
              </a:solidFill>
              <a:latin typeface="+mn-lt"/>
              <a:ea typeface="黑体" panose="02010609060101010101" pitchFamily="2" charset="-122"/>
            </a:endParaRPr>
          </a:p>
        </p:txBody>
      </p:sp>
      <p:sp>
        <p:nvSpPr>
          <p:cNvPr id="83" name="Line 49"/>
          <p:cNvSpPr>
            <a:spLocks noChangeShapeType="1"/>
          </p:cNvSpPr>
          <p:nvPr/>
        </p:nvSpPr>
        <p:spPr bwMode="auto">
          <a:xfrm>
            <a:off x="3381532" y="3158114"/>
            <a:ext cx="5159" cy="1055688"/>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nvGrpSpPr>
          <p:cNvPr id="84" name="Group 73"/>
          <p:cNvGrpSpPr/>
          <p:nvPr/>
        </p:nvGrpSpPr>
        <p:grpSpPr bwMode="auto">
          <a:xfrm>
            <a:off x="3062924" y="3285480"/>
            <a:ext cx="233892" cy="863600"/>
            <a:chOff x="1429" y="164"/>
            <a:chExt cx="136" cy="544"/>
          </a:xfrm>
        </p:grpSpPr>
        <p:sp>
          <p:nvSpPr>
            <p:cNvPr id="85" name="Rectangle 74"/>
            <p:cNvSpPr>
              <a:spLocks noChangeArrowheads="1"/>
            </p:cNvSpPr>
            <p:nvPr/>
          </p:nvSpPr>
          <p:spPr bwMode="auto">
            <a:xfrm>
              <a:off x="1429" y="527"/>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smtClean="0">
                  <a:solidFill>
                    <a:srgbClr val="000099"/>
                  </a:solidFill>
                  <a:latin typeface="+mn-lt"/>
                  <a:ea typeface="黑体" panose="02010609060101010101" pitchFamily="2" charset="-122"/>
                </a:rPr>
                <a:t>22</a:t>
              </a:r>
              <a:endParaRPr kumimoji="1" lang="en-US" altLang="zh-CN" sz="1800" b="1" dirty="0">
                <a:solidFill>
                  <a:srgbClr val="000099"/>
                </a:solidFill>
                <a:latin typeface="+mn-lt"/>
                <a:ea typeface="黑体" panose="02010609060101010101" pitchFamily="2" charset="-122"/>
              </a:endParaRPr>
            </a:p>
          </p:txBody>
        </p:sp>
        <p:sp>
          <p:nvSpPr>
            <p:cNvPr id="86" name="Rectangle 75"/>
            <p:cNvSpPr>
              <a:spLocks noChangeArrowheads="1"/>
            </p:cNvSpPr>
            <p:nvPr/>
          </p:nvSpPr>
          <p:spPr bwMode="auto">
            <a:xfrm>
              <a:off x="1429" y="346"/>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smtClean="0">
                  <a:solidFill>
                    <a:srgbClr val="000099"/>
                  </a:solidFill>
                  <a:latin typeface="+mn-lt"/>
                  <a:ea typeface="黑体" panose="02010609060101010101" pitchFamily="2" charset="-122"/>
                </a:rPr>
                <a:t>23</a:t>
              </a:r>
              <a:endParaRPr kumimoji="1" lang="en-US" altLang="zh-CN" sz="1800" b="1" dirty="0">
                <a:solidFill>
                  <a:srgbClr val="000099"/>
                </a:solidFill>
                <a:latin typeface="+mn-lt"/>
                <a:ea typeface="黑体" panose="02010609060101010101" pitchFamily="2" charset="-122"/>
              </a:endParaRPr>
            </a:p>
          </p:txBody>
        </p:sp>
        <p:sp>
          <p:nvSpPr>
            <p:cNvPr id="87" name="Rectangle 76"/>
            <p:cNvSpPr>
              <a:spLocks noChangeArrowheads="1"/>
            </p:cNvSpPr>
            <p:nvPr/>
          </p:nvSpPr>
          <p:spPr bwMode="auto">
            <a:xfrm>
              <a:off x="1429" y="164"/>
              <a:ext cx="136" cy="181"/>
            </a:xfrm>
            <a:prstGeom prst="rect">
              <a:avLst/>
            </a:prstGeom>
            <a:solidFill>
              <a:srgbClr val="66FFCC"/>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smtClean="0">
                  <a:solidFill>
                    <a:srgbClr val="000099"/>
                  </a:solidFill>
                  <a:latin typeface="+mn-lt"/>
                  <a:ea typeface="黑体" panose="02010609060101010101" pitchFamily="2" charset="-122"/>
                </a:rPr>
                <a:t>24</a:t>
              </a:r>
              <a:endParaRPr kumimoji="1" lang="en-US" altLang="zh-CN" sz="1800" b="1" dirty="0">
                <a:solidFill>
                  <a:srgbClr val="000099"/>
                </a:solidFill>
                <a:latin typeface="+mn-lt"/>
                <a:ea typeface="黑体" panose="02010609060101010101" pitchFamily="2" charset="-122"/>
              </a:endParaRPr>
            </a:p>
          </p:txBody>
        </p:sp>
      </p:grpSp>
      <p:sp>
        <p:nvSpPr>
          <p:cNvPr id="88" name="Line 97"/>
          <p:cNvSpPr>
            <a:spLocks noChangeShapeType="1"/>
          </p:cNvSpPr>
          <p:nvPr/>
        </p:nvSpPr>
        <p:spPr bwMode="auto">
          <a:xfrm>
            <a:off x="2936776" y="3429000"/>
            <a:ext cx="0" cy="576263"/>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89" name="Text Box 99"/>
          <p:cNvSpPr txBox="1">
            <a:spLocks noChangeArrowheads="1"/>
          </p:cNvSpPr>
          <p:nvPr/>
        </p:nvSpPr>
        <p:spPr bwMode="auto">
          <a:xfrm>
            <a:off x="1496616" y="2771636"/>
            <a:ext cx="1666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kumimoji="1" lang="zh-CN" altLang="en-US" sz="1800" b="1" dirty="0" smtClean="0">
                <a:solidFill>
                  <a:srgbClr val="FF0000"/>
                </a:solidFill>
                <a:latin typeface="+mn-lt"/>
                <a:ea typeface="黑体" panose="02010609060101010101" pitchFamily="2" charset="-122"/>
              </a:rPr>
              <a:t>字节流分配器</a:t>
            </a:r>
            <a:endParaRPr kumimoji="1" lang="en-US" altLang="zh-CN" sz="1800" b="1" dirty="0">
              <a:solidFill>
                <a:srgbClr val="FF0000"/>
              </a:solidFill>
              <a:latin typeface="+mn-lt"/>
              <a:ea typeface="黑体" panose="02010609060101010101" pitchFamily="2" charset="-122"/>
            </a:endParaRPr>
          </a:p>
        </p:txBody>
      </p:sp>
      <p:sp>
        <p:nvSpPr>
          <p:cNvPr id="90" name="Line 49"/>
          <p:cNvSpPr>
            <a:spLocks noChangeShapeType="1"/>
          </p:cNvSpPr>
          <p:nvPr/>
        </p:nvSpPr>
        <p:spPr bwMode="auto">
          <a:xfrm flipH="1">
            <a:off x="2360712" y="2426619"/>
            <a:ext cx="0" cy="377299"/>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91" name="Text Box 101"/>
          <p:cNvSpPr txBox="1">
            <a:spLocks noChangeArrowheads="1"/>
          </p:cNvSpPr>
          <p:nvPr/>
        </p:nvSpPr>
        <p:spPr bwMode="auto">
          <a:xfrm>
            <a:off x="1038082" y="3248778"/>
            <a:ext cx="55410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zh-CN" altLang="en-US" sz="1800" b="1" dirty="0" smtClean="0">
                <a:latin typeface="+mn-lt"/>
                <a:ea typeface="黑体" panose="02010609060101010101" pitchFamily="2" charset="-122"/>
              </a:rPr>
              <a:t>毫米波</a:t>
            </a:r>
            <a:endParaRPr kumimoji="1" lang="zh-CN" altLang="en-US" sz="1800" b="1" dirty="0">
              <a:latin typeface="+mn-lt"/>
              <a:ea typeface="黑体" panose="02010609060101010101" pitchFamily="2" charset="-122"/>
            </a:endParaRPr>
          </a:p>
        </p:txBody>
      </p:sp>
      <p:sp>
        <p:nvSpPr>
          <p:cNvPr id="92" name="Text Box 101"/>
          <p:cNvSpPr txBox="1">
            <a:spLocks noChangeArrowheads="1"/>
          </p:cNvSpPr>
          <p:nvPr/>
        </p:nvSpPr>
        <p:spPr bwMode="auto">
          <a:xfrm>
            <a:off x="3387942" y="3252762"/>
            <a:ext cx="55410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kumimoji="1" lang="zh-CN" altLang="en-US" sz="1800" b="1" dirty="0" smtClean="0">
                <a:latin typeface="+mn-lt"/>
                <a:ea typeface="黑体" panose="02010609060101010101" pitchFamily="2" charset="-122"/>
              </a:rPr>
              <a:t>可见光</a:t>
            </a:r>
            <a:endParaRPr kumimoji="1" lang="zh-CN" altLang="en-US" sz="1800" b="1" dirty="0">
              <a:latin typeface="+mn-lt"/>
              <a:ea typeface="黑体" panose="02010609060101010101" pitchFamily="2" charset="-122"/>
            </a:endParaRPr>
          </a:p>
        </p:txBody>
      </p:sp>
      <p:sp>
        <p:nvSpPr>
          <p:cNvPr id="2" name="椭圆 1"/>
          <p:cNvSpPr/>
          <p:nvPr/>
        </p:nvSpPr>
        <p:spPr bwMode="auto">
          <a:xfrm>
            <a:off x="4198681" y="4293096"/>
            <a:ext cx="3778656" cy="1055056"/>
          </a:xfrm>
          <a:prstGeom prst="ellipse">
            <a:avLst/>
          </a:prstGeom>
          <a:noFill/>
          <a:ln w="38100" cap="flat" cmpd="sng" algn="ctr">
            <a:solidFill>
              <a:srgbClr val="FF0000"/>
            </a:solidFill>
            <a:prstDash val="dash"/>
            <a:round/>
            <a:headEnd type="none" w="med" len="med"/>
            <a:tailEnd type="none" w="med" len="med"/>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Arial" panose="020B0604020202020204" pitchFamily="34" charset="0"/>
            </a:endParaRPr>
          </a:p>
        </p:txBody>
      </p:sp>
      <p:sp>
        <p:nvSpPr>
          <p:cNvPr id="94" name="Text Box 99"/>
          <p:cNvSpPr txBox="1">
            <a:spLocks noChangeArrowheads="1"/>
          </p:cNvSpPr>
          <p:nvPr/>
        </p:nvSpPr>
        <p:spPr bwMode="auto">
          <a:xfrm>
            <a:off x="5192225" y="4303388"/>
            <a:ext cx="1666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kumimoji="1" lang="zh-CN" altLang="en-US" sz="1800" b="1" dirty="0" smtClean="0">
                <a:solidFill>
                  <a:srgbClr val="FF0000"/>
                </a:solidFill>
                <a:latin typeface="+mn-lt"/>
                <a:ea typeface="黑体" panose="02010609060101010101" pitchFamily="2" charset="-122"/>
              </a:rPr>
              <a:t>乱序</a:t>
            </a:r>
            <a:endParaRPr kumimoji="1" lang="en-US" altLang="zh-CN" sz="1800" b="1" dirty="0">
              <a:solidFill>
                <a:srgbClr val="FF0000"/>
              </a:solidFill>
              <a:latin typeface="+mn-lt"/>
              <a:ea typeface="黑体" panose="02010609060101010101" pitchFamily="2" charset="-122"/>
            </a:endParaRPr>
          </a:p>
        </p:txBody>
      </p:sp>
    </p:spTree>
    <p:extLst>
      <p:ext uri="{BB962C8B-B14F-4D97-AF65-F5344CB8AC3E}">
        <p14:creationId xmlns:p14="http://schemas.microsoft.com/office/powerpoint/2010/main" val="10482853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algn="ctr"/>
            <a:r>
              <a:rPr lang="en-US" altLang="zh-CN" sz="4000"/>
              <a:t>TCP </a:t>
            </a:r>
            <a:r>
              <a:rPr lang="zh-CN" altLang="en-US" sz="4000"/>
              <a:t>面向流的概念 </a:t>
            </a:r>
          </a:p>
        </p:txBody>
      </p:sp>
      <p:grpSp>
        <p:nvGrpSpPr>
          <p:cNvPr id="71" name="Group 3"/>
          <p:cNvGrpSpPr/>
          <p:nvPr/>
        </p:nvGrpSpPr>
        <p:grpSpPr bwMode="auto">
          <a:xfrm>
            <a:off x="673546" y="1086531"/>
            <a:ext cx="8743950" cy="4268128"/>
            <a:chOff x="139" y="1169"/>
            <a:chExt cx="5508" cy="2665"/>
          </a:xfrm>
        </p:grpSpPr>
        <p:sp>
          <p:nvSpPr>
            <p:cNvPr id="72" name="Text Box 4"/>
            <p:cNvSpPr txBox="1">
              <a:spLocks noChangeArrowheads="1"/>
            </p:cNvSpPr>
            <p:nvPr/>
          </p:nvSpPr>
          <p:spPr bwMode="auto">
            <a:xfrm>
              <a:off x="503" y="1309"/>
              <a:ext cx="523" cy="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7200">
                  <a:latin typeface="+mn-lt"/>
                  <a:ea typeface="黑体" panose="02010609060101010101" pitchFamily="2" charset="-122"/>
                  <a:sym typeface="Wingdings" panose="05000000000000000000" pitchFamily="2" charset="2"/>
                </a:rPr>
                <a:t></a:t>
              </a:r>
              <a:endParaRPr lang="en-US" altLang="zh-CN" sz="7200">
                <a:latin typeface="+mn-lt"/>
                <a:ea typeface="黑体" panose="02010609060101010101" pitchFamily="2" charset="-122"/>
              </a:endParaRPr>
            </a:p>
          </p:txBody>
        </p:sp>
        <p:sp>
          <p:nvSpPr>
            <p:cNvPr id="73" name="AutoShape 5"/>
            <p:cNvSpPr>
              <a:spLocks noChangeArrowheads="1"/>
            </p:cNvSpPr>
            <p:nvPr/>
          </p:nvSpPr>
          <p:spPr bwMode="auto">
            <a:xfrm>
              <a:off x="1900" y="3539"/>
              <a:ext cx="196" cy="155"/>
            </a:xfrm>
            <a:prstGeom prst="rightArrow">
              <a:avLst>
                <a:gd name="adj1" fmla="val 50000"/>
                <a:gd name="adj2" fmla="val 31613"/>
              </a:avLst>
            </a:prstGeom>
            <a:solidFill>
              <a:srgbClr val="C00000"/>
            </a:solidFill>
            <a:ln w="9525">
              <a:solidFill>
                <a:srgbClr val="C0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74" name="AutoShape 6"/>
            <p:cNvSpPr>
              <a:spLocks noChangeArrowheads="1"/>
            </p:cNvSpPr>
            <p:nvPr/>
          </p:nvSpPr>
          <p:spPr bwMode="auto">
            <a:xfrm>
              <a:off x="4673" y="3539"/>
              <a:ext cx="194" cy="155"/>
            </a:xfrm>
            <a:prstGeom prst="rightArrow">
              <a:avLst>
                <a:gd name="adj1" fmla="val 50000"/>
                <a:gd name="adj2" fmla="val 31290"/>
              </a:avLst>
            </a:prstGeom>
            <a:solidFill>
              <a:srgbClr val="C00000"/>
            </a:solidFill>
            <a:ln w="9525">
              <a:solidFill>
                <a:srgbClr val="C0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75" name="AutoShape 7"/>
            <p:cNvSpPr>
              <a:spLocks noChangeArrowheads="1"/>
            </p:cNvSpPr>
            <p:nvPr/>
          </p:nvSpPr>
          <p:spPr bwMode="auto">
            <a:xfrm>
              <a:off x="3116" y="3539"/>
              <a:ext cx="196" cy="155"/>
            </a:xfrm>
            <a:prstGeom prst="rightArrow">
              <a:avLst>
                <a:gd name="adj1" fmla="val 50000"/>
                <a:gd name="adj2" fmla="val 31613"/>
              </a:avLst>
            </a:prstGeom>
            <a:solidFill>
              <a:srgbClr val="C00000"/>
            </a:solidFill>
            <a:ln w="9525">
              <a:solidFill>
                <a:srgbClr val="C0000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76" name="Text Box 8"/>
            <p:cNvSpPr txBox="1">
              <a:spLocks noChangeArrowheads="1"/>
            </p:cNvSpPr>
            <p:nvPr/>
          </p:nvSpPr>
          <p:spPr bwMode="auto">
            <a:xfrm>
              <a:off x="255" y="2338"/>
              <a:ext cx="5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a:solidFill>
                    <a:srgbClr val="C00000"/>
                  </a:solidFill>
                  <a:latin typeface="+mn-lt"/>
                  <a:ea typeface="黑体" panose="02010609060101010101" pitchFamily="2" charset="-122"/>
                </a:rPr>
                <a:t>端口</a:t>
              </a:r>
            </a:p>
          </p:txBody>
        </p:sp>
        <p:sp>
          <p:nvSpPr>
            <p:cNvPr id="77" name="Line 9"/>
            <p:cNvSpPr>
              <a:spLocks noChangeShapeType="1"/>
            </p:cNvSpPr>
            <p:nvPr/>
          </p:nvSpPr>
          <p:spPr bwMode="auto">
            <a:xfrm>
              <a:off x="757" y="1883"/>
              <a:ext cx="5" cy="744"/>
            </a:xfrm>
            <a:prstGeom prst="line">
              <a:avLst/>
            </a:prstGeom>
            <a:noFill/>
            <a:ln w="3810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78" name="Text Box 10"/>
            <p:cNvSpPr txBox="1">
              <a:spLocks noChangeArrowheads="1"/>
            </p:cNvSpPr>
            <p:nvPr/>
          </p:nvSpPr>
          <p:spPr bwMode="auto">
            <a:xfrm rot="5400000">
              <a:off x="826" y="2251"/>
              <a:ext cx="27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2000">
                  <a:latin typeface="+mn-lt"/>
                  <a:ea typeface="黑体" panose="02010609060101010101" pitchFamily="2" charset="-122"/>
                </a:rPr>
                <a:t>…</a:t>
              </a:r>
            </a:p>
          </p:txBody>
        </p:sp>
        <p:sp>
          <p:nvSpPr>
            <p:cNvPr id="80" name="Rectangle 12"/>
            <p:cNvSpPr>
              <a:spLocks noChangeArrowheads="1"/>
            </p:cNvSpPr>
            <p:nvPr/>
          </p:nvSpPr>
          <p:spPr bwMode="auto">
            <a:xfrm>
              <a:off x="860" y="1993"/>
              <a:ext cx="411" cy="107"/>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81" name="Rectangle 13"/>
            <p:cNvSpPr>
              <a:spLocks noChangeArrowheads="1"/>
            </p:cNvSpPr>
            <p:nvPr/>
          </p:nvSpPr>
          <p:spPr bwMode="auto">
            <a:xfrm>
              <a:off x="860" y="2154"/>
              <a:ext cx="102" cy="110"/>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82" name="Rectangle 14"/>
            <p:cNvSpPr>
              <a:spLocks noChangeArrowheads="1"/>
            </p:cNvSpPr>
            <p:nvPr/>
          </p:nvSpPr>
          <p:spPr bwMode="auto">
            <a:xfrm>
              <a:off x="860" y="2479"/>
              <a:ext cx="257" cy="110"/>
            </a:xfrm>
            <a:prstGeom prst="rect">
              <a:avLst/>
            </a:prstGeom>
            <a:solidFill>
              <a:srgbClr val="CC00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83" name="Rectangle 15"/>
            <p:cNvSpPr>
              <a:spLocks noChangeArrowheads="1"/>
            </p:cNvSpPr>
            <p:nvPr/>
          </p:nvSpPr>
          <p:spPr bwMode="auto">
            <a:xfrm>
              <a:off x="139" y="2696"/>
              <a:ext cx="1236" cy="706"/>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r>
                <a:rPr lang="en-US" altLang="zh-CN" sz="2800" b="1">
                  <a:latin typeface="+mn-lt"/>
                  <a:ea typeface="黑体" panose="02010609060101010101" pitchFamily="2" charset="-122"/>
                </a:rPr>
                <a:t>TCP</a:t>
              </a:r>
            </a:p>
            <a:p>
              <a:endParaRPr lang="en-US" altLang="zh-CN" sz="1200" b="1">
                <a:latin typeface="+mn-lt"/>
                <a:ea typeface="黑体" panose="02010609060101010101" pitchFamily="2" charset="-122"/>
              </a:endParaRPr>
            </a:p>
            <a:p>
              <a:endParaRPr lang="en-US" altLang="zh-CN" b="1">
                <a:latin typeface="+mn-lt"/>
                <a:ea typeface="黑体" panose="02010609060101010101" pitchFamily="2" charset="-122"/>
              </a:endParaRPr>
            </a:p>
          </p:txBody>
        </p:sp>
        <p:sp>
          <p:nvSpPr>
            <p:cNvPr id="84" name="Line 16"/>
            <p:cNvSpPr>
              <a:spLocks noChangeShapeType="1"/>
            </p:cNvSpPr>
            <p:nvPr/>
          </p:nvSpPr>
          <p:spPr bwMode="auto">
            <a:xfrm flipV="1">
              <a:off x="5030" y="1883"/>
              <a:ext cx="0" cy="813"/>
            </a:xfrm>
            <a:prstGeom prst="line">
              <a:avLst/>
            </a:prstGeom>
            <a:noFill/>
            <a:ln w="3810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85" name="Text Box 17"/>
            <p:cNvSpPr txBox="1">
              <a:spLocks noChangeArrowheads="1"/>
            </p:cNvSpPr>
            <p:nvPr/>
          </p:nvSpPr>
          <p:spPr bwMode="auto">
            <a:xfrm rot="5400000">
              <a:off x="5098" y="2254"/>
              <a:ext cx="27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2000">
                  <a:latin typeface="+mn-lt"/>
                  <a:ea typeface="黑体" panose="02010609060101010101" pitchFamily="2" charset="-122"/>
                </a:rPr>
                <a:t>…</a:t>
              </a:r>
            </a:p>
          </p:txBody>
        </p:sp>
        <p:sp>
          <p:nvSpPr>
            <p:cNvPr id="86" name="Rectangle 18"/>
            <p:cNvSpPr>
              <a:spLocks noChangeArrowheads="1"/>
            </p:cNvSpPr>
            <p:nvPr/>
          </p:nvSpPr>
          <p:spPr bwMode="auto">
            <a:xfrm>
              <a:off x="5133" y="2479"/>
              <a:ext cx="309" cy="110"/>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87" name="Rectangle 19"/>
            <p:cNvSpPr>
              <a:spLocks noChangeArrowheads="1"/>
            </p:cNvSpPr>
            <p:nvPr/>
          </p:nvSpPr>
          <p:spPr bwMode="auto">
            <a:xfrm>
              <a:off x="4412" y="2696"/>
              <a:ext cx="1235" cy="706"/>
            </a:xfrm>
            <a:prstGeom prst="rect">
              <a:avLst/>
            </a:prstGeom>
            <a:solidFill>
              <a:srgbClr val="FFFF99"/>
            </a:solidFill>
            <a:ln w="19050">
              <a:solidFill>
                <a:schemeClr val="tx1"/>
              </a:solidFill>
              <a:miter lim="800000"/>
            </a:ln>
            <a:effectLst>
              <a:outerShdw dist="35921" dir="2700000" algn="ctr" rotWithShape="0">
                <a:schemeClr val="bg2"/>
              </a:outerShdw>
            </a:effectLst>
          </p:spPr>
          <p:txBody>
            <a:bodyPr wrap="none" anchor="ctr"/>
            <a:lstStyle/>
            <a:p>
              <a:r>
                <a:rPr lang="en-US" altLang="zh-CN" sz="2800" b="1">
                  <a:latin typeface="+mn-lt"/>
                  <a:ea typeface="黑体" panose="02010609060101010101" pitchFamily="2" charset="-122"/>
                </a:rPr>
                <a:t>TCP</a:t>
              </a:r>
            </a:p>
            <a:p>
              <a:endParaRPr lang="en-US" altLang="zh-CN" sz="1200" b="1">
                <a:latin typeface="+mn-lt"/>
                <a:ea typeface="黑体" panose="02010609060101010101" pitchFamily="2" charset="-122"/>
              </a:endParaRPr>
            </a:p>
            <a:p>
              <a:endParaRPr lang="en-US" altLang="zh-CN" b="1">
                <a:latin typeface="+mn-lt"/>
                <a:ea typeface="黑体" panose="02010609060101010101" pitchFamily="2" charset="-122"/>
              </a:endParaRPr>
            </a:p>
          </p:txBody>
        </p:sp>
        <p:sp>
          <p:nvSpPr>
            <p:cNvPr id="88" name="Rectangle 20"/>
            <p:cNvSpPr>
              <a:spLocks noChangeArrowheads="1"/>
            </p:cNvSpPr>
            <p:nvPr/>
          </p:nvSpPr>
          <p:spPr bwMode="auto">
            <a:xfrm>
              <a:off x="4547" y="3042"/>
              <a:ext cx="979" cy="275"/>
            </a:xfrm>
            <a:prstGeom prst="rect">
              <a:avLst/>
            </a:prstGeom>
            <a:solidFill>
              <a:srgbClr val="FF99FF"/>
            </a:solidFill>
            <a:ln w="19050">
              <a:solidFill>
                <a:schemeClr val="tx2"/>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b="1" dirty="0">
                  <a:latin typeface="+mn-lt"/>
                  <a:ea typeface="黑体" panose="02010609060101010101" pitchFamily="2" charset="-122"/>
                </a:rPr>
                <a:t>接收缓存</a:t>
              </a:r>
            </a:p>
          </p:txBody>
        </p:sp>
        <p:sp>
          <p:nvSpPr>
            <p:cNvPr id="89" name="Freeform 21"/>
            <p:cNvSpPr/>
            <p:nvPr/>
          </p:nvSpPr>
          <p:spPr bwMode="auto">
            <a:xfrm>
              <a:off x="757" y="3402"/>
              <a:ext cx="4273" cy="432"/>
            </a:xfrm>
            <a:custGeom>
              <a:avLst/>
              <a:gdLst>
                <a:gd name="T0" fmla="*/ 0 w 3264"/>
                <a:gd name="T1" fmla="*/ 0 h 384"/>
                <a:gd name="T2" fmla="*/ 0 w 3264"/>
                <a:gd name="T3" fmla="*/ 432 h 384"/>
                <a:gd name="T4" fmla="*/ 4273 w 3264"/>
                <a:gd name="T5" fmla="*/ 432 h 384"/>
                <a:gd name="T6" fmla="*/ 4273 w 3264"/>
                <a:gd name="T7" fmla="*/ 0 h 3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64" h="384">
                  <a:moveTo>
                    <a:pt x="0" y="0"/>
                  </a:moveTo>
                  <a:lnTo>
                    <a:pt x="0" y="384"/>
                  </a:lnTo>
                  <a:lnTo>
                    <a:pt x="3264" y="384"/>
                  </a:lnTo>
                  <a:lnTo>
                    <a:pt x="3264" y="0"/>
                  </a:lnTo>
                </a:path>
              </a:pathLst>
            </a:custGeom>
            <a:noFill/>
            <a:ln w="7620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90" name="Rectangle 22"/>
            <p:cNvSpPr>
              <a:spLocks noChangeArrowheads="1"/>
            </p:cNvSpPr>
            <p:nvPr/>
          </p:nvSpPr>
          <p:spPr bwMode="auto">
            <a:xfrm>
              <a:off x="275" y="3042"/>
              <a:ext cx="977" cy="275"/>
            </a:xfrm>
            <a:prstGeom prst="rect">
              <a:avLst/>
            </a:prstGeom>
            <a:solidFill>
              <a:srgbClr val="FF99FF"/>
            </a:solidFill>
            <a:ln w="19050">
              <a:solidFill>
                <a:schemeClr val="tx2"/>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b="1" dirty="0">
                  <a:latin typeface="+mn-lt"/>
                  <a:ea typeface="黑体" panose="02010609060101010101" pitchFamily="2" charset="-122"/>
                </a:rPr>
                <a:t>发送缓存</a:t>
              </a:r>
            </a:p>
          </p:txBody>
        </p:sp>
        <p:sp>
          <p:nvSpPr>
            <p:cNvPr id="91" name="Rectangle 23"/>
            <p:cNvSpPr>
              <a:spLocks noChangeArrowheads="1"/>
            </p:cNvSpPr>
            <p:nvPr/>
          </p:nvSpPr>
          <p:spPr bwMode="auto">
            <a:xfrm>
              <a:off x="980" y="3466"/>
              <a:ext cx="936" cy="278"/>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r>
                <a:rPr lang="zh-CN" altLang="en-US" sz="2000" b="1" dirty="0">
                  <a:latin typeface="+mn-lt"/>
                  <a:ea typeface="黑体" panose="02010609060101010101" pitchFamily="2" charset="-122"/>
                </a:rPr>
                <a:t>报文段</a:t>
              </a:r>
            </a:p>
          </p:txBody>
        </p:sp>
        <p:sp>
          <p:nvSpPr>
            <p:cNvPr id="92" name="Text Box 24"/>
            <p:cNvSpPr txBox="1">
              <a:spLocks noChangeArrowheads="1"/>
            </p:cNvSpPr>
            <p:nvPr/>
          </p:nvSpPr>
          <p:spPr bwMode="auto">
            <a:xfrm>
              <a:off x="3382" y="3436"/>
              <a:ext cx="27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2000">
                  <a:latin typeface="+mn-lt"/>
                  <a:ea typeface="黑体" panose="02010609060101010101" pitchFamily="2" charset="-122"/>
                </a:rPr>
                <a:t>…</a:t>
              </a:r>
            </a:p>
          </p:txBody>
        </p:sp>
        <p:sp>
          <p:nvSpPr>
            <p:cNvPr id="93" name="Rectangle 25"/>
            <p:cNvSpPr>
              <a:spLocks noChangeArrowheads="1"/>
            </p:cNvSpPr>
            <p:nvPr/>
          </p:nvSpPr>
          <p:spPr bwMode="auto">
            <a:xfrm>
              <a:off x="2216" y="3466"/>
              <a:ext cx="936" cy="278"/>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r>
                <a:rPr lang="zh-CN" altLang="en-US" sz="2000" b="1">
                  <a:latin typeface="+mn-lt"/>
                  <a:ea typeface="黑体" panose="02010609060101010101" pitchFamily="2" charset="-122"/>
                </a:rPr>
                <a:t>报文段</a:t>
              </a:r>
            </a:p>
          </p:txBody>
        </p:sp>
        <p:sp>
          <p:nvSpPr>
            <p:cNvPr id="94" name="Rectangle 26"/>
            <p:cNvSpPr>
              <a:spLocks noChangeArrowheads="1"/>
            </p:cNvSpPr>
            <p:nvPr/>
          </p:nvSpPr>
          <p:spPr bwMode="auto">
            <a:xfrm>
              <a:off x="3760" y="3466"/>
              <a:ext cx="936" cy="278"/>
            </a:xfrm>
            <a:prstGeom prst="rect">
              <a:avLst/>
            </a:prstGeom>
            <a:solidFill>
              <a:srgbClr val="66CCFF"/>
            </a:solidFill>
            <a:ln w="19050">
              <a:solidFill>
                <a:schemeClr val="tx1"/>
              </a:solidFill>
              <a:miter lim="800000"/>
            </a:ln>
            <a:effectLst>
              <a:outerShdw dist="35921" dir="2700000" algn="ctr" rotWithShape="0">
                <a:schemeClr val="bg2"/>
              </a:outerShdw>
            </a:effectLst>
          </p:spPr>
          <p:txBody>
            <a:bodyPr wrap="none" anchor="ctr"/>
            <a:lstStyle/>
            <a:p>
              <a:pPr algn="ctr"/>
              <a:r>
                <a:rPr lang="zh-CN" altLang="en-US" sz="2000" b="1">
                  <a:latin typeface="+mn-lt"/>
                  <a:ea typeface="黑体" panose="02010609060101010101" pitchFamily="2" charset="-122"/>
                </a:rPr>
                <a:t>报文段</a:t>
              </a:r>
            </a:p>
          </p:txBody>
        </p:sp>
        <p:sp>
          <p:nvSpPr>
            <p:cNvPr id="95" name="Rectangle 27"/>
            <p:cNvSpPr>
              <a:spLocks noChangeArrowheads="1"/>
            </p:cNvSpPr>
            <p:nvPr/>
          </p:nvSpPr>
          <p:spPr bwMode="auto">
            <a:xfrm>
              <a:off x="5133" y="2154"/>
              <a:ext cx="309" cy="110"/>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96" name="Rectangle 28"/>
            <p:cNvSpPr>
              <a:spLocks noChangeArrowheads="1"/>
            </p:cNvSpPr>
            <p:nvPr/>
          </p:nvSpPr>
          <p:spPr bwMode="auto">
            <a:xfrm>
              <a:off x="5133" y="1993"/>
              <a:ext cx="309" cy="107"/>
            </a:xfrm>
            <a:prstGeom prst="rect">
              <a:avLst/>
            </a:prstGeom>
            <a:solidFill>
              <a:srgbClr val="99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97" name="Text Box 29"/>
            <p:cNvSpPr txBox="1">
              <a:spLocks noChangeArrowheads="1"/>
            </p:cNvSpPr>
            <p:nvPr/>
          </p:nvSpPr>
          <p:spPr bwMode="auto">
            <a:xfrm>
              <a:off x="4510" y="2354"/>
              <a:ext cx="5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a:solidFill>
                    <a:srgbClr val="C00000"/>
                  </a:solidFill>
                  <a:latin typeface="+mn-lt"/>
                  <a:ea typeface="黑体" panose="02010609060101010101" pitchFamily="2" charset="-122"/>
                </a:rPr>
                <a:t>端口</a:t>
              </a:r>
            </a:p>
          </p:txBody>
        </p:sp>
        <p:sp>
          <p:nvSpPr>
            <p:cNvPr id="98" name="Text Box 30"/>
            <p:cNvSpPr txBox="1">
              <a:spLocks noChangeArrowheads="1"/>
            </p:cNvSpPr>
            <p:nvPr/>
          </p:nvSpPr>
          <p:spPr bwMode="auto">
            <a:xfrm>
              <a:off x="401" y="1169"/>
              <a:ext cx="7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r>
                <a:rPr lang="zh-CN" altLang="en-US">
                  <a:latin typeface="+mn-lt"/>
                  <a:ea typeface="黑体" panose="02010609060101010101" pitchFamily="2" charset="-122"/>
                </a:rPr>
                <a:t>发送端</a:t>
              </a:r>
            </a:p>
          </p:txBody>
        </p:sp>
        <p:sp>
          <p:nvSpPr>
            <p:cNvPr id="99" name="Text Box 31"/>
            <p:cNvSpPr txBox="1">
              <a:spLocks noChangeArrowheads="1"/>
            </p:cNvSpPr>
            <p:nvPr/>
          </p:nvSpPr>
          <p:spPr bwMode="auto">
            <a:xfrm>
              <a:off x="4671" y="1170"/>
              <a:ext cx="7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r>
                <a:rPr lang="zh-CN" altLang="en-US">
                  <a:latin typeface="+mn-lt"/>
                  <a:ea typeface="黑体" panose="02010609060101010101" pitchFamily="2" charset="-122"/>
                </a:rPr>
                <a:t>接收端</a:t>
              </a:r>
            </a:p>
          </p:txBody>
        </p:sp>
        <p:sp>
          <p:nvSpPr>
            <p:cNvPr id="100" name="AutoShape 32"/>
            <p:cNvSpPr>
              <a:spLocks noChangeArrowheads="1"/>
            </p:cNvSpPr>
            <p:nvPr/>
          </p:nvSpPr>
          <p:spPr bwMode="auto">
            <a:xfrm>
              <a:off x="1375" y="1945"/>
              <a:ext cx="1141" cy="622"/>
            </a:xfrm>
            <a:prstGeom prst="wedgeRoundRectCallout">
              <a:avLst>
                <a:gd name="adj1" fmla="val -74366"/>
                <a:gd name="adj2" fmla="val 137620"/>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endParaRPr lang="zh-CN" altLang="zh-CN" sz="3200" b="1">
                <a:latin typeface="+mn-lt"/>
                <a:ea typeface="黑体" panose="02010609060101010101" pitchFamily="2" charset="-122"/>
              </a:endParaRPr>
            </a:p>
          </p:txBody>
        </p:sp>
        <p:sp>
          <p:nvSpPr>
            <p:cNvPr id="101" name="Text Box 33"/>
            <p:cNvSpPr txBox="1">
              <a:spLocks noChangeArrowheads="1"/>
            </p:cNvSpPr>
            <p:nvPr/>
          </p:nvSpPr>
          <p:spPr bwMode="auto">
            <a:xfrm>
              <a:off x="1394" y="2001"/>
              <a:ext cx="1091"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r>
                <a:rPr lang="zh-CN" altLang="en-US">
                  <a:latin typeface="+mn-lt"/>
                  <a:ea typeface="黑体" panose="02010609060101010101" pitchFamily="2" charset="-122"/>
                </a:rPr>
                <a:t>向发送缓存</a:t>
              </a:r>
            </a:p>
            <a:p>
              <a:pPr eaLnBrk="1" hangingPunct="1"/>
              <a:r>
                <a:rPr lang="zh-CN" altLang="en-US">
                  <a:latin typeface="+mn-lt"/>
                  <a:ea typeface="黑体" panose="02010609060101010101" pitchFamily="2" charset="-122"/>
                </a:rPr>
                <a:t>写入数据块</a:t>
              </a:r>
            </a:p>
          </p:txBody>
        </p:sp>
        <p:sp>
          <p:nvSpPr>
            <p:cNvPr id="102" name="AutoShape 34"/>
            <p:cNvSpPr>
              <a:spLocks noChangeArrowheads="1"/>
            </p:cNvSpPr>
            <p:nvPr/>
          </p:nvSpPr>
          <p:spPr bwMode="auto">
            <a:xfrm>
              <a:off x="2988" y="1965"/>
              <a:ext cx="1104" cy="622"/>
            </a:xfrm>
            <a:prstGeom prst="wedgeRoundRectCallout">
              <a:avLst>
                <a:gd name="adj1" fmla="val 97102"/>
                <a:gd name="adj2" fmla="val 139389"/>
                <a:gd name="adj3" fmla="val 16667"/>
              </a:avLst>
            </a:prstGeom>
            <a:solidFill>
              <a:srgbClr val="CCECFF"/>
            </a:solidFill>
            <a:ln w="9525">
              <a:solidFill>
                <a:schemeClr val="tx1"/>
              </a:solidFill>
              <a:miter lim="800000"/>
            </a:ln>
            <a:effectLst>
              <a:outerShdw dist="35921" dir="2700000" algn="ctr" rotWithShape="0">
                <a:schemeClr val="bg2"/>
              </a:outerShdw>
            </a:effectLst>
          </p:spPr>
          <p:txBody>
            <a:bodyPr/>
            <a:lstStyle/>
            <a:p>
              <a:endParaRPr lang="zh-CN" altLang="zh-CN" sz="3200" b="1">
                <a:latin typeface="+mn-lt"/>
                <a:ea typeface="黑体" panose="02010609060101010101" pitchFamily="2" charset="-122"/>
              </a:endParaRPr>
            </a:p>
          </p:txBody>
        </p:sp>
        <p:sp>
          <p:nvSpPr>
            <p:cNvPr id="103" name="Text Box 35"/>
            <p:cNvSpPr txBox="1">
              <a:spLocks noChangeArrowheads="1"/>
            </p:cNvSpPr>
            <p:nvPr/>
          </p:nvSpPr>
          <p:spPr bwMode="auto">
            <a:xfrm>
              <a:off x="3007" y="2012"/>
              <a:ext cx="1091"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r>
                <a:rPr lang="zh-CN" altLang="en-US">
                  <a:latin typeface="+mn-lt"/>
                  <a:ea typeface="黑体" panose="02010609060101010101" pitchFamily="2" charset="-122"/>
                </a:rPr>
                <a:t>从接收缓存</a:t>
              </a:r>
            </a:p>
            <a:p>
              <a:pPr eaLnBrk="1" hangingPunct="1"/>
              <a:r>
                <a:rPr lang="zh-CN" altLang="en-US">
                  <a:latin typeface="+mn-lt"/>
                  <a:ea typeface="黑体" panose="02010609060101010101" pitchFamily="2" charset="-122"/>
                </a:rPr>
                <a:t>读取数据块</a:t>
              </a:r>
            </a:p>
          </p:txBody>
        </p:sp>
        <p:sp>
          <p:nvSpPr>
            <p:cNvPr id="104" name="Text Box 36"/>
            <p:cNvSpPr txBox="1">
              <a:spLocks noChangeArrowheads="1"/>
            </p:cNvSpPr>
            <p:nvPr/>
          </p:nvSpPr>
          <p:spPr bwMode="auto">
            <a:xfrm>
              <a:off x="910" y="1474"/>
              <a:ext cx="88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a:latin typeface="+mn-lt"/>
                  <a:ea typeface="黑体" panose="02010609060101010101" pitchFamily="2" charset="-122"/>
                </a:rPr>
                <a:t>应用进程</a:t>
              </a:r>
            </a:p>
          </p:txBody>
        </p:sp>
        <p:sp>
          <p:nvSpPr>
            <p:cNvPr id="105" name="Text Box 37"/>
            <p:cNvSpPr txBox="1">
              <a:spLocks noChangeArrowheads="1"/>
            </p:cNvSpPr>
            <p:nvPr/>
          </p:nvSpPr>
          <p:spPr bwMode="auto">
            <a:xfrm>
              <a:off x="4001" y="1475"/>
              <a:ext cx="888"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a:latin typeface="+mn-lt"/>
                  <a:ea typeface="黑体" panose="02010609060101010101" pitchFamily="2" charset="-122"/>
                </a:rPr>
                <a:t>应用进程</a:t>
              </a:r>
            </a:p>
          </p:txBody>
        </p:sp>
        <p:sp>
          <p:nvSpPr>
            <p:cNvPr id="106" name="Text Box 38"/>
            <p:cNvSpPr txBox="1">
              <a:spLocks noChangeArrowheads="1"/>
            </p:cNvSpPr>
            <p:nvPr/>
          </p:nvSpPr>
          <p:spPr bwMode="auto">
            <a:xfrm>
              <a:off x="4772" y="1339"/>
              <a:ext cx="519" cy="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7200">
                  <a:latin typeface="+mn-lt"/>
                  <a:ea typeface="黑体" panose="02010609060101010101" pitchFamily="2" charset="-122"/>
                  <a:sym typeface="Wingdings" panose="05000000000000000000" pitchFamily="2" charset="2"/>
                </a:rPr>
                <a:t></a:t>
              </a:r>
              <a:endParaRPr lang="en-US" altLang="zh-CN" sz="7200">
                <a:latin typeface="+mn-lt"/>
                <a:ea typeface="黑体" panose="02010609060101010101" pitchFamily="2" charset="-122"/>
              </a:endParaRPr>
            </a:p>
          </p:txBody>
        </p:sp>
        <p:sp>
          <p:nvSpPr>
            <p:cNvPr id="107" name="Rectangle 39"/>
            <p:cNvSpPr>
              <a:spLocks noChangeArrowheads="1"/>
            </p:cNvSpPr>
            <p:nvPr/>
          </p:nvSpPr>
          <p:spPr bwMode="auto">
            <a:xfrm>
              <a:off x="688" y="2610"/>
              <a:ext cx="148" cy="147"/>
            </a:xfrm>
            <a:prstGeom prst="rect">
              <a:avLst/>
            </a:prstGeom>
            <a:solidFill>
              <a:srgbClr val="CC6600"/>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08" name="Rectangle 40"/>
            <p:cNvSpPr>
              <a:spLocks noChangeArrowheads="1"/>
            </p:cNvSpPr>
            <p:nvPr/>
          </p:nvSpPr>
          <p:spPr bwMode="auto">
            <a:xfrm>
              <a:off x="4953" y="2610"/>
              <a:ext cx="148" cy="147"/>
            </a:xfrm>
            <a:prstGeom prst="rect">
              <a:avLst/>
            </a:prstGeom>
            <a:solidFill>
              <a:srgbClr val="CC6600"/>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grpSp>
      <p:sp>
        <p:nvSpPr>
          <p:cNvPr id="109" name="Rectangle 41"/>
          <p:cNvSpPr>
            <a:spLocks noChangeArrowheads="1"/>
          </p:cNvSpPr>
          <p:nvPr/>
        </p:nvSpPr>
        <p:spPr bwMode="auto">
          <a:xfrm>
            <a:off x="724918" y="5548473"/>
            <a:ext cx="8692580" cy="904863"/>
          </a:xfrm>
          <a:prstGeom prst="rect">
            <a:avLst/>
          </a:prstGeom>
          <a:solidFill>
            <a:srgbClr val="66FF66"/>
          </a:solidFill>
          <a:ln w="12700">
            <a:solidFill>
              <a:srgbClr val="000066"/>
            </a:solidFill>
          </a:ln>
          <a:effectLst/>
        </p:spPr>
        <p:txBody>
          <a:bodyPr wrap="square">
            <a:spAutoFit/>
          </a:bodyPr>
          <a:lstStyle/>
          <a:p>
            <a:pPr marL="176530" indent="-176530">
              <a:lnSpc>
                <a:spcPct val="110000"/>
              </a:lnSpc>
              <a:buFontTx/>
              <a:buChar char="•"/>
            </a:pPr>
            <a:r>
              <a:rPr lang="en-US" altLang="zh-CN" sz="2400" b="1" dirty="0" smtClean="0">
                <a:latin typeface="+mn-lt"/>
                <a:ea typeface="黑体" panose="02010609060101010101" pitchFamily="2" charset="-122"/>
              </a:rPr>
              <a:t>TCP </a:t>
            </a:r>
            <a:r>
              <a:rPr lang="zh-CN" altLang="en-US" sz="2400" b="1" dirty="0" smtClean="0">
                <a:solidFill>
                  <a:srgbClr val="FF0000"/>
                </a:solidFill>
                <a:latin typeface="+mn-lt"/>
                <a:ea typeface="黑体" panose="02010609060101010101" pitchFamily="2" charset="-122"/>
              </a:rPr>
              <a:t>不关心</a:t>
            </a:r>
            <a:r>
              <a:rPr lang="zh-CN" altLang="en-US" sz="2400" b="1" dirty="0" smtClean="0">
                <a:latin typeface="+mn-lt"/>
                <a:ea typeface="黑体" panose="02010609060101010101" pitchFamily="2" charset="-122"/>
              </a:rPr>
              <a:t>应用</a:t>
            </a:r>
            <a:r>
              <a:rPr lang="zh-CN" altLang="en-US" sz="2400" b="1" dirty="0">
                <a:latin typeface="+mn-lt"/>
                <a:ea typeface="黑体" panose="02010609060101010101" pitchFamily="2" charset="-122"/>
              </a:rPr>
              <a:t>进程一次把多长的报文发送</a:t>
            </a:r>
            <a:r>
              <a:rPr lang="zh-CN" altLang="en-US" sz="2400" b="1" dirty="0" smtClean="0">
                <a:latin typeface="+mn-lt"/>
                <a:ea typeface="黑体" panose="02010609060101010101" pitchFamily="2" charset="-122"/>
              </a:rPr>
              <a:t>到 </a:t>
            </a:r>
            <a:r>
              <a:rPr lang="en-US" altLang="zh-CN" sz="2400" b="1" dirty="0" smtClean="0">
                <a:latin typeface="+mn-lt"/>
                <a:ea typeface="黑体" panose="02010609060101010101" pitchFamily="2" charset="-122"/>
              </a:rPr>
              <a:t>TCP </a:t>
            </a:r>
            <a:r>
              <a:rPr lang="zh-CN" altLang="en-US" sz="2400" b="1" dirty="0" smtClean="0">
                <a:latin typeface="+mn-lt"/>
                <a:ea typeface="黑体" panose="02010609060101010101" pitchFamily="2" charset="-122"/>
              </a:rPr>
              <a:t>缓存。</a:t>
            </a:r>
            <a:endParaRPr lang="zh-CN" altLang="en-US" sz="2400" b="1" dirty="0">
              <a:latin typeface="+mn-lt"/>
              <a:ea typeface="黑体" panose="02010609060101010101" pitchFamily="2" charset="-122"/>
            </a:endParaRPr>
          </a:p>
          <a:p>
            <a:pPr marL="176530" indent="-176530" algn="l">
              <a:lnSpc>
                <a:spcPct val="110000"/>
              </a:lnSpc>
              <a:buFontTx/>
              <a:buChar char="•"/>
            </a:pPr>
            <a:r>
              <a:rPr lang="en-US" altLang="zh-CN" sz="2400" b="1" dirty="0" smtClean="0">
                <a:solidFill>
                  <a:srgbClr val="C00000"/>
                </a:solidFill>
                <a:latin typeface="+mn-lt"/>
                <a:ea typeface="黑体" panose="02010609060101010101" pitchFamily="2" charset="-122"/>
              </a:rPr>
              <a:t>TCP </a:t>
            </a:r>
            <a:r>
              <a:rPr lang="zh-CN" altLang="en-US" sz="2400" b="1" dirty="0" smtClean="0">
                <a:solidFill>
                  <a:srgbClr val="C00000"/>
                </a:solidFill>
                <a:latin typeface="+mn-lt"/>
                <a:ea typeface="黑体" panose="02010609060101010101" pitchFamily="2" charset="-122"/>
              </a:rPr>
              <a:t>对</a:t>
            </a:r>
            <a:r>
              <a:rPr lang="zh-CN" altLang="en-US" sz="2400" b="1" dirty="0">
                <a:solidFill>
                  <a:srgbClr val="C00000"/>
                </a:solidFill>
                <a:latin typeface="+mn-lt"/>
                <a:ea typeface="黑体" panose="02010609060101010101" pitchFamily="2" charset="-122"/>
              </a:rPr>
              <a:t>连续的字节流进行分段，</a:t>
            </a:r>
            <a:r>
              <a:rPr lang="zh-CN" altLang="en-US" sz="2400" b="1" dirty="0" smtClean="0">
                <a:solidFill>
                  <a:srgbClr val="C00000"/>
                </a:solidFill>
                <a:latin typeface="+mn-lt"/>
                <a:ea typeface="黑体" panose="02010609060101010101" pitchFamily="2" charset="-122"/>
              </a:rPr>
              <a:t>形成 </a:t>
            </a:r>
            <a:r>
              <a:rPr lang="en-US" altLang="zh-CN" sz="2400" b="1" dirty="0" smtClean="0">
                <a:solidFill>
                  <a:srgbClr val="C00000"/>
                </a:solidFill>
                <a:latin typeface="+mn-lt"/>
                <a:ea typeface="黑体" panose="02010609060101010101" pitchFamily="2" charset="-122"/>
              </a:rPr>
              <a:t>TCP </a:t>
            </a:r>
            <a:r>
              <a:rPr lang="zh-CN" altLang="en-US" sz="2400" b="1" dirty="0" smtClean="0">
                <a:solidFill>
                  <a:srgbClr val="C00000"/>
                </a:solidFill>
                <a:latin typeface="+mn-lt"/>
                <a:ea typeface="黑体" panose="02010609060101010101" pitchFamily="2" charset="-122"/>
              </a:rPr>
              <a:t>报文</a:t>
            </a:r>
            <a:r>
              <a:rPr lang="zh-CN" altLang="en-US" sz="2400" b="1" dirty="0">
                <a:solidFill>
                  <a:srgbClr val="C00000"/>
                </a:solidFill>
                <a:latin typeface="+mn-lt"/>
                <a:ea typeface="黑体" panose="02010609060101010101" pitchFamily="2" charset="-122"/>
              </a:rPr>
              <a:t>段。</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title"/>
          </p:nvPr>
        </p:nvSpPr>
        <p:spPr/>
        <p:txBody>
          <a:bodyPr/>
          <a:lstStyle/>
          <a:p>
            <a:pPr algn="ctr"/>
            <a:r>
              <a:rPr lang="zh-CN" altLang="en-US" smtClean="0"/>
              <a:t>注 意</a:t>
            </a:r>
            <a:endParaRPr lang="zh-CN" altLang="en-US" dirty="0"/>
          </a:p>
        </p:txBody>
      </p:sp>
      <p:sp>
        <p:nvSpPr>
          <p:cNvPr id="691203" name="Rectangle 3"/>
          <p:cNvSpPr>
            <a:spLocks noGrp="1" noChangeArrowheads="1"/>
          </p:cNvSpPr>
          <p:nvPr>
            <p:ph idx="1"/>
          </p:nvPr>
        </p:nvSpPr>
        <p:spPr/>
        <p:txBody>
          <a:bodyPr/>
          <a:lstStyle/>
          <a:p>
            <a:r>
              <a:rPr lang="en-US" altLang="zh-CN" smtClean="0"/>
              <a:t>TCP </a:t>
            </a:r>
            <a:r>
              <a:rPr lang="zh-CN" altLang="en-US" dirty="0"/>
              <a:t>根据对方给出的</a:t>
            </a:r>
            <a:r>
              <a:rPr lang="zh-CN" altLang="en-US" dirty="0">
                <a:solidFill>
                  <a:srgbClr val="FF0000"/>
                </a:solidFill>
              </a:rPr>
              <a:t>窗口值</a:t>
            </a:r>
            <a:r>
              <a:rPr lang="zh-CN" altLang="en-US" dirty="0"/>
              <a:t>和</a:t>
            </a:r>
            <a:r>
              <a:rPr lang="zh-CN" altLang="en-US" dirty="0">
                <a:solidFill>
                  <a:srgbClr val="FF0000"/>
                </a:solidFill>
              </a:rPr>
              <a:t>当前网络拥塞</a:t>
            </a:r>
            <a:r>
              <a:rPr lang="zh-CN" altLang="en-US" dirty="0"/>
              <a:t>的程度来决定一个报文段应包含多少个字节（</a:t>
            </a:r>
            <a:r>
              <a:rPr lang="en-US" altLang="zh-CN" dirty="0"/>
              <a:t>UDP </a:t>
            </a:r>
            <a:r>
              <a:rPr lang="zh-CN" altLang="en-US" dirty="0"/>
              <a:t>发送的报文长度是应用进程给出的）。</a:t>
            </a:r>
          </a:p>
          <a:p>
            <a:r>
              <a:rPr lang="en-US" altLang="zh-CN" dirty="0"/>
              <a:t>TCP </a:t>
            </a:r>
            <a:r>
              <a:rPr lang="zh-CN" altLang="en-US" dirty="0"/>
              <a:t>可把太长的数据块划分短一些再传送</a:t>
            </a:r>
            <a:r>
              <a:rPr lang="zh-CN" altLang="en-US" dirty="0" smtClean="0"/>
              <a:t>。</a:t>
            </a:r>
            <a:endParaRPr lang="en-US" altLang="zh-CN" dirty="0" smtClean="0"/>
          </a:p>
          <a:p>
            <a:r>
              <a:rPr lang="en-US" altLang="zh-CN" dirty="0" smtClean="0"/>
              <a:t>TCP </a:t>
            </a:r>
            <a:r>
              <a:rPr lang="zh-CN" altLang="en-US" dirty="0"/>
              <a:t>也可等待积累有足够多的字节后再构成报文段发送出去。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Rectangle 2"/>
          <p:cNvSpPr>
            <a:spLocks noGrp="1" noChangeArrowheads="1"/>
          </p:cNvSpPr>
          <p:nvPr>
            <p:ph type="title"/>
          </p:nvPr>
        </p:nvSpPr>
        <p:spPr/>
        <p:txBody>
          <a:bodyPr/>
          <a:lstStyle/>
          <a:p>
            <a:r>
              <a:rPr lang="en-US" altLang="zh-CN" dirty="0"/>
              <a:t>5.3.2  TCP </a:t>
            </a:r>
            <a:r>
              <a:rPr lang="zh-CN" altLang="en-US" dirty="0"/>
              <a:t>的连接 </a:t>
            </a:r>
          </a:p>
        </p:txBody>
      </p:sp>
      <p:sp>
        <p:nvSpPr>
          <p:cNvPr id="693251"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en-US" altLang="zh-CN" smtClean="0"/>
              <a:t>TCP </a:t>
            </a:r>
            <a:r>
              <a:rPr lang="zh-CN" altLang="en-US" dirty="0"/>
              <a:t>连接的端点不是主机，不是主机的</a:t>
            </a:r>
            <a:r>
              <a:rPr lang="en-US" altLang="zh-CN" dirty="0"/>
              <a:t>IP </a:t>
            </a:r>
            <a:r>
              <a:rPr lang="zh-CN" altLang="en-US" dirty="0"/>
              <a:t>地</a:t>
            </a:r>
            <a:r>
              <a:rPr lang="zh-CN" altLang="en-US"/>
              <a:t>址</a:t>
            </a:r>
            <a:r>
              <a:rPr lang="zh-CN" altLang="en-US" smtClean="0"/>
              <a:t>，也</a:t>
            </a:r>
            <a:r>
              <a:rPr lang="zh-CN" altLang="en-US" dirty="0"/>
              <a:t>不是运输层的协议端口。</a:t>
            </a:r>
            <a:r>
              <a:rPr lang="en-US" altLang="zh-CN" dirty="0">
                <a:solidFill>
                  <a:srgbClr val="0000FF"/>
                </a:solidFill>
              </a:rPr>
              <a:t>TCP </a:t>
            </a:r>
            <a:r>
              <a:rPr lang="zh-CN" altLang="en-US" dirty="0">
                <a:solidFill>
                  <a:srgbClr val="0000FF"/>
                </a:solidFill>
              </a:rPr>
              <a:t>连接的端点叫做套接</a:t>
            </a:r>
            <a:r>
              <a:rPr lang="zh-CN" altLang="en-US" dirty="0" smtClean="0">
                <a:solidFill>
                  <a:srgbClr val="0000FF"/>
                </a:solidFill>
              </a:rPr>
              <a:t>字 </a:t>
            </a:r>
            <a:r>
              <a:rPr lang="en-US" altLang="zh-CN" dirty="0" smtClean="0">
                <a:solidFill>
                  <a:srgbClr val="0000FF"/>
                </a:solidFill>
              </a:rPr>
              <a:t>(</a:t>
            </a:r>
            <a:r>
              <a:rPr lang="en-US" altLang="zh-CN" dirty="0">
                <a:solidFill>
                  <a:srgbClr val="0000FF"/>
                </a:solidFill>
              </a:rPr>
              <a:t>socket</a:t>
            </a:r>
            <a:r>
              <a:rPr lang="en-US" altLang="zh-CN" dirty="0" smtClean="0">
                <a:solidFill>
                  <a:srgbClr val="0000FF"/>
                </a:solidFill>
              </a:rPr>
              <a:t>) </a:t>
            </a:r>
            <a:r>
              <a:rPr lang="zh-CN" altLang="en-US" dirty="0" smtClean="0">
                <a:solidFill>
                  <a:srgbClr val="0000FF"/>
                </a:solidFill>
              </a:rPr>
              <a:t>或</a:t>
            </a:r>
            <a:r>
              <a:rPr lang="zh-CN" altLang="en-US" dirty="0">
                <a:solidFill>
                  <a:srgbClr val="0000FF"/>
                </a:solidFill>
              </a:rPr>
              <a:t>插口。</a:t>
            </a:r>
          </a:p>
          <a:p>
            <a:r>
              <a:rPr lang="zh-CN" altLang="en-US" dirty="0">
                <a:solidFill>
                  <a:srgbClr val="C00000"/>
                </a:solidFill>
              </a:rPr>
              <a:t>端口号拼接</a:t>
            </a:r>
            <a:r>
              <a:rPr lang="zh-CN" altLang="en-US" smtClean="0">
                <a:solidFill>
                  <a:srgbClr val="C00000"/>
                </a:solidFill>
              </a:rPr>
              <a:t>到 </a:t>
            </a:r>
            <a:r>
              <a:rPr lang="en-US" altLang="zh-CN" smtClean="0">
                <a:solidFill>
                  <a:srgbClr val="C00000"/>
                </a:solidFill>
              </a:rPr>
              <a:t>IP </a:t>
            </a:r>
            <a:r>
              <a:rPr lang="zh-CN" altLang="en-US" dirty="0">
                <a:solidFill>
                  <a:srgbClr val="C00000"/>
                </a:solidFill>
              </a:rPr>
              <a:t>地址即构成了套接</a:t>
            </a:r>
            <a:r>
              <a:rPr lang="zh-CN" altLang="en-US">
                <a:solidFill>
                  <a:srgbClr val="C00000"/>
                </a:solidFill>
              </a:rPr>
              <a:t>字</a:t>
            </a:r>
            <a:r>
              <a:rPr lang="zh-CN" altLang="en-US" smtClean="0">
                <a:solidFill>
                  <a:srgbClr val="C00000"/>
                </a:solidFill>
              </a:rPr>
              <a:t>。</a:t>
            </a:r>
            <a:endParaRPr lang="en-US" altLang="zh-CN" smtClean="0">
              <a:solidFill>
                <a:srgbClr val="C00000"/>
              </a:solidFill>
            </a:endParaRPr>
          </a:p>
          <a:p>
            <a:endParaRPr lang="en-US" altLang="zh-CN">
              <a:solidFill>
                <a:srgbClr val="C00000"/>
              </a:solidFill>
            </a:endParaRPr>
          </a:p>
          <a:p>
            <a:endParaRPr lang="en-US" altLang="zh-CN" smtClean="0">
              <a:solidFill>
                <a:srgbClr val="C0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title"/>
          </p:nvPr>
        </p:nvSpPr>
        <p:spPr/>
        <p:txBody>
          <a:bodyPr/>
          <a:lstStyle/>
          <a:p>
            <a:pPr algn="ctr"/>
            <a:r>
              <a:rPr lang="zh-CN" altLang="en-US"/>
              <a:t>套接字 </a:t>
            </a:r>
            <a:r>
              <a:rPr lang="en-US" altLang="zh-CN"/>
              <a:t>(socket)</a:t>
            </a:r>
          </a:p>
        </p:txBody>
      </p:sp>
      <p:sp>
        <p:nvSpPr>
          <p:cNvPr id="694277" name="Rectangle 5"/>
          <p:cNvSpPr>
            <a:spLocks noChangeArrowheads="1"/>
          </p:cNvSpPr>
          <p:nvPr/>
        </p:nvSpPr>
        <p:spPr bwMode="auto">
          <a:xfrm>
            <a:off x="632520" y="4005064"/>
            <a:ext cx="9001000" cy="1295400"/>
          </a:xfrm>
          <a:prstGeom prst="rect">
            <a:avLst/>
          </a:prstGeom>
          <a:solidFill>
            <a:srgbClr val="FFFF66"/>
          </a:solidFill>
          <a:ln w="38100" cmpd="dbl">
            <a:solidFill>
              <a:schemeClr val="tx1"/>
            </a:solidFill>
            <a:miter lim="800000"/>
          </a:ln>
          <a:effectLst/>
        </p:spPr>
        <p:txBody>
          <a:bodyPr wrap="none" anchor="ctr"/>
          <a:lstStyle/>
          <a:p>
            <a:pPr>
              <a:lnSpc>
                <a:spcPct val="110000"/>
              </a:lnSpc>
            </a:pPr>
            <a:r>
              <a:rPr lang="en-US" altLang="zh-CN" sz="3200" b="1" dirty="0">
                <a:latin typeface="+mn-lt"/>
                <a:ea typeface="黑体" panose="02010609060101010101" pitchFamily="2" charset="-122"/>
              </a:rPr>
              <a:t>TCP </a:t>
            </a:r>
            <a:r>
              <a:rPr lang="zh-CN" altLang="en-US" sz="3200" b="1" dirty="0">
                <a:latin typeface="+mn-lt"/>
                <a:ea typeface="黑体" panose="02010609060101010101" pitchFamily="2" charset="-122"/>
              </a:rPr>
              <a:t>连接 </a:t>
            </a:r>
            <a:r>
              <a:rPr lang="en-US" altLang="zh-CN" sz="3200" b="1" dirty="0">
                <a:latin typeface="+mn-lt"/>
                <a:ea typeface="黑体" panose="02010609060101010101" pitchFamily="2" charset="-122"/>
              </a:rPr>
              <a:t>::= {socket1, socket2} </a:t>
            </a:r>
          </a:p>
          <a:p>
            <a:pPr>
              <a:lnSpc>
                <a:spcPct val="110000"/>
              </a:lnSpc>
            </a:pPr>
            <a:r>
              <a:rPr lang="en-US" altLang="zh-CN" sz="3200" b="1" dirty="0">
                <a:latin typeface="+mn-lt"/>
                <a:ea typeface="黑体" panose="02010609060101010101" pitchFamily="2" charset="-122"/>
              </a:rPr>
              <a:t>             </a:t>
            </a:r>
            <a:r>
              <a:rPr lang="en-US" altLang="zh-CN" sz="3200" b="1" dirty="0" smtClean="0">
                <a:latin typeface="+mn-lt"/>
                <a:ea typeface="黑体" panose="02010609060101010101" pitchFamily="2" charset="-122"/>
              </a:rPr>
              <a:t>	  = </a:t>
            </a:r>
            <a:r>
              <a:rPr lang="en-US" altLang="zh-CN" sz="3200" b="1" dirty="0">
                <a:latin typeface="+mn-lt"/>
                <a:ea typeface="黑体" panose="02010609060101010101" pitchFamily="2" charset="-122"/>
              </a:rPr>
              <a:t>{(IP1: port1</a:t>
            </a:r>
            <a:r>
              <a:rPr lang="en-US" altLang="zh-CN" sz="3200" b="1" dirty="0" smtClean="0">
                <a:latin typeface="+mn-lt"/>
                <a:ea typeface="黑体" panose="02010609060101010101" pitchFamily="2" charset="-122"/>
              </a:rPr>
              <a:t>)</a:t>
            </a:r>
            <a:r>
              <a:rPr lang="zh-CN" altLang="en-US" sz="3200" b="1" dirty="0" smtClean="0">
                <a:latin typeface="+mn-lt"/>
                <a:ea typeface="黑体" panose="02010609060101010101" pitchFamily="2" charset="-122"/>
              </a:rPr>
              <a:t>，</a:t>
            </a:r>
            <a:r>
              <a:rPr lang="en-US" altLang="zh-CN" sz="3200" b="1" dirty="0" smtClean="0">
                <a:latin typeface="+mn-lt"/>
                <a:ea typeface="黑体" panose="02010609060101010101" pitchFamily="2" charset="-122"/>
              </a:rPr>
              <a:t>(</a:t>
            </a:r>
            <a:r>
              <a:rPr lang="en-US" altLang="zh-CN" sz="3200" b="1" dirty="0">
                <a:latin typeface="+mn-lt"/>
                <a:ea typeface="黑体" panose="02010609060101010101" pitchFamily="2" charset="-122"/>
              </a:rPr>
              <a:t>IP2: port2</a:t>
            </a:r>
            <a:r>
              <a:rPr lang="en-US" altLang="zh-CN" sz="3200" b="1">
                <a:latin typeface="+mn-lt"/>
                <a:ea typeface="黑体" panose="02010609060101010101" pitchFamily="2" charset="-122"/>
              </a:rPr>
              <a:t>)}   </a:t>
            </a:r>
            <a:endParaRPr lang="en-US" altLang="zh-CN" sz="3200" b="1" dirty="0">
              <a:latin typeface="+mn-lt"/>
              <a:ea typeface="黑体" panose="02010609060101010101" pitchFamily="2" charset="-122"/>
            </a:endParaRPr>
          </a:p>
        </p:txBody>
      </p:sp>
      <p:sp>
        <p:nvSpPr>
          <p:cNvPr id="694276" name="Rectangle 4"/>
          <p:cNvSpPr>
            <a:spLocks noChangeArrowheads="1"/>
          </p:cNvSpPr>
          <p:nvPr/>
        </p:nvSpPr>
        <p:spPr bwMode="auto">
          <a:xfrm>
            <a:off x="642645" y="1629569"/>
            <a:ext cx="9001000" cy="719137"/>
          </a:xfrm>
          <a:prstGeom prst="rect">
            <a:avLst/>
          </a:prstGeom>
          <a:solidFill>
            <a:srgbClr val="FFFF66"/>
          </a:solidFill>
          <a:ln w="38100" cmpd="dbl">
            <a:solidFill>
              <a:schemeClr val="tx1"/>
            </a:solidFill>
            <a:miter lim="800000"/>
          </a:ln>
          <a:effectLst/>
        </p:spPr>
        <p:txBody>
          <a:bodyPr wrap="none" anchor="ctr"/>
          <a:lstStyle/>
          <a:p>
            <a:r>
              <a:rPr lang="zh-CN" altLang="en-US" sz="3200" b="1" dirty="0">
                <a:latin typeface="+mn-lt"/>
                <a:ea typeface="黑体" panose="02010609060101010101" pitchFamily="2" charset="-122"/>
              </a:rPr>
              <a:t>套接字 </a:t>
            </a:r>
            <a:r>
              <a:rPr lang="en-US" altLang="zh-CN" sz="3200" b="1" dirty="0">
                <a:latin typeface="+mn-lt"/>
                <a:ea typeface="黑体" panose="02010609060101010101" pitchFamily="2" charset="-122"/>
              </a:rPr>
              <a:t>socket = (IP</a:t>
            </a:r>
            <a:r>
              <a:rPr lang="zh-CN" altLang="en-US" sz="3200" b="1" dirty="0" smtClean="0">
                <a:latin typeface="+mn-lt"/>
                <a:ea typeface="黑体" panose="02010609060101010101" pitchFamily="2" charset="-122"/>
              </a:rPr>
              <a:t>地址 </a:t>
            </a:r>
            <a:r>
              <a:rPr lang="en-US" altLang="zh-CN" sz="3200" b="1" dirty="0" smtClean="0">
                <a:latin typeface="+mn-lt"/>
                <a:ea typeface="黑体" panose="02010609060101010101" pitchFamily="2" charset="-122"/>
              </a:rPr>
              <a:t>: </a:t>
            </a:r>
            <a:r>
              <a:rPr lang="zh-CN" altLang="en-US" sz="3200" b="1" dirty="0">
                <a:latin typeface="+mn-lt"/>
                <a:ea typeface="黑体" panose="02010609060101010101" pitchFamily="2" charset="-122"/>
              </a:rPr>
              <a:t>端口号</a:t>
            </a:r>
            <a:r>
              <a:rPr lang="en-US" altLang="zh-CN" sz="3200" b="1">
                <a:latin typeface="+mn-lt"/>
                <a:ea typeface="黑体" panose="02010609060101010101" pitchFamily="2" charset="-122"/>
              </a:rPr>
              <a:t>)      </a:t>
            </a:r>
            <a:r>
              <a:rPr lang="en-US" altLang="zh-CN" sz="3200" b="1" smtClean="0">
                <a:latin typeface="+mn-lt"/>
                <a:ea typeface="黑体" panose="02010609060101010101" pitchFamily="2" charset="-122"/>
              </a:rPr>
              <a:t>        </a:t>
            </a:r>
            <a:endParaRPr lang="en-US" altLang="zh-CN" sz="3200" b="1" dirty="0">
              <a:latin typeface="+mn-lt"/>
              <a:ea typeface="黑体" panose="02010609060101010101" pitchFamily="2" charset="-122"/>
            </a:endParaRPr>
          </a:p>
        </p:txBody>
      </p:sp>
      <p:sp>
        <p:nvSpPr>
          <p:cNvPr id="3" name="矩形 2"/>
          <p:cNvSpPr/>
          <p:nvPr/>
        </p:nvSpPr>
        <p:spPr>
          <a:xfrm>
            <a:off x="642646" y="2783830"/>
            <a:ext cx="8774850" cy="1077218"/>
          </a:xfrm>
          <a:prstGeom prst="rect">
            <a:avLst/>
          </a:prstGeom>
        </p:spPr>
        <p:txBody>
          <a:bodyPr wrap="square">
            <a:spAutoFit/>
          </a:bodyPr>
          <a:lstStyle/>
          <a:p>
            <a:pPr>
              <a:spcBef>
                <a:spcPct val="40000"/>
              </a:spcBef>
              <a:spcAft>
                <a:spcPct val="50000"/>
              </a:spcAft>
            </a:pPr>
            <a:r>
              <a:rPr lang="zh-CN" altLang="en-US" sz="3200" b="1" dirty="0">
                <a:latin typeface="+mn-lt"/>
                <a:ea typeface="黑体" panose="02010609060101010101" pitchFamily="2" charset="-122"/>
              </a:rPr>
              <a:t>每一条 </a:t>
            </a:r>
            <a:r>
              <a:rPr lang="en-US" altLang="zh-CN" sz="3200" b="1" dirty="0">
                <a:latin typeface="+mn-lt"/>
                <a:ea typeface="黑体" panose="02010609060101010101" pitchFamily="2" charset="-122"/>
              </a:rPr>
              <a:t>TCP </a:t>
            </a:r>
            <a:r>
              <a:rPr lang="zh-CN" altLang="en-US" sz="3200" b="1" dirty="0">
                <a:latin typeface="+mn-lt"/>
                <a:ea typeface="黑体" panose="02010609060101010101" pitchFamily="2" charset="-122"/>
              </a:rPr>
              <a:t>连接</a:t>
            </a:r>
            <a:r>
              <a:rPr lang="zh-CN" altLang="en-US" sz="3200" b="1" dirty="0">
                <a:solidFill>
                  <a:srgbClr val="FF0000"/>
                </a:solidFill>
                <a:latin typeface="+mn-lt"/>
                <a:ea typeface="黑体" panose="02010609060101010101" pitchFamily="2" charset="-122"/>
              </a:rPr>
              <a:t>唯一</a:t>
            </a:r>
            <a:r>
              <a:rPr lang="zh-CN" altLang="en-US" sz="3200" b="1" dirty="0">
                <a:latin typeface="+mn-lt"/>
                <a:ea typeface="黑体" panose="02010609060101010101" pitchFamily="2" charset="-122"/>
              </a:rPr>
              <a:t>地被通信两端的</a:t>
            </a:r>
            <a:r>
              <a:rPr lang="zh-CN" altLang="en-US" sz="3200" b="1" dirty="0">
                <a:solidFill>
                  <a:srgbClr val="FF0000"/>
                </a:solidFill>
                <a:latin typeface="+mn-lt"/>
                <a:ea typeface="黑体" panose="02010609060101010101" pitchFamily="2" charset="-122"/>
              </a:rPr>
              <a:t>两个端点</a:t>
            </a:r>
            <a:r>
              <a:rPr lang="zh-CN" altLang="en-US" sz="3200" b="1" dirty="0">
                <a:latin typeface="+mn-lt"/>
                <a:ea typeface="黑体" panose="02010609060101010101" pitchFamily="2" charset="-122"/>
              </a:rPr>
              <a:t>（即两个套接字）所确定。即：</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5.4  </a:t>
            </a:r>
            <a:r>
              <a:rPr lang="zh-CN" altLang="zh-CN" dirty="0"/>
              <a:t>可靠传输的工作</a:t>
            </a:r>
            <a:r>
              <a:rPr lang="zh-CN" altLang="zh-CN" dirty="0" smtClean="0"/>
              <a:t>原理</a:t>
            </a:r>
            <a:endParaRPr lang="zh-CN" altLang="zh-CN" dirty="0"/>
          </a:p>
        </p:txBody>
      </p:sp>
      <p:sp>
        <p:nvSpPr>
          <p:cNvPr id="931843" name="Rectangle 3"/>
          <p:cNvSpPr>
            <a:spLocks noGrp="1" noChangeArrowheads="1"/>
          </p:cNvSpPr>
          <p:nvPr>
            <p:ph idx="1"/>
          </p:nvPr>
        </p:nvSpPr>
        <p:spPr/>
        <p:txBody>
          <a:bodyPr/>
          <a:lstStyle/>
          <a:p>
            <a:r>
              <a:rPr lang="en-US" altLang="zh-CN" dirty="0"/>
              <a:t>5.4.1  </a:t>
            </a:r>
            <a:r>
              <a:rPr lang="zh-CN" altLang="zh-CN" dirty="0"/>
              <a:t>停止等待协议</a:t>
            </a:r>
          </a:p>
          <a:p>
            <a:r>
              <a:rPr lang="en-US" altLang="zh-CN" dirty="0"/>
              <a:t>5.4.2  </a:t>
            </a:r>
            <a:r>
              <a:rPr lang="zh-CN" altLang="zh-CN" dirty="0" smtClean="0"/>
              <a:t>连续</a:t>
            </a:r>
            <a:r>
              <a:rPr lang="en-US" altLang="zh-CN" dirty="0" smtClean="0"/>
              <a:t> ARQ </a:t>
            </a:r>
            <a:r>
              <a:rPr lang="zh-CN" altLang="zh-CN" dirty="0" smtClean="0"/>
              <a:t>协议</a:t>
            </a:r>
            <a:endParaRPr lang="zh-CN"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5.1.1  </a:t>
            </a:r>
            <a:r>
              <a:rPr lang="zh-CN" altLang="zh-CN" dirty="0"/>
              <a:t>进程之间的通信</a:t>
            </a:r>
          </a:p>
        </p:txBody>
      </p:sp>
      <p:sp>
        <p:nvSpPr>
          <p:cNvPr id="931843" name="Rectangle 3"/>
          <p:cNvSpPr>
            <a:spLocks noGrp="1" noChangeArrowheads="1"/>
          </p:cNvSpPr>
          <p:nvPr>
            <p:ph idx="1"/>
          </p:nvPr>
        </p:nvSpPr>
        <p:spPr/>
        <p:txBody>
          <a:bodyPr/>
          <a:lstStyle/>
          <a:p>
            <a:r>
              <a:rPr lang="zh-CN" altLang="en-US"/>
              <a:t>传输层提供了</a:t>
            </a:r>
            <a:r>
              <a:rPr lang="zh-CN" altLang="en-US">
                <a:solidFill>
                  <a:srgbClr val="FF0000"/>
                </a:solidFill>
              </a:rPr>
              <a:t>主机应用程序进程之间的端到端的服</a:t>
            </a:r>
            <a:r>
              <a:rPr lang="zh-CN" altLang="en-US" smtClean="0">
                <a:solidFill>
                  <a:srgbClr val="FF0000"/>
                </a:solidFill>
              </a:rPr>
              <a:t>务。</a:t>
            </a:r>
            <a:endParaRPr lang="zh-CN" altLang="en-US" dirty="0">
              <a:solidFill>
                <a:srgbClr val="FF0000"/>
              </a:solidFill>
            </a:endParaRPr>
          </a:p>
          <a:p>
            <a:endParaRPr lang="zh-CN" altLang="en-US" dirty="0">
              <a:solidFill>
                <a:srgbClr val="FF0000"/>
              </a:solidFill>
            </a:endParaRPr>
          </a:p>
          <a:p>
            <a:r>
              <a:rPr lang="zh-CN" altLang="en-US" dirty="0">
                <a:solidFill>
                  <a:srgbClr val="FF0000"/>
                </a:solidFill>
              </a:rPr>
              <a:t>只有位于网络边缘部分的主机的协议栈才有运输层，</a:t>
            </a:r>
            <a:r>
              <a:rPr lang="zh-CN" altLang="en-US" dirty="0"/>
              <a:t>而网络核心部分中的路由器在转发分组时都只用到下三层的功能。 </a:t>
            </a:r>
            <a:endParaRPr lang="en-US" altLang="zh-CN" dirty="0" smtClean="0">
              <a:solidFill>
                <a:srgbClr val="FF0000"/>
              </a:solidFill>
            </a:endParaRPr>
          </a:p>
          <a:p>
            <a:endParaRPr lang="zh-CN" altLang="zh-C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pPr algn="ctr"/>
            <a:r>
              <a:rPr lang="zh-CN" altLang="zh-CN" dirty="0"/>
              <a:t>理想的传输</a:t>
            </a:r>
            <a:r>
              <a:rPr lang="zh-CN" altLang="zh-CN" dirty="0" smtClean="0"/>
              <a:t>条件特点</a:t>
            </a:r>
            <a:endParaRPr lang="zh-CN" altLang="zh-CN" dirty="0"/>
          </a:p>
        </p:txBody>
      </p:sp>
      <p:sp>
        <p:nvSpPr>
          <p:cNvPr id="931843" name="Rectangle 3"/>
          <p:cNvSpPr>
            <a:spLocks noGrp="1" noChangeArrowheads="1"/>
          </p:cNvSpPr>
          <p:nvPr>
            <p:ph idx="1"/>
          </p:nvPr>
        </p:nvSpPr>
        <p:spPr/>
        <p:txBody>
          <a:bodyPr/>
          <a:lstStyle/>
          <a:p>
            <a:r>
              <a:rPr lang="zh-CN" altLang="zh-CN" dirty="0"/>
              <a:t>理想的传输条件有以下</a:t>
            </a:r>
            <a:r>
              <a:rPr lang="zh-CN" altLang="zh-CN" dirty="0">
                <a:solidFill>
                  <a:srgbClr val="FF0000"/>
                </a:solidFill>
              </a:rPr>
              <a:t>两个特点：</a:t>
            </a:r>
          </a:p>
          <a:p>
            <a:pPr lvl="1"/>
            <a:r>
              <a:rPr lang="en-US" altLang="zh-CN" dirty="0"/>
              <a:t>(1) </a:t>
            </a:r>
            <a:r>
              <a:rPr lang="zh-CN" altLang="zh-CN" dirty="0"/>
              <a:t>传输信道不产生差错。</a:t>
            </a:r>
          </a:p>
          <a:p>
            <a:pPr lvl="1"/>
            <a:r>
              <a:rPr lang="en-US" altLang="zh-CN" dirty="0"/>
              <a:t>(2) </a:t>
            </a:r>
            <a:r>
              <a:rPr lang="zh-CN" altLang="zh-CN" dirty="0"/>
              <a:t>不管发送方以多快的速度发送数据，接收方总是来得及处理收到的数据。</a:t>
            </a:r>
          </a:p>
          <a:p>
            <a:r>
              <a:rPr lang="zh-CN" altLang="zh-CN" dirty="0"/>
              <a:t>在这样的理想传输条件下，不需要采取任何措施就能够实现可靠传</a:t>
            </a:r>
            <a:r>
              <a:rPr lang="zh-CN" altLang="zh-CN"/>
              <a:t>输</a:t>
            </a:r>
            <a:r>
              <a:rPr lang="zh-CN" altLang="zh-CN" smtClean="0"/>
              <a:t>。</a:t>
            </a:r>
            <a:r>
              <a:rPr lang="zh-CN" altLang="zh-CN" smtClean="0">
                <a:solidFill>
                  <a:srgbClr val="FF0000"/>
                </a:solidFill>
              </a:rPr>
              <a:t>然</a:t>
            </a:r>
            <a:r>
              <a:rPr lang="zh-CN" altLang="zh-CN" dirty="0">
                <a:solidFill>
                  <a:srgbClr val="FF0000"/>
                </a:solidFill>
              </a:rPr>
              <a:t>而实际的网络都不具备以上两个理想条件</a:t>
            </a:r>
            <a:r>
              <a:rPr lang="zh-CN" altLang="zh-CN" dirty="0" smtClean="0">
                <a:solidFill>
                  <a:srgbClr val="FF0000"/>
                </a:solidFill>
              </a:rPr>
              <a:t>。</a:t>
            </a:r>
            <a:r>
              <a:rPr lang="zh-CN" altLang="en-US" dirty="0" smtClean="0"/>
              <a:t>必须</a:t>
            </a:r>
            <a:r>
              <a:rPr lang="zh-CN" altLang="zh-CN" dirty="0" smtClean="0"/>
              <a:t>使用</a:t>
            </a:r>
            <a:r>
              <a:rPr lang="zh-CN" altLang="zh-CN" dirty="0"/>
              <a:t>一些可靠传输协议</a:t>
            </a:r>
            <a:r>
              <a:rPr lang="zh-CN" altLang="zh-CN" dirty="0" smtClean="0"/>
              <a:t>，</a:t>
            </a:r>
            <a:r>
              <a:rPr lang="zh-CN" altLang="en-US" dirty="0" smtClean="0"/>
              <a:t>在</a:t>
            </a:r>
            <a:r>
              <a:rPr lang="zh-CN" altLang="zh-CN" dirty="0" smtClean="0"/>
              <a:t>不可靠</a:t>
            </a:r>
            <a:r>
              <a:rPr lang="zh-CN" altLang="zh-CN" dirty="0"/>
              <a:t>的传输</a:t>
            </a:r>
            <a:r>
              <a:rPr lang="zh-CN" altLang="zh-CN" dirty="0" smtClean="0"/>
              <a:t>信道实现</a:t>
            </a:r>
            <a:r>
              <a:rPr lang="zh-CN" altLang="zh-CN" dirty="0"/>
              <a:t>可靠</a:t>
            </a:r>
            <a:r>
              <a:rPr lang="zh-CN" altLang="zh-CN" dirty="0" smtClean="0"/>
              <a:t>传输</a:t>
            </a:r>
            <a:r>
              <a:rPr lang="zh-CN" altLang="en-US" dirty="0" smtClean="0"/>
              <a:t>。</a:t>
            </a:r>
            <a:endParaRPr lang="zh-CN" altLang="zh-C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5.4.1  </a:t>
            </a:r>
            <a:r>
              <a:rPr lang="zh-CN" altLang="zh-CN" dirty="0"/>
              <a:t>停止等待协议</a:t>
            </a:r>
          </a:p>
        </p:txBody>
      </p:sp>
      <p:sp>
        <p:nvSpPr>
          <p:cNvPr id="931843" name="Rectangle 3"/>
          <p:cNvSpPr>
            <a:spLocks noGrp="1" noChangeArrowheads="1"/>
          </p:cNvSpPr>
          <p:nvPr>
            <p:ph idx="1"/>
          </p:nvPr>
        </p:nvSpPr>
        <p:spPr/>
        <p:txBody>
          <a:bodyPr/>
          <a:lstStyle/>
          <a:p>
            <a:r>
              <a:rPr lang="zh-CN" altLang="zh-CN" dirty="0"/>
              <a:t>“停止等待”就是每发送完一个分组就停止发送，等待对方的确认。在收到确认后再发送下一个分组</a:t>
            </a:r>
            <a:r>
              <a:rPr lang="zh-CN" altLang="zh-CN" dirty="0" smtClean="0"/>
              <a:t>。</a:t>
            </a:r>
            <a:endParaRPr lang="en-US" altLang="zh-CN" dirty="0" smtClean="0"/>
          </a:p>
          <a:p>
            <a:r>
              <a:rPr lang="zh-CN" altLang="zh-CN" dirty="0">
                <a:solidFill>
                  <a:srgbClr val="FF0000"/>
                </a:solidFill>
              </a:rPr>
              <a:t>全双工通信的双方既是发送方也是接收方</a:t>
            </a:r>
            <a:r>
              <a:rPr lang="zh-CN" altLang="zh-CN" dirty="0" smtClean="0">
                <a:solidFill>
                  <a:srgbClr val="FF0000"/>
                </a:solidFill>
              </a:rPr>
              <a:t>。</a:t>
            </a:r>
            <a:endParaRPr lang="en-US" altLang="zh-CN" dirty="0" smtClean="0">
              <a:solidFill>
                <a:srgbClr val="FF0000"/>
              </a:solidFill>
            </a:endParaRPr>
          </a:p>
          <a:p>
            <a:r>
              <a:rPr lang="zh-CN" altLang="zh-CN" dirty="0" smtClean="0"/>
              <a:t>为了</a:t>
            </a:r>
            <a:r>
              <a:rPr lang="zh-CN" altLang="zh-CN" dirty="0"/>
              <a:t>讨论问题的方便，我们仅</a:t>
            </a:r>
            <a:r>
              <a:rPr lang="zh-CN" altLang="zh-CN" dirty="0" smtClean="0"/>
              <a:t>考虑</a:t>
            </a:r>
            <a:r>
              <a:rPr lang="en-US" altLang="zh-CN" dirty="0" smtClean="0"/>
              <a:t> A </a:t>
            </a:r>
            <a:r>
              <a:rPr lang="zh-CN" altLang="zh-CN" dirty="0" smtClean="0"/>
              <a:t>发送</a:t>
            </a:r>
            <a:r>
              <a:rPr lang="zh-CN" altLang="zh-CN" dirty="0"/>
              <a:t>数据</a:t>
            </a:r>
            <a:r>
              <a:rPr lang="zh-CN" altLang="zh-CN" dirty="0" smtClean="0"/>
              <a:t>而</a:t>
            </a:r>
            <a:r>
              <a:rPr lang="en-US" altLang="zh-CN" dirty="0" smtClean="0"/>
              <a:t> B </a:t>
            </a:r>
            <a:r>
              <a:rPr lang="zh-CN" altLang="zh-CN" dirty="0" smtClean="0"/>
              <a:t>接收</a:t>
            </a:r>
            <a:r>
              <a:rPr lang="zh-CN" altLang="zh-CN" dirty="0"/>
              <a:t>数据并发送确认。</a:t>
            </a:r>
            <a:r>
              <a:rPr lang="zh-CN" altLang="zh-CN" dirty="0" smtClean="0"/>
              <a:t>因此</a:t>
            </a:r>
            <a:r>
              <a:rPr lang="en-US" altLang="zh-CN" dirty="0" smtClean="0"/>
              <a:t> A </a:t>
            </a:r>
            <a:r>
              <a:rPr lang="zh-CN" altLang="zh-CN" dirty="0" smtClean="0"/>
              <a:t>叫做</a:t>
            </a:r>
            <a:r>
              <a:rPr lang="zh-CN" altLang="zh-CN" dirty="0">
                <a:solidFill>
                  <a:srgbClr val="FF0000"/>
                </a:solidFill>
              </a:rPr>
              <a:t>发送方，</a:t>
            </a:r>
            <a:r>
              <a:rPr lang="zh-CN" altLang="zh-CN" dirty="0" smtClean="0"/>
              <a:t>而</a:t>
            </a:r>
            <a:r>
              <a:rPr lang="en-US" altLang="zh-CN" dirty="0" smtClean="0"/>
              <a:t> B </a:t>
            </a:r>
            <a:r>
              <a:rPr lang="zh-CN" altLang="zh-CN" dirty="0" smtClean="0"/>
              <a:t>叫做</a:t>
            </a:r>
            <a:r>
              <a:rPr lang="zh-CN" altLang="zh-CN" dirty="0">
                <a:solidFill>
                  <a:srgbClr val="FF0000"/>
                </a:solidFill>
              </a:rPr>
              <a:t>接收方。</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1. </a:t>
            </a:r>
            <a:r>
              <a:rPr lang="zh-CN" altLang="zh-CN" dirty="0"/>
              <a:t>无差错情况</a:t>
            </a:r>
            <a:endParaRPr lang="zh-CN" altLang="en-US" dirty="0"/>
          </a:p>
        </p:txBody>
      </p:sp>
      <p:sp>
        <p:nvSpPr>
          <p:cNvPr id="4" name="矩形 3"/>
          <p:cNvSpPr/>
          <p:nvPr/>
        </p:nvSpPr>
        <p:spPr>
          <a:xfrm>
            <a:off x="560512" y="1124744"/>
            <a:ext cx="9057456" cy="1292662"/>
          </a:xfrm>
          <a:prstGeom prst="rect">
            <a:avLst/>
          </a:prstGeom>
          <a:solidFill>
            <a:srgbClr val="66FF66"/>
          </a:solidFill>
          <a:ln>
            <a:solidFill>
              <a:srgbClr val="000099"/>
            </a:solidFill>
          </a:ln>
        </p:spPr>
        <p:txBody>
          <a:bodyPr wrap="square">
            <a:spAutoFit/>
          </a:bodyPr>
          <a:lstStyle/>
          <a:p>
            <a:r>
              <a:rPr lang="en-US" altLang="zh-CN" sz="2600" b="1" dirty="0" smtClean="0">
                <a:solidFill>
                  <a:srgbClr val="000099"/>
                </a:solidFill>
                <a:latin typeface="+mn-lt"/>
                <a:ea typeface="黑体" panose="02010609060101010101" pitchFamily="2" charset="-122"/>
              </a:rPr>
              <a:t>A </a:t>
            </a:r>
            <a:r>
              <a:rPr lang="zh-CN" altLang="zh-CN" sz="2600" b="1" dirty="0" smtClean="0">
                <a:solidFill>
                  <a:srgbClr val="000099"/>
                </a:solidFill>
                <a:latin typeface="+mn-lt"/>
                <a:ea typeface="黑体" panose="02010609060101010101" pitchFamily="2" charset="-122"/>
              </a:rPr>
              <a:t>发送分组</a:t>
            </a:r>
            <a:r>
              <a:rPr lang="en-US" altLang="zh-CN" sz="2600" b="1" dirty="0" smtClean="0">
                <a:solidFill>
                  <a:srgbClr val="000099"/>
                </a:solidFill>
                <a:latin typeface="+mn-lt"/>
                <a:ea typeface="黑体" panose="02010609060101010101" pitchFamily="2" charset="-122"/>
              </a:rPr>
              <a:t> M1</a:t>
            </a:r>
            <a:r>
              <a:rPr lang="zh-CN" altLang="zh-CN" sz="2600" b="1" dirty="0" smtClean="0">
                <a:solidFill>
                  <a:srgbClr val="000099"/>
                </a:solidFill>
                <a:latin typeface="+mn-lt"/>
                <a:ea typeface="黑体" panose="02010609060101010101" pitchFamily="2" charset="-122"/>
              </a:rPr>
              <a:t>，</a:t>
            </a:r>
            <a:r>
              <a:rPr lang="zh-CN" altLang="zh-CN" sz="2600" b="1" dirty="0">
                <a:solidFill>
                  <a:srgbClr val="000099"/>
                </a:solidFill>
                <a:latin typeface="+mn-lt"/>
                <a:ea typeface="黑体" panose="02010609060101010101" pitchFamily="2" charset="-122"/>
              </a:rPr>
              <a:t>发完就暂停发送，</a:t>
            </a:r>
            <a:r>
              <a:rPr lang="zh-CN" altLang="zh-CN" sz="2600" b="1" dirty="0" smtClean="0">
                <a:solidFill>
                  <a:srgbClr val="000099"/>
                </a:solidFill>
                <a:latin typeface="+mn-lt"/>
                <a:ea typeface="黑体" panose="02010609060101010101" pitchFamily="2" charset="-122"/>
              </a:rPr>
              <a:t>等待</a:t>
            </a:r>
            <a:r>
              <a:rPr lang="en-US" altLang="zh-CN" sz="2600" b="1" dirty="0" smtClean="0">
                <a:solidFill>
                  <a:srgbClr val="000099"/>
                </a:solidFill>
                <a:latin typeface="+mn-lt"/>
                <a:ea typeface="黑体" panose="02010609060101010101" pitchFamily="2" charset="-122"/>
              </a:rPr>
              <a:t> B </a:t>
            </a:r>
            <a:r>
              <a:rPr lang="zh-CN" altLang="zh-CN" sz="2600" b="1" dirty="0" smtClean="0">
                <a:solidFill>
                  <a:srgbClr val="000099"/>
                </a:solidFill>
                <a:latin typeface="+mn-lt"/>
                <a:ea typeface="黑体" panose="02010609060101010101" pitchFamily="2" charset="-122"/>
              </a:rPr>
              <a:t>的确认</a:t>
            </a:r>
            <a:r>
              <a:rPr lang="en-US" altLang="zh-CN" sz="2600" b="1" dirty="0" smtClean="0">
                <a:solidFill>
                  <a:srgbClr val="000099"/>
                </a:solidFill>
                <a:latin typeface="+mn-lt"/>
                <a:ea typeface="黑体" panose="02010609060101010101" pitchFamily="2" charset="-122"/>
              </a:rPr>
              <a:t> (ACK)</a:t>
            </a:r>
            <a:r>
              <a:rPr lang="zh-CN" altLang="zh-CN" sz="2600" b="1" dirty="0" smtClean="0">
                <a:solidFill>
                  <a:srgbClr val="000099"/>
                </a:solidFill>
                <a:latin typeface="+mn-lt"/>
                <a:ea typeface="黑体" panose="02010609060101010101" pitchFamily="2" charset="-122"/>
              </a:rPr>
              <a:t>。</a:t>
            </a:r>
            <a:r>
              <a:rPr lang="en-US" altLang="zh-CN" sz="2600" b="1" dirty="0" smtClean="0">
                <a:solidFill>
                  <a:srgbClr val="000099"/>
                </a:solidFill>
                <a:latin typeface="+mn-lt"/>
                <a:ea typeface="黑体" panose="02010609060101010101" pitchFamily="2" charset="-122"/>
              </a:rPr>
              <a:t>B </a:t>
            </a:r>
            <a:r>
              <a:rPr lang="zh-CN" altLang="zh-CN" sz="2600" b="1" dirty="0" smtClean="0">
                <a:solidFill>
                  <a:srgbClr val="000099"/>
                </a:solidFill>
                <a:latin typeface="+mn-lt"/>
                <a:ea typeface="黑体" panose="02010609060101010101" pitchFamily="2" charset="-122"/>
              </a:rPr>
              <a:t>收到了</a:t>
            </a:r>
            <a:r>
              <a:rPr lang="en-US" altLang="zh-CN" sz="2600" b="1" dirty="0" smtClean="0">
                <a:solidFill>
                  <a:srgbClr val="000099"/>
                </a:solidFill>
                <a:latin typeface="+mn-lt"/>
                <a:ea typeface="黑体" panose="02010609060101010101" pitchFamily="2" charset="-122"/>
              </a:rPr>
              <a:t> M1 </a:t>
            </a:r>
            <a:r>
              <a:rPr lang="zh-CN" altLang="zh-CN" sz="2600" b="1" dirty="0" smtClean="0">
                <a:solidFill>
                  <a:srgbClr val="000099"/>
                </a:solidFill>
                <a:latin typeface="+mn-lt"/>
                <a:ea typeface="黑体" panose="02010609060101010101" pitchFamily="2" charset="-122"/>
              </a:rPr>
              <a:t>向</a:t>
            </a:r>
            <a:r>
              <a:rPr lang="en-US" altLang="zh-CN" sz="2600" b="1" dirty="0" smtClean="0">
                <a:solidFill>
                  <a:srgbClr val="000099"/>
                </a:solidFill>
                <a:latin typeface="+mn-lt"/>
                <a:ea typeface="黑体" panose="02010609060101010101" pitchFamily="2" charset="-122"/>
              </a:rPr>
              <a:t> A </a:t>
            </a:r>
            <a:r>
              <a:rPr lang="zh-CN" altLang="zh-CN" sz="2600" b="1" dirty="0" smtClean="0">
                <a:solidFill>
                  <a:srgbClr val="000099"/>
                </a:solidFill>
                <a:latin typeface="+mn-lt"/>
                <a:ea typeface="黑体" panose="02010609060101010101" pitchFamily="2" charset="-122"/>
              </a:rPr>
              <a:t>发送</a:t>
            </a:r>
            <a:r>
              <a:rPr lang="en-US" altLang="zh-CN" sz="2600" b="1" dirty="0" smtClean="0">
                <a:solidFill>
                  <a:srgbClr val="000099"/>
                </a:solidFill>
                <a:latin typeface="+mn-lt"/>
                <a:ea typeface="黑体" panose="02010609060101010101" pitchFamily="2" charset="-122"/>
              </a:rPr>
              <a:t>  ACK</a:t>
            </a:r>
            <a:r>
              <a:rPr lang="zh-CN" altLang="zh-CN" sz="2600" b="1" dirty="0" smtClean="0">
                <a:solidFill>
                  <a:srgbClr val="000099"/>
                </a:solidFill>
                <a:latin typeface="+mn-lt"/>
                <a:ea typeface="黑体" panose="02010609060101010101" pitchFamily="2" charset="-122"/>
              </a:rPr>
              <a:t>。</a:t>
            </a:r>
            <a:r>
              <a:rPr lang="en-US" altLang="zh-CN" sz="2600" b="1" dirty="0" smtClean="0">
                <a:solidFill>
                  <a:srgbClr val="000099"/>
                </a:solidFill>
                <a:latin typeface="+mn-lt"/>
                <a:ea typeface="黑体" panose="02010609060101010101" pitchFamily="2" charset="-122"/>
              </a:rPr>
              <a:t>A </a:t>
            </a:r>
            <a:r>
              <a:rPr lang="zh-CN" altLang="zh-CN" sz="2600" b="1" dirty="0" smtClean="0">
                <a:solidFill>
                  <a:srgbClr val="000099"/>
                </a:solidFill>
                <a:latin typeface="+mn-lt"/>
                <a:ea typeface="黑体" panose="02010609060101010101" pitchFamily="2" charset="-122"/>
              </a:rPr>
              <a:t>在</a:t>
            </a:r>
            <a:r>
              <a:rPr lang="zh-CN" altLang="zh-CN" sz="2600" b="1" dirty="0">
                <a:solidFill>
                  <a:srgbClr val="000099"/>
                </a:solidFill>
                <a:latin typeface="+mn-lt"/>
                <a:ea typeface="黑体" panose="02010609060101010101" pitchFamily="2" charset="-122"/>
              </a:rPr>
              <a:t>收到了</a:t>
            </a:r>
            <a:r>
              <a:rPr lang="zh-CN" altLang="zh-CN" sz="2600" b="1" dirty="0" smtClean="0">
                <a:solidFill>
                  <a:srgbClr val="000099"/>
                </a:solidFill>
                <a:latin typeface="+mn-lt"/>
                <a:ea typeface="黑体" panose="02010609060101010101" pitchFamily="2" charset="-122"/>
              </a:rPr>
              <a:t>对</a:t>
            </a:r>
            <a:r>
              <a:rPr lang="en-US" altLang="zh-CN" sz="2600" b="1" dirty="0" smtClean="0">
                <a:solidFill>
                  <a:srgbClr val="000099"/>
                </a:solidFill>
                <a:latin typeface="+mn-lt"/>
                <a:ea typeface="黑体" panose="02010609060101010101" pitchFamily="2" charset="-122"/>
              </a:rPr>
              <a:t> M1 </a:t>
            </a:r>
            <a:r>
              <a:rPr lang="zh-CN" altLang="zh-CN" sz="2600" b="1" dirty="0" smtClean="0">
                <a:solidFill>
                  <a:srgbClr val="000099"/>
                </a:solidFill>
                <a:latin typeface="+mn-lt"/>
                <a:ea typeface="黑体" panose="02010609060101010101" pitchFamily="2" charset="-122"/>
              </a:rPr>
              <a:t>的</a:t>
            </a:r>
            <a:r>
              <a:rPr lang="zh-CN" altLang="zh-CN" sz="2600" b="1" dirty="0">
                <a:solidFill>
                  <a:srgbClr val="000099"/>
                </a:solidFill>
                <a:latin typeface="+mn-lt"/>
                <a:ea typeface="黑体" panose="02010609060101010101" pitchFamily="2" charset="-122"/>
              </a:rPr>
              <a:t>确认后，就再发送下一个</a:t>
            </a:r>
            <a:r>
              <a:rPr lang="zh-CN" altLang="zh-CN" sz="2600" b="1" dirty="0" smtClean="0">
                <a:solidFill>
                  <a:srgbClr val="000099"/>
                </a:solidFill>
                <a:latin typeface="+mn-lt"/>
                <a:ea typeface="黑体" panose="02010609060101010101" pitchFamily="2" charset="-122"/>
              </a:rPr>
              <a:t>分组</a:t>
            </a:r>
            <a:r>
              <a:rPr lang="en-US" altLang="zh-CN" sz="2600" b="1" dirty="0" smtClean="0">
                <a:solidFill>
                  <a:srgbClr val="000099"/>
                </a:solidFill>
                <a:latin typeface="+mn-lt"/>
                <a:ea typeface="黑体" panose="02010609060101010101" pitchFamily="2" charset="-122"/>
              </a:rPr>
              <a:t>  M2</a:t>
            </a:r>
            <a:r>
              <a:rPr lang="zh-CN" altLang="zh-CN" sz="2600" b="1" dirty="0" smtClean="0">
                <a:solidFill>
                  <a:srgbClr val="000099"/>
                </a:solidFill>
                <a:latin typeface="+mn-lt"/>
                <a:ea typeface="黑体" panose="02010609060101010101" pitchFamily="2" charset="-122"/>
              </a:rPr>
              <a:t>。</a:t>
            </a:r>
            <a:endParaRPr lang="zh-CN" altLang="en-US" sz="2600" b="1" dirty="0">
              <a:solidFill>
                <a:srgbClr val="000099"/>
              </a:solidFill>
              <a:latin typeface="+mn-lt"/>
              <a:ea typeface="黑体" panose="02010609060101010101" pitchFamily="2" charset="-122"/>
            </a:endParaRPr>
          </a:p>
        </p:txBody>
      </p:sp>
      <p:sp>
        <p:nvSpPr>
          <p:cNvPr id="7" name="Rectangle 6"/>
          <p:cNvSpPr>
            <a:spLocks noChangeArrowheads="1"/>
          </p:cNvSpPr>
          <p:nvPr/>
        </p:nvSpPr>
        <p:spPr bwMode="auto">
          <a:xfrm>
            <a:off x="3856534" y="2461666"/>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a:latin typeface="Arial" panose="020B0604020202020204" pitchFamily="34" charset="0"/>
                <a:ea typeface="黑体" panose="02010609060101010101" pitchFamily="2" charset="-122"/>
              </a:rPr>
              <a:t>A</a:t>
            </a:r>
          </a:p>
        </p:txBody>
      </p:sp>
      <p:sp>
        <p:nvSpPr>
          <p:cNvPr id="8" name="Rectangle 7"/>
          <p:cNvSpPr>
            <a:spLocks noChangeArrowheads="1"/>
          </p:cNvSpPr>
          <p:nvPr/>
        </p:nvSpPr>
        <p:spPr bwMode="auto">
          <a:xfrm>
            <a:off x="5721847" y="2461666"/>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a:latin typeface="Arial" panose="020B0604020202020204" pitchFamily="34" charset="0"/>
                <a:ea typeface="黑体" panose="02010609060101010101" pitchFamily="2" charset="-122"/>
              </a:rPr>
              <a:t>B</a:t>
            </a:r>
          </a:p>
        </p:txBody>
      </p:sp>
      <p:grpSp>
        <p:nvGrpSpPr>
          <p:cNvPr id="17" name="Group 16"/>
          <p:cNvGrpSpPr/>
          <p:nvPr/>
        </p:nvGrpSpPr>
        <p:grpSpPr bwMode="auto">
          <a:xfrm>
            <a:off x="4053384" y="3045866"/>
            <a:ext cx="1835150" cy="777875"/>
            <a:chOff x="3439" y="3564"/>
            <a:chExt cx="1156" cy="490"/>
          </a:xfrm>
        </p:grpSpPr>
        <p:sp>
          <p:nvSpPr>
            <p:cNvPr id="18" name="Freeform 1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solidFill>
                  <a:srgbClr val="0000FF"/>
                </a:solidFill>
              </a:endParaRPr>
            </a:p>
          </p:txBody>
        </p:sp>
        <p:sp>
          <p:nvSpPr>
            <p:cNvPr id="19" name="AutoShape 1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solidFill>
                  <a:srgbClr val="0000FF"/>
                </a:solidFill>
              </a:endParaRPr>
            </a:p>
          </p:txBody>
        </p:sp>
        <p:sp>
          <p:nvSpPr>
            <p:cNvPr id="20" name="Rectangle 19"/>
            <p:cNvSpPr>
              <a:spLocks noChangeArrowheads="1"/>
            </p:cNvSpPr>
            <p:nvPr/>
          </p:nvSpPr>
          <p:spPr bwMode="auto">
            <a:xfrm rot="540000">
              <a:off x="3616" y="3633"/>
              <a:ext cx="385"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Arial" panose="020B0604020202020204" pitchFamily="34" charset="0"/>
                  <a:ea typeface="黑体" panose="02010609060101010101" pitchFamily="2" charset="-122"/>
                </a:rPr>
                <a:t>M1</a:t>
              </a:r>
              <a:endParaRPr lang="en-US" altLang="zh-CN" sz="2400" b="1" dirty="0">
                <a:solidFill>
                  <a:srgbClr val="0000FF"/>
                </a:solidFill>
                <a:latin typeface="Arial" panose="020B0604020202020204" pitchFamily="34" charset="0"/>
                <a:ea typeface="黑体" panose="02010609060101010101" pitchFamily="2" charset="-122"/>
              </a:endParaRPr>
            </a:p>
          </p:txBody>
        </p:sp>
      </p:grpSp>
      <p:grpSp>
        <p:nvGrpSpPr>
          <p:cNvPr id="21" name="Group 20"/>
          <p:cNvGrpSpPr/>
          <p:nvPr/>
        </p:nvGrpSpPr>
        <p:grpSpPr bwMode="auto">
          <a:xfrm>
            <a:off x="4051797" y="4369841"/>
            <a:ext cx="1835150" cy="777875"/>
            <a:chOff x="3439" y="3564"/>
            <a:chExt cx="1156" cy="490"/>
          </a:xfrm>
        </p:grpSpPr>
        <p:sp>
          <p:nvSpPr>
            <p:cNvPr id="22" name="Freeform 21"/>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400">
                <a:solidFill>
                  <a:srgbClr val="0000FF"/>
                </a:solidFill>
              </a:endParaRPr>
            </a:p>
          </p:txBody>
        </p:sp>
        <p:sp>
          <p:nvSpPr>
            <p:cNvPr id="23" name="AutoShape 22"/>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400">
                <a:solidFill>
                  <a:srgbClr val="0000FF"/>
                </a:solidFill>
              </a:endParaRPr>
            </a:p>
          </p:txBody>
        </p:sp>
        <p:sp>
          <p:nvSpPr>
            <p:cNvPr id="24" name="Rectangle 23"/>
            <p:cNvSpPr>
              <a:spLocks noChangeArrowheads="1"/>
            </p:cNvSpPr>
            <p:nvPr/>
          </p:nvSpPr>
          <p:spPr bwMode="auto">
            <a:xfrm rot="540000">
              <a:off x="3616" y="3633"/>
              <a:ext cx="385"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Arial" panose="020B0604020202020204" pitchFamily="34" charset="0"/>
                  <a:ea typeface="黑体" panose="02010609060101010101" pitchFamily="2" charset="-122"/>
                </a:rPr>
                <a:t>M2</a:t>
              </a:r>
              <a:endParaRPr lang="en-US" altLang="zh-CN" sz="2400" b="1" dirty="0">
                <a:solidFill>
                  <a:srgbClr val="0000FF"/>
                </a:solidFill>
                <a:latin typeface="Arial" panose="020B0604020202020204" pitchFamily="34" charset="0"/>
                <a:ea typeface="黑体" panose="02010609060101010101" pitchFamily="2" charset="-122"/>
              </a:endParaRPr>
            </a:p>
          </p:txBody>
        </p:sp>
      </p:grpSp>
      <p:grpSp>
        <p:nvGrpSpPr>
          <p:cNvPr id="25" name="Group 25"/>
          <p:cNvGrpSpPr/>
          <p:nvPr/>
        </p:nvGrpSpPr>
        <p:grpSpPr bwMode="auto">
          <a:xfrm>
            <a:off x="4037509" y="3749136"/>
            <a:ext cx="1868488" cy="517526"/>
            <a:chOff x="2012" y="2290"/>
            <a:chExt cx="1177" cy="326"/>
          </a:xfrm>
        </p:grpSpPr>
        <p:sp>
          <p:nvSpPr>
            <p:cNvPr id="26" name="Line 26"/>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7" name="Text Box 27"/>
            <p:cNvSpPr txBox="1">
              <a:spLocks noChangeArrowheads="1"/>
            </p:cNvSpPr>
            <p:nvPr/>
          </p:nvSpPr>
          <p:spPr bwMode="auto">
            <a:xfrm rot="21169770">
              <a:off x="2101" y="2290"/>
              <a:ext cx="69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b="1" dirty="0" smtClean="0">
                  <a:latin typeface="Arial" panose="020B0604020202020204" pitchFamily="34" charset="0"/>
                </a:rPr>
                <a:t>ACK 1</a:t>
              </a:r>
              <a:endParaRPr kumimoji="0" lang="en-US" altLang="zh-CN" b="1" dirty="0">
                <a:latin typeface="Arial" panose="020B0604020202020204" pitchFamily="34" charset="0"/>
              </a:endParaRPr>
            </a:p>
          </p:txBody>
        </p:sp>
      </p:grpSp>
      <p:grpSp>
        <p:nvGrpSpPr>
          <p:cNvPr id="28" name="Group 28"/>
          <p:cNvGrpSpPr/>
          <p:nvPr/>
        </p:nvGrpSpPr>
        <p:grpSpPr bwMode="auto">
          <a:xfrm>
            <a:off x="4024809" y="5131844"/>
            <a:ext cx="1868488" cy="525463"/>
            <a:chOff x="2012" y="2285"/>
            <a:chExt cx="1177" cy="331"/>
          </a:xfrm>
        </p:grpSpPr>
        <p:sp>
          <p:nvSpPr>
            <p:cNvPr id="29" name="Line 29"/>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0" name="Text Box 30"/>
            <p:cNvSpPr txBox="1">
              <a:spLocks noChangeArrowheads="1"/>
            </p:cNvSpPr>
            <p:nvPr/>
          </p:nvSpPr>
          <p:spPr bwMode="auto">
            <a:xfrm rot="21169770">
              <a:off x="2109" y="2285"/>
              <a:ext cx="69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b="1" dirty="0" smtClean="0">
                  <a:latin typeface="Arial" panose="020B0604020202020204" pitchFamily="34" charset="0"/>
                </a:rPr>
                <a:t>ACK 2</a:t>
              </a:r>
              <a:endParaRPr kumimoji="0" lang="en-US" altLang="zh-CN" b="1" dirty="0">
                <a:latin typeface="Arial" panose="020B0604020202020204" pitchFamily="34" charset="0"/>
              </a:endParaRPr>
            </a:p>
          </p:txBody>
        </p:sp>
      </p:grpSp>
      <p:grpSp>
        <p:nvGrpSpPr>
          <p:cNvPr id="31" name="Group 33"/>
          <p:cNvGrpSpPr/>
          <p:nvPr/>
        </p:nvGrpSpPr>
        <p:grpSpPr bwMode="auto">
          <a:xfrm>
            <a:off x="1208584" y="3147468"/>
            <a:ext cx="2682875" cy="830263"/>
            <a:chOff x="230" y="1632"/>
            <a:chExt cx="1690" cy="523"/>
          </a:xfrm>
        </p:grpSpPr>
        <p:sp>
          <p:nvSpPr>
            <p:cNvPr id="32" name="Text Box 31"/>
            <p:cNvSpPr txBox="1">
              <a:spLocks noChangeArrowheads="1"/>
            </p:cNvSpPr>
            <p:nvPr/>
          </p:nvSpPr>
          <p:spPr bwMode="auto">
            <a:xfrm>
              <a:off x="230" y="1632"/>
              <a:ext cx="1162"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pPr eaLnBrk="1" hangingPunct="1"/>
              <a:r>
                <a:rPr lang="zh-CN" altLang="en-US" b="1" dirty="0">
                  <a:solidFill>
                    <a:srgbClr val="FF0000"/>
                  </a:solidFill>
                  <a:latin typeface="+mn-lt"/>
                  <a:ea typeface="黑体" panose="02010609060101010101" pitchFamily="2" charset="-122"/>
                </a:rPr>
                <a:t>停止发送，</a:t>
              </a:r>
              <a:r>
                <a:rPr lang="zh-CN" altLang="en-US" b="1" dirty="0" smtClean="0">
                  <a:solidFill>
                    <a:srgbClr val="FF0000"/>
                  </a:solidFill>
                  <a:latin typeface="+mn-lt"/>
                  <a:ea typeface="黑体" panose="02010609060101010101" pitchFamily="2" charset="-122"/>
                </a:rPr>
                <a:t>等待 </a:t>
              </a:r>
              <a:r>
                <a:rPr lang="en-US" altLang="zh-CN" b="1" dirty="0" smtClean="0">
                  <a:solidFill>
                    <a:srgbClr val="FF0000"/>
                  </a:solidFill>
                  <a:latin typeface="+mn-lt"/>
                  <a:ea typeface="黑体" panose="02010609060101010101" pitchFamily="2" charset="-122"/>
                </a:rPr>
                <a:t>ACK</a:t>
              </a:r>
              <a:endParaRPr lang="en-US" altLang="zh-CN" b="1" dirty="0">
                <a:solidFill>
                  <a:srgbClr val="FF0000"/>
                </a:solidFill>
                <a:latin typeface="+mn-lt"/>
                <a:ea typeface="黑体" panose="02010609060101010101" pitchFamily="2" charset="-122"/>
              </a:endParaRPr>
            </a:p>
          </p:txBody>
        </p:sp>
        <p:sp>
          <p:nvSpPr>
            <p:cNvPr id="33" name="Line 32"/>
            <p:cNvSpPr>
              <a:spLocks noChangeShapeType="1"/>
            </p:cNvSpPr>
            <p:nvPr/>
          </p:nvSpPr>
          <p:spPr bwMode="auto">
            <a:xfrm>
              <a:off x="1296" y="1920"/>
              <a:ext cx="624" cy="0"/>
            </a:xfrm>
            <a:prstGeom prst="line">
              <a:avLst/>
            </a:prstGeom>
            <a:noFill/>
            <a:ln w="28575">
              <a:solidFill>
                <a:srgbClr val="FF0000"/>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n-lt"/>
                <a:ea typeface="黑体" panose="02010609060101010101" pitchFamily="2" charset="-122"/>
              </a:endParaRPr>
            </a:p>
          </p:txBody>
        </p:sp>
      </p:grpSp>
      <p:grpSp>
        <p:nvGrpSpPr>
          <p:cNvPr id="34" name="Group 37"/>
          <p:cNvGrpSpPr/>
          <p:nvPr/>
        </p:nvGrpSpPr>
        <p:grpSpPr bwMode="auto">
          <a:xfrm>
            <a:off x="1208584" y="3909468"/>
            <a:ext cx="2682875" cy="830263"/>
            <a:chOff x="230" y="2160"/>
            <a:chExt cx="1690" cy="523"/>
          </a:xfrm>
        </p:grpSpPr>
        <p:sp>
          <p:nvSpPr>
            <p:cNvPr id="35" name="Text Box 35"/>
            <p:cNvSpPr txBox="1">
              <a:spLocks noChangeArrowheads="1"/>
            </p:cNvSpPr>
            <p:nvPr/>
          </p:nvSpPr>
          <p:spPr bwMode="auto">
            <a:xfrm>
              <a:off x="230" y="2160"/>
              <a:ext cx="1114"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pPr eaLnBrk="1" hangingPunct="1"/>
              <a:r>
                <a:rPr lang="zh-CN" altLang="en-US" b="1" dirty="0" smtClean="0">
                  <a:solidFill>
                    <a:srgbClr val="0000CC"/>
                  </a:solidFill>
                  <a:latin typeface="+mn-lt"/>
                  <a:ea typeface="黑体" panose="02010609060101010101" pitchFamily="2" charset="-122"/>
                </a:rPr>
                <a:t>收到 </a:t>
              </a:r>
              <a:r>
                <a:rPr lang="en-US" altLang="zh-CN" b="1" dirty="0" smtClean="0">
                  <a:solidFill>
                    <a:srgbClr val="0000CC"/>
                  </a:solidFill>
                  <a:latin typeface="+mn-lt"/>
                  <a:ea typeface="黑体" panose="02010609060101010101" pitchFamily="2" charset="-122"/>
                </a:rPr>
                <a:t>ACK</a:t>
              </a:r>
              <a:r>
                <a:rPr lang="zh-CN" altLang="en-US" b="1" dirty="0">
                  <a:solidFill>
                    <a:srgbClr val="0000CC"/>
                  </a:solidFill>
                  <a:latin typeface="+mn-lt"/>
                  <a:ea typeface="黑体" panose="02010609060101010101" pitchFamily="2" charset="-122"/>
                </a:rPr>
                <a:t>，继续发送</a:t>
              </a:r>
            </a:p>
          </p:txBody>
        </p:sp>
        <p:sp>
          <p:nvSpPr>
            <p:cNvPr id="36" name="Line 36"/>
            <p:cNvSpPr>
              <a:spLocks noChangeShapeType="1"/>
            </p:cNvSpPr>
            <p:nvPr/>
          </p:nvSpPr>
          <p:spPr bwMode="auto">
            <a:xfrm>
              <a:off x="1296" y="2448"/>
              <a:ext cx="624" cy="0"/>
            </a:xfrm>
            <a:prstGeom prst="line">
              <a:avLst/>
            </a:prstGeom>
            <a:noFill/>
            <a:ln w="28575">
              <a:solidFill>
                <a:srgbClr val="0000CC"/>
              </a:solidFill>
              <a:miter lim="800000"/>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b="1">
                <a:latin typeface="+mn-lt"/>
                <a:ea typeface="黑体" panose="02010609060101010101" pitchFamily="2" charset="-122"/>
              </a:endParaRPr>
            </a:p>
          </p:txBody>
        </p:sp>
      </p:grpSp>
      <p:sp>
        <p:nvSpPr>
          <p:cNvPr id="9" name="TextBox 8"/>
          <p:cNvSpPr txBox="1"/>
          <p:nvPr/>
        </p:nvSpPr>
        <p:spPr>
          <a:xfrm>
            <a:off x="5961112" y="3707740"/>
            <a:ext cx="1316386" cy="461665"/>
          </a:xfrm>
          <a:prstGeom prst="rect">
            <a:avLst/>
          </a:prstGeom>
          <a:noFill/>
        </p:spPr>
        <p:txBody>
          <a:bodyPr wrap="none" rtlCol="0">
            <a:spAutoFit/>
          </a:bodyPr>
          <a:lstStyle/>
          <a:p>
            <a:r>
              <a:rPr lang="zh-CN" altLang="en-US" sz="2400" b="1" dirty="0" smtClean="0">
                <a:solidFill>
                  <a:srgbClr val="0000FF"/>
                </a:solidFill>
                <a:latin typeface="+mn-lt"/>
                <a:ea typeface="黑体" panose="02010609060101010101" pitchFamily="2" charset="-122"/>
              </a:rPr>
              <a:t>确认 </a:t>
            </a:r>
            <a:r>
              <a:rPr lang="en-US" altLang="zh-CN" sz="2400" b="1" dirty="0" smtClean="0">
                <a:solidFill>
                  <a:srgbClr val="0000FF"/>
                </a:solidFill>
                <a:latin typeface="+mn-lt"/>
                <a:ea typeface="黑体" panose="02010609060101010101" pitchFamily="2" charset="-122"/>
              </a:rPr>
              <a:t>M1</a:t>
            </a:r>
            <a:endParaRPr lang="zh-CN" altLang="en-US" sz="2400" b="1" dirty="0">
              <a:solidFill>
                <a:srgbClr val="0000FF"/>
              </a:solidFill>
              <a:latin typeface="+mn-lt"/>
              <a:ea typeface="黑体" panose="02010609060101010101" pitchFamily="2" charset="-122"/>
            </a:endParaRPr>
          </a:p>
        </p:txBody>
      </p:sp>
      <p:sp>
        <p:nvSpPr>
          <p:cNvPr id="37" name="TextBox 36"/>
          <p:cNvSpPr txBox="1"/>
          <p:nvPr/>
        </p:nvSpPr>
        <p:spPr>
          <a:xfrm>
            <a:off x="5961112" y="5036099"/>
            <a:ext cx="1316386" cy="461665"/>
          </a:xfrm>
          <a:prstGeom prst="rect">
            <a:avLst/>
          </a:prstGeom>
          <a:noFill/>
        </p:spPr>
        <p:txBody>
          <a:bodyPr wrap="none" rtlCol="0">
            <a:spAutoFit/>
          </a:bodyPr>
          <a:lstStyle/>
          <a:p>
            <a:r>
              <a:rPr lang="zh-CN" altLang="en-US" sz="2400" b="1" dirty="0" smtClean="0">
                <a:solidFill>
                  <a:srgbClr val="0000FF"/>
                </a:solidFill>
                <a:latin typeface="+mn-lt"/>
                <a:ea typeface="黑体" panose="02010609060101010101" pitchFamily="2" charset="-122"/>
              </a:rPr>
              <a:t>确认 </a:t>
            </a:r>
            <a:r>
              <a:rPr lang="en-US" altLang="zh-CN" sz="2400" b="1" dirty="0" smtClean="0">
                <a:solidFill>
                  <a:srgbClr val="0000FF"/>
                </a:solidFill>
                <a:latin typeface="+mn-lt"/>
                <a:ea typeface="黑体" panose="02010609060101010101" pitchFamily="2" charset="-122"/>
              </a:rPr>
              <a:t>M2</a:t>
            </a:r>
            <a:endParaRPr lang="zh-CN" altLang="en-US" sz="2400" b="1" dirty="0">
              <a:solidFill>
                <a:srgbClr val="0000FF"/>
              </a:solidFill>
              <a:latin typeface="+mn-lt"/>
              <a:ea typeface="黑体" panose="02010609060101010101" pitchFamily="2" charset="-122"/>
            </a:endParaRPr>
          </a:p>
        </p:txBody>
      </p:sp>
      <p:grpSp>
        <p:nvGrpSpPr>
          <p:cNvPr id="10" name="组合 9"/>
          <p:cNvGrpSpPr/>
          <p:nvPr/>
        </p:nvGrpSpPr>
        <p:grpSpPr>
          <a:xfrm>
            <a:off x="3714343" y="2912516"/>
            <a:ext cx="2533449" cy="3549095"/>
            <a:chOff x="3714343" y="2912516"/>
            <a:chExt cx="2533449" cy="3549095"/>
          </a:xfrm>
        </p:grpSpPr>
        <p:sp>
          <p:nvSpPr>
            <p:cNvPr id="5" name="Line 4"/>
            <p:cNvSpPr>
              <a:spLocks noChangeShapeType="1"/>
            </p:cNvSpPr>
            <p:nvPr/>
          </p:nvSpPr>
          <p:spPr bwMode="auto">
            <a:xfrm>
              <a:off x="4031159" y="2912516"/>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 name="Line 5"/>
            <p:cNvSpPr>
              <a:spLocks noChangeShapeType="1"/>
            </p:cNvSpPr>
            <p:nvPr/>
          </p:nvSpPr>
          <p:spPr bwMode="auto">
            <a:xfrm>
              <a:off x="5909172" y="2912516"/>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 name="TextBox 2"/>
            <p:cNvSpPr txBox="1"/>
            <p:nvPr/>
          </p:nvSpPr>
          <p:spPr>
            <a:xfrm>
              <a:off x="5601461" y="6092279"/>
              <a:ext cx="646331" cy="369332"/>
            </a:xfrm>
            <a:prstGeom prst="rect">
              <a:avLst/>
            </a:prstGeom>
            <a:noFill/>
          </p:spPr>
          <p:txBody>
            <a:bodyPr wrap="none" rtlCol="0">
              <a:spAutoFit/>
            </a:bodyPr>
            <a:lstStyle/>
            <a:p>
              <a:r>
                <a:rPr lang="zh-CN" altLang="en-US" b="1" dirty="0" smtClean="0">
                  <a:latin typeface="+mn-lt"/>
                  <a:ea typeface="黑体" panose="02010609060101010101" pitchFamily="2" charset="-122"/>
                </a:rPr>
                <a:t>时间</a:t>
              </a:r>
              <a:endParaRPr lang="zh-CN" altLang="en-US" b="1" dirty="0">
                <a:latin typeface="+mn-lt"/>
                <a:ea typeface="黑体" panose="02010609060101010101" pitchFamily="2" charset="-122"/>
              </a:endParaRPr>
            </a:p>
          </p:txBody>
        </p:sp>
        <p:sp>
          <p:nvSpPr>
            <p:cNvPr id="38" name="TextBox 37"/>
            <p:cNvSpPr txBox="1"/>
            <p:nvPr/>
          </p:nvSpPr>
          <p:spPr>
            <a:xfrm>
              <a:off x="3714343" y="6092279"/>
              <a:ext cx="646331" cy="369332"/>
            </a:xfrm>
            <a:prstGeom prst="rect">
              <a:avLst/>
            </a:prstGeom>
            <a:noFill/>
          </p:spPr>
          <p:txBody>
            <a:bodyPr wrap="none" rtlCol="0">
              <a:spAutoFit/>
            </a:bodyPr>
            <a:lstStyle/>
            <a:p>
              <a:r>
                <a:rPr lang="zh-CN" altLang="en-US" b="1" dirty="0" smtClean="0">
                  <a:latin typeface="+mn-lt"/>
                  <a:ea typeface="黑体" panose="02010609060101010101" pitchFamily="2" charset="-122"/>
                </a:rPr>
                <a:t>时间</a:t>
              </a:r>
              <a:endParaRPr lang="zh-CN" altLang="en-US" b="1" dirty="0">
                <a:latin typeface="+mn-lt"/>
                <a:ea typeface="黑体" panose="02010609060101010101"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par>
                          <p:cTn id="15" fill="hold">
                            <p:stCondLst>
                              <p:cond delay="0"/>
                            </p:stCondLst>
                            <p:childTnLst>
                              <p:par>
                                <p:cTn id="16" presetID="22" presetClass="entr" presetSubtype="2" fill="hold" nodeType="after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wipe(right)">
                                      <p:cBhvr>
                                        <p:cTn id="18" dur="500"/>
                                        <p:tgtEl>
                                          <p:spTgt spid="25"/>
                                        </p:tgtEl>
                                      </p:cBhvr>
                                    </p:animEffect>
                                  </p:childTnLst>
                                </p:cTn>
                              </p:par>
                            </p:childTnLst>
                          </p:cTn>
                        </p:par>
                        <p:par>
                          <p:cTn id="19" fill="hold">
                            <p:stCondLst>
                              <p:cond delay="500"/>
                            </p:stCondLst>
                            <p:childTnLst>
                              <p:par>
                                <p:cTn id="20" presetID="1" presetClass="entr" presetSubtype="0" fill="hold" nodeType="afterEffect">
                                  <p:stCondLst>
                                    <p:cond delay="0"/>
                                  </p:stCondLst>
                                  <p:childTnLst>
                                    <p:set>
                                      <p:cBhvr>
                                        <p:cTn id="21" dur="1" fill="hold">
                                          <p:stCondLst>
                                            <p:cond delay="0"/>
                                          </p:stCondLst>
                                        </p:cTn>
                                        <p:tgtEl>
                                          <p:spTgt spid="3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wipe(left)">
                                      <p:cBhvr>
                                        <p:cTn id="26" dur="5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par>
                          <p:cTn id="31" fill="hold">
                            <p:stCondLst>
                              <p:cond delay="0"/>
                            </p:stCondLst>
                            <p:childTnLst>
                              <p:par>
                                <p:cTn id="32" presetID="22" presetClass="entr" presetSubtype="2" fill="hold" nodeType="after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wipe(right)">
                                      <p:cBhvr>
                                        <p:cTn id="3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7"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 </a:t>
            </a:r>
            <a:r>
              <a:rPr lang="zh-CN" altLang="en-US" dirty="0" smtClean="0"/>
              <a:t>出现</a:t>
            </a:r>
            <a:r>
              <a:rPr lang="zh-CN" altLang="zh-CN" dirty="0" smtClean="0"/>
              <a:t>差错</a:t>
            </a:r>
            <a:endParaRPr lang="zh-CN" altLang="en-US" dirty="0"/>
          </a:p>
        </p:txBody>
      </p:sp>
      <p:sp>
        <p:nvSpPr>
          <p:cNvPr id="3" name="内容占位符 2"/>
          <p:cNvSpPr>
            <a:spLocks noGrp="1"/>
          </p:cNvSpPr>
          <p:nvPr>
            <p:ph idx="1"/>
          </p:nvPr>
        </p:nvSpPr>
        <p:spPr/>
        <p:txBody>
          <a:bodyPr/>
          <a:lstStyle/>
          <a:p>
            <a:pPr>
              <a:lnSpc>
                <a:spcPct val="100000"/>
              </a:lnSpc>
            </a:pPr>
            <a:r>
              <a:rPr lang="zh-CN" altLang="en-US" sz="2800" dirty="0" smtClean="0"/>
              <a:t>在接收方 </a:t>
            </a:r>
            <a:r>
              <a:rPr lang="en-US" altLang="zh-CN" sz="2800" dirty="0" smtClean="0"/>
              <a:t>B </a:t>
            </a:r>
            <a:r>
              <a:rPr lang="zh-CN" altLang="en-US" sz="2800" dirty="0" smtClean="0"/>
              <a:t>会出现两种情况：</a:t>
            </a:r>
            <a:endParaRPr lang="en-US" altLang="zh-CN" sz="2800" dirty="0" smtClean="0"/>
          </a:p>
          <a:p>
            <a:pPr lvl="1">
              <a:lnSpc>
                <a:spcPct val="100000"/>
              </a:lnSpc>
            </a:pPr>
            <a:r>
              <a:rPr lang="en-US" altLang="zh-CN" sz="2400" dirty="0" smtClean="0">
                <a:solidFill>
                  <a:srgbClr val="0000FF"/>
                </a:solidFill>
              </a:rPr>
              <a:t>B </a:t>
            </a:r>
            <a:r>
              <a:rPr lang="zh-CN" altLang="zh-CN" sz="2400" dirty="0" smtClean="0">
                <a:solidFill>
                  <a:srgbClr val="0000FF"/>
                </a:solidFill>
              </a:rPr>
              <a:t>接收</a:t>
            </a:r>
            <a:r>
              <a:rPr lang="en-US" altLang="zh-CN" sz="2400" dirty="0" smtClean="0">
                <a:solidFill>
                  <a:srgbClr val="0000FF"/>
                </a:solidFill>
              </a:rPr>
              <a:t> M1 </a:t>
            </a:r>
            <a:r>
              <a:rPr lang="zh-CN" altLang="zh-CN" sz="2400" dirty="0" smtClean="0">
                <a:solidFill>
                  <a:srgbClr val="0000FF"/>
                </a:solidFill>
              </a:rPr>
              <a:t>时</a:t>
            </a:r>
            <a:r>
              <a:rPr lang="zh-CN" altLang="zh-CN" sz="2400" dirty="0">
                <a:solidFill>
                  <a:srgbClr val="0000FF"/>
                </a:solidFill>
              </a:rPr>
              <a:t>检测出了差错，</a:t>
            </a:r>
            <a:r>
              <a:rPr lang="zh-CN" altLang="zh-CN" sz="2400" dirty="0"/>
              <a:t>就</a:t>
            </a:r>
            <a:r>
              <a:rPr lang="zh-CN" altLang="zh-CN" sz="2400" dirty="0" smtClean="0">
                <a:solidFill>
                  <a:srgbClr val="FF0000"/>
                </a:solidFill>
              </a:rPr>
              <a:t>丢弃</a:t>
            </a:r>
            <a:r>
              <a:rPr lang="en-US" altLang="zh-CN" sz="2400" dirty="0" smtClean="0">
                <a:solidFill>
                  <a:srgbClr val="FF0000"/>
                </a:solidFill>
              </a:rPr>
              <a:t> </a:t>
            </a:r>
            <a:r>
              <a:rPr lang="en-US" altLang="zh-CN" sz="2400" dirty="0" smtClean="0"/>
              <a:t>M1</a:t>
            </a:r>
            <a:r>
              <a:rPr lang="zh-CN" altLang="zh-CN" sz="2400" dirty="0" smtClean="0"/>
              <a:t>，</a:t>
            </a:r>
            <a:r>
              <a:rPr lang="zh-CN" altLang="zh-CN" sz="2400" dirty="0"/>
              <a:t>其他什么也不做（不</a:t>
            </a:r>
            <a:r>
              <a:rPr lang="zh-CN" altLang="zh-CN" sz="2400" dirty="0" smtClean="0"/>
              <a:t>通知</a:t>
            </a:r>
            <a:r>
              <a:rPr lang="en-US" altLang="zh-CN" sz="2400" dirty="0" smtClean="0"/>
              <a:t> A </a:t>
            </a:r>
            <a:r>
              <a:rPr lang="zh-CN" altLang="zh-CN" sz="2400" dirty="0" smtClean="0"/>
              <a:t>收到</a:t>
            </a:r>
            <a:r>
              <a:rPr lang="zh-CN" altLang="zh-CN" sz="2400" dirty="0"/>
              <a:t>有差错的分组</a:t>
            </a:r>
            <a:r>
              <a:rPr lang="zh-CN" altLang="zh-CN" sz="2400" dirty="0" smtClean="0"/>
              <a:t>）</a:t>
            </a:r>
            <a:r>
              <a:rPr lang="zh-CN" altLang="en-US" sz="2400" dirty="0" smtClean="0"/>
              <a:t>。</a:t>
            </a:r>
            <a:endParaRPr lang="en-US" altLang="zh-CN" sz="2400" dirty="0" smtClean="0"/>
          </a:p>
          <a:p>
            <a:pPr lvl="1">
              <a:lnSpc>
                <a:spcPct val="100000"/>
              </a:lnSpc>
            </a:pPr>
            <a:r>
              <a:rPr lang="en-US" altLang="zh-CN" sz="2400" dirty="0" smtClean="0">
                <a:solidFill>
                  <a:srgbClr val="0000FF"/>
                </a:solidFill>
              </a:rPr>
              <a:t>M1 </a:t>
            </a:r>
            <a:r>
              <a:rPr lang="zh-CN" altLang="zh-CN" sz="2400" dirty="0" smtClean="0">
                <a:solidFill>
                  <a:srgbClr val="0000FF"/>
                </a:solidFill>
              </a:rPr>
              <a:t>在</a:t>
            </a:r>
            <a:r>
              <a:rPr lang="zh-CN" altLang="zh-CN" sz="2400" dirty="0">
                <a:solidFill>
                  <a:srgbClr val="0000FF"/>
                </a:solidFill>
              </a:rPr>
              <a:t>传输过程中丢失了，</a:t>
            </a:r>
            <a:r>
              <a:rPr lang="zh-CN" altLang="zh-CN" sz="2400" dirty="0" smtClean="0"/>
              <a:t>这时</a:t>
            </a:r>
            <a:r>
              <a:rPr lang="en-US" altLang="zh-CN" sz="2400" dirty="0" smtClean="0"/>
              <a:t> B </a:t>
            </a:r>
            <a:r>
              <a:rPr lang="zh-CN" altLang="zh-CN" sz="2400" dirty="0" smtClean="0"/>
              <a:t>当然</a:t>
            </a:r>
            <a:r>
              <a:rPr lang="zh-CN" altLang="zh-CN" sz="2400" dirty="0"/>
              <a:t>什么都</a:t>
            </a:r>
            <a:r>
              <a:rPr lang="zh-CN" altLang="zh-CN" sz="2400" dirty="0" smtClean="0"/>
              <a:t>不知道</a:t>
            </a:r>
            <a:r>
              <a:rPr lang="zh-CN" altLang="en-US" sz="2400" dirty="0" smtClean="0"/>
              <a:t>，也什么都不做。</a:t>
            </a:r>
            <a:endParaRPr lang="en-US" altLang="zh-CN" sz="2400" dirty="0" smtClean="0"/>
          </a:p>
          <a:p>
            <a:pPr>
              <a:lnSpc>
                <a:spcPct val="100000"/>
              </a:lnSpc>
            </a:pPr>
            <a:r>
              <a:rPr lang="zh-CN" altLang="zh-CN" sz="2800" dirty="0">
                <a:solidFill>
                  <a:srgbClr val="0000FF"/>
                </a:solidFill>
              </a:rPr>
              <a:t>在这两种情况下，</a:t>
            </a:r>
            <a:r>
              <a:rPr lang="en-US" altLang="zh-CN" sz="2800" dirty="0" smtClean="0">
                <a:solidFill>
                  <a:srgbClr val="0000FF"/>
                </a:solidFill>
              </a:rPr>
              <a:t>B </a:t>
            </a:r>
            <a:r>
              <a:rPr lang="zh-CN" altLang="zh-CN" sz="2800" dirty="0" smtClean="0">
                <a:solidFill>
                  <a:srgbClr val="0000FF"/>
                </a:solidFill>
              </a:rPr>
              <a:t>都</a:t>
            </a:r>
            <a:r>
              <a:rPr lang="zh-CN" altLang="zh-CN" sz="2800" dirty="0">
                <a:solidFill>
                  <a:srgbClr val="0000FF"/>
                </a:solidFill>
              </a:rPr>
              <a:t>不会发送任何信息</a:t>
            </a:r>
            <a:r>
              <a:rPr lang="zh-CN" altLang="zh-CN" sz="2800" dirty="0" smtClean="0">
                <a:solidFill>
                  <a:srgbClr val="0000FF"/>
                </a:solidFill>
              </a:rPr>
              <a:t>。</a:t>
            </a:r>
            <a:endParaRPr lang="en-US" altLang="zh-CN" sz="2800" dirty="0" smtClean="0">
              <a:solidFill>
                <a:srgbClr val="0000FF"/>
              </a:solidFill>
            </a:endParaRPr>
          </a:p>
          <a:p>
            <a:pPr>
              <a:lnSpc>
                <a:spcPct val="100000"/>
              </a:lnSpc>
            </a:pPr>
            <a:r>
              <a:rPr lang="zh-CN" altLang="en-US" sz="2800" dirty="0" smtClean="0">
                <a:solidFill>
                  <a:srgbClr val="FF0000"/>
                </a:solidFill>
              </a:rPr>
              <a:t>如何保证 </a:t>
            </a:r>
            <a:r>
              <a:rPr lang="en-US" altLang="zh-CN" sz="2800" dirty="0" smtClean="0">
                <a:solidFill>
                  <a:srgbClr val="FF0000"/>
                </a:solidFill>
              </a:rPr>
              <a:t>B </a:t>
            </a:r>
            <a:r>
              <a:rPr lang="zh-CN" altLang="en-US" sz="2800" dirty="0" smtClean="0">
                <a:solidFill>
                  <a:srgbClr val="FF0000"/>
                </a:solidFill>
              </a:rPr>
              <a:t>正确收到了 </a:t>
            </a:r>
            <a:r>
              <a:rPr lang="en-US" altLang="zh-CN" sz="2800" dirty="0" smtClean="0">
                <a:solidFill>
                  <a:srgbClr val="FF0000"/>
                </a:solidFill>
              </a:rPr>
              <a:t>M1</a:t>
            </a:r>
            <a:r>
              <a:rPr lang="zh-CN" altLang="en-US" sz="2800" dirty="0" smtClean="0">
                <a:solidFill>
                  <a:srgbClr val="FF0000"/>
                </a:solidFill>
              </a:rPr>
              <a:t> 呢？</a:t>
            </a:r>
            <a:endParaRPr lang="en-US" altLang="zh-CN" sz="2800" dirty="0" smtClean="0">
              <a:solidFill>
                <a:srgbClr val="FF0000"/>
              </a:solidFill>
            </a:endParaRPr>
          </a:p>
          <a:p>
            <a:pPr>
              <a:lnSpc>
                <a:spcPct val="100000"/>
              </a:lnSpc>
            </a:pPr>
            <a:r>
              <a:rPr lang="zh-CN" altLang="en-US" sz="2800" dirty="0" smtClean="0">
                <a:solidFill>
                  <a:srgbClr val="0000FF"/>
                </a:solidFill>
              </a:rPr>
              <a:t>解决方法：</a:t>
            </a:r>
            <a:r>
              <a:rPr lang="zh-CN" altLang="zh-CN" sz="2800" dirty="0">
                <a:solidFill>
                  <a:srgbClr val="0000FF"/>
                </a:solidFill>
              </a:rPr>
              <a:t>超时</a:t>
            </a:r>
            <a:r>
              <a:rPr lang="zh-CN" altLang="zh-CN" sz="2800" dirty="0" smtClean="0">
                <a:solidFill>
                  <a:srgbClr val="0000FF"/>
                </a:solidFill>
              </a:rPr>
              <a:t>重传</a:t>
            </a:r>
            <a:endParaRPr lang="en-US" altLang="zh-CN" sz="2800" dirty="0" smtClean="0">
              <a:solidFill>
                <a:srgbClr val="0000FF"/>
              </a:solidFill>
            </a:endParaRPr>
          </a:p>
          <a:p>
            <a:pPr lvl="1">
              <a:lnSpc>
                <a:spcPct val="100000"/>
              </a:lnSpc>
            </a:pPr>
            <a:r>
              <a:rPr lang="en-US" altLang="zh-CN" sz="2400" dirty="0" smtClean="0"/>
              <a:t>A </a:t>
            </a:r>
            <a:r>
              <a:rPr lang="zh-CN" altLang="zh-CN" sz="2400" dirty="0" smtClean="0"/>
              <a:t>为</a:t>
            </a:r>
            <a:r>
              <a:rPr lang="zh-CN" altLang="zh-CN" sz="2400" dirty="0"/>
              <a:t>每一个已发送的分组都设置了一个</a:t>
            </a:r>
            <a:r>
              <a:rPr lang="zh-CN" altLang="zh-CN" sz="2400" dirty="0">
                <a:solidFill>
                  <a:srgbClr val="FF0000"/>
                </a:solidFill>
              </a:rPr>
              <a:t>超时计时器</a:t>
            </a:r>
            <a:r>
              <a:rPr lang="zh-CN" altLang="zh-CN" sz="2400" dirty="0" smtClean="0">
                <a:solidFill>
                  <a:srgbClr val="FF0000"/>
                </a:solidFill>
              </a:rPr>
              <a:t>。</a:t>
            </a:r>
            <a:endParaRPr lang="en-US" altLang="zh-CN" sz="2400" dirty="0" smtClean="0">
              <a:solidFill>
                <a:srgbClr val="FF0000"/>
              </a:solidFill>
            </a:endParaRPr>
          </a:p>
          <a:p>
            <a:pPr lvl="1">
              <a:lnSpc>
                <a:spcPct val="100000"/>
              </a:lnSpc>
            </a:pPr>
            <a:r>
              <a:rPr lang="en-US" altLang="zh-CN" sz="2400" dirty="0" smtClean="0"/>
              <a:t>A </a:t>
            </a:r>
            <a:r>
              <a:rPr lang="zh-CN" altLang="zh-CN" sz="2400" dirty="0" smtClean="0"/>
              <a:t>只要</a:t>
            </a:r>
            <a:r>
              <a:rPr lang="zh-CN" altLang="zh-CN" sz="2400" dirty="0"/>
              <a:t>在超时计时器到期之前收到了相应的确认，就撤销该超时</a:t>
            </a:r>
            <a:r>
              <a:rPr lang="zh-CN" altLang="zh-CN" sz="2400" dirty="0" smtClean="0"/>
              <a:t>计时器</a:t>
            </a:r>
            <a:r>
              <a:rPr lang="zh-CN" altLang="en-US" sz="2400" dirty="0" smtClean="0"/>
              <a:t>，继续发送下一个分组 </a:t>
            </a:r>
            <a:r>
              <a:rPr lang="en-US" altLang="zh-CN" sz="2400" dirty="0" smtClean="0"/>
              <a:t>M2</a:t>
            </a:r>
            <a:r>
              <a:rPr lang="zh-CN" altLang="en-US" sz="2400" dirty="0" smtClean="0"/>
              <a:t> 。</a:t>
            </a:r>
            <a:endParaRPr lang="en-US" altLang="zh-CN" sz="2400" dirty="0" smtClean="0"/>
          </a:p>
          <a:p>
            <a:pPr lvl="1">
              <a:lnSpc>
                <a:spcPct val="100000"/>
              </a:lnSpc>
            </a:pPr>
            <a:endParaRPr lang="zh-CN" altLang="en-US" sz="2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2</a:t>
            </a:r>
            <a:r>
              <a:rPr lang="en-US" altLang="zh-CN" dirty="0" smtClean="0"/>
              <a:t>. </a:t>
            </a:r>
            <a:r>
              <a:rPr lang="zh-CN" altLang="en-US" dirty="0" smtClean="0"/>
              <a:t>出现</a:t>
            </a:r>
            <a:r>
              <a:rPr lang="zh-CN" altLang="zh-CN" dirty="0" smtClean="0"/>
              <a:t>差错</a:t>
            </a:r>
            <a:endParaRPr lang="zh-CN" altLang="en-US" dirty="0"/>
          </a:p>
        </p:txBody>
      </p:sp>
      <p:sp>
        <p:nvSpPr>
          <p:cNvPr id="61" name="Text Box 28"/>
          <p:cNvSpPr txBox="1">
            <a:spLocks noChangeArrowheads="1"/>
          </p:cNvSpPr>
          <p:nvPr/>
        </p:nvSpPr>
        <p:spPr bwMode="auto">
          <a:xfrm>
            <a:off x="2162664" y="5343599"/>
            <a:ext cx="14221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zh-CN" altLang="en-US" b="1" dirty="0" smtClean="0">
                <a:latin typeface="+mn-lt"/>
                <a:ea typeface="黑体" panose="02010609060101010101" pitchFamily="2" charset="-122"/>
              </a:rPr>
              <a:t>分组错误</a:t>
            </a:r>
            <a:endParaRPr kumimoji="0" lang="zh-CN" altLang="en-US" b="1" dirty="0">
              <a:latin typeface="+mn-lt"/>
              <a:ea typeface="黑体" panose="02010609060101010101" pitchFamily="2" charset="-122"/>
            </a:endParaRPr>
          </a:p>
        </p:txBody>
      </p:sp>
      <p:grpSp>
        <p:nvGrpSpPr>
          <p:cNvPr id="3" name="组合 2"/>
          <p:cNvGrpSpPr/>
          <p:nvPr/>
        </p:nvGrpSpPr>
        <p:grpSpPr>
          <a:xfrm>
            <a:off x="1949810" y="1662782"/>
            <a:ext cx="1878013" cy="3593852"/>
            <a:chOff x="1949810" y="1662782"/>
            <a:chExt cx="1878013" cy="3179762"/>
          </a:xfrm>
        </p:grpSpPr>
        <p:sp>
          <p:nvSpPr>
            <p:cNvPr id="69" name="Line 36"/>
            <p:cNvSpPr>
              <a:spLocks noChangeShapeType="1"/>
            </p:cNvSpPr>
            <p:nvPr/>
          </p:nvSpPr>
          <p:spPr bwMode="auto">
            <a:xfrm>
              <a:off x="1949810" y="1662782"/>
              <a:ext cx="0" cy="3179762"/>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0" name="Line 37"/>
            <p:cNvSpPr>
              <a:spLocks noChangeShapeType="1"/>
            </p:cNvSpPr>
            <p:nvPr/>
          </p:nvSpPr>
          <p:spPr bwMode="auto">
            <a:xfrm>
              <a:off x="3827823" y="1662782"/>
              <a:ext cx="0" cy="3160712"/>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71" name="Rectangle 38"/>
          <p:cNvSpPr>
            <a:spLocks noChangeArrowheads="1"/>
          </p:cNvSpPr>
          <p:nvPr/>
        </p:nvSpPr>
        <p:spPr bwMode="auto">
          <a:xfrm>
            <a:off x="1775185" y="1211932"/>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a:latin typeface="Arial" panose="020B0604020202020204" pitchFamily="34" charset="0"/>
                <a:ea typeface="黑体" panose="02010609060101010101" pitchFamily="2" charset="-122"/>
              </a:rPr>
              <a:t>A</a:t>
            </a:r>
          </a:p>
        </p:txBody>
      </p:sp>
      <p:sp>
        <p:nvSpPr>
          <p:cNvPr id="72" name="Rectangle 39"/>
          <p:cNvSpPr>
            <a:spLocks noChangeArrowheads="1"/>
          </p:cNvSpPr>
          <p:nvPr/>
        </p:nvSpPr>
        <p:spPr bwMode="auto">
          <a:xfrm>
            <a:off x="3640498" y="1211932"/>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a:latin typeface="Arial" panose="020B0604020202020204" pitchFamily="34" charset="0"/>
                <a:ea typeface="黑体" panose="02010609060101010101" pitchFamily="2" charset="-122"/>
              </a:rPr>
              <a:t>B</a:t>
            </a:r>
          </a:p>
        </p:txBody>
      </p:sp>
      <p:grpSp>
        <p:nvGrpSpPr>
          <p:cNvPr id="73" name="Group 40"/>
          <p:cNvGrpSpPr/>
          <p:nvPr/>
        </p:nvGrpSpPr>
        <p:grpSpPr bwMode="auto">
          <a:xfrm>
            <a:off x="1972035" y="1796132"/>
            <a:ext cx="1835150" cy="777875"/>
            <a:chOff x="3439" y="3564"/>
            <a:chExt cx="1156" cy="490"/>
          </a:xfrm>
        </p:grpSpPr>
        <p:sp>
          <p:nvSpPr>
            <p:cNvPr id="74" name="Freeform 41"/>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5" name="AutoShape 42"/>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6" name="Rectangle 43"/>
            <p:cNvSpPr>
              <a:spLocks noChangeArrowheads="1"/>
            </p:cNvSpPr>
            <p:nvPr/>
          </p:nvSpPr>
          <p:spPr bwMode="auto">
            <a:xfrm rot="540000">
              <a:off x="3668" y="3641"/>
              <a:ext cx="385"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Arial" panose="020B0604020202020204" pitchFamily="34" charset="0"/>
                  <a:ea typeface="黑体" panose="02010609060101010101" pitchFamily="2" charset="-122"/>
                </a:rPr>
                <a:t>M1</a:t>
              </a:r>
              <a:endParaRPr lang="en-US" altLang="zh-CN" sz="2400" b="1" dirty="0">
                <a:solidFill>
                  <a:srgbClr val="0000FF"/>
                </a:solidFill>
                <a:latin typeface="Arial" panose="020B0604020202020204" pitchFamily="34" charset="0"/>
                <a:ea typeface="黑体" panose="02010609060101010101" pitchFamily="2" charset="-122"/>
              </a:endParaRPr>
            </a:p>
          </p:txBody>
        </p:sp>
      </p:grpSp>
      <p:grpSp>
        <p:nvGrpSpPr>
          <p:cNvPr id="77" name="Group 44"/>
          <p:cNvGrpSpPr/>
          <p:nvPr/>
        </p:nvGrpSpPr>
        <p:grpSpPr bwMode="auto">
          <a:xfrm>
            <a:off x="1970448" y="3357884"/>
            <a:ext cx="1835150" cy="777875"/>
            <a:chOff x="3439" y="3564"/>
            <a:chExt cx="1156" cy="490"/>
          </a:xfrm>
        </p:grpSpPr>
        <p:sp>
          <p:nvSpPr>
            <p:cNvPr id="78" name="Freeform 45"/>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79" name="AutoShape 46"/>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0" name="Rectangle 47"/>
            <p:cNvSpPr>
              <a:spLocks noChangeArrowheads="1"/>
            </p:cNvSpPr>
            <p:nvPr/>
          </p:nvSpPr>
          <p:spPr bwMode="auto">
            <a:xfrm rot="540000">
              <a:off x="3668" y="3641"/>
              <a:ext cx="385"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Arial" panose="020B0604020202020204" pitchFamily="34" charset="0"/>
                  <a:ea typeface="黑体" panose="02010609060101010101" pitchFamily="2" charset="-122"/>
                </a:rPr>
                <a:t>M1</a:t>
              </a:r>
              <a:endParaRPr lang="en-US" altLang="zh-CN" sz="2400" b="1" dirty="0">
                <a:solidFill>
                  <a:srgbClr val="0000FF"/>
                </a:solidFill>
                <a:latin typeface="Arial" panose="020B0604020202020204" pitchFamily="34" charset="0"/>
                <a:ea typeface="黑体" panose="02010609060101010101" pitchFamily="2" charset="-122"/>
              </a:endParaRPr>
            </a:p>
          </p:txBody>
        </p:sp>
      </p:grpSp>
      <p:grpSp>
        <p:nvGrpSpPr>
          <p:cNvPr id="84" name="Group 51"/>
          <p:cNvGrpSpPr/>
          <p:nvPr/>
        </p:nvGrpSpPr>
        <p:grpSpPr bwMode="auto">
          <a:xfrm>
            <a:off x="1943460" y="4124653"/>
            <a:ext cx="1868488" cy="520701"/>
            <a:chOff x="2012" y="2288"/>
            <a:chExt cx="1177" cy="328"/>
          </a:xfrm>
        </p:grpSpPr>
        <p:sp>
          <p:nvSpPr>
            <p:cNvPr id="85" name="Line 52"/>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6" name="Text Box 53"/>
            <p:cNvSpPr txBox="1">
              <a:spLocks noChangeArrowheads="1"/>
            </p:cNvSpPr>
            <p:nvPr/>
          </p:nvSpPr>
          <p:spPr bwMode="auto">
            <a:xfrm rot="21169770">
              <a:off x="2122" y="2288"/>
              <a:ext cx="69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b="1" dirty="0" smtClean="0">
                  <a:latin typeface="Arial" panose="020B0604020202020204" pitchFamily="34" charset="0"/>
                </a:rPr>
                <a:t>ACK 1</a:t>
              </a:r>
              <a:endParaRPr kumimoji="0" lang="en-US" altLang="zh-CN" b="1" dirty="0">
                <a:latin typeface="Arial" panose="020B0604020202020204" pitchFamily="34" charset="0"/>
              </a:endParaRPr>
            </a:p>
          </p:txBody>
        </p:sp>
      </p:grpSp>
      <p:sp>
        <p:nvSpPr>
          <p:cNvPr id="89" name="Rectangle 56"/>
          <p:cNvSpPr>
            <a:spLocks noChangeArrowheads="1"/>
          </p:cNvSpPr>
          <p:nvPr/>
        </p:nvSpPr>
        <p:spPr bwMode="auto">
          <a:xfrm>
            <a:off x="4507623" y="2178704"/>
            <a:ext cx="801502"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zh-CN" altLang="en-US" sz="2400" b="1" dirty="0" smtClean="0">
                <a:solidFill>
                  <a:srgbClr val="FF0000"/>
                </a:solidFill>
                <a:ea typeface="黑体" panose="02010609060101010101" pitchFamily="2" charset="-122"/>
              </a:rPr>
              <a:t>丢弃</a:t>
            </a:r>
            <a:endParaRPr lang="zh-CN" altLang="en-US" sz="2400" b="1" baseline="-25000" dirty="0">
              <a:solidFill>
                <a:srgbClr val="FF0000"/>
              </a:solidFill>
              <a:ea typeface="黑体" panose="02010609060101010101" pitchFamily="2" charset="-122"/>
            </a:endParaRPr>
          </a:p>
        </p:txBody>
      </p:sp>
      <p:sp>
        <p:nvSpPr>
          <p:cNvPr id="93" name="AutoShape 60"/>
          <p:cNvSpPr>
            <a:spLocks noChangeArrowheads="1"/>
          </p:cNvSpPr>
          <p:nvPr/>
        </p:nvSpPr>
        <p:spPr bwMode="auto">
          <a:xfrm>
            <a:off x="3857985" y="2072357"/>
            <a:ext cx="688975" cy="660400"/>
          </a:xfrm>
          <a:prstGeom prst="irregularSeal1">
            <a:avLst/>
          </a:prstGeom>
          <a:solidFill>
            <a:srgbClr val="FF5050"/>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4" name="Text Box 24"/>
          <p:cNvSpPr txBox="1">
            <a:spLocks noChangeArrowheads="1"/>
          </p:cNvSpPr>
          <p:nvPr/>
        </p:nvSpPr>
        <p:spPr bwMode="auto">
          <a:xfrm>
            <a:off x="560512" y="3404740"/>
            <a:ext cx="1409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zh-CN" altLang="en-US" b="1" dirty="0">
                <a:solidFill>
                  <a:srgbClr val="FF0000"/>
                </a:solidFill>
                <a:latin typeface="黑体" panose="02010609060101010101" pitchFamily="2" charset="-122"/>
                <a:ea typeface="黑体" panose="02010609060101010101" pitchFamily="2" charset="-122"/>
              </a:rPr>
              <a:t>超时重发</a:t>
            </a:r>
          </a:p>
        </p:txBody>
      </p:sp>
      <p:grpSp>
        <p:nvGrpSpPr>
          <p:cNvPr id="95" name="Group 25"/>
          <p:cNvGrpSpPr/>
          <p:nvPr/>
        </p:nvGrpSpPr>
        <p:grpSpPr bwMode="auto">
          <a:xfrm>
            <a:off x="1062162" y="2343150"/>
            <a:ext cx="798513" cy="927100"/>
            <a:chOff x="3153" y="2204"/>
            <a:chExt cx="503" cy="584"/>
          </a:xfrm>
        </p:grpSpPr>
        <p:sp>
          <p:nvSpPr>
            <p:cNvPr id="96" name="AutoShape 26"/>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7" name="Text Box 27"/>
            <p:cNvSpPr txBox="1">
              <a:spLocks noChangeArrowheads="1"/>
            </p:cNvSpPr>
            <p:nvPr/>
          </p:nvSpPr>
          <p:spPr bwMode="auto">
            <a:xfrm>
              <a:off x="3153" y="2311"/>
              <a:ext cx="46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sz="2800" b="1" dirty="0"/>
                <a:t>t</a:t>
              </a:r>
              <a:r>
                <a:rPr kumimoji="0" lang="en-US" altLang="zh-CN" sz="2800" b="1" baseline="-25000" dirty="0"/>
                <a:t>out</a:t>
              </a:r>
            </a:p>
          </p:txBody>
        </p:sp>
      </p:grpSp>
      <p:grpSp>
        <p:nvGrpSpPr>
          <p:cNvPr id="9" name="组合 8"/>
          <p:cNvGrpSpPr/>
          <p:nvPr/>
        </p:nvGrpSpPr>
        <p:grpSpPr>
          <a:xfrm>
            <a:off x="6866706" y="1647602"/>
            <a:ext cx="1878013" cy="3587501"/>
            <a:chOff x="6866706" y="1647602"/>
            <a:chExt cx="1878013" cy="3179763"/>
          </a:xfrm>
        </p:grpSpPr>
        <p:sp>
          <p:nvSpPr>
            <p:cNvPr id="98" name="Line 4"/>
            <p:cNvSpPr>
              <a:spLocks noChangeShapeType="1"/>
            </p:cNvSpPr>
            <p:nvPr/>
          </p:nvSpPr>
          <p:spPr bwMode="auto">
            <a:xfrm>
              <a:off x="6866706" y="1647602"/>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99" name="Line 5"/>
            <p:cNvSpPr>
              <a:spLocks noChangeShapeType="1"/>
            </p:cNvSpPr>
            <p:nvPr/>
          </p:nvSpPr>
          <p:spPr bwMode="auto">
            <a:xfrm>
              <a:off x="8744719" y="1647602"/>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grpSp>
      <p:sp>
        <p:nvSpPr>
          <p:cNvPr id="100" name="Rectangle 6"/>
          <p:cNvSpPr>
            <a:spLocks noChangeArrowheads="1"/>
          </p:cNvSpPr>
          <p:nvPr/>
        </p:nvSpPr>
        <p:spPr bwMode="auto">
          <a:xfrm>
            <a:off x="6692081" y="1124744"/>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a:latin typeface="+mn-lt"/>
                <a:ea typeface="黑体" panose="02010609060101010101" pitchFamily="2" charset="-122"/>
              </a:rPr>
              <a:t>A</a:t>
            </a:r>
          </a:p>
        </p:txBody>
      </p:sp>
      <p:sp>
        <p:nvSpPr>
          <p:cNvPr id="101" name="Rectangle 7"/>
          <p:cNvSpPr>
            <a:spLocks noChangeArrowheads="1"/>
          </p:cNvSpPr>
          <p:nvPr/>
        </p:nvSpPr>
        <p:spPr bwMode="auto">
          <a:xfrm>
            <a:off x="8557394" y="1124744"/>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a:latin typeface="+mn-lt"/>
                <a:ea typeface="黑体" panose="02010609060101010101" pitchFamily="2" charset="-122"/>
              </a:rPr>
              <a:t>B</a:t>
            </a:r>
          </a:p>
        </p:txBody>
      </p:sp>
      <p:grpSp>
        <p:nvGrpSpPr>
          <p:cNvPr id="102" name="Group 8"/>
          <p:cNvGrpSpPr/>
          <p:nvPr/>
        </p:nvGrpSpPr>
        <p:grpSpPr bwMode="auto">
          <a:xfrm>
            <a:off x="6888931" y="1780952"/>
            <a:ext cx="1701800" cy="777875"/>
            <a:chOff x="3769" y="1868"/>
            <a:chExt cx="1072" cy="490"/>
          </a:xfrm>
        </p:grpSpPr>
        <p:sp>
          <p:nvSpPr>
            <p:cNvPr id="103" name="Freeform 9"/>
            <p:cNvSpPr/>
            <p:nvPr/>
          </p:nvSpPr>
          <p:spPr bwMode="auto">
            <a:xfrm>
              <a:off x="3769" y="1868"/>
              <a:ext cx="1072" cy="490"/>
            </a:xfrm>
            <a:custGeom>
              <a:avLst/>
              <a:gdLst>
                <a:gd name="T0" fmla="*/ 0 w 1033"/>
                <a:gd name="T1" fmla="*/ 0 h 457"/>
                <a:gd name="T2" fmla="*/ 1071 w 1033"/>
                <a:gd name="T3" fmla="*/ 152 h 457"/>
                <a:gd name="T4" fmla="*/ 1071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04" name="AutoShape 10"/>
            <p:cNvSpPr>
              <a:spLocks noChangeArrowheads="1"/>
            </p:cNvSpPr>
            <p:nvPr/>
          </p:nvSpPr>
          <p:spPr bwMode="auto">
            <a:xfrm rot="480000">
              <a:off x="4521" y="2114"/>
              <a:ext cx="291" cy="100"/>
            </a:xfrm>
            <a:prstGeom prst="rightArrow">
              <a:avLst>
                <a:gd name="adj1" fmla="val 50000"/>
                <a:gd name="adj2" fmla="val 145513"/>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05" name="Rectangle 11"/>
            <p:cNvSpPr>
              <a:spLocks noChangeArrowheads="1"/>
            </p:cNvSpPr>
            <p:nvPr/>
          </p:nvSpPr>
          <p:spPr bwMode="auto">
            <a:xfrm rot="540000">
              <a:off x="3995" y="1949"/>
              <a:ext cx="385"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mn-lt"/>
                  <a:ea typeface="黑体" panose="02010609060101010101" pitchFamily="2" charset="-122"/>
                </a:rPr>
                <a:t>M1</a:t>
              </a:r>
              <a:endParaRPr lang="en-US" altLang="zh-CN" sz="2400" b="1" dirty="0">
                <a:solidFill>
                  <a:srgbClr val="0000FF"/>
                </a:solidFill>
                <a:latin typeface="+mn-lt"/>
                <a:ea typeface="黑体" panose="02010609060101010101" pitchFamily="2" charset="-122"/>
              </a:endParaRPr>
            </a:p>
          </p:txBody>
        </p:sp>
      </p:grpSp>
      <p:grpSp>
        <p:nvGrpSpPr>
          <p:cNvPr id="106" name="Group 12"/>
          <p:cNvGrpSpPr/>
          <p:nvPr/>
        </p:nvGrpSpPr>
        <p:grpSpPr bwMode="auto">
          <a:xfrm>
            <a:off x="6887344" y="3257327"/>
            <a:ext cx="1835150" cy="777875"/>
            <a:chOff x="3439" y="3564"/>
            <a:chExt cx="1156" cy="490"/>
          </a:xfrm>
        </p:grpSpPr>
        <p:sp>
          <p:nvSpPr>
            <p:cNvPr id="107" name="Freeform 13"/>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08" name="AutoShape 14"/>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09" name="Rectangle 15"/>
            <p:cNvSpPr>
              <a:spLocks noChangeArrowheads="1"/>
            </p:cNvSpPr>
            <p:nvPr/>
          </p:nvSpPr>
          <p:spPr bwMode="auto">
            <a:xfrm rot="540000">
              <a:off x="3669" y="3641"/>
              <a:ext cx="385"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mn-lt"/>
                  <a:ea typeface="黑体" panose="02010609060101010101" pitchFamily="2" charset="-122"/>
                </a:rPr>
                <a:t>M1</a:t>
              </a:r>
              <a:endParaRPr lang="en-US" altLang="zh-CN" sz="2400" b="1" dirty="0">
                <a:solidFill>
                  <a:srgbClr val="0000FF"/>
                </a:solidFill>
                <a:latin typeface="+mn-lt"/>
                <a:ea typeface="黑体" panose="02010609060101010101" pitchFamily="2" charset="-122"/>
              </a:endParaRPr>
            </a:p>
          </p:txBody>
        </p:sp>
      </p:grpSp>
      <p:sp>
        <p:nvSpPr>
          <p:cNvPr id="110" name="Text Box 16"/>
          <p:cNvSpPr txBox="1">
            <a:spLocks noChangeArrowheads="1"/>
          </p:cNvSpPr>
          <p:nvPr/>
        </p:nvSpPr>
        <p:spPr bwMode="auto">
          <a:xfrm>
            <a:off x="7131216" y="5271591"/>
            <a:ext cx="14221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zh-CN" altLang="en-US" b="1" dirty="0" smtClean="0">
                <a:latin typeface="+mn-lt"/>
                <a:ea typeface="黑体" panose="02010609060101010101" pitchFamily="2" charset="-122"/>
              </a:rPr>
              <a:t>分组丢失</a:t>
            </a:r>
            <a:endParaRPr kumimoji="0" lang="zh-CN" altLang="en-US" b="1" dirty="0">
              <a:latin typeface="+mn-lt"/>
              <a:ea typeface="黑体" panose="02010609060101010101" pitchFamily="2" charset="-122"/>
            </a:endParaRPr>
          </a:p>
        </p:txBody>
      </p:sp>
      <p:grpSp>
        <p:nvGrpSpPr>
          <p:cNvPr id="111" name="Group 17"/>
          <p:cNvGrpSpPr/>
          <p:nvPr/>
        </p:nvGrpSpPr>
        <p:grpSpPr bwMode="auto">
          <a:xfrm>
            <a:off x="6860356" y="4000281"/>
            <a:ext cx="1868488" cy="544513"/>
            <a:chOff x="2012" y="2273"/>
            <a:chExt cx="1177" cy="343"/>
          </a:xfrm>
        </p:grpSpPr>
        <p:sp>
          <p:nvSpPr>
            <p:cNvPr id="112" name="Line 18"/>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13" name="Text Box 19"/>
            <p:cNvSpPr txBox="1">
              <a:spLocks noChangeArrowheads="1"/>
            </p:cNvSpPr>
            <p:nvPr/>
          </p:nvSpPr>
          <p:spPr bwMode="auto">
            <a:xfrm rot="21169770">
              <a:off x="2142" y="2273"/>
              <a:ext cx="69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b="1" dirty="0" smtClean="0">
                  <a:latin typeface="+mn-lt"/>
                  <a:ea typeface="黑体" panose="02010609060101010101" pitchFamily="2" charset="-122"/>
                </a:rPr>
                <a:t>ACK 1</a:t>
              </a:r>
              <a:endParaRPr kumimoji="0" lang="en-US" altLang="zh-CN" b="1" dirty="0">
                <a:latin typeface="+mn-lt"/>
                <a:ea typeface="黑体" panose="02010609060101010101" pitchFamily="2" charset="-122"/>
              </a:endParaRPr>
            </a:p>
          </p:txBody>
        </p:sp>
      </p:grpSp>
      <p:sp>
        <p:nvSpPr>
          <p:cNvPr id="114" name="AutoShape 20"/>
          <p:cNvSpPr>
            <a:spLocks noChangeArrowheads="1"/>
          </p:cNvSpPr>
          <p:nvPr/>
        </p:nvSpPr>
        <p:spPr bwMode="auto">
          <a:xfrm>
            <a:off x="7667180" y="1588818"/>
            <a:ext cx="755650" cy="728662"/>
          </a:xfrm>
          <a:prstGeom prst="irregularSeal1">
            <a:avLst/>
          </a:prstGeom>
          <a:solidFill>
            <a:srgbClr val="FF5050"/>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15" name="Text Box 24"/>
          <p:cNvSpPr txBox="1">
            <a:spLocks noChangeArrowheads="1"/>
          </p:cNvSpPr>
          <p:nvPr/>
        </p:nvSpPr>
        <p:spPr bwMode="auto">
          <a:xfrm>
            <a:off x="5409381" y="3290665"/>
            <a:ext cx="1409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zh-CN" altLang="en-US" b="1" dirty="0">
                <a:solidFill>
                  <a:srgbClr val="FF0000"/>
                </a:solidFill>
                <a:latin typeface="+mn-lt"/>
                <a:ea typeface="黑体" panose="02010609060101010101" pitchFamily="2" charset="-122"/>
              </a:rPr>
              <a:t>超时重发</a:t>
            </a:r>
          </a:p>
        </p:txBody>
      </p:sp>
      <p:grpSp>
        <p:nvGrpSpPr>
          <p:cNvPr id="116" name="Group 25"/>
          <p:cNvGrpSpPr/>
          <p:nvPr/>
        </p:nvGrpSpPr>
        <p:grpSpPr bwMode="auto">
          <a:xfrm>
            <a:off x="5911031" y="2327052"/>
            <a:ext cx="798513" cy="927100"/>
            <a:chOff x="3153" y="2204"/>
            <a:chExt cx="503" cy="584"/>
          </a:xfrm>
        </p:grpSpPr>
        <p:sp>
          <p:nvSpPr>
            <p:cNvPr id="117" name="AutoShape 26"/>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18" name="Text Box 27"/>
            <p:cNvSpPr txBox="1">
              <a:spLocks noChangeArrowheads="1"/>
            </p:cNvSpPr>
            <p:nvPr/>
          </p:nvSpPr>
          <p:spPr bwMode="auto">
            <a:xfrm>
              <a:off x="3153" y="2311"/>
              <a:ext cx="426"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sz="2800" b="1">
                  <a:latin typeface="+mn-lt"/>
                  <a:ea typeface="黑体" panose="02010609060101010101" pitchFamily="2" charset="-122"/>
                </a:rPr>
                <a:t>t</a:t>
              </a:r>
              <a:r>
                <a:rPr kumimoji="0" lang="en-US" altLang="zh-CN" sz="2800" b="1" baseline="-25000">
                  <a:latin typeface="+mn-lt"/>
                  <a:ea typeface="黑体" panose="02010609060101010101" pitchFamily="2" charset="-122"/>
                </a:rPr>
                <a:t>out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93"/>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89"/>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500"/>
                                  </p:stCondLst>
                                  <p:childTnLst>
                                    <p:set>
                                      <p:cBhvr>
                                        <p:cTn id="16" dur="1" fill="hold">
                                          <p:stCondLst>
                                            <p:cond delay="0"/>
                                          </p:stCondLst>
                                        </p:cTn>
                                        <p:tgtEl>
                                          <p:spTgt spid="9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4"/>
                                        </p:tgtEl>
                                        <p:attrNameLst>
                                          <p:attrName>style.visibility</p:attrName>
                                        </p:attrNameLst>
                                      </p:cBhvr>
                                      <p:to>
                                        <p:strVal val="visible"/>
                                      </p:to>
                                    </p:set>
                                  </p:childTnLst>
                                </p:cTn>
                              </p:par>
                            </p:childTnLst>
                          </p:cTn>
                        </p:par>
                        <p:par>
                          <p:cTn id="21" fill="hold">
                            <p:stCondLst>
                              <p:cond delay="0"/>
                            </p:stCondLst>
                            <p:childTnLst>
                              <p:par>
                                <p:cTn id="22" presetID="22" presetClass="entr" presetSubtype="8" fill="hold" nodeType="afterEffect">
                                  <p:stCondLst>
                                    <p:cond delay="0"/>
                                  </p:stCondLst>
                                  <p:childTnLst>
                                    <p:set>
                                      <p:cBhvr>
                                        <p:cTn id="23" dur="1" fill="hold">
                                          <p:stCondLst>
                                            <p:cond delay="0"/>
                                          </p:stCondLst>
                                        </p:cTn>
                                        <p:tgtEl>
                                          <p:spTgt spid="77"/>
                                        </p:tgtEl>
                                        <p:attrNameLst>
                                          <p:attrName>style.visibility</p:attrName>
                                        </p:attrNameLst>
                                      </p:cBhvr>
                                      <p:to>
                                        <p:strVal val="visible"/>
                                      </p:to>
                                    </p:set>
                                    <p:animEffect transition="in" filter="wipe(left)">
                                      <p:cBhvr>
                                        <p:cTn id="24" dur="500"/>
                                        <p:tgtEl>
                                          <p:spTgt spid="77"/>
                                        </p:tgtEl>
                                      </p:cBhvr>
                                    </p:animEffect>
                                  </p:childTnLst>
                                </p:cTn>
                              </p:par>
                            </p:childTnLst>
                          </p:cTn>
                        </p:par>
                        <p:par>
                          <p:cTn id="25" fill="hold">
                            <p:stCondLst>
                              <p:cond delay="500"/>
                            </p:stCondLst>
                            <p:childTnLst>
                              <p:par>
                                <p:cTn id="26" presetID="22" presetClass="entr" presetSubtype="2" fill="hold" nodeType="afterEffect">
                                  <p:stCondLst>
                                    <p:cond delay="0"/>
                                  </p:stCondLst>
                                  <p:childTnLst>
                                    <p:set>
                                      <p:cBhvr>
                                        <p:cTn id="27" dur="1" fill="hold">
                                          <p:stCondLst>
                                            <p:cond delay="0"/>
                                          </p:stCondLst>
                                        </p:cTn>
                                        <p:tgtEl>
                                          <p:spTgt spid="84"/>
                                        </p:tgtEl>
                                        <p:attrNameLst>
                                          <p:attrName>style.visibility</p:attrName>
                                        </p:attrNameLst>
                                      </p:cBhvr>
                                      <p:to>
                                        <p:strVal val="visible"/>
                                      </p:to>
                                    </p:set>
                                    <p:animEffect transition="in" filter="wipe(right)">
                                      <p:cBhvr>
                                        <p:cTn id="28" dur="500"/>
                                        <p:tgtEl>
                                          <p:spTgt spid="8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02"/>
                                        </p:tgtEl>
                                        <p:attrNameLst>
                                          <p:attrName>style.visibility</p:attrName>
                                        </p:attrNameLst>
                                      </p:cBhvr>
                                      <p:to>
                                        <p:strVal val="visible"/>
                                      </p:to>
                                    </p:set>
                                    <p:animEffect transition="in" filter="wipe(left)">
                                      <p:cBhvr>
                                        <p:cTn id="33" dur="500"/>
                                        <p:tgtEl>
                                          <p:spTgt spid="102"/>
                                        </p:tgtEl>
                                      </p:cBhvr>
                                    </p:animEffect>
                                  </p:childTnLst>
                                </p:cTn>
                              </p:par>
                            </p:childTnLst>
                          </p:cTn>
                        </p:par>
                        <p:par>
                          <p:cTn id="34" fill="hold">
                            <p:stCondLst>
                              <p:cond delay="500"/>
                            </p:stCondLst>
                            <p:childTnLst>
                              <p:par>
                                <p:cTn id="35" presetID="1" presetClass="entr" presetSubtype="0" fill="hold" grpId="0" nodeType="afterEffect">
                                  <p:stCondLst>
                                    <p:cond delay="0"/>
                                  </p:stCondLst>
                                  <p:childTnLst>
                                    <p:set>
                                      <p:cBhvr>
                                        <p:cTn id="36" dur="1" fill="hold">
                                          <p:stCondLst>
                                            <p:cond delay="0"/>
                                          </p:stCondLst>
                                        </p:cTn>
                                        <p:tgtEl>
                                          <p:spTgt spid="114"/>
                                        </p:tgtEl>
                                        <p:attrNameLst>
                                          <p:attrName>style.visibility</p:attrName>
                                        </p:attrNameLst>
                                      </p:cBhvr>
                                      <p:to>
                                        <p:strVal val="visible"/>
                                      </p:to>
                                    </p:set>
                                  </p:childTnLst>
                                </p:cTn>
                              </p:par>
                            </p:childTnLst>
                          </p:cTn>
                        </p:par>
                        <p:par>
                          <p:cTn id="37" fill="hold">
                            <p:stCondLst>
                              <p:cond delay="500"/>
                            </p:stCondLst>
                            <p:childTnLst>
                              <p:par>
                                <p:cTn id="38" presetID="1" presetClass="entr" presetSubtype="0" fill="hold" nodeType="afterEffect">
                                  <p:stCondLst>
                                    <p:cond delay="0"/>
                                  </p:stCondLst>
                                  <p:childTnLst>
                                    <p:set>
                                      <p:cBhvr>
                                        <p:cTn id="39" dur="1" fill="hold">
                                          <p:stCondLst>
                                            <p:cond delay="0"/>
                                          </p:stCondLst>
                                        </p:cTn>
                                        <p:tgtEl>
                                          <p:spTgt spid="11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15"/>
                                        </p:tgtEl>
                                        <p:attrNameLst>
                                          <p:attrName>style.visibility</p:attrName>
                                        </p:attrNameLst>
                                      </p:cBhvr>
                                      <p:to>
                                        <p:strVal val="visible"/>
                                      </p:to>
                                    </p:set>
                                  </p:childTnLst>
                                </p:cTn>
                              </p:par>
                            </p:childTnLst>
                          </p:cTn>
                        </p:par>
                        <p:par>
                          <p:cTn id="44" fill="hold">
                            <p:stCondLst>
                              <p:cond delay="0"/>
                            </p:stCondLst>
                            <p:childTnLst>
                              <p:par>
                                <p:cTn id="45" presetID="22" presetClass="entr" presetSubtype="8" fill="hold" nodeType="afterEffect">
                                  <p:stCondLst>
                                    <p:cond delay="0"/>
                                  </p:stCondLst>
                                  <p:childTnLst>
                                    <p:set>
                                      <p:cBhvr>
                                        <p:cTn id="46" dur="1" fill="hold">
                                          <p:stCondLst>
                                            <p:cond delay="0"/>
                                          </p:stCondLst>
                                        </p:cTn>
                                        <p:tgtEl>
                                          <p:spTgt spid="106"/>
                                        </p:tgtEl>
                                        <p:attrNameLst>
                                          <p:attrName>style.visibility</p:attrName>
                                        </p:attrNameLst>
                                      </p:cBhvr>
                                      <p:to>
                                        <p:strVal val="visible"/>
                                      </p:to>
                                    </p:set>
                                    <p:animEffect transition="in" filter="wipe(left)">
                                      <p:cBhvr>
                                        <p:cTn id="47" dur="500"/>
                                        <p:tgtEl>
                                          <p:spTgt spid="106"/>
                                        </p:tgtEl>
                                      </p:cBhvr>
                                    </p:animEffect>
                                  </p:childTnLst>
                                </p:cTn>
                              </p:par>
                            </p:childTnLst>
                          </p:cTn>
                        </p:par>
                        <p:par>
                          <p:cTn id="48" fill="hold">
                            <p:stCondLst>
                              <p:cond delay="500"/>
                            </p:stCondLst>
                            <p:childTnLst>
                              <p:par>
                                <p:cTn id="49" presetID="22" presetClass="entr" presetSubtype="2" fill="hold" nodeType="afterEffect">
                                  <p:stCondLst>
                                    <p:cond delay="0"/>
                                  </p:stCondLst>
                                  <p:childTnLst>
                                    <p:set>
                                      <p:cBhvr>
                                        <p:cTn id="50" dur="1" fill="hold">
                                          <p:stCondLst>
                                            <p:cond delay="0"/>
                                          </p:stCondLst>
                                        </p:cTn>
                                        <p:tgtEl>
                                          <p:spTgt spid="111"/>
                                        </p:tgtEl>
                                        <p:attrNameLst>
                                          <p:attrName>style.visibility</p:attrName>
                                        </p:attrNameLst>
                                      </p:cBhvr>
                                      <p:to>
                                        <p:strVal val="visible"/>
                                      </p:to>
                                    </p:set>
                                    <p:animEffect transition="in" filter="wipe(right)">
                                      <p:cBhvr>
                                        <p:cTn id="51"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93" grpId="0" animBg="1"/>
      <p:bldP spid="94" grpId="0"/>
      <p:bldP spid="114" grpId="0" animBg="1"/>
      <p:bldP spid="11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 </a:t>
            </a:r>
            <a:r>
              <a:rPr lang="zh-CN" altLang="zh-CN" dirty="0" smtClean="0"/>
              <a:t>确认</a:t>
            </a:r>
            <a:r>
              <a:rPr lang="zh-CN" altLang="zh-CN" dirty="0"/>
              <a:t>丢失和确认迟到</a:t>
            </a:r>
            <a:endParaRPr lang="zh-CN" altLang="en-US" dirty="0"/>
          </a:p>
        </p:txBody>
      </p:sp>
      <p:sp>
        <p:nvSpPr>
          <p:cNvPr id="10" name="内容占位符 9"/>
          <p:cNvSpPr>
            <a:spLocks noGrp="1"/>
          </p:cNvSpPr>
          <p:nvPr>
            <p:ph idx="1"/>
          </p:nvPr>
        </p:nvSpPr>
        <p:spPr/>
        <p:txBody>
          <a:bodyPr/>
          <a:lstStyle/>
          <a:p>
            <a:r>
              <a:rPr lang="zh-CN" altLang="en-US" sz="3000" dirty="0" smtClean="0">
                <a:solidFill>
                  <a:srgbClr val="FF0000"/>
                </a:solidFill>
              </a:rPr>
              <a:t>确认丢失</a:t>
            </a:r>
            <a:endParaRPr lang="en-US" altLang="zh-CN" sz="3000" dirty="0" smtClean="0">
              <a:solidFill>
                <a:srgbClr val="FF0000"/>
              </a:solidFill>
            </a:endParaRPr>
          </a:p>
          <a:p>
            <a:pPr lvl="1"/>
            <a:r>
              <a:rPr lang="zh-CN" altLang="en-US" sz="2600" dirty="0" smtClean="0"/>
              <a:t>若 </a:t>
            </a:r>
            <a:r>
              <a:rPr lang="en-US" altLang="zh-CN" sz="2600" dirty="0" smtClean="0"/>
              <a:t>B </a:t>
            </a:r>
            <a:r>
              <a:rPr lang="zh-CN" altLang="zh-CN" sz="2600" dirty="0" smtClean="0"/>
              <a:t>所</a:t>
            </a:r>
            <a:r>
              <a:rPr lang="zh-CN" altLang="zh-CN" sz="2600" dirty="0"/>
              <a:t>发送的</a:t>
            </a:r>
            <a:r>
              <a:rPr lang="zh-CN" altLang="zh-CN" sz="2600" dirty="0" smtClean="0"/>
              <a:t>对</a:t>
            </a:r>
            <a:r>
              <a:rPr lang="en-US" altLang="zh-CN" sz="2600" dirty="0" smtClean="0"/>
              <a:t> M1 </a:t>
            </a:r>
            <a:r>
              <a:rPr lang="zh-CN" altLang="zh-CN" sz="2600" dirty="0" smtClean="0"/>
              <a:t>的</a:t>
            </a:r>
            <a:r>
              <a:rPr lang="zh-CN" altLang="zh-CN" sz="2600" dirty="0"/>
              <a:t>确认丢失</a:t>
            </a:r>
            <a:r>
              <a:rPr lang="zh-CN" altLang="zh-CN" sz="2600" dirty="0" smtClean="0"/>
              <a:t>了</a:t>
            </a:r>
            <a:r>
              <a:rPr lang="zh-CN" altLang="en-US" sz="2600" dirty="0" smtClean="0"/>
              <a:t>，那么 </a:t>
            </a:r>
            <a:r>
              <a:rPr lang="en-US" altLang="zh-CN" sz="2600" dirty="0" smtClean="0"/>
              <a:t>A </a:t>
            </a:r>
            <a:r>
              <a:rPr lang="zh-CN" altLang="zh-CN" sz="2600" dirty="0" smtClean="0"/>
              <a:t>在</a:t>
            </a:r>
            <a:r>
              <a:rPr lang="zh-CN" altLang="zh-CN" sz="2600" dirty="0"/>
              <a:t>设定的超时重传时间</a:t>
            </a:r>
            <a:r>
              <a:rPr lang="zh-CN" altLang="zh-CN" sz="2600" dirty="0" smtClean="0"/>
              <a:t>内</a:t>
            </a:r>
            <a:r>
              <a:rPr lang="zh-CN" altLang="en-US" sz="2600" dirty="0" smtClean="0"/>
              <a:t>不能</a:t>
            </a:r>
            <a:r>
              <a:rPr lang="zh-CN" altLang="zh-CN" sz="2600" dirty="0" smtClean="0"/>
              <a:t>收到</a:t>
            </a:r>
            <a:r>
              <a:rPr lang="zh-CN" altLang="zh-CN" sz="2600" dirty="0"/>
              <a:t>确认，</a:t>
            </a:r>
            <a:r>
              <a:rPr lang="zh-CN" altLang="zh-CN" sz="2600" dirty="0" smtClean="0"/>
              <a:t>但</a:t>
            </a:r>
            <a:r>
              <a:rPr lang="en-US" altLang="zh-CN" sz="2600" dirty="0" smtClean="0"/>
              <a:t> A </a:t>
            </a:r>
            <a:r>
              <a:rPr lang="zh-CN" altLang="zh-CN" sz="2600" dirty="0" smtClean="0"/>
              <a:t>并</a:t>
            </a:r>
            <a:r>
              <a:rPr lang="zh-CN" altLang="zh-CN" sz="2600" dirty="0"/>
              <a:t>无法</a:t>
            </a:r>
            <a:r>
              <a:rPr lang="zh-CN" altLang="zh-CN" sz="2600" dirty="0" smtClean="0"/>
              <a:t>知道</a:t>
            </a:r>
            <a:r>
              <a:rPr lang="zh-CN" altLang="en-US" sz="2600" dirty="0" smtClean="0"/>
              <a:t>：</a:t>
            </a:r>
            <a:r>
              <a:rPr lang="zh-CN" altLang="zh-CN" sz="2600" dirty="0" smtClean="0"/>
              <a:t>是</a:t>
            </a:r>
            <a:r>
              <a:rPr lang="zh-CN" altLang="zh-CN" sz="2600" dirty="0"/>
              <a:t>自己发送的分组出错、</a:t>
            </a:r>
            <a:r>
              <a:rPr lang="zh-CN" altLang="zh-CN" sz="2600" dirty="0" smtClean="0"/>
              <a:t>丢失</a:t>
            </a:r>
            <a:r>
              <a:rPr lang="zh-CN" altLang="en-US" sz="2600" dirty="0" smtClean="0"/>
              <a:t>了</a:t>
            </a:r>
            <a:r>
              <a:rPr lang="zh-CN" altLang="zh-CN" sz="2600" dirty="0" smtClean="0"/>
              <a:t>，</a:t>
            </a:r>
            <a:r>
              <a:rPr lang="zh-CN" altLang="zh-CN" sz="2600" dirty="0" smtClean="0">
                <a:solidFill>
                  <a:srgbClr val="0000FF"/>
                </a:solidFill>
              </a:rPr>
              <a:t>或者</a:t>
            </a:r>
            <a:r>
              <a:rPr lang="en-US" altLang="zh-CN" sz="2600" dirty="0" smtClean="0">
                <a:solidFill>
                  <a:srgbClr val="0000FF"/>
                </a:solidFill>
              </a:rPr>
              <a:t> </a:t>
            </a:r>
            <a:r>
              <a:rPr lang="zh-CN" altLang="zh-CN" sz="2600" dirty="0" smtClean="0"/>
              <a:t>是</a:t>
            </a:r>
            <a:r>
              <a:rPr lang="en-US" altLang="zh-CN" sz="2600" dirty="0" smtClean="0"/>
              <a:t> B </a:t>
            </a:r>
            <a:r>
              <a:rPr lang="zh-CN" altLang="zh-CN" sz="2600" dirty="0" smtClean="0"/>
              <a:t>发送</a:t>
            </a:r>
            <a:r>
              <a:rPr lang="zh-CN" altLang="zh-CN" sz="2600" dirty="0"/>
              <a:t>的确认丢失了</a:t>
            </a:r>
            <a:r>
              <a:rPr lang="zh-CN" altLang="zh-CN" sz="2600" dirty="0" smtClean="0"/>
              <a:t>。因此</a:t>
            </a:r>
            <a:r>
              <a:rPr lang="en-US" altLang="zh-CN" sz="2600" dirty="0" smtClean="0"/>
              <a:t> </a:t>
            </a:r>
            <a:r>
              <a:rPr lang="en-US" altLang="zh-CN" sz="2600" dirty="0" smtClean="0">
                <a:solidFill>
                  <a:srgbClr val="FF0000"/>
                </a:solidFill>
              </a:rPr>
              <a:t>A </a:t>
            </a:r>
            <a:r>
              <a:rPr lang="zh-CN" altLang="zh-CN" sz="2600" dirty="0" smtClean="0">
                <a:solidFill>
                  <a:srgbClr val="FF0000"/>
                </a:solidFill>
              </a:rPr>
              <a:t>在</a:t>
            </a:r>
            <a:r>
              <a:rPr lang="zh-CN" altLang="zh-CN" sz="2600" dirty="0">
                <a:solidFill>
                  <a:srgbClr val="FF0000"/>
                </a:solidFill>
              </a:rPr>
              <a:t>超时计时器到期后就要</a:t>
            </a:r>
            <a:r>
              <a:rPr lang="zh-CN" altLang="zh-CN" sz="2600" dirty="0" smtClean="0">
                <a:solidFill>
                  <a:srgbClr val="FF0000"/>
                </a:solidFill>
              </a:rPr>
              <a:t>重传</a:t>
            </a:r>
            <a:r>
              <a:rPr lang="en-US" altLang="zh-CN" sz="2600" dirty="0" smtClean="0">
                <a:solidFill>
                  <a:srgbClr val="FF0000"/>
                </a:solidFill>
              </a:rPr>
              <a:t> M1</a:t>
            </a:r>
            <a:r>
              <a:rPr lang="zh-CN" altLang="zh-CN" sz="2600" dirty="0" smtClean="0">
                <a:solidFill>
                  <a:srgbClr val="FF0000"/>
                </a:solidFill>
              </a:rPr>
              <a:t>。</a:t>
            </a:r>
            <a:endParaRPr lang="en-US" altLang="zh-CN" sz="2600" dirty="0" smtClean="0">
              <a:solidFill>
                <a:srgbClr val="FF0000"/>
              </a:solidFill>
            </a:endParaRPr>
          </a:p>
          <a:p>
            <a:pPr lvl="1"/>
            <a:r>
              <a:rPr lang="zh-CN" altLang="zh-CN" sz="2600" dirty="0" smtClean="0"/>
              <a:t>假定</a:t>
            </a:r>
            <a:r>
              <a:rPr lang="en-US" altLang="zh-CN" sz="2600" dirty="0" smtClean="0"/>
              <a:t> B </a:t>
            </a:r>
            <a:r>
              <a:rPr lang="zh-CN" altLang="zh-CN" sz="2600" dirty="0" smtClean="0"/>
              <a:t>又</a:t>
            </a:r>
            <a:r>
              <a:rPr lang="zh-CN" altLang="zh-CN" sz="2600" dirty="0"/>
              <a:t>收到了重传的</a:t>
            </a:r>
            <a:r>
              <a:rPr lang="zh-CN" altLang="zh-CN" sz="2600" dirty="0" smtClean="0"/>
              <a:t>分组</a:t>
            </a:r>
            <a:r>
              <a:rPr lang="en-US" altLang="zh-CN" sz="2600" dirty="0" smtClean="0"/>
              <a:t> M1</a:t>
            </a:r>
            <a:r>
              <a:rPr lang="zh-CN" altLang="zh-CN" sz="2600" dirty="0" smtClean="0"/>
              <a:t>。这时</a:t>
            </a:r>
            <a:r>
              <a:rPr lang="en-US" altLang="zh-CN" sz="2600" dirty="0" smtClean="0"/>
              <a:t> B </a:t>
            </a:r>
            <a:r>
              <a:rPr lang="zh-CN" altLang="zh-CN" sz="2600" dirty="0" smtClean="0"/>
              <a:t>应采取</a:t>
            </a:r>
            <a:r>
              <a:rPr lang="zh-CN" altLang="zh-CN" sz="2600" dirty="0"/>
              <a:t>两个行动</a:t>
            </a:r>
            <a:r>
              <a:rPr lang="zh-CN" altLang="en-US" sz="2600" dirty="0"/>
              <a:t>：</a:t>
            </a:r>
            <a:endParaRPr lang="zh-CN" altLang="zh-CN" sz="2600" dirty="0"/>
          </a:p>
          <a:p>
            <a:pPr lvl="2"/>
            <a:r>
              <a:rPr lang="zh-CN" altLang="zh-CN" sz="2200" dirty="0"/>
              <a:t>第一，</a:t>
            </a:r>
            <a:r>
              <a:rPr lang="zh-CN" altLang="zh-CN" sz="2200" dirty="0">
                <a:solidFill>
                  <a:srgbClr val="FF0000"/>
                </a:solidFill>
              </a:rPr>
              <a:t>丢弃</a:t>
            </a:r>
            <a:r>
              <a:rPr lang="zh-CN" altLang="zh-CN" sz="2200" dirty="0"/>
              <a:t>这个重复的</a:t>
            </a:r>
            <a:r>
              <a:rPr lang="zh-CN" altLang="zh-CN" sz="2200" dirty="0" smtClean="0"/>
              <a:t>分组</a:t>
            </a:r>
            <a:r>
              <a:rPr lang="en-US" altLang="zh-CN" sz="2200" dirty="0" smtClean="0"/>
              <a:t> M1</a:t>
            </a:r>
            <a:r>
              <a:rPr lang="zh-CN" altLang="zh-CN" sz="2200" dirty="0" smtClean="0"/>
              <a:t>，</a:t>
            </a:r>
            <a:r>
              <a:rPr lang="zh-CN" altLang="zh-CN" sz="2200" dirty="0"/>
              <a:t>不向上层交付。</a:t>
            </a:r>
          </a:p>
          <a:p>
            <a:pPr lvl="2"/>
            <a:r>
              <a:rPr lang="zh-CN" altLang="zh-CN" sz="2200" dirty="0"/>
              <a:t>第二，</a:t>
            </a:r>
            <a:r>
              <a:rPr lang="zh-CN" altLang="zh-CN" sz="2200" dirty="0" smtClean="0">
                <a:solidFill>
                  <a:srgbClr val="FF0000"/>
                </a:solidFill>
              </a:rPr>
              <a:t>向</a:t>
            </a:r>
            <a:r>
              <a:rPr lang="en-US" altLang="zh-CN" sz="2200" dirty="0" smtClean="0">
                <a:solidFill>
                  <a:srgbClr val="FF0000"/>
                </a:solidFill>
              </a:rPr>
              <a:t> A </a:t>
            </a:r>
            <a:r>
              <a:rPr lang="zh-CN" altLang="zh-CN" sz="2200" dirty="0" smtClean="0">
                <a:solidFill>
                  <a:srgbClr val="FF0000"/>
                </a:solidFill>
              </a:rPr>
              <a:t>发送</a:t>
            </a:r>
            <a:r>
              <a:rPr lang="zh-CN" altLang="zh-CN" sz="2200" dirty="0">
                <a:solidFill>
                  <a:srgbClr val="FF0000"/>
                </a:solidFill>
              </a:rPr>
              <a:t>确认。</a:t>
            </a:r>
            <a:r>
              <a:rPr lang="zh-CN" altLang="zh-CN" sz="2200" dirty="0"/>
              <a:t>不能认为已经发送过确认就不再发送，</a:t>
            </a:r>
            <a:r>
              <a:rPr lang="zh-CN" altLang="zh-CN" sz="2200" dirty="0" smtClean="0"/>
              <a:t>因为</a:t>
            </a:r>
            <a:r>
              <a:rPr lang="en-US" altLang="zh-CN" sz="2200" dirty="0" smtClean="0"/>
              <a:t> A </a:t>
            </a:r>
            <a:r>
              <a:rPr lang="zh-CN" altLang="zh-CN" sz="2200" dirty="0" smtClean="0"/>
              <a:t>之所以重传</a:t>
            </a:r>
            <a:r>
              <a:rPr lang="en-US" altLang="zh-CN" sz="2200" dirty="0" smtClean="0"/>
              <a:t> M1 </a:t>
            </a:r>
            <a:r>
              <a:rPr lang="zh-CN" altLang="zh-CN" sz="2200" dirty="0" smtClean="0"/>
              <a:t>就表示</a:t>
            </a:r>
            <a:r>
              <a:rPr lang="en-US" altLang="zh-CN" sz="2200" dirty="0" smtClean="0"/>
              <a:t> A </a:t>
            </a:r>
            <a:r>
              <a:rPr lang="zh-CN" altLang="zh-CN" sz="2200" dirty="0" smtClean="0"/>
              <a:t>没有</a:t>
            </a:r>
            <a:r>
              <a:rPr lang="zh-CN" altLang="zh-CN" sz="2200" dirty="0"/>
              <a:t>收到</a:t>
            </a:r>
            <a:r>
              <a:rPr lang="zh-CN" altLang="zh-CN" sz="2200" dirty="0" smtClean="0"/>
              <a:t>对</a:t>
            </a:r>
            <a:r>
              <a:rPr lang="en-US" altLang="zh-CN" sz="2200" dirty="0" smtClean="0"/>
              <a:t> M1 </a:t>
            </a:r>
            <a:r>
              <a:rPr lang="zh-CN" altLang="zh-CN" sz="2200" dirty="0" smtClean="0"/>
              <a:t>的</a:t>
            </a:r>
            <a:r>
              <a:rPr lang="zh-CN" altLang="zh-CN" sz="2200" dirty="0"/>
              <a:t>确认。</a:t>
            </a:r>
            <a:endParaRPr lang="en-US" altLang="zh-CN" sz="2200" dirty="0"/>
          </a:p>
          <a:p>
            <a:pPr lvl="1"/>
            <a:endParaRPr lang="en-US" altLang="zh-CN" sz="24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 </a:t>
            </a:r>
            <a:r>
              <a:rPr lang="zh-CN" altLang="zh-CN" dirty="0" smtClean="0"/>
              <a:t>确认</a:t>
            </a:r>
            <a:r>
              <a:rPr lang="zh-CN" altLang="zh-CN" dirty="0"/>
              <a:t>丢失和确认迟到</a:t>
            </a:r>
            <a:endParaRPr lang="zh-CN" altLang="en-US" dirty="0"/>
          </a:p>
        </p:txBody>
      </p:sp>
      <p:sp>
        <p:nvSpPr>
          <p:cNvPr id="10" name="内容占位符 9"/>
          <p:cNvSpPr>
            <a:spLocks noGrp="1"/>
          </p:cNvSpPr>
          <p:nvPr>
            <p:ph idx="1"/>
          </p:nvPr>
        </p:nvSpPr>
        <p:spPr/>
        <p:txBody>
          <a:bodyPr/>
          <a:lstStyle/>
          <a:p>
            <a:r>
              <a:rPr lang="zh-CN" altLang="en-US" dirty="0" smtClean="0">
                <a:solidFill>
                  <a:srgbClr val="FF0000"/>
                </a:solidFill>
              </a:rPr>
              <a:t>确认迟到</a:t>
            </a:r>
            <a:endParaRPr lang="en-US" altLang="zh-CN" dirty="0" smtClean="0">
              <a:solidFill>
                <a:srgbClr val="FF0000"/>
              </a:solidFill>
            </a:endParaRPr>
          </a:p>
          <a:p>
            <a:pPr lvl="1"/>
            <a:r>
              <a:rPr lang="zh-CN" altLang="zh-CN" dirty="0" smtClean="0"/>
              <a:t>传输</a:t>
            </a:r>
            <a:r>
              <a:rPr lang="zh-CN" altLang="zh-CN" dirty="0"/>
              <a:t>过程中没有出现差错，</a:t>
            </a:r>
            <a:r>
              <a:rPr lang="zh-CN" altLang="zh-CN" dirty="0" smtClean="0"/>
              <a:t>但</a:t>
            </a:r>
            <a:r>
              <a:rPr lang="en-US" altLang="zh-CN" dirty="0" smtClean="0"/>
              <a:t> B </a:t>
            </a:r>
            <a:r>
              <a:rPr lang="zh-CN" altLang="zh-CN" dirty="0" smtClean="0"/>
              <a:t>对分组</a:t>
            </a:r>
            <a:r>
              <a:rPr lang="en-US" altLang="zh-CN" dirty="0" smtClean="0"/>
              <a:t> M1 </a:t>
            </a:r>
            <a:r>
              <a:rPr lang="zh-CN" altLang="zh-CN" dirty="0" smtClean="0"/>
              <a:t>的</a:t>
            </a:r>
            <a:r>
              <a:rPr lang="zh-CN" altLang="zh-CN" dirty="0"/>
              <a:t>确认迟到了</a:t>
            </a:r>
            <a:r>
              <a:rPr lang="zh-CN" altLang="zh-CN" dirty="0" smtClean="0"/>
              <a:t>。</a:t>
            </a:r>
            <a:endParaRPr lang="en-US" altLang="zh-CN" dirty="0" smtClean="0"/>
          </a:p>
          <a:p>
            <a:pPr lvl="1"/>
            <a:r>
              <a:rPr lang="en-US" altLang="zh-CN" dirty="0" smtClean="0"/>
              <a:t>A </a:t>
            </a:r>
            <a:r>
              <a:rPr lang="zh-CN" altLang="zh-CN" dirty="0" smtClean="0"/>
              <a:t>会</a:t>
            </a:r>
            <a:r>
              <a:rPr lang="zh-CN" altLang="zh-CN" dirty="0"/>
              <a:t>收到重复的确认</a:t>
            </a:r>
            <a:r>
              <a:rPr lang="zh-CN" altLang="zh-CN" dirty="0" smtClean="0"/>
              <a:t>。对</a:t>
            </a:r>
            <a:r>
              <a:rPr lang="zh-CN" altLang="zh-CN" dirty="0"/>
              <a:t>重复的确认的处理很简单：收下后就丢弃</a:t>
            </a:r>
            <a:r>
              <a:rPr lang="zh-CN" altLang="zh-CN" dirty="0" smtClean="0"/>
              <a:t>。</a:t>
            </a:r>
            <a:endParaRPr lang="en-US" altLang="zh-CN" dirty="0" smtClean="0"/>
          </a:p>
          <a:p>
            <a:pPr lvl="1"/>
            <a:r>
              <a:rPr lang="en-US" altLang="zh-CN" dirty="0" smtClean="0"/>
              <a:t>B </a:t>
            </a:r>
            <a:r>
              <a:rPr lang="zh-CN" altLang="zh-CN" dirty="0" smtClean="0"/>
              <a:t>仍然</a:t>
            </a:r>
            <a:r>
              <a:rPr lang="zh-CN" altLang="zh-CN" dirty="0"/>
              <a:t>会收到重复</a:t>
            </a:r>
            <a:r>
              <a:rPr lang="zh-CN" altLang="zh-CN" dirty="0" smtClean="0"/>
              <a:t>的</a:t>
            </a:r>
            <a:r>
              <a:rPr lang="en-US" altLang="zh-CN" dirty="0" smtClean="0"/>
              <a:t> M1</a:t>
            </a:r>
            <a:r>
              <a:rPr lang="zh-CN" altLang="zh-CN" dirty="0" smtClean="0"/>
              <a:t>，</a:t>
            </a:r>
            <a:r>
              <a:rPr lang="zh-CN" altLang="zh-CN" dirty="0"/>
              <a:t>并且同样要丢弃重复</a:t>
            </a:r>
            <a:r>
              <a:rPr lang="zh-CN" altLang="zh-CN" dirty="0" smtClean="0"/>
              <a:t>的</a:t>
            </a:r>
            <a:r>
              <a:rPr lang="en-US" altLang="zh-CN" dirty="0" smtClean="0"/>
              <a:t> M1</a:t>
            </a:r>
            <a:r>
              <a:rPr lang="zh-CN" altLang="zh-CN" dirty="0" smtClean="0"/>
              <a:t>，</a:t>
            </a:r>
            <a:r>
              <a:rPr lang="zh-CN" altLang="zh-CN" dirty="0"/>
              <a:t>并重传确认分组。</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 </a:t>
            </a:r>
            <a:r>
              <a:rPr lang="zh-CN" altLang="zh-CN" dirty="0" smtClean="0"/>
              <a:t>确认</a:t>
            </a:r>
            <a:r>
              <a:rPr lang="zh-CN" altLang="zh-CN" dirty="0"/>
              <a:t>丢失和确认迟到</a:t>
            </a:r>
            <a:endParaRPr lang="zh-CN" altLang="en-US" dirty="0"/>
          </a:p>
        </p:txBody>
      </p:sp>
      <p:grpSp>
        <p:nvGrpSpPr>
          <p:cNvPr id="5" name="组合 4"/>
          <p:cNvGrpSpPr/>
          <p:nvPr/>
        </p:nvGrpSpPr>
        <p:grpSpPr>
          <a:xfrm>
            <a:off x="1943654" y="1647602"/>
            <a:ext cx="1899246" cy="3559642"/>
            <a:chOff x="1943654" y="1647602"/>
            <a:chExt cx="1899246" cy="3179763"/>
          </a:xfrm>
        </p:grpSpPr>
        <p:sp>
          <p:nvSpPr>
            <p:cNvPr id="110" name="Line 28"/>
            <p:cNvSpPr>
              <a:spLocks noChangeShapeType="1"/>
            </p:cNvSpPr>
            <p:nvPr/>
          </p:nvSpPr>
          <p:spPr bwMode="auto">
            <a:xfrm>
              <a:off x="1943654" y="1647602"/>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11" name="Line 29"/>
            <p:cNvSpPr>
              <a:spLocks noChangeShapeType="1"/>
            </p:cNvSpPr>
            <p:nvPr/>
          </p:nvSpPr>
          <p:spPr bwMode="auto">
            <a:xfrm>
              <a:off x="3842900" y="1647602"/>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grpSp>
      <p:sp>
        <p:nvSpPr>
          <p:cNvPr id="112" name="Rectangle 30"/>
          <p:cNvSpPr>
            <a:spLocks noChangeArrowheads="1"/>
          </p:cNvSpPr>
          <p:nvPr/>
        </p:nvSpPr>
        <p:spPr bwMode="auto">
          <a:xfrm>
            <a:off x="1771204" y="1196752"/>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a:latin typeface="+mn-lt"/>
                <a:ea typeface="黑体" panose="02010609060101010101" pitchFamily="2" charset="-122"/>
              </a:rPr>
              <a:t>A</a:t>
            </a:r>
          </a:p>
        </p:txBody>
      </p:sp>
      <p:sp>
        <p:nvSpPr>
          <p:cNvPr id="113" name="Rectangle 31"/>
          <p:cNvSpPr>
            <a:spLocks noChangeArrowheads="1"/>
          </p:cNvSpPr>
          <p:nvPr/>
        </p:nvSpPr>
        <p:spPr bwMode="auto">
          <a:xfrm>
            <a:off x="3636516" y="1196752"/>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a:latin typeface="+mn-lt"/>
                <a:ea typeface="黑体" panose="02010609060101010101" pitchFamily="2" charset="-122"/>
              </a:rPr>
              <a:t>B</a:t>
            </a:r>
          </a:p>
        </p:txBody>
      </p:sp>
      <p:grpSp>
        <p:nvGrpSpPr>
          <p:cNvPr id="114" name="Group 32"/>
          <p:cNvGrpSpPr/>
          <p:nvPr/>
        </p:nvGrpSpPr>
        <p:grpSpPr bwMode="auto">
          <a:xfrm>
            <a:off x="1968054" y="1780952"/>
            <a:ext cx="1857375" cy="777875"/>
            <a:chOff x="3769" y="1868"/>
            <a:chExt cx="1072" cy="490"/>
          </a:xfrm>
        </p:grpSpPr>
        <p:sp>
          <p:nvSpPr>
            <p:cNvPr id="115" name="Freeform 33"/>
            <p:cNvSpPr/>
            <p:nvPr/>
          </p:nvSpPr>
          <p:spPr bwMode="auto">
            <a:xfrm>
              <a:off x="3769" y="1868"/>
              <a:ext cx="1072" cy="490"/>
            </a:xfrm>
            <a:custGeom>
              <a:avLst/>
              <a:gdLst>
                <a:gd name="T0" fmla="*/ 0 w 1033"/>
                <a:gd name="T1" fmla="*/ 0 h 457"/>
                <a:gd name="T2" fmla="*/ 1071 w 1033"/>
                <a:gd name="T3" fmla="*/ 152 h 457"/>
                <a:gd name="T4" fmla="*/ 1071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16" name="AutoShape 34"/>
            <p:cNvSpPr>
              <a:spLocks noChangeArrowheads="1"/>
            </p:cNvSpPr>
            <p:nvPr/>
          </p:nvSpPr>
          <p:spPr bwMode="auto">
            <a:xfrm rot="480000">
              <a:off x="4521" y="2114"/>
              <a:ext cx="291" cy="100"/>
            </a:xfrm>
            <a:prstGeom prst="rightArrow">
              <a:avLst>
                <a:gd name="adj1" fmla="val 50000"/>
                <a:gd name="adj2" fmla="val 145513"/>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17" name="Rectangle 35"/>
            <p:cNvSpPr>
              <a:spLocks noChangeArrowheads="1"/>
            </p:cNvSpPr>
            <p:nvPr/>
          </p:nvSpPr>
          <p:spPr bwMode="auto">
            <a:xfrm rot="540000">
              <a:off x="3980" y="1943"/>
              <a:ext cx="352"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mn-lt"/>
                  <a:ea typeface="黑体" panose="02010609060101010101" pitchFamily="2" charset="-122"/>
                </a:rPr>
                <a:t>M1</a:t>
              </a:r>
              <a:endParaRPr lang="en-US" altLang="zh-CN" sz="2400" b="1" dirty="0">
                <a:solidFill>
                  <a:srgbClr val="0000FF"/>
                </a:solidFill>
                <a:latin typeface="+mn-lt"/>
                <a:ea typeface="黑体" panose="02010609060101010101" pitchFamily="2" charset="-122"/>
              </a:endParaRPr>
            </a:p>
          </p:txBody>
        </p:sp>
      </p:grpSp>
      <p:grpSp>
        <p:nvGrpSpPr>
          <p:cNvPr id="118" name="Group 36"/>
          <p:cNvGrpSpPr/>
          <p:nvPr/>
        </p:nvGrpSpPr>
        <p:grpSpPr bwMode="auto">
          <a:xfrm>
            <a:off x="1966466" y="3257327"/>
            <a:ext cx="1835150" cy="777875"/>
            <a:chOff x="3439" y="3564"/>
            <a:chExt cx="1156" cy="490"/>
          </a:xfrm>
        </p:grpSpPr>
        <p:sp>
          <p:nvSpPr>
            <p:cNvPr id="119" name="Freeform 3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20" name="AutoShape 3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21" name="Rectangle 39"/>
            <p:cNvSpPr>
              <a:spLocks noChangeArrowheads="1"/>
            </p:cNvSpPr>
            <p:nvPr/>
          </p:nvSpPr>
          <p:spPr bwMode="auto">
            <a:xfrm rot="540000">
              <a:off x="3669" y="3641"/>
              <a:ext cx="385"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mn-lt"/>
                  <a:ea typeface="黑体" panose="02010609060101010101" pitchFamily="2" charset="-122"/>
                </a:rPr>
                <a:t>M1</a:t>
              </a:r>
              <a:endParaRPr lang="en-US" altLang="zh-CN" sz="2400" b="1" dirty="0">
                <a:solidFill>
                  <a:srgbClr val="0000FF"/>
                </a:solidFill>
                <a:latin typeface="+mn-lt"/>
                <a:ea typeface="黑体" panose="02010609060101010101" pitchFamily="2" charset="-122"/>
              </a:endParaRPr>
            </a:p>
          </p:txBody>
        </p:sp>
      </p:grpSp>
      <p:sp>
        <p:nvSpPr>
          <p:cNvPr id="122" name="Text Box 40"/>
          <p:cNvSpPr txBox="1">
            <a:spLocks noChangeArrowheads="1"/>
          </p:cNvSpPr>
          <p:nvPr/>
        </p:nvSpPr>
        <p:spPr bwMode="auto">
          <a:xfrm>
            <a:off x="2216696" y="5271591"/>
            <a:ext cx="14221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zh-CN" altLang="en-US" b="1" dirty="0" smtClean="0">
                <a:latin typeface="+mn-lt"/>
                <a:ea typeface="黑体" panose="02010609060101010101" pitchFamily="2" charset="-122"/>
              </a:rPr>
              <a:t>确认丢失</a:t>
            </a:r>
            <a:endParaRPr kumimoji="0" lang="zh-CN" altLang="en-US" b="1" dirty="0">
              <a:latin typeface="+mn-lt"/>
              <a:ea typeface="黑体" panose="02010609060101010101" pitchFamily="2" charset="-122"/>
            </a:endParaRPr>
          </a:p>
        </p:txBody>
      </p:sp>
      <p:grpSp>
        <p:nvGrpSpPr>
          <p:cNvPr id="123" name="Group 41"/>
          <p:cNvGrpSpPr/>
          <p:nvPr/>
        </p:nvGrpSpPr>
        <p:grpSpPr bwMode="auto">
          <a:xfrm>
            <a:off x="1939479" y="4019330"/>
            <a:ext cx="1868487" cy="525463"/>
            <a:chOff x="2012" y="2285"/>
            <a:chExt cx="1177" cy="331"/>
          </a:xfrm>
        </p:grpSpPr>
        <p:sp>
          <p:nvSpPr>
            <p:cNvPr id="124" name="Line 42"/>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25" name="Text Box 43"/>
            <p:cNvSpPr txBox="1">
              <a:spLocks noChangeArrowheads="1"/>
            </p:cNvSpPr>
            <p:nvPr/>
          </p:nvSpPr>
          <p:spPr bwMode="auto">
            <a:xfrm rot="21169770">
              <a:off x="2131" y="2285"/>
              <a:ext cx="69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b="1" dirty="0" smtClean="0">
                  <a:latin typeface="+mn-lt"/>
                  <a:ea typeface="黑体" panose="02010609060101010101" pitchFamily="2" charset="-122"/>
                </a:rPr>
                <a:t>ACK 1</a:t>
              </a:r>
              <a:endParaRPr kumimoji="0" lang="en-US" altLang="zh-CN" b="1" dirty="0">
                <a:latin typeface="+mn-lt"/>
                <a:ea typeface="黑体" panose="02010609060101010101" pitchFamily="2" charset="-122"/>
              </a:endParaRPr>
            </a:p>
          </p:txBody>
        </p:sp>
      </p:grpSp>
      <p:sp>
        <p:nvSpPr>
          <p:cNvPr id="129" name="Text Box 47"/>
          <p:cNvSpPr txBox="1">
            <a:spLocks noChangeArrowheads="1"/>
          </p:cNvSpPr>
          <p:nvPr/>
        </p:nvSpPr>
        <p:spPr bwMode="auto">
          <a:xfrm>
            <a:off x="488504" y="3290665"/>
            <a:ext cx="1409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zh-CN" altLang="en-US" b="1" dirty="0">
                <a:solidFill>
                  <a:srgbClr val="FF0000"/>
                </a:solidFill>
                <a:latin typeface="+mn-lt"/>
                <a:ea typeface="黑体" panose="02010609060101010101" pitchFamily="2" charset="-122"/>
              </a:rPr>
              <a:t>超时重发</a:t>
            </a:r>
          </a:p>
        </p:txBody>
      </p:sp>
      <p:grpSp>
        <p:nvGrpSpPr>
          <p:cNvPr id="130" name="Group 48"/>
          <p:cNvGrpSpPr/>
          <p:nvPr/>
        </p:nvGrpSpPr>
        <p:grpSpPr bwMode="auto">
          <a:xfrm>
            <a:off x="990154" y="2327052"/>
            <a:ext cx="798512" cy="927100"/>
            <a:chOff x="3153" y="2204"/>
            <a:chExt cx="503" cy="584"/>
          </a:xfrm>
        </p:grpSpPr>
        <p:sp>
          <p:nvSpPr>
            <p:cNvPr id="131" name="AutoShape 49"/>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32" name="Text Box 50"/>
            <p:cNvSpPr txBox="1">
              <a:spLocks noChangeArrowheads="1"/>
            </p:cNvSpPr>
            <p:nvPr/>
          </p:nvSpPr>
          <p:spPr bwMode="auto">
            <a:xfrm>
              <a:off x="3153" y="2311"/>
              <a:ext cx="426"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sz="2800" b="1">
                  <a:latin typeface="+mn-lt"/>
                  <a:ea typeface="黑体" panose="02010609060101010101" pitchFamily="2" charset="-122"/>
                </a:rPr>
                <a:t>t</a:t>
              </a:r>
              <a:r>
                <a:rPr kumimoji="0" lang="en-US" altLang="zh-CN" sz="2800" b="1" baseline="-25000">
                  <a:latin typeface="+mn-lt"/>
                  <a:ea typeface="黑体" panose="02010609060101010101" pitchFamily="2" charset="-122"/>
                </a:rPr>
                <a:t>out</a:t>
              </a:r>
            </a:p>
          </p:txBody>
        </p:sp>
      </p:grpSp>
      <p:grpSp>
        <p:nvGrpSpPr>
          <p:cNvPr id="133" name="Group 51"/>
          <p:cNvGrpSpPr/>
          <p:nvPr/>
        </p:nvGrpSpPr>
        <p:grpSpPr bwMode="auto">
          <a:xfrm>
            <a:off x="2245866" y="2504855"/>
            <a:ext cx="1589088" cy="563563"/>
            <a:chOff x="4012" y="2401"/>
            <a:chExt cx="1001" cy="355"/>
          </a:xfrm>
        </p:grpSpPr>
        <p:sp>
          <p:nvSpPr>
            <p:cNvPr id="134" name="Line 52"/>
            <p:cNvSpPr>
              <a:spLocks noChangeShapeType="1"/>
            </p:cNvSpPr>
            <p:nvPr/>
          </p:nvSpPr>
          <p:spPr bwMode="auto">
            <a:xfrm flipH="1">
              <a:off x="4012" y="2555"/>
              <a:ext cx="1001"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35" name="Text Box 53"/>
            <p:cNvSpPr txBox="1">
              <a:spLocks noChangeArrowheads="1"/>
            </p:cNvSpPr>
            <p:nvPr/>
          </p:nvSpPr>
          <p:spPr bwMode="auto">
            <a:xfrm rot="21169770">
              <a:off x="4145" y="2401"/>
              <a:ext cx="71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b="1" dirty="0" smtClean="0">
                  <a:latin typeface="+mn-lt"/>
                  <a:ea typeface="黑体" panose="02010609060101010101" pitchFamily="2" charset="-122"/>
                </a:rPr>
                <a:t>ACK 1</a:t>
              </a:r>
              <a:endParaRPr kumimoji="0" lang="en-US" altLang="zh-CN" b="1" dirty="0">
                <a:latin typeface="+mn-lt"/>
                <a:ea typeface="黑体" panose="02010609060101010101" pitchFamily="2" charset="-122"/>
              </a:endParaRPr>
            </a:p>
          </p:txBody>
        </p:sp>
      </p:grpSp>
      <p:sp>
        <p:nvSpPr>
          <p:cNvPr id="139" name="AutoShape 57"/>
          <p:cNvSpPr>
            <a:spLocks noChangeArrowheads="1"/>
          </p:cNvSpPr>
          <p:nvPr/>
        </p:nvSpPr>
        <p:spPr bwMode="auto">
          <a:xfrm>
            <a:off x="1868041" y="2676302"/>
            <a:ext cx="703263" cy="577850"/>
          </a:xfrm>
          <a:prstGeom prst="irregularSeal1">
            <a:avLst/>
          </a:prstGeom>
          <a:solidFill>
            <a:srgbClr val="FF5050"/>
          </a:solidFill>
          <a:ln w="9525" algn="ctr">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grpSp>
        <p:nvGrpSpPr>
          <p:cNvPr id="3" name="组合 2"/>
          <p:cNvGrpSpPr/>
          <p:nvPr/>
        </p:nvGrpSpPr>
        <p:grpSpPr>
          <a:xfrm>
            <a:off x="6624174" y="1647602"/>
            <a:ext cx="1899246" cy="4564558"/>
            <a:chOff x="6870178" y="1647602"/>
            <a:chExt cx="1899246" cy="3179763"/>
          </a:xfrm>
        </p:grpSpPr>
        <p:sp>
          <p:nvSpPr>
            <p:cNvPr id="140" name="Line 28"/>
            <p:cNvSpPr>
              <a:spLocks noChangeShapeType="1"/>
            </p:cNvSpPr>
            <p:nvPr/>
          </p:nvSpPr>
          <p:spPr bwMode="auto">
            <a:xfrm>
              <a:off x="6870178" y="1647602"/>
              <a:ext cx="0" cy="317976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41" name="Line 29"/>
            <p:cNvSpPr>
              <a:spLocks noChangeShapeType="1"/>
            </p:cNvSpPr>
            <p:nvPr/>
          </p:nvSpPr>
          <p:spPr bwMode="auto">
            <a:xfrm>
              <a:off x="8769424" y="1647602"/>
              <a:ext cx="0" cy="3160713"/>
            </a:xfrm>
            <a:prstGeom prst="line">
              <a:avLst/>
            </a:prstGeom>
            <a:noFill/>
            <a:ln w="38100">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grpSp>
      <p:sp>
        <p:nvSpPr>
          <p:cNvPr id="142" name="Rectangle 30"/>
          <p:cNvSpPr>
            <a:spLocks noChangeArrowheads="1"/>
          </p:cNvSpPr>
          <p:nvPr/>
        </p:nvSpPr>
        <p:spPr bwMode="auto">
          <a:xfrm>
            <a:off x="6451724" y="1196752"/>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a:latin typeface="+mn-lt"/>
                <a:ea typeface="黑体" panose="02010609060101010101" pitchFamily="2" charset="-122"/>
              </a:rPr>
              <a:t>A</a:t>
            </a:r>
          </a:p>
        </p:txBody>
      </p:sp>
      <p:sp>
        <p:nvSpPr>
          <p:cNvPr id="143" name="Rectangle 31"/>
          <p:cNvSpPr>
            <a:spLocks noChangeArrowheads="1"/>
          </p:cNvSpPr>
          <p:nvPr/>
        </p:nvSpPr>
        <p:spPr bwMode="auto">
          <a:xfrm>
            <a:off x="8317036" y="1196752"/>
            <a:ext cx="4055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a:latin typeface="+mn-lt"/>
                <a:ea typeface="黑体" panose="02010609060101010101" pitchFamily="2" charset="-122"/>
              </a:rPr>
              <a:t>B</a:t>
            </a:r>
          </a:p>
        </p:txBody>
      </p:sp>
      <p:grpSp>
        <p:nvGrpSpPr>
          <p:cNvPr id="144" name="Group 32"/>
          <p:cNvGrpSpPr/>
          <p:nvPr/>
        </p:nvGrpSpPr>
        <p:grpSpPr bwMode="auto">
          <a:xfrm>
            <a:off x="6648574" y="1780952"/>
            <a:ext cx="1857375" cy="777875"/>
            <a:chOff x="3769" y="1868"/>
            <a:chExt cx="1072" cy="490"/>
          </a:xfrm>
        </p:grpSpPr>
        <p:sp>
          <p:nvSpPr>
            <p:cNvPr id="145" name="Freeform 33"/>
            <p:cNvSpPr/>
            <p:nvPr/>
          </p:nvSpPr>
          <p:spPr bwMode="auto">
            <a:xfrm>
              <a:off x="3769" y="1868"/>
              <a:ext cx="1072" cy="490"/>
            </a:xfrm>
            <a:custGeom>
              <a:avLst/>
              <a:gdLst>
                <a:gd name="T0" fmla="*/ 0 w 1033"/>
                <a:gd name="T1" fmla="*/ 0 h 457"/>
                <a:gd name="T2" fmla="*/ 1071 w 1033"/>
                <a:gd name="T3" fmla="*/ 152 h 457"/>
                <a:gd name="T4" fmla="*/ 1071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46" name="AutoShape 34"/>
            <p:cNvSpPr>
              <a:spLocks noChangeArrowheads="1"/>
            </p:cNvSpPr>
            <p:nvPr/>
          </p:nvSpPr>
          <p:spPr bwMode="auto">
            <a:xfrm rot="480000">
              <a:off x="4521" y="2114"/>
              <a:ext cx="291" cy="100"/>
            </a:xfrm>
            <a:prstGeom prst="rightArrow">
              <a:avLst>
                <a:gd name="adj1" fmla="val 50000"/>
                <a:gd name="adj2" fmla="val 145513"/>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47" name="Rectangle 35"/>
            <p:cNvSpPr>
              <a:spLocks noChangeArrowheads="1"/>
            </p:cNvSpPr>
            <p:nvPr/>
          </p:nvSpPr>
          <p:spPr bwMode="auto">
            <a:xfrm rot="540000">
              <a:off x="3980" y="1943"/>
              <a:ext cx="352"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mn-lt"/>
                  <a:ea typeface="黑体" panose="02010609060101010101" pitchFamily="2" charset="-122"/>
                </a:rPr>
                <a:t>M1</a:t>
              </a:r>
              <a:endParaRPr lang="en-US" altLang="zh-CN" sz="2400" b="1" dirty="0">
                <a:solidFill>
                  <a:srgbClr val="0000FF"/>
                </a:solidFill>
                <a:latin typeface="+mn-lt"/>
                <a:ea typeface="黑体" panose="02010609060101010101" pitchFamily="2" charset="-122"/>
              </a:endParaRPr>
            </a:p>
          </p:txBody>
        </p:sp>
      </p:grpSp>
      <p:grpSp>
        <p:nvGrpSpPr>
          <p:cNvPr id="148" name="Group 36"/>
          <p:cNvGrpSpPr/>
          <p:nvPr/>
        </p:nvGrpSpPr>
        <p:grpSpPr bwMode="auto">
          <a:xfrm>
            <a:off x="6646986" y="3257327"/>
            <a:ext cx="1835150" cy="777875"/>
            <a:chOff x="3439" y="3564"/>
            <a:chExt cx="1156" cy="490"/>
          </a:xfrm>
        </p:grpSpPr>
        <p:sp>
          <p:nvSpPr>
            <p:cNvPr id="149" name="Freeform 3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50" name="AutoShape 3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51" name="Rectangle 39"/>
            <p:cNvSpPr>
              <a:spLocks noChangeArrowheads="1"/>
            </p:cNvSpPr>
            <p:nvPr/>
          </p:nvSpPr>
          <p:spPr bwMode="auto">
            <a:xfrm rot="540000">
              <a:off x="3669" y="3641"/>
              <a:ext cx="385"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mn-lt"/>
                  <a:ea typeface="黑体" panose="02010609060101010101" pitchFamily="2" charset="-122"/>
                </a:rPr>
                <a:t>M1</a:t>
              </a:r>
              <a:endParaRPr lang="en-US" altLang="zh-CN" sz="2400" b="1" dirty="0">
                <a:solidFill>
                  <a:srgbClr val="0000FF"/>
                </a:solidFill>
                <a:latin typeface="+mn-lt"/>
                <a:ea typeface="黑体" panose="02010609060101010101" pitchFamily="2" charset="-122"/>
              </a:endParaRPr>
            </a:p>
          </p:txBody>
        </p:sp>
      </p:grpSp>
      <p:sp>
        <p:nvSpPr>
          <p:cNvPr id="152" name="Text Box 40"/>
          <p:cNvSpPr txBox="1">
            <a:spLocks noChangeArrowheads="1"/>
          </p:cNvSpPr>
          <p:nvPr/>
        </p:nvSpPr>
        <p:spPr bwMode="auto">
          <a:xfrm>
            <a:off x="6897216" y="6212160"/>
            <a:ext cx="14221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zh-CN" altLang="en-US" b="1" dirty="0" smtClean="0">
                <a:latin typeface="+mn-lt"/>
                <a:ea typeface="黑体" panose="02010609060101010101" pitchFamily="2" charset="-122"/>
              </a:rPr>
              <a:t>确认迟到</a:t>
            </a:r>
            <a:endParaRPr kumimoji="0" lang="zh-CN" altLang="en-US" b="1" dirty="0">
              <a:latin typeface="+mn-lt"/>
              <a:ea typeface="黑体" panose="02010609060101010101" pitchFamily="2" charset="-122"/>
            </a:endParaRPr>
          </a:p>
        </p:txBody>
      </p:sp>
      <p:grpSp>
        <p:nvGrpSpPr>
          <p:cNvPr id="153" name="Group 41"/>
          <p:cNvGrpSpPr/>
          <p:nvPr/>
        </p:nvGrpSpPr>
        <p:grpSpPr bwMode="auto">
          <a:xfrm>
            <a:off x="6619999" y="4019330"/>
            <a:ext cx="1868487" cy="525463"/>
            <a:chOff x="2012" y="2285"/>
            <a:chExt cx="1177" cy="331"/>
          </a:xfrm>
        </p:grpSpPr>
        <p:sp>
          <p:nvSpPr>
            <p:cNvPr id="154" name="Line 42"/>
            <p:cNvSpPr>
              <a:spLocks noChangeShapeType="1"/>
            </p:cNvSpPr>
            <p:nvPr/>
          </p:nvSpPr>
          <p:spPr bwMode="auto">
            <a:xfrm flipH="1">
              <a:off x="2012" y="2415"/>
              <a:ext cx="1177" cy="201"/>
            </a:xfrm>
            <a:prstGeom prst="line">
              <a:avLst/>
            </a:prstGeom>
            <a:noFill/>
            <a:ln w="38100">
              <a:solidFill>
                <a:schemeClr val="tx1"/>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55" name="Text Box 43"/>
            <p:cNvSpPr txBox="1">
              <a:spLocks noChangeArrowheads="1"/>
            </p:cNvSpPr>
            <p:nvPr/>
          </p:nvSpPr>
          <p:spPr bwMode="auto">
            <a:xfrm rot="21169770">
              <a:off x="2131" y="2285"/>
              <a:ext cx="69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b="1" dirty="0" smtClean="0">
                  <a:latin typeface="+mn-lt"/>
                  <a:ea typeface="黑体" panose="02010609060101010101" pitchFamily="2" charset="-122"/>
                </a:rPr>
                <a:t>ACK 1</a:t>
              </a:r>
              <a:endParaRPr kumimoji="0" lang="en-US" altLang="zh-CN" b="1" dirty="0">
                <a:latin typeface="+mn-lt"/>
                <a:ea typeface="黑体" panose="02010609060101010101" pitchFamily="2" charset="-122"/>
              </a:endParaRPr>
            </a:p>
          </p:txBody>
        </p:sp>
      </p:grpSp>
      <p:sp>
        <p:nvSpPr>
          <p:cNvPr id="156" name="Text Box 47"/>
          <p:cNvSpPr txBox="1">
            <a:spLocks noChangeArrowheads="1"/>
          </p:cNvSpPr>
          <p:nvPr/>
        </p:nvSpPr>
        <p:spPr bwMode="auto">
          <a:xfrm>
            <a:off x="5169024" y="3290665"/>
            <a:ext cx="1409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zh-CN" altLang="en-US" b="1" dirty="0">
                <a:solidFill>
                  <a:srgbClr val="FF0000"/>
                </a:solidFill>
                <a:latin typeface="+mn-lt"/>
                <a:ea typeface="黑体" panose="02010609060101010101" pitchFamily="2" charset="-122"/>
              </a:rPr>
              <a:t>超时重发</a:t>
            </a:r>
          </a:p>
        </p:txBody>
      </p:sp>
      <p:grpSp>
        <p:nvGrpSpPr>
          <p:cNvPr id="157" name="Group 48"/>
          <p:cNvGrpSpPr/>
          <p:nvPr/>
        </p:nvGrpSpPr>
        <p:grpSpPr bwMode="auto">
          <a:xfrm>
            <a:off x="5670674" y="2327052"/>
            <a:ext cx="798512" cy="927100"/>
            <a:chOff x="3153" y="2204"/>
            <a:chExt cx="503" cy="584"/>
          </a:xfrm>
        </p:grpSpPr>
        <p:sp>
          <p:nvSpPr>
            <p:cNvPr id="158" name="AutoShape 49"/>
            <p:cNvSpPr/>
            <p:nvPr/>
          </p:nvSpPr>
          <p:spPr bwMode="auto">
            <a:xfrm>
              <a:off x="3600" y="2204"/>
              <a:ext cx="56" cy="584"/>
            </a:xfrm>
            <a:prstGeom prst="leftBrace">
              <a:avLst>
                <a:gd name="adj1" fmla="val 86905"/>
                <a:gd name="adj2" fmla="val 50000"/>
              </a:avLst>
            </a:prstGeom>
            <a:noFill/>
            <a:ln w="2857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59" name="Text Box 50"/>
            <p:cNvSpPr txBox="1">
              <a:spLocks noChangeArrowheads="1"/>
            </p:cNvSpPr>
            <p:nvPr/>
          </p:nvSpPr>
          <p:spPr bwMode="auto">
            <a:xfrm>
              <a:off x="3153" y="2311"/>
              <a:ext cx="426"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a:solidFill>
                    <a:schemeClr val="tx1"/>
                  </a:solidFill>
                  <a:latin typeface="Tahoma" panose="020B0604030504040204" pitchFamily="34"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ahoma" panose="020B0604030504040204" pitchFamily="34" charset="0"/>
                  <a:ea typeface="宋体" panose="02010600030101010101" pitchFamily="2" charset="-122"/>
                </a:defRPr>
              </a:lvl9pPr>
            </a:lstStyle>
            <a:p>
              <a:r>
                <a:rPr kumimoji="0" lang="en-US" altLang="zh-CN" sz="2800" b="1" dirty="0">
                  <a:latin typeface="+mn-lt"/>
                  <a:ea typeface="黑体" panose="02010609060101010101" pitchFamily="2" charset="-122"/>
                </a:rPr>
                <a:t>t</a:t>
              </a:r>
              <a:r>
                <a:rPr kumimoji="0" lang="en-US" altLang="zh-CN" sz="2800" b="1" baseline="-25000" dirty="0">
                  <a:latin typeface="+mn-lt"/>
                  <a:ea typeface="黑体" panose="02010609060101010101" pitchFamily="2" charset="-122"/>
                </a:rPr>
                <a:t>out</a:t>
              </a:r>
            </a:p>
          </p:txBody>
        </p:sp>
      </p:grpSp>
      <p:grpSp>
        <p:nvGrpSpPr>
          <p:cNvPr id="164" name="Group 36"/>
          <p:cNvGrpSpPr/>
          <p:nvPr/>
        </p:nvGrpSpPr>
        <p:grpSpPr bwMode="auto">
          <a:xfrm>
            <a:off x="6646986" y="4636864"/>
            <a:ext cx="1835150" cy="777875"/>
            <a:chOff x="3439" y="3564"/>
            <a:chExt cx="1156" cy="490"/>
          </a:xfrm>
        </p:grpSpPr>
        <p:sp>
          <p:nvSpPr>
            <p:cNvPr id="165" name="Freeform 37"/>
            <p:cNvSpPr/>
            <p:nvPr/>
          </p:nvSpPr>
          <p:spPr bwMode="auto">
            <a:xfrm>
              <a:off x="3439" y="3564"/>
              <a:ext cx="1156" cy="490"/>
            </a:xfrm>
            <a:custGeom>
              <a:avLst/>
              <a:gdLst>
                <a:gd name="T0" fmla="*/ 0 w 1033"/>
                <a:gd name="T1" fmla="*/ 0 h 457"/>
                <a:gd name="T2" fmla="*/ 1155 w 1033"/>
                <a:gd name="T3" fmla="*/ 152 h 457"/>
                <a:gd name="T4" fmla="*/ 1155 w 1033"/>
                <a:gd name="T5" fmla="*/ 489 h 457"/>
                <a:gd name="T6" fmla="*/ 0 w 1033"/>
                <a:gd name="T7" fmla="*/ 337 h 457"/>
                <a:gd name="T8" fmla="*/ 0 w 1033"/>
                <a:gd name="T9" fmla="*/ 0 h 4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3" h="457">
                  <a:moveTo>
                    <a:pt x="0" y="0"/>
                  </a:moveTo>
                  <a:lnTo>
                    <a:pt x="1032" y="142"/>
                  </a:lnTo>
                  <a:lnTo>
                    <a:pt x="1032" y="456"/>
                  </a:lnTo>
                  <a:lnTo>
                    <a:pt x="0" y="314"/>
                  </a:lnTo>
                  <a:lnTo>
                    <a:pt x="0" y="0"/>
                  </a:lnTo>
                </a:path>
              </a:pathLst>
            </a:custGeom>
            <a:solidFill>
              <a:srgbClr val="FFFF66"/>
            </a:solidFill>
            <a:ln w="28575"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latin typeface="+mn-lt"/>
                <a:ea typeface="黑体" panose="02010609060101010101" pitchFamily="2" charset="-122"/>
              </a:endParaRPr>
            </a:p>
          </p:txBody>
        </p:sp>
        <p:sp>
          <p:nvSpPr>
            <p:cNvPr id="166" name="AutoShape 38"/>
            <p:cNvSpPr>
              <a:spLocks noChangeArrowheads="1"/>
            </p:cNvSpPr>
            <p:nvPr/>
          </p:nvSpPr>
          <p:spPr bwMode="auto">
            <a:xfrm rot="480000">
              <a:off x="4164" y="3802"/>
              <a:ext cx="313" cy="100"/>
            </a:xfrm>
            <a:prstGeom prst="rightArrow">
              <a:avLst>
                <a:gd name="adj1" fmla="val 50000"/>
                <a:gd name="adj2" fmla="val 156514"/>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mn-lt"/>
                <a:ea typeface="黑体" panose="02010609060101010101" pitchFamily="2" charset="-122"/>
              </a:endParaRPr>
            </a:p>
          </p:txBody>
        </p:sp>
        <p:sp>
          <p:nvSpPr>
            <p:cNvPr id="167" name="Rectangle 39"/>
            <p:cNvSpPr>
              <a:spLocks noChangeArrowheads="1"/>
            </p:cNvSpPr>
            <p:nvPr/>
          </p:nvSpPr>
          <p:spPr bwMode="auto">
            <a:xfrm rot="540000">
              <a:off x="3598" y="3641"/>
              <a:ext cx="385" cy="289"/>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400" b="1" dirty="0" smtClean="0">
                  <a:solidFill>
                    <a:srgbClr val="0000FF"/>
                  </a:solidFill>
                  <a:latin typeface="+mn-lt"/>
                  <a:ea typeface="黑体" panose="02010609060101010101" pitchFamily="2" charset="-122"/>
                </a:rPr>
                <a:t>M2</a:t>
              </a:r>
              <a:endParaRPr lang="en-US" altLang="zh-CN" sz="2400" b="1" dirty="0">
                <a:solidFill>
                  <a:srgbClr val="0000FF"/>
                </a:solidFill>
                <a:latin typeface="+mn-lt"/>
                <a:ea typeface="黑体" panose="02010609060101010101" pitchFamily="2" charset="-122"/>
              </a:endParaRPr>
            </a:p>
          </p:txBody>
        </p:sp>
      </p:grpSp>
      <p:sp>
        <p:nvSpPr>
          <p:cNvPr id="7" name="矩形 6"/>
          <p:cNvSpPr/>
          <p:nvPr/>
        </p:nvSpPr>
        <p:spPr>
          <a:xfrm>
            <a:off x="5295998" y="4892967"/>
            <a:ext cx="1499230" cy="1200329"/>
          </a:xfrm>
          <a:prstGeom prst="rect">
            <a:avLst/>
          </a:prstGeom>
        </p:spPr>
        <p:txBody>
          <a:bodyPr wrap="square">
            <a:spAutoFit/>
          </a:bodyPr>
          <a:lstStyle/>
          <a:p>
            <a:r>
              <a:rPr lang="zh-CN" altLang="en-US" sz="2400" b="1" dirty="0" smtClean="0">
                <a:solidFill>
                  <a:srgbClr val="0000FF"/>
                </a:solidFill>
                <a:ea typeface="黑体" panose="02010609060101010101" pitchFamily="2" charset="-122"/>
              </a:rPr>
              <a:t>收下，</a:t>
            </a:r>
            <a:endParaRPr lang="en-US" altLang="zh-CN" sz="2400" b="1" dirty="0" smtClean="0">
              <a:solidFill>
                <a:srgbClr val="0000FF"/>
              </a:solidFill>
              <a:ea typeface="黑体" panose="02010609060101010101" pitchFamily="2" charset="-122"/>
            </a:endParaRPr>
          </a:p>
          <a:p>
            <a:r>
              <a:rPr lang="zh-CN" altLang="en-US" sz="2400" b="1" dirty="0" smtClean="0">
                <a:solidFill>
                  <a:srgbClr val="0000FF"/>
                </a:solidFill>
                <a:ea typeface="黑体" panose="02010609060101010101" pitchFamily="2" charset="-122"/>
              </a:rPr>
              <a:t>重复的，</a:t>
            </a:r>
            <a:endParaRPr lang="en-US" altLang="zh-CN" sz="2400" b="1" dirty="0" smtClean="0">
              <a:solidFill>
                <a:srgbClr val="0000FF"/>
              </a:solidFill>
              <a:ea typeface="黑体" panose="02010609060101010101" pitchFamily="2" charset="-122"/>
            </a:endParaRPr>
          </a:p>
          <a:p>
            <a:r>
              <a:rPr lang="zh-CN" altLang="en-US" sz="2400" b="1" dirty="0" smtClean="0">
                <a:solidFill>
                  <a:srgbClr val="0000FF"/>
                </a:solidFill>
                <a:ea typeface="黑体" panose="02010609060101010101" pitchFamily="2" charset="-122"/>
              </a:rPr>
              <a:t>丢弃</a:t>
            </a:r>
            <a:endParaRPr lang="zh-CN" altLang="en-US" sz="2400" dirty="0">
              <a:solidFill>
                <a:srgbClr val="0000FF"/>
              </a:solidFill>
            </a:endParaRPr>
          </a:p>
        </p:txBody>
      </p:sp>
      <p:grpSp>
        <p:nvGrpSpPr>
          <p:cNvPr id="9" name="组合 8"/>
          <p:cNvGrpSpPr/>
          <p:nvPr/>
        </p:nvGrpSpPr>
        <p:grpSpPr>
          <a:xfrm>
            <a:off x="6654505" y="2643731"/>
            <a:ext cx="1827632" cy="2839271"/>
            <a:chOff x="6900509" y="2643731"/>
            <a:chExt cx="1827632" cy="2839271"/>
          </a:xfrm>
        </p:grpSpPr>
        <p:sp>
          <p:nvSpPr>
            <p:cNvPr id="168" name="Freeform 48"/>
            <p:cNvSpPr/>
            <p:nvPr/>
          </p:nvSpPr>
          <p:spPr bwMode="auto">
            <a:xfrm>
              <a:off x="6900509" y="2726308"/>
              <a:ext cx="1827632" cy="2756694"/>
            </a:xfrm>
            <a:custGeom>
              <a:avLst/>
              <a:gdLst>
                <a:gd name="T0" fmla="*/ 798 w 798"/>
                <a:gd name="T1" fmla="*/ 0 h 1134"/>
                <a:gd name="T2" fmla="*/ 589 w 798"/>
                <a:gd name="T3" fmla="*/ 70 h 1134"/>
                <a:gd name="T4" fmla="*/ 466 w 798"/>
                <a:gd name="T5" fmla="*/ 217 h 1134"/>
                <a:gd name="T6" fmla="*/ 418 w 798"/>
                <a:gd name="T7" fmla="*/ 376 h 1134"/>
                <a:gd name="T8" fmla="*/ 385 w 798"/>
                <a:gd name="T9" fmla="*/ 661 h 1134"/>
                <a:gd name="T10" fmla="*/ 310 w 798"/>
                <a:gd name="T11" fmla="*/ 1018 h 1134"/>
                <a:gd name="T12" fmla="*/ 0 w 798"/>
                <a:gd name="T13" fmla="*/ 1134 h 1134"/>
              </a:gdLst>
              <a:ahLst/>
              <a:cxnLst>
                <a:cxn ang="0">
                  <a:pos x="T0" y="T1"/>
                </a:cxn>
                <a:cxn ang="0">
                  <a:pos x="T2" y="T3"/>
                </a:cxn>
                <a:cxn ang="0">
                  <a:pos x="T4" y="T5"/>
                </a:cxn>
                <a:cxn ang="0">
                  <a:pos x="T6" y="T7"/>
                </a:cxn>
                <a:cxn ang="0">
                  <a:pos x="T8" y="T9"/>
                </a:cxn>
                <a:cxn ang="0">
                  <a:pos x="T10" y="T11"/>
                </a:cxn>
                <a:cxn ang="0">
                  <a:pos x="T12" y="T13"/>
                </a:cxn>
              </a:cxnLst>
              <a:rect l="0" t="0" r="r" b="b"/>
              <a:pathLst>
                <a:path w="798" h="1134">
                  <a:moveTo>
                    <a:pt x="798" y="0"/>
                  </a:moveTo>
                  <a:cubicBezTo>
                    <a:pt x="763" y="12"/>
                    <a:pt x="644" y="34"/>
                    <a:pt x="589" y="70"/>
                  </a:cubicBezTo>
                  <a:cubicBezTo>
                    <a:pt x="534" y="106"/>
                    <a:pt x="494" y="166"/>
                    <a:pt x="466" y="217"/>
                  </a:cubicBezTo>
                  <a:cubicBezTo>
                    <a:pt x="438" y="268"/>
                    <a:pt x="431" y="302"/>
                    <a:pt x="418" y="376"/>
                  </a:cubicBezTo>
                  <a:cubicBezTo>
                    <a:pt x="405" y="450"/>
                    <a:pt x="403" y="554"/>
                    <a:pt x="385" y="661"/>
                  </a:cubicBezTo>
                  <a:cubicBezTo>
                    <a:pt x="367" y="768"/>
                    <a:pt x="374" y="939"/>
                    <a:pt x="310" y="1018"/>
                  </a:cubicBezTo>
                  <a:cubicBezTo>
                    <a:pt x="246" y="1097"/>
                    <a:pt x="65" y="1110"/>
                    <a:pt x="0" y="1134"/>
                  </a:cubicBezTo>
                </a:path>
              </a:pathLst>
            </a:custGeom>
            <a:noFill/>
            <a:ln w="38100" cap="flat" cmpd="sng">
              <a:solidFill>
                <a:srgbClr val="0000FF"/>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8" name="矩形 7"/>
            <p:cNvSpPr/>
            <p:nvPr/>
          </p:nvSpPr>
          <p:spPr>
            <a:xfrm rot="20115699">
              <a:off x="7480880" y="2643731"/>
              <a:ext cx="1109599" cy="461665"/>
            </a:xfrm>
            <a:prstGeom prst="rect">
              <a:avLst/>
            </a:prstGeom>
          </p:spPr>
          <p:txBody>
            <a:bodyPr wrap="none">
              <a:spAutoFit/>
            </a:bodyPr>
            <a:lstStyle/>
            <a:p>
              <a:r>
                <a:rPr lang="en-US" altLang="zh-CN" sz="2400" b="1" dirty="0">
                  <a:latin typeface="+mn-lt"/>
                  <a:ea typeface="黑体" panose="02010609060101010101" pitchFamily="2" charset="-122"/>
                </a:rPr>
                <a:t>ACK 1</a:t>
              </a:r>
            </a:p>
          </p:txBody>
        </p:sp>
      </p:grpSp>
      <p:sp>
        <p:nvSpPr>
          <p:cNvPr id="4" name="矩形 3"/>
          <p:cNvSpPr/>
          <p:nvPr/>
        </p:nvSpPr>
        <p:spPr>
          <a:xfrm>
            <a:off x="8580766" y="3429000"/>
            <a:ext cx="1454822" cy="830997"/>
          </a:xfrm>
          <a:prstGeom prst="rect">
            <a:avLst/>
          </a:prstGeom>
        </p:spPr>
        <p:txBody>
          <a:bodyPr wrap="square">
            <a:spAutoFit/>
          </a:bodyPr>
          <a:lstStyle/>
          <a:p>
            <a:r>
              <a:rPr lang="zh-CN" altLang="en-US" sz="2400" b="1" dirty="0" smtClean="0">
                <a:solidFill>
                  <a:srgbClr val="FF0000"/>
                </a:solidFill>
                <a:ea typeface="黑体" panose="02010609060101010101" pitchFamily="2" charset="-122"/>
              </a:rPr>
              <a:t>重复的，</a:t>
            </a:r>
            <a:endParaRPr lang="en-US" altLang="zh-CN" sz="2400" b="1" dirty="0">
              <a:solidFill>
                <a:srgbClr val="FF0000"/>
              </a:solidFill>
              <a:ea typeface="黑体" panose="02010609060101010101" pitchFamily="2" charset="-122"/>
            </a:endParaRPr>
          </a:p>
          <a:p>
            <a:r>
              <a:rPr lang="zh-CN" altLang="en-US" sz="2400" b="1" dirty="0">
                <a:solidFill>
                  <a:srgbClr val="FF0000"/>
                </a:solidFill>
                <a:ea typeface="黑体" panose="02010609060101010101" pitchFamily="2" charset="-122"/>
              </a:rPr>
              <a:t>丢弃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500"/>
                                        <p:tgtEl>
                                          <p:spTgt spid="114"/>
                                        </p:tgtEl>
                                      </p:cBhvr>
                                    </p:animEffect>
                                  </p:childTnLst>
                                </p:cTn>
                              </p:par>
                              <p:par>
                                <p:cTn id="8" presetID="1" presetClass="entr" presetSubtype="0" fill="hold" nodeType="withEffect">
                                  <p:stCondLst>
                                    <p:cond delay="0"/>
                                  </p:stCondLst>
                                  <p:childTnLst>
                                    <p:set>
                                      <p:cBhvr>
                                        <p:cTn id="9" dur="1" fill="hold">
                                          <p:stCondLst>
                                            <p:cond delay="0"/>
                                          </p:stCondLst>
                                        </p:cTn>
                                        <p:tgtEl>
                                          <p:spTgt spid="13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nodeType="clickEffect">
                                  <p:stCondLst>
                                    <p:cond delay="0"/>
                                  </p:stCondLst>
                                  <p:childTnLst>
                                    <p:set>
                                      <p:cBhvr>
                                        <p:cTn id="13" dur="1" fill="hold">
                                          <p:stCondLst>
                                            <p:cond delay="0"/>
                                          </p:stCondLst>
                                        </p:cTn>
                                        <p:tgtEl>
                                          <p:spTgt spid="133"/>
                                        </p:tgtEl>
                                        <p:attrNameLst>
                                          <p:attrName>style.visibility</p:attrName>
                                        </p:attrNameLst>
                                      </p:cBhvr>
                                      <p:to>
                                        <p:strVal val="visible"/>
                                      </p:to>
                                    </p:set>
                                    <p:animEffect transition="in" filter="wipe(right)">
                                      <p:cBhvr>
                                        <p:cTn id="14" dur="500"/>
                                        <p:tgtEl>
                                          <p:spTgt spid="133"/>
                                        </p:tgtEl>
                                      </p:cBhvr>
                                    </p:animEffect>
                                  </p:childTnLst>
                                </p:cTn>
                              </p:par>
                            </p:childTnLst>
                          </p:cTn>
                        </p:par>
                        <p:par>
                          <p:cTn id="15" fill="hold">
                            <p:stCondLst>
                              <p:cond delay="500"/>
                            </p:stCondLst>
                            <p:childTnLst>
                              <p:par>
                                <p:cTn id="16" presetID="22" presetClass="entr" presetSubtype="2" fill="hold" grpId="0" nodeType="afterEffect">
                                  <p:stCondLst>
                                    <p:cond delay="0"/>
                                  </p:stCondLst>
                                  <p:childTnLst>
                                    <p:set>
                                      <p:cBhvr>
                                        <p:cTn id="17" dur="1" fill="hold">
                                          <p:stCondLst>
                                            <p:cond delay="0"/>
                                          </p:stCondLst>
                                        </p:cTn>
                                        <p:tgtEl>
                                          <p:spTgt spid="139"/>
                                        </p:tgtEl>
                                        <p:attrNameLst>
                                          <p:attrName>style.visibility</p:attrName>
                                        </p:attrNameLst>
                                      </p:cBhvr>
                                      <p:to>
                                        <p:strVal val="visible"/>
                                      </p:to>
                                    </p:set>
                                    <p:animEffect transition="in" filter="wipe(right)">
                                      <p:cBhvr>
                                        <p:cTn id="18" dur="500"/>
                                        <p:tgtEl>
                                          <p:spTgt spid="139"/>
                                        </p:tgtEl>
                                      </p:cBhvr>
                                    </p:animEffect>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29"/>
                                        </p:tgtEl>
                                        <p:attrNameLst>
                                          <p:attrName>style.visibility</p:attrName>
                                        </p:attrNameLst>
                                      </p:cBhvr>
                                      <p:to>
                                        <p:strVal val="visible"/>
                                      </p:to>
                                    </p:se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118"/>
                                        </p:tgtEl>
                                        <p:attrNameLst>
                                          <p:attrName>style.visibility</p:attrName>
                                        </p:attrNameLst>
                                      </p:cBhvr>
                                      <p:to>
                                        <p:strVal val="visible"/>
                                      </p:to>
                                    </p:set>
                                    <p:animEffect transition="in" filter="wipe(left)">
                                      <p:cBhvr>
                                        <p:cTn id="25" dur="500"/>
                                        <p:tgtEl>
                                          <p:spTgt spid="11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nodeType="clickEffect">
                                  <p:stCondLst>
                                    <p:cond delay="0"/>
                                  </p:stCondLst>
                                  <p:childTnLst>
                                    <p:set>
                                      <p:cBhvr>
                                        <p:cTn id="29" dur="1" fill="hold">
                                          <p:stCondLst>
                                            <p:cond delay="0"/>
                                          </p:stCondLst>
                                        </p:cTn>
                                        <p:tgtEl>
                                          <p:spTgt spid="123"/>
                                        </p:tgtEl>
                                        <p:attrNameLst>
                                          <p:attrName>style.visibility</p:attrName>
                                        </p:attrNameLst>
                                      </p:cBhvr>
                                      <p:to>
                                        <p:strVal val="visible"/>
                                      </p:to>
                                    </p:set>
                                    <p:animEffect transition="in" filter="wipe(right)">
                                      <p:cBhvr>
                                        <p:cTn id="30" dur="500"/>
                                        <p:tgtEl>
                                          <p:spTgt spid="12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44"/>
                                        </p:tgtEl>
                                        <p:attrNameLst>
                                          <p:attrName>style.visibility</p:attrName>
                                        </p:attrNameLst>
                                      </p:cBhvr>
                                      <p:to>
                                        <p:strVal val="visible"/>
                                      </p:to>
                                    </p:set>
                                    <p:animEffect transition="in" filter="wipe(left)">
                                      <p:cBhvr>
                                        <p:cTn id="35" dur="500"/>
                                        <p:tgtEl>
                                          <p:spTgt spid="144"/>
                                        </p:tgtEl>
                                      </p:cBhvr>
                                    </p:animEffect>
                                  </p:childTnLst>
                                </p:cTn>
                              </p:par>
                              <p:par>
                                <p:cTn id="36" presetID="1" presetClass="entr" presetSubtype="0" fill="hold" nodeType="withEffect">
                                  <p:stCondLst>
                                    <p:cond delay="0"/>
                                  </p:stCondLst>
                                  <p:childTnLst>
                                    <p:set>
                                      <p:cBhvr>
                                        <p:cTn id="37" dur="1" fill="hold">
                                          <p:stCondLst>
                                            <p:cond delay="0"/>
                                          </p:stCondLst>
                                        </p:cTn>
                                        <p:tgtEl>
                                          <p:spTgt spid="15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up)">
                                      <p:cBhvr>
                                        <p:cTn id="42" dur="10000"/>
                                        <p:tgtEl>
                                          <p:spTgt spid="9"/>
                                        </p:tgtEl>
                                      </p:cBhvr>
                                    </p:animEffect>
                                  </p:childTnLst>
                                </p:cTn>
                              </p:par>
                              <p:par>
                                <p:cTn id="43" presetID="1" presetClass="entr" presetSubtype="0" fill="hold" grpId="0" nodeType="withEffect">
                                  <p:stCondLst>
                                    <p:cond delay="2500"/>
                                  </p:stCondLst>
                                  <p:childTnLst>
                                    <p:set>
                                      <p:cBhvr>
                                        <p:cTn id="44" dur="1" fill="hold">
                                          <p:stCondLst>
                                            <p:cond delay="0"/>
                                          </p:stCondLst>
                                        </p:cTn>
                                        <p:tgtEl>
                                          <p:spTgt spid="156"/>
                                        </p:tgtEl>
                                        <p:attrNameLst>
                                          <p:attrName>style.visibility</p:attrName>
                                        </p:attrNameLst>
                                      </p:cBhvr>
                                      <p:to>
                                        <p:strVal val="visible"/>
                                      </p:to>
                                    </p:set>
                                  </p:childTnLst>
                                </p:cTn>
                              </p:par>
                              <p:par>
                                <p:cTn id="45" presetID="22" presetClass="entr" presetSubtype="8" fill="hold" nodeType="withEffect">
                                  <p:stCondLst>
                                    <p:cond delay="5000"/>
                                  </p:stCondLst>
                                  <p:childTnLst>
                                    <p:set>
                                      <p:cBhvr>
                                        <p:cTn id="46" dur="1" fill="hold">
                                          <p:stCondLst>
                                            <p:cond delay="0"/>
                                          </p:stCondLst>
                                        </p:cTn>
                                        <p:tgtEl>
                                          <p:spTgt spid="148"/>
                                        </p:tgtEl>
                                        <p:attrNameLst>
                                          <p:attrName>style.visibility</p:attrName>
                                        </p:attrNameLst>
                                      </p:cBhvr>
                                      <p:to>
                                        <p:strVal val="visible"/>
                                      </p:to>
                                    </p:set>
                                    <p:animEffect transition="in" filter="wipe(left)">
                                      <p:cBhvr>
                                        <p:cTn id="47" dur="1000"/>
                                        <p:tgtEl>
                                          <p:spTgt spid="148"/>
                                        </p:tgtEl>
                                      </p:cBhvr>
                                    </p:animEffect>
                                  </p:childTnLst>
                                </p:cTn>
                              </p:par>
                              <p:par>
                                <p:cTn id="48" presetID="16" presetClass="entr" presetSubtype="21" fill="hold" grpId="0" nodeType="withEffect">
                                  <p:stCondLst>
                                    <p:cond delay="6000"/>
                                  </p:stCondLst>
                                  <p:childTnLst>
                                    <p:set>
                                      <p:cBhvr>
                                        <p:cTn id="49" dur="1" fill="hold">
                                          <p:stCondLst>
                                            <p:cond delay="0"/>
                                          </p:stCondLst>
                                        </p:cTn>
                                        <p:tgtEl>
                                          <p:spTgt spid="4"/>
                                        </p:tgtEl>
                                        <p:attrNameLst>
                                          <p:attrName>style.visibility</p:attrName>
                                        </p:attrNameLst>
                                      </p:cBhvr>
                                      <p:to>
                                        <p:strVal val="visible"/>
                                      </p:to>
                                    </p:set>
                                    <p:animEffect transition="in" filter="barn(inVertical)">
                                      <p:cBhvr>
                                        <p:cTn id="50" dur="1000"/>
                                        <p:tgtEl>
                                          <p:spTgt spid="4"/>
                                        </p:tgtEl>
                                      </p:cBhvr>
                                    </p:animEffect>
                                  </p:childTnLst>
                                </p:cTn>
                              </p:par>
                              <p:par>
                                <p:cTn id="51" presetID="22" presetClass="entr" presetSubtype="2" fill="hold" nodeType="withEffect">
                                  <p:stCondLst>
                                    <p:cond delay="7000"/>
                                  </p:stCondLst>
                                  <p:childTnLst>
                                    <p:set>
                                      <p:cBhvr>
                                        <p:cTn id="52" dur="1" fill="hold">
                                          <p:stCondLst>
                                            <p:cond delay="0"/>
                                          </p:stCondLst>
                                        </p:cTn>
                                        <p:tgtEl>
                                          <p:spTgt spid="153"/>
                                        </p:tgtEl>
                                        <p:attrNameLst>
                                          <p:attrName>style.visibility</p:attrName>
                                        </p:attrNameLst>
                                      </p:cBhvr>
                                      <p:to>
                                        <p:strVal val="visible"/>
                                      </p:to>
                                    </p:set>
                                    <p:animEffect transition="in" filter="wipe(right)">
                                      <p:cBhvr>
                                        <p:cTn id="53" dur="1000"/>
                                        <p:tgtEl>
                                          <p:spTgt spid="153"/>
                                        </p:tgtEl>
                                      </p:cBhvr>
                                    </p:animEffect>
                                  </p:childTnLst>
                                </p:cTn>
                              </p:par>
                              <p:par>
                                <p:cTn id="54" presetID="22" presetClass="entr" presetSubtype="8" fill="hold" nodeType="withEffect">
                                  <p:stCondLst>
                                    <p:cond delay="8000"/>
                                  </p:stCondLst>
                                  <p:childTnLst>
                                    <p:set>
                                      <p:cBhvr>
                                        <p:cTn id="55" dur="1" fill="hold">
                                          <p:stCondLst>
                                            <p:cond delay="0"/>
                                          </p:stCondLst>
                                        </p:cTn>
                                        <p:tgtEl>
                                          <p:spTgt spid="164"/>
                                        </p:tgtEl>
                                        <p:attrNameLst>
                                          <p:attrName>style.visibility</p:attrName>
                                        </p:attrNameLst>
                                      </p:cBhvr>
                                      <p:to>
                                        <p:strVal val="visible"/>
                                      </p:to>
                                    </p:set>
                                    <p:animEffect transition="in" filter="wipe(left)">
                                      <p:cBhvr>
                                        <p:cTn id="56" dur="1000"/>
                                        <p:tgtEl>
                                          <p:spTgt spid="164"/>
                                        </p:tgtEl>
                                      </p:cBhvr>
                                    </p:animEffect>
                                  </p:childTnLst>
                                </p:cTn>
                              </p:par>
                            </p:childTnLst>
                          </p:cTn>
                        </p:par>
                        <p:par>
                          <p:cTn id="57" fill="hold">
                            <p:stCondLst>
                              <p:cond delay="10000"/>
                            </p:stCondLst>
                            <p:childTnLst>
                              <p:par>
                                <p:cTn id="58" presetID="16" presetClass="entr" presetSubtype="21" fill="hold" grpId="0" nodeType="afterEffect">
                                  <p:stCondLst>
                                    <p:cond delay="0"/>
                                  </p:stCondLst>
                                  <p:childTnLst>
                                    <p:set>
                                      <p:cBhvr>
                                        <p:cTn id="59" dur="1" fill="hold">
                                          <p:stCondLst>
                                            <p:cond delay="0"/>
                                          </p:stCondLst>
                                        </p:cTn>
                                        <p:tgtEl>
                                          <p:spTgt spid="7"/>
                                        </p:tgtEl>
                                        <p:attrNameLst>
                                          <p:attrName>style.visibility</p:attrName>
                                        </p:attrNameLst>
                                      </p:cBhvr>
                                      <p:to>
                                        <p:strVal val="visible"/>
                                      </p:to>
                                    </p:set>
                                    <p:animEffect transition="in" filter="barn(inVertical)">
                                      <p:cBhvr>
                                        <p:cTn id="6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9" grpId="0" animBg="1"/>
      <p:bldP spid="156" grpId="0"/>
      <p:bldP spid="7" grpId="0"/>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zh-CN" dirty="0"/>
              <a:t>自动重传</a:t>
            </a:r>
            <a:r>
              <a:rPr lang="zh-CN" altLang="zh-CN" dirty="0" smtClean="0"/>
              <a:t>请求</a:t>
            </a:r>
            <a:r>
              <a:rPr lang="en-US" altLang="zh-CN" dirty="0" smtClean="0"/>
              <a:t> ARQ</a:t>
            </a:r>
            <a:endParaRPr lang="zh-CN" altLang="en-US" dirty="0"/>
          </a:p>
        </p:txBody>
      </p:sp>
      <p:sp>
        <p:nvSpPr>
          <p:cNvPr id="3" name="内容占位符 2"/>
          <p:cNvSpPr>
            <a:spLocks noGrp="1"/>
          </p:cNvSpPr>
          <p:nvPr>
            <p:ph idx="1"/>
          </p:nvPr>
        </p:nvSpPr>
        <p:spPr/>
        <p:txBody>
          <a:bodyPr/>
          <a:lstStyle/>
          <a:p>
            <a:pPr>
              <a:spcBef>
                <a:spcPts val="1200"/>
              </a:spcBef>
            </a:pPr>
            <a:r>
              <a:rPr lang="zh-CN" altLang="zh-CN" dirty="0" smtClean="0">
                <a:solidFill>
                  <a:srgbClr val="FF0000"/>
                </a:solidFill>
              </a:rPr>
              <a:t>通常</a:t>
            </a:r>
            <a:r>
              <a:rPr lang="en-US" altLang="zh-CN" dirty="0" smtClean="0">
                <a:solidFill>
                  <a:srgbClr val="FF0000"/>
                </a:solidFill>
              </a:rPr>
              <a:t> A </a:t>
            </a:r>
            <a:r>
              <a:rPr lang="zh-CN" altLang="zh-CN" dirty="0" smtClean="0">
                <a:solidFill>
                  <a:srgbClr val="FF0000"/>
                </a:solidFill>
              </a:rPr>
              <a:t>最终</a:t>
            </a:r>
            <a:r>
              <a:rPr lang="zh-CN" altLang="zh-CN" dirty="0">
                <a:solidFill>
                  <a:srgbClr val="FF0000"/>
                </a:solidFill>
              </a:rPr>
              <a:t>总是可以收到对所有发出的分组的确认。</a:t>
            </a:r>
            <a:r>
              <a:rPr lang="zh-CN" altLang="zh-CN" dirty="0" smtClean="0"/>
              <a:t>如果</a:t>
            </a:r>
            <a:r>
              <a:rPr lang="en-US" altLang="zh-CN" dirty="0" smtClean="0"/>
              <a:t> A </a:t>
            </a:r>
            <a:r>
              <a:rPr lang="zh-CN" altLang="zh-CN" dirty="0" smtClean="0"/>
              <a:t>不断</a:t>
            </a:r>
            <a:r>
              <a:rPr lang="zh-CN" altLang="zh-CN" dirty="0"/>
              <a:t>重传分组但总是收不到确认，就说明通信线路太差，不能进行通信。</a:t>
            </a:r>
          </a:p>
          <a:p>
            <a:pPr>
              <a:spcBef>
                <a:spcPts val="1200"/>
              </a:spcBef>
            </a:pPr>
            <a:r>
              <a:rPr lang="zh-CN" altLang="zh-CN" smtClean="0"/>
              <a:t>像</a:t>
            </a:r>
            <a:r>
              <a:rPr lang="zh-CN" altLang="zh-CN" dirty="0"/>
              <a:t>上述的这种可靠传输协议常称为</a:t>
            </a:r>
            <a:r>
              <a:rPr lang="zh-CN" altLang="zh-CN" dirty="0">
                <a:solidFill>
                  <a:srgbClr val="FF0000"/>
                </a:solidFill>
              </a:rPr>
              <a:t>自动重传</a:t>
            </a:r>
            <a:r>
              <a:rPr lang="zh-CN" altLang="zh-CN" dirty="0" smtClean="0">
                <a:solidFill>
                  <a:srgbClr val="FF0000"/>
                </a:solidFill>
              </a:rPr>
              <a:t>请求</a:t>
            </a:r>
            <a:r>
              <a:rPr lang="en-US" altLang="zh-CN" dirty="0" smtClean="0">
                <a:solidFill>
                  <a:srgbClr val="FF0000"/>
                </a:solidFill>
              </a:rPr>
              <a:t> ARQ  </a:t>
            </a:r>
            <a:r>
              <a:rPr lang="en-US" altLang="zh-CN" dirty="0" smtClean="0"/>
              <a:t>(</a:t>
            </a:r>
            <a:r>
              <a:rPr lang="en-US" altLang="zh-CN" dirty="0"/>
              <a:t>Automatic Repeat </a:t>
            </a:r>
            <a:r>
              <a:rPr lang="en-US" altLang="zh-CN" dirty="0" err="1"/>
              <a:t>reQuest</a:t>
            </a:r>
            <a:r>
              <a:rPr lang="en-US" altLang="zh-CN" dirty="0"/>
              <a:t>)</a:t>
            </a:r>
            <a:r>
              <a:rPr lang="zh-CN" altLang="zh-CN" dirty="0"/>
              <a:t>。意思是重传的请求是自动进行</a:t>
            </a:r>
            <a:r>
              <a:rPr lang="zh-CN" altLang="zh-CN" dirty="0" smtClean="0"/>
              <a:t>的</a:t>
            </a:r>
            <a:r>
              <a:rPr lang="zh-CN" altLang="en-US" dirty="0" smtClean="0"/>
              <a:t>，</a:t>
            </a:r>
            <a:r>
              <a:rPr lang="zh-CN" altLang="zh-CN" dirty="0" smtClean="0"/>
              <a:t>接收</a:t>
            </a:r>
            <a:r>
              <a:rPr lang="zh-CN" altLang="zh-CN" dirty="0"/>
              <a:t>方不需要请求发送方重传某个出错的分组。</a:t>
            </a:r>
          </a:p>
          <a:p>
            <a:pPr>
              <a:spcBef>
                <a:spcPts val="1200"/>
              </a:spcBef>
            </a:pPr>
            <a:endParaRPr lang="zh-CN" altLang="en-US" sz="28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 </a:t>
            </a:r>
            <a:r>
              <a:rPr lang="zh-CN" altLang="zh-CN" dirty="0"/>
              <a:t>信道利用率</a:t>
            </a:r>
            <a:endParaRPr lang="zh-CN" altLang="en-US" dirty="0"/>
          </a:p>
        </p:txBody>
      </p:sp>
      <p:sp>
        <p:nvSpPr>
          <p:cNvPr id="4" name="Text Box 4"/>
          <p:cNvSpPr txBox="1">
            <a:spLocks noChangeArrowheads="1"/>
          </p:cNvSpPr>
          <p:nvPr/>
        </p:nvSpPr>
        <p:spPr bwMode="auto">
          <a:xfrm>
            <a:off x="1400621" y="3594720"/>
            <a:ext cx="519694"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a:solidFill>
                  <a:srgbClr val="000099"/>
                </a:solidFill>
                <a:latin typeface="+mn-lt"/>
                <a:ea typeface="黑体" panose="02010609060101010101" pitchFamily="2" charset="-122"/>
              </a:rPr>
              <a:t>T</a:t>
            </a:r>
            <a:r>
              <a:rPr lang="en-US" altLang="zh-CN" sz="2400" b="1" i="1" baseline="-25000">
                <a:solidFill>
                  <a:srgbClr val="000099"/>
                </a:solidFill>
                <a:latin typeface="+mn-lt"/>
                <a:ea typeface="黑体" panose="02010609060101010101" pitchFamily="2" charset="-122"/>
              </a:rPr>
              <a:t>D</a:t>
            </a:r>
          </a:p>
        </p:txBody>
      </p:sp>
      <p:sp>
        <p:nvSpPr>
          <p:cNvPr id="5" name="Line 5"/>
          <p:cNvSpPr>
            <a:spLocks noChangeShapeType="1"/>
          </p:cNvSpPr>
          <p:nvPr/>
        </p:nvSpPr>
        <p:spPr bwMode="auto">
          <a:xfrm flipV="1">
            <a:off x="1489521" y="3616945"/>
            <a:ext cx="0" cy="793750"/>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6" name="Line 6"/>
          <p:cNvSpPr>
            <a:spLocks noChangeShapeType="1"/>
          </p:cNvSpPr>
          <p:nvPr/>
        </p:nvSpPr>
        <p:spPr bwMode="auto">
          <a:xfrm>
            <a:off x="1862584" y="3678857"/>
            <a:ext cx="0" cy="3952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 name="Line 7"/>
          <p:cNvSpPr>
            <a:spLocks noChangeShapeType="1"/>
          </p:cNvSpPr>
          <p:nvPr/>
        </p:nvSpPr>
        <p:spPr bwMode="auto">
          <a:xfrm>
            <a:off x="5132834" y="3678857"/>
            <a:ext cx="0" cy="3952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8" name="Line 8"/>
          <p:cNvSpPr>
            <a:spLocks noChangeShapeType="1"/>
          </p:cNvSpPr>
          <p:nvPr/>
        </p:nvSpPr>
        <p:spPr bwMode="auto">
          <a:xfrm>
            <a:off x="1860996" y="3874120"/>
            <a:ext cx="3270250"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9" name="Text Box 9"/>
          <p:cNvSpPr txBox="1">
            <a:spLocks noChangeArrowheads="1"/>
          </p:cNvSpPr>
          <p:nvPr/>
        </p:nvSpPr>
        <p:spPr bwMode="auto">
          <a:xfrm>
            <a:off x="3051621" y="3618532"/>
            <a:ext cx="782587"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anose="02010609060101010101" pitchFamily="2" charset="-122"/>
              </a:rPr>
              <a:t>RTT</a:t>
            </a:r>
          </a:p>
        </p:txBody>
      </p:sp>
      <p:sp>
        <p:nvSpPr>
          <p:cNvPr id="10" name="Line 10"/>
          <p:cNvSpPr>
            <a:spLocks noChangeShapeType="1"/>
          </p:cNvSpPr>
          <p:nvPr/>
        </p:nvSpPr>
        <p:spPr bwMode="auto">
          <a:xfrm rot="5400000" flipH="1" flipV="1">
            <a:off x="1265684" y="3651870"/>
            <a:ext cx="0" cy="44450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1" name="Text Box 11"/>
          <p:cNvSpPr txBox="1">
            <a:spLocks noChangeArrowheads="1"/>
          </p:cNvSpPr>
          <p:nvPr/>
        </p:nvSpPr>
        <p:spPr bwMode="auto">
          <a:xfrm>
            <a:off x="776536" y="3337645"/>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anose="02010609060101010101" pitchFamily="2" charset="-122"/>
              </a:rPr>
              <a:t>A</a:t>
            </a:r>
          </a:p>
        </p:txBody>
      </p:sp>
      <p:sp>
        <p:nvSpPr>
          <p:cNvPr id="12" name="Line 12"/>
          <p:cNvSpPr>
            <a:spLocks noChangeShapeType="1"/>
          </p:cNvSpPr>
          <p:nvPr/>
        </p:nvSpPr>
        <p:spPr bwMode="auto">
          <a:xfrm flipV="1">
            <a:off x="5207446" y="3616945"/>
            <a:ext cx="0" cy="793750"/>
          </a:xfrm>
          <a:prstGeom prst="line">
            <a:avLst/>
          </a:prstGeom>
          <a:noFill/>
          <a:ln w="19050">
            <a:solidFill>
              <a:schemeClr val="tx1"/>
            </a:solidFill>
            <a:rou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3" name="Line 13"/>
          <p:cNvSpPr>
            <a:spLocks noChangeShapeType="1"/>
          </p:cNvSpPr>
          <p:nvPr/>
        </p:nvSpPr>
        <p:spPr bwMode="auto">
          <a:xfrm>
            <a:off x="1489521" y="4272582"/>
            <a:ext cx="3717925"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4" name="Text Box 14"/>
          <p:cNvSpPr txBox="1">
            <a:spLocks noChangeArrowheads="1"/>
          </p:cNvSpPr>
          <p:nvPr/>
        </p:nvSpPr>
        <p:spPr bwMode="auto">
          <a:xfrm>
            <a:off x="2264221" y="4051920"/>
            <a:ext cx="21209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a:solidFill>
                  <a:srgbClr val="000099"/>
                </a:solidFill>
                <a:latin typeface="+mn-lt"/>
                <a:ea typeface="黑体" panose="02010609060101010101" pitchFamily="2" charset="-122"/>
              </a:rPr>
              <a:t>T</a:t>
            </a:r>
            <a:r>
              <a:rPr lang="en-US" altLang="zh-CN" sz="2400" b="1" i="1" baseline="-25000">
                <a:solidFill>
                  <a:srgbClr val="000099"/>
                </a:solidFill>
                <a:latin typeface="+mn-lt"/>
                <a:ea typeface="黑体" panose="02010609060101010101" pitchFamily="2" charset="-122"/>
              </a:rPr>
              <a:t>D</a:t>
            </a:r>
            <a:r>
              <a:rPr lang="en-US" altLang="zh-CN" sz="2400" b="1">
                <a:solidFill>
                  <a:srgbClr val="000099"/>
                </a:solidFill>
                <a:latin typeface="+mn-lt"/>
                <a:ea typeface="黑体" panose="02010609060101010101" pitchFamily="2" charset="-122"/>
              </a:rPr>
              <a:t> + RTT + </a:t>
            </a:r>
            <a:r>
              <a:rPr lang="en-US" altLang="zh-CN" sz="2400" b="1" i="1">
                <a:solidFill>
                  <a:srgbClr val="000099"/>
                </a:solidFill>
                <a:latin typeface="+mn-lt"/>
                <a:ea typeface="黑体" panose="02010609060101010101" pitchFamily="2" charset="-122"/>
              </a:rPr>
              <a:t>T</a:t>
            </a:r>
            <a:r>
              <a:rPr lang="en-US" altLang="zh-CN" sz="2400" b="1" i="1" baseline="-25000">
                <a:solidFill>
                  <a:srgbClr val="000099"/>
                </a:solidFill>
                <a:latin typeface="+mn-lt"/>
                <a:ea typeface="黑体" panose="02010609060101010101" pitchFamily="2" charset="-122"/>
              </a:rPr>
              <a:t>A</a:t>
            </a:r>
          </a:p>
        </p:txBody>
      </p:sp>
      <p:sp>
        <p:nvSpPr>
          <p:cNvPr id="16" name="Freeform 16"/>
          <p:cNvSpPr/>
          <p:nvPr/>
        </p:nvSpPr>
        <p:spPr bwMode="auto">
          <a:xfrm>
            <a:off x="1489521" y="2167557"/>
            <a:ext cx="1998663" cy="1449388"/>
          </a:xfrm>
          <a:custGeom>
            <a:avLst/>
            <a:gdLst>
              <a:gd name="T0" fmla="*/ 0 w 1218"/>
              <a:gd name="T1" fmla="*/ 1091 h 1091"/>
              <a:gd name="T2" fmla="*/ 997 w 1218"/>
              <a:gd name="T3" fmla="*/ 3 h 1091"/>
              <a:gd name="T4" fmla="*/ 1218 w 1218"/>
              <a:gd name="T5" fmla="*/ 0 h 1091"/>
              <a:gd name="T6" fmla="*/ 225 w 1218"/>
              <a:gd name="T7" fmla="*/ 1086 h 1091"/>
              <a:gd name="T8" fmla="*/ 0 w 1218"/>
              <a:gd name="T9" fmla="*/ 1091 h 1091"/>
            </a:gdLst>
            <a:ahLst/>
            <a:cxnLst>
              <a:cxn ang="0">
                <a:pos x="T0" y="T1"/>
              </a:cxn>
              <a:cxn ang="0">
                <a:pos x="T2" y="T3"/>
              </a:cxn>
              <a:cxn ang="0">
                <a:pos x="T4" y="T5"/>
              </a:cxn>
              <a:cxn ang="0">
                <a:pos x="T6" y="T7"/>
              </a:cxn>
              <a:cxn ang="0">
                <a:pos x="T8" y="T9"/>
              </a:cxn>
            </a:cxnLst>
            <a:rect l="0" t="0" r="r" b="b"/>
            <a:pathLst>
              <a:path w="1218" h="1091">
                <a:moveTo>
                  <a:pt x="0" y="1091"/>
                </a:moveTo>
                <a:lnTo>
                  <a:pt x="997" y="3"/>
                </a:lnTo>
                <a:lnTo>
                  <a:pt x="1218" y="0"/>
                </a:lnTo>
                <a:lnTo>
                  <a:pt x="225" y="1086"/>
                </a:lnTo>
                <a:lnTo>
                  <a:pt x="0" y="1091"/>
                </a:lnTo>
                <a:close/>
              </a:path>
            </a:pathLst>
          </a:custGeom>
          <a:solidFill>
            <a:srgbClr val="FF00FF"/>
          </a:solidFill>
          <a:ln>
            <a:noFill/>
          </a:ln>
          <a:effectLst/>
        </p:spPr>
        <p:txBody>
          <a:bodyPr/>
          <a:lstStyle/>
          <a:p>
            <a:endParaRPr lang="zh-CN" altLang="en-US" b="1">
              <a:solidFill>
                <a:srgbClr val="000099"/>
              </a:solidFill>
              <a:latin typeface="+mn-lt"/>
              <a:ea typeface="黑体" panose="02010609060101010101" pitchFamily="2" charset="-122"/>
            </a:endParaRPr>
          </a:p>
        </p:txBody>
      </p:sp>
      <p:sp>
        <p:nvSpPr>
          <p:cNvPr id="17" name="Text Box 17"/>
          <p:cNvSpPr txBox="1">
            <a:spLocks noChangeArrowheads="1"/>
          </p:cNvSpPr>
          <p:nvPr/>
        </p:nvSpPr>
        <p:spPr bwMode="auto">
          <a:xfrm>
            <a:off x="790823" y="1916832"/>
            <a:ext cx="407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anose="02010609060101010101" pitchFamily="2" charset="-122"/>
              </a:rPr>
              <a:t>B</a:t>
            </a:r>
          </a:p>
        </p:txBody>
      </p:sp>
      <p:sp>
        <p:nvSpPr>
          <p:cNvPr id="18" name="Line 18"/>
          <p:cNvSpPr>
            <a:spLocks noChangeShapeType="1"/>
          </p:cNvSpPr>
          <p:nvPr/>
        </p:nvSpPr>
        <p:spPr bwMode="auto">
          <a:xfrm flipV="1">
            <a:off x="1489521" y="2170732"/>
            <a:ext cx="1635125" cy="14462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9" name="Line 19"/>
          <p:cNvSpPr>
            <a:spLocks noChangeShapeType="1"/>
          </p:cNvSpPr>
          <p:nvPr/>
        </p:nvSpPr>
        <p:spPr bwMode="auto">
          <a:xfrm flipV="1">
            <a:off x="1860996" y="2170732"/>
            <a:ext cx="1633538" cy="14462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2" name="Text Box 22"/>
          <p:cNvSpPr txBox="1">
            <a:spLocks noChangeArrowheads="1"/>
          </p:cNvSpPr>
          <p:nvPr/>
        </p:nvSpPr>
        <p:spPr bwMode="auto">
          <a:xfrm rot="19131970">
            <a:off x="1467222" y="2727300"/>
            <a:ext cx="803425"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anose="02010609060101010101" pitchFamily="2" charset="-122"/>
              </a:rPr>
              <a:t>分组</a:t>
            </a:r>
          </a:p>
        </p:txBody>
      </p:sp>
      <p:sp>
        <p:nvSpPr>
          <p:cNvPr id="23" name="Text Box 23"/>
          <p:cNvSpPr txBox="1">
            <a:spLocks noChangeArrowheads="1"/>
          </p:cNvSpPr>
          <p:nvPr/>
        </p:nvSpPr>
        <p:spPr bwMode="auto">
          <a:xfrm rot="2307784">
            <a:off x="3951659" y="2341538"/>
            <a:ext cx="803425"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anose="02010609060101010101" pitchFamily="2" charset="-122"/>
              </a:rPr>
              <a:t>确认</a:t>
            </a:r>
          </a:p>
        </p:txBody>
      </p:sp>
      <p:sp>
        <p:nvSpPr>
          <p:cNvPr id="24" name="Text Box 24"/>
          <p:cNvSpPr txBox="1">
            <a:spLocks noChangeArrowheads="1"/>
          </p:cNvSpPr>
          <p:nvPr/>
        </p:nvSpPr>
        <p:spPr bwMode="auto">
          <a:xfrm>
            <a:off x="9149209" y="1916832"/>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a:solidFill>
                  <a:srgbClr val="000099"/>
                </a:solidFill>
                <a:latin typeface="+mn-lt"/>
                <a:ea typeface="黑体" panose="02010609060101010101" pitchFamily="2" charset="-122"/>
              </a:rPr>
              <a:t>t</a:t>
            </a:r>
          </a:p>
        </p:txBody>
      </p:sp>
      <p:sp>
        <p:nvSpPr>
          <p:cNvPr id="25" name="Text Box 25"/>
          <p:cNvSpPr txBox="1">
            <a:spLocks noChangeArrowheads="1"/>
          </p:cNvSpPr>
          <p:nvPr/>
        </p:nvSpPr>
        <p:spPr bwMode="auto">
          <a:xfrm>
            <a:off x="9149209" y="3299445"/>
            <a:ext cx="2872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i="1">
                <a:solidFill>
                  <a:srgbClr val="000099"/>
                </a:solidFill>
                <a:latin typeface="+mn-lt"/>
                <a:ea typeface="黑体" panose="02010609060101010101" pitchFamily="2" charset="-122"/>
              </a:rPr>
              <a:t>t</a:t>
            </a:r>
          </a:p>
        </p:txBody>
      </p:sp>
      <p:sp>
        <p:nvSpPr>
          <p:cNvPr id="26" name="Line 26"/>
          <p:cNvSpPr>
            <a:spLocks noChangeShapeType="1"/>
          </p:cNvSpPr>
          <p:nvPr/>
        </p:nvSpPr>
        <p:spPr bwMode="auto">
          <a:xfrm>
            <a:off x="4612134" y="2894632"/>
            <a:ext cx="284162" cy="247650"/>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7" name="Line 27"/>
          <p:cNvSpPr>
            <a:spLocks noChangeShapeType="1"/>
          </p:cNvSpPr>
          <p:nvPr/>
        </p:nvSpPr>
        <p:spPr bwMode="auto">
          <a:xfrm rot="15894661">
            <a:off x="2257078" y="2514426"/>
            <a:ext cx="230187" cy="307975"/>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8" name="Freeform 28"/>
          <p:cNvSpPr/>
          <p:nvPr/>
        </p:nvSpPr>
        <p:spPr bwMode="auto">
          <a:xfrm>
            <a:off x="7257256" y="2170732"/>
            <a:ext cx="1695450" cy="1450975"/>
          </a:xfrm>
          <a:custGeom>
            <a:avLst/>
            <a:gdLst>
              <a:gd name="T0" fmla="*/ 0 w 1035"/>
              <a:gd name="T1" fmla="*/ 3 h 1091"/>
              <a:gd name="T2" fmla="*/ 998 w 1035"/>
              <a:gd name="T3" fmla="*/ 1091 h 1091"/>
              <a:gd name="T4" fmla="*/ 1035 w 1035"/>
              <a:gd name="T5" fmla="*/ 1083 h 1091"/>
              <a:gd name="T6" fmla="*/ 45 w 1035"/>
              <a:gd name="T7" fmla="*/ 0 h 1091"/>
              <a:gd name="T8" fmla="*/ 0 w 1035"/>
              <a:gd name="T9" fmla="*/ 3 h 1091"/>
            </a:gdLst>
            <a:ahLst/>
            <a:cxnLst>
              <a:cxn ang="0">
                <a:pos x="T0" y="T1"/>
              </a:cxn>
              <a:cxn ang="0">
                <a:pos x="T2" y="T3"/>
              </a:cxn>
              <a:cxn ang="0">
                <a:pos x="T4" y="T5"/>
              </a:cxn>
              <a:cxn ang="0">
                <a:pos x="T6" y="T7"/>
              </a:cxn>
              <a:cxn ang="0">
                <a:pos x="T8" y="T9"/>
              </a:cxn>
            </a:cxnLst>
            <a:rect l="0" t="0" r="r" b="b"/>
            <a:pathLst>
              <a:path w="1035" h="1091">
                <a:moveTo>
                  <a:pt x="0" y="3"/>
                </a:moveTo>
                <a:lnTo>
                  <a:pt x="998" y="1091"/>
                </a:lnTo>
                <a:lnTo>
                  <a:pt x="1035" y="1083"/>
                </a:lnTo>
                <a:lnTo>
                  <a:pt x="45" y="0"/>
                </a:lnTo>
                <a:lnTo>
                  <a:pt x="0" y="3"/>
                </a:lnTo>
                <a:close/>
              </a:path>
            </a:pathLst>
          </a:custGeom>
          <a:solidFill>
            <a:srgbClr val="0000FF"/>
          </a:solidFill>
          <a:ln>
            <a:noFill/>
          </a:ln>
          <a:effectLst/>
        </p:spPr>
        <p:txBody>
          <a:bodyPr/>
          <a:lstStyle/>
          <a:p>
            <a:endParaRPr lang="zh-CN" altLang="en-US" b="1">
              <a:solidFill>
                <a:srgbClr val="000099"/>
              </a:solidFill>
              <a:latin typeface="+mn-lt"/>
              <a:ea typeface="黑体" panose="02010609060101010101" pitchFamily="2" charset="-122"/>
            </a:endParaRPr>
          </a:p>
        </p:txBody>
      </p:sp>
      <p:sp>
        <p:nvSpPr>
          <p:cNvPr id="29" name="Freeform 29"/>
          <p:cNvSpPr/>
          <p:nvPr/>
        </p:nvSpPr>
        <p:spPr bwMode="auto">
          <a:xfrm>
            <a:off x="5237609" y="2170732"/>
            <a:ext cx="1998662" cy="1450975"/>
          </a:xfrm>
          <a:custGeom>
            <a:avLst/>
            <a:gdLst>
              <a:gd name="T0" fmla="*/ 0 w 1218"/>
              <a:gd name="T1" fmla="*/ 1091 h 1091"/>
              <a:gd name="T2" fmla="*/ 997 w 1218"/>
              <a:gd name="T3" fmla="*/ 3 h 1091"/>
              <a:gd name="T4" fmla="*/ 1218 w 1218"/>
              <a:gd name="T5" fmla="*/ 0 h 1091"/>
              <a:gd name="T6" fmla="*/ 225 w 1218"/>
              <a:gd name="T7" fmla="*/ 1086 h 1091"/>
              <a:gd name="T8" fmla="*/ 0 w 1218"/>
              <a:gd name="T9" fmla="*/ 1091 h 1091"/>
            </a:gdLst>
            <a:ahLst/>
            <a:cxnLst>
              <a:cxn ang="0">
                <a:pos x="T0" y="T1"/>
              </a:cxn>
              <a:cxn ang="0">
                <a:pos x="T2" y="T3"/>
              </a:cxn>
              <a:cxn ang="0">
                <a:pos x="T4" y="T5"/>
              </a:cxn>
              <a:cxn ang="0">
                <a:pos x="T6" y="T7"/>
              </a:cxn>
              <a:cxn ang="0">
                <a:pos x="T8" y="T9"/>
              </a:cxn>
            </a:cxnLst>
            <a:rect l="0" t="0" r="r" b="b"/>
            <a:pathLst>
              <a:path w="1218" h="1091">
                <a:moveTo>
                  <a:pt x="0" y="1091"/>
                </a:moveTo>
                <a:lnTo>
                  <a:pt x="997" y="3"/>
                </a:lnTo>
                <a:lnTo>
                  <a:pt x="1218" y="0"/>
                </a:lnTo>
                <a:lnTo>
                  <a:pt x="225" y="1086"/>
                </a:lnTo>
                <a:lnTo>
                  <a:pt x="0" y="1091"/>
                </a:lnTo>
                <a:close/>
              </a:path>
            </a:pathLst>
          </a:custGeom>
          <a:solidFill>
            <a:srgbClr val="FF00FF"/>
          </a:solidFill>
          <a:ln>
            <a:noFill/>
          </a:ln>
          <a:effectLst/>
        </p:spPr>
        <p:txBody>
          <a:bodyPr/>
          <a:lstStyle/>
          <a:p>
            <a:endParaRPr lang="zh-CN" altLang="en-US" b="1">
              <a:solidFill>
                <a:srgbClr val="000099"/>
              </a:solidFill>
              <a:latin typeface="+mn-lt"/>
              <a:ea typeface="黑体" panose="02010609060101010101" pitchFamily="2" charset="-122"/>
            </a:endParaRPr>
          </a:p>
        </p:txBody>
      </p:sp>
      <p:sp>
        <p:nvSpPr>
          <p:cNvPr id="30" name="Line 30"/>
          <p:cNvSpPr>
            <a:spLocks noChangeShapeType="1"/>
          </p:cNvSpPr>
          <p:nvPr/>
        </p:nvSpPr>
        <p:spPr bwMode="auto">
          <a:xfrm flipV="1">
            <a:off x="5237609" y="2175495"/>
            <a:ext cx="1635125" cy="144621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1" name="Line 31"/>
          <p:cNvSpPr>
            <a:spLocks noChangeShapeType="1"/>
          </p:cNvSpPr>
          <p:nvPr/>
        </p:nvSpPr>
        <p:spPr bwMode="auto">
          <a:xfrm flipV="1">
            <a:off x="5609084" y="2175495"/>
            <a:ext cx="1633537" cy="1446212"/>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2" name="Line 32"/>
          <p:cNvSpPr>
            <a:spLocks noChangeShapeType="1"/>
          </p:cNvSpPr>
          <p:nvPr/>
        </p:nvSpPr>
        <p:spPr bwMode="auto">
          <a:xfrm flipH="1" flipV="1">
            <a:off x="7351910" y="2175495"/>
            <a:ext cx="1633538" cy="1446212"/>
          </a:xfrm>
          <a:prstGeom prst="line">
            <a:avLst/>
          </a:prstGeom>
          <a:noFill/>
          <a:ln w="9525">
            <a:solidFill>
              <a:srgbClr val="FF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3" name="Line 33"/>
          <p:cNvSpPr>
            <a:spLocks noChangeShapeType="1"/>
          </p:cNvSpPr>
          <p:nvPr/>
        </p:nvSpPr>
        <p:spPr bwMode="auto">
          <a:xfrm flipH="1" flipV="1">
            <a:off x="7278315" y="2175495"/>
            <a:ext cx="1635125" cy="1446212"/>
          </a:xfrm>
          <a:prstGeom prst="line">
            <a:avLst/>
          </a:prstGeom>
          <a:noFill/>
          <a:ln w="15875" cmpd="sng">
            <a:solidFill>
              <a:srgbClr val="FF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4" name="Text Box 34"/>
          <p:cNvSpPr txBox="1">
            <a:spLocks noChangeArrowheads="1"/>
          </p:cNvSpPr>
          <p:nvPr/>
        </p:nvSpPr>
        <p:spPr bwMode="auto">
          <a:xfrm rot="19044759">
            <a:off x="5141506" y="2801119"/>
            <a:ext cx="800219"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anose="02010609060101010101" pitchFamily="2" charset="-122"/>
              </a:rPr>
              <a:t>分组</a:t>
            </a:r>
          </a:p>
        </p:txBody>
      </p:sp>
      <p:sp>
        <p:nvSpPr>
          <p:cNvPr id="35" name="Line 35"/>
          <p:cNvSpPr>
            <a:spLocks noChangeShapeType="1"/>
          </p:cNvSpPr>
          <p:nvPr/>
        </p:nvSpPr>
        <p:spPr bwMode="auto">
          <a:xfrm rot="15894661">
            <a:off x="5958334" y="2548557"/>
            <a:ext cx="230188" cy="306387"/>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6" name="Text Box 36"/>
          <p:cNvSpPr txBox="1">
            <a:spLocks noChangeArrowheads="1"/>
          </p:cNvSpPr>
          <p:nvPr/>
        </p:nvSpPr>
        <p:spPr bwMode="auto">
          <a:xfrm rot="2510398">
            <a:off x="7785472" y="2416150"/>
            <a:ext cx="803425"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b="1">
                <a:solidFill>
                  <a:srgbClr val="000099"/>
                </a:solidFill>
                <a:latin typeface="+mn-lt"/>
                <a:ea typeface="黑体" panose="02010609060101010101" pitchFamily="2" charset="-122"/>
              </a:rPr>
              <a:t>确认</a:t>
            </a:r>
          </a:p>
        </p:txBody>
      </p:sp>
      <p:sp>
        <p:nvSpPr>
          <p:cNvPr id="37" name="Line 37"/>
          <p:cNvSpPr>
            <a:spLocks noChangeShapeType="1"/>
          </p:cNvSpPr>
          <p:nvPr/>
        </p:nvSpPr>
        <p:spPr bwMode="auto">
          <a:xfrm>
            <a:off x="8411021" y="2934320"/>
            <a:ext cx="284163" cy="247650"/>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8" name="Line 38"/>
          <p:cNvSpPr>
            <a:spLocks noChangeShapeType="1"/>
          </p:cNvSpPr>
          <p:nvPr/>
        </p:nvSpPr>
        <p:spPr bwMode="auto">
          <a:xfrm>
            <a:off x="1264096" y="2170732"/>
            <a:ext cx="7913688"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9" name="Line 39"/>
          <p:cNvSpPr>
            <a:spLocks noChangeShapeType="1"/>
          </p:cNvSpPr>
          <p:nvPr/>
        </p:nvSpPr>
        <p:spPr bwMode="auto">
          <a:xfrm>
            <a:off x="1264096" y="3616945"/>
            <a:ext cx="7913688"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0" name="Freeform 28"/>
          <p:cNvSpPr/>
          <p:nvPr/>
        </p:nvSpPr>
        <p:spPr bwMode="auto">
          <a:xfrm>
            <a:off x="3482860" y="2170732"/>
            <a:ext cx="1695450" cy="1450975"/>
          </a:xfrm>
          <a:custGeom>
            <a:avLst/>
            <a:gdLst>
              <a:gd name="T0" fmla="*/ 0 w 1035"/>
              <a:gd name="T1" fmla="*/ 3 h 1091"/>
              <a:gd name="T2" fmla="*/ 998 w 1035"/>
              <a:gd name="T3" fmla="*/ 1091 h 1091"/>
              <a:gd name="T4" fmla="*/ 1035 w 1035"/>
              <a:gd name="T5" fmla="*/ 1083 h 1091"/>
              <a:gd name="T6" fmla="*/ 45 w 1035"/>
              <a:gd name="T7" fmla="*/ 0 h 1091"/>
              <a:gd name="T8" fmla="*/ 0 w 1035"/>
              <a:gd name="T9" fmla="*/ 3 h 1091"/>
            </a:gdLst>
            <a:ahLst/>
            <a:cxnLst>
              <a:cxn ang="0">
                <a:pos x="T0" y="T1"/>
              </a:cxn>
              <a:cxn ang="0">
                <a:pos x="T2" y="T3"/>
              </a:cxn>
              <a:cxn ang="0">
                <a:pos x="T4" y="T5"/>
              </a:cxn>
              <a:cxn ang="0">
                <a:pos x="T6" y="T7"/>
              </a:cxn>
              <a:cxn ang="0">
                <a:pos x="T8" y="T9"/>
              </a:cxn>
            </a:cxnLst>
            <a:rect l="0" t="0" r="r" b="b"/>
            <a:pathLst>
              <a:path w="1035" h="1091">
                <a:moveTo>
                  <a:pt x="0" y="3"/>
                </a:moveTo>
                <a:lnTo>
                  <a:pt x="998" y="1091"/>
                </a:lnTo>
                <a:lnTo>
                  <a:pt x="1035" y="1083"/>
                </a:lnTo>
                <a:lnTo>
                  <a:pt x="45" y="0"/>
                </a:lnTo>
                <a:lnTo>
                  <a:pt x="0" y="3"/>
                </a:lnTo>
                <a:close/>
              </a:path>
            </a:pathLst>
          </a:custGeom>
          <a:solidFill>
            <a:srgbClr val="0000FF"/>
          </a:solidFill>
          <a:ln>
            <a:noFill/>
          </a:ln>
          <a:effectLst/>
        </p:spPr>
        <p:txBody>
          <a:bodyPr/>
          <a:lstStyle/>
          <a:p>
            <a:endParaRPr lang="zh-CN" altLang="en-US" b="1">
              <a:solidFill>
                <a:srgbClr val="000099"/>
              </a:solidFill>
              <a:latin typeface="+mn-lt"/>
              <a:ea typeface="黑体" panose="02010609060101010101" pitchFamily="2" charset="-122"/>
            </a:endParaRPr>
          </a:p>
        </p:txBody>
      </p:sp>
      <p:sp>
        <p:nvSpPr>
          <p:cNvPr id="41" name="Line 32"/>
          <p:cNvSpPr>
            <a:spLocks noChangeShapeType="1"/>
          </p:cNvSpPr>
          <p:nvPr/>
        </p:nvSpPr>
        <p:spPr bwMode="auto">
          <a:xfrm flipH="1" flipV="1">
            <a:off x="3577514" y="2175495"/>
            <a:ext cx="1633538" cy="1446212"/>
          </a:xfrm>
          <a:prstGeom prst="line">
            <a:avLst/>
          </a:prstGeom>
          <a:noFill/>
          <a:ln w="9525">
            <a:solidFill>
              <a:srgbClr val="FF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2" name="Line 33"/>
          <p:cNvSpPr>
            <a:spLocks noChangeShapeType="1"/>
          </p:cNvSpPr>
          <p:nvPr/>
        </p:nvSpPr>
        <p:spPr bwMode="auto">
          <a:xfrm flipH="1" flipV="1">
            <a:off x="3503919" y="2175495"/>
            <a:ext cx="1635125" cy="1446212"/>
          </a:xfrm>
          <a:prstGeom prst="line">
            <a:avLst/>
          </a:prstGeom>
          <a:noFill/>
          <a:ln w="15875" cmpd="sng">
            <a:solidFill>
              <a:srgbClr val="FF00FF"/>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nvGrpSpPr>
          <p:cNvPr id="47" name="组合 46"/>
          <p:cNvGrpSpPr/>
          <p:nvPr/>
        </p:nvGrpSpPr>
        <p:grpSpPr>
          <a:xfrm>
            <a:off x="848544" y="5301208"/>
            <a:ext cx="8566947" cy="1152128"/>
            <a:chOff x="848544" y="5085184"/>
            <a:chExt cx="8566947" cy="1152128"/>
          </a:xfrm>
        </p:grpSpPr>
        <p:sp>
          <p:nvSpPr>
            <p:cNvPr id="45" name="矩形 44"/>
            <p:cNvSpPr/>
            <p:nvPr/>
          </p:nvSpPr>
          <p:spPr bwMode="auto">
            <a:xfrm>
              <a:off x="848544" y="5085184"/>
              <a:ext cx="8566947" cy="1152128"/>
            </a:xfrm>
            <a:prstGeom prst="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43" name="Object 4"/>
            <p:cNvGraphicFramePr>
              <a:graphicFrameLocks noChangeAspect="1"/>
            </p:cNvGraphicFramePr>
            <p:nvPr/>
          </p:nvGraphicFramePr>
          <p:xfrm>
            <a:off x="3361843" y="5109096"/>
            <a:ext cx="3175333" cy="1104600"/>
          </p:xfrm>
          <a:graphic>
            <a:graphicData uri="http://schemas.openxmlformats.org/presentationml/2006/ole">
              <mc:AlternateContent xmlns:mc="http://schemas.openxmlformats.org/markup-compatibility/2006">
                <mc:Choice xmlns:v="urn:schemas-microsoft-com:vml" Requires="v">
                  <p:oleObj spid="_x0000_s9285" name="公式" r:id="rId3" imgW="1091565" imgH="381000" progId="Equation.3">
                    <p:embed/>
                  </p:oleObj>
                </mc:Choice>
                <mc:Fallback>
                  <p:oleObj name="公式" r:id="rId3" imgW="1091565" imgH="381000" progId="Equation.3">
                    <p:embed/>
                    <p:pic>
                      <p:nvPicPr>
                        <p:cNvPr id="0" name="图片 92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1843" y="5109096"/>
                          <a:ext cx="3175333" cy="1104600"/>
                        </a:xfrm>
                        <a:prstGeom prst="rect">
                          <a:avLst/>
                        </a:prstGeom>
                        <a:noFill/>
                      </p:spPr>
                    </p:pic>
                  </p:oleObj>
                </mc:Fallback>
              </mc:AlternateContent>
            </a:graphicData>
          </a:graphic>
        </p:graphicFrame>
        <p:sp>
          <p:nvSpPr>
            <p:cNvPr id="46" name="TextBox 45"/>
            <p:cNvSpPr txBox="1"/>
            <p:nvPr/>
          </p:nvSpPr>
          <p:spPr>
            <a:xfrm>
              <a:off x="1050286" y="5301208"/>
              <a:ext cx="2244525" cy="584775"/>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defRPr sz="3200" b="1">
                  <a:solidFill>
                    <a:srgbClr val="003399"/>
                  </a:solidFill>
                  <a:latin typeface="+mn-lt"/>
                  <a:ea typeface="黑体" panose="02010609060101010101" pitchFamily="2" charset="-122"/>
                </a:defRPr>
              </a:lvl1pPr>
            </a:lstStyle>
            <a:p>
              <a:r>
                <a:rPr lang="zh-CN" altLang="en-US" dirty="0">
                  <a:solidFill>
                    <a:srgbClr val="000099"/>
                  </a:solidFill>
                </a:rPr>
                <a:t>信道利用率</a:t>
              </a:r>
            </a:p>
          </p:txBody>
        </p:sp>
      </p:grpSp>
      <p:sp>
        <p:nvSpPr>
          <p:cNvPr id="48" name="矩形 47"/>
          <p:cNvSpPr/>
          <p:nvPr/>
        </p:nvSpPr>
        <p:spPr>
          <a:xfrm>
            <a:off x="2200568" y="4653136"/>
            <a:ext cx="5595443"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停止</a:t>
            </a:r>
            <a:r>
              <a:rPr lang="zh-CN" altLang="zh-CN" sz="2400" b="1" dirty="0">
                <a:latin typeface="+mn-lt"/>
                <a:ea typeface="黑体" panose="02010609060101010101" pitchFamily="2" charset="-122"/>
              </a:rPr>
              <a:t>等待协议的信道利用率太低</a:t>
            </a:r>
            <a:endParaRPr lang="zh-CN" altLang="en-US" sz="2400" b="1" dirty="0">
              <a:latin typeface="+mn-lt"/>
              <a:ea typeface="黑体" panose="02010609060101010101" pitchFamily="2" charset="-122"/>
            </a:endParaRPr>
          </a:p>
        </p:txBody>
      </p:sp>
      <p:sp>
        <p:nvSpPr>
          <p:cNvPr id="50" name="矩形 49"/>
          <p:cNvSpPr/>
          <p:nvPr/>
        </p:nvSpPr>
        <p:spPr>
          <a:xfrm>
            <a:off x="776536" y="1249596"/>
            <a:ext cx="8784976" cy="523220"/>
          </a:xfrm>
          <a:prstGeom prst="rect">
            <a:avLst/>
          </a:prstGeom>
          <a:solidFill>
            <a:srgbClr val="66FF66"/>
          </a:solidFill>
          <a:ln>
            <a:solidFill>
              <a:schemeClr val="tx1"/>
            </a:solidFill>
          </a:ln>
        </p:spPr>
        <p:txBody>
          <a:bodyPr wrap="square">
            <a:spAutoFit/>
          </a:bodyPr>
          <a:lstStyle/>
          <a:p>
            <a:r>
              <a:rPr lang="zh-CN" altLang="zh-CN" sz="2800" b="1" dirty="0">
                <a:latin typeface="+mn-lt"/>
                <a:ea typeface="黑体" panose="02010609060101010101" pitchFamily="2" charset="-122"/>
              </a:rPr>
              <a:t>停止等待协议的优点是简单，缺点是信道利用率太低。</a:t>
            </a:r>
            <a:endParaRPr lang="en-US" altLang="zh-CN" sz="28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290" name="Rectangle 314"/>
          <p:cNvSpPr>
            <a:spLocks noChangeArrowheads="1"/>
          </p:cNvSpPr>
          <p:nvPr/>
        </p:nvSpPr>
        <p:spPr bwMode="auto">
          <a:xfrm>
            <a:off x="310314" y="1349376"/>
            <a:ext cx="1570170" cy="2538413"/>
          </a:xfrm>
          <a:prstGeom prst="rect">
            <a:avLst/>
          </a:prstGeom>
          <a:solidFill>
            <a:srgbClr val="FFFF99"/>
          </a:solidFill>
          <a:ln w="12700">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00" name="Rectangle 324"/>
          <p:cNvSpPr>
            <a:spLocks noChangeArrowheads="1"/>
          </p:cNvSpPr>
          <p:nvPr/>
        </p:nvSpPr>
        <p:spPr bwMode="auto">
          <a:xfrm>
            <a:off x="8162884" y="1349376"/>
            <a:ext cx="1573610" cy="2538413"/>
          </a:xfrm>
          <a:prstGeom prst="rect">
            <a:avLst/>
          </a:prstGeom>
          <a:solidFill>
            <a:srgbClr val="FFFF99"/>
          </a:solidFill>
          <a:ln w="12700">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289" name="Rectangle 313"/>
          <p:cNvSpPr>
            <a:spLocks noChangeArrowheads="1"/>
          </p:cNvSpPr>
          <p:nvPr/>
        </p:nvSpPr>
        <p:spPr bwMode="auto">
          <a:xfrm>
            <a:off x="329233" y="2459038"/>
            <a:ext cx="9412419" cy="469900"/>
          </a:xfrm>
          <a:prstGeom prst="rect">
            <a:avLst/>
          </a:prstGeom>
          <a:solidFill>
            <a:srgbClr val="66FFFF">
              <a:alpha val="67843"/>
            </a:srgbClr>
          </a:solidFill>
          <a:ln>
            <a:noFill/>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126978" name="Rectangle 2"/>
          <p:cNvSpPr>
            <a:spLocks noGrp="1" noChangeArrowheads="1"/>
          </p:cNvSpPr>
          <p:nvPr>
            <p:ph type="title"/>
          </p:nvPr>
        </p:nvSpPr>
        <p:spPr/>
        <p:txBody>
          <a:bodyPr/>
          <a:lstStyle/>
          <a:p>
            <a:pPr algn="ctr"/>
            <a:r>
              <a:rPr lang="zh-CN" altLang="en-US" dirty="0" smtClean="0"/>
              <a:t>运输层的作用</a:t>
            </a:r>
            <a:endParaRPr lang="zh-CN" altLang="en-US" dirty="0"/>
          </a:p>
        </p:txBody>
      </p:sp>
      <p:sp>
        <p:nvSpPr>
          <p:cNvPr id="127291" name="Line 315"/>
          <p:cNvSpPr>
            <a:spLocks noChangeShapeType="1"/>
          </p:cNvSpPr>
          <p:nvPr/>
        </p:nvSpPr>
        <p:spPr bwMode="auto">
          <a:xfrm>
            <a:off x="1870166" y="4984105"/>
            <a:ext cx="627208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292" name="Line 316"/>
          <p:cNvSpPr>
            <a:spLocks noChangeShapeType="1"/>
          </p:cNvSpPr>
          <p:nvPr/>
        </p:nvSpPr>
        <p:spPr bwMode="auto">
          <a:xfrm>
            <a:off x="310314" y="2935288"/>
            <a:ext cx="156845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293" name="Line 317"/>
          <p:cNvSpPr>
            <a:spLocks noChangeShapeType="1"/>
          </p:cNvSpPr>
          <p:nvPr/>
        </p:nvSpPr>
        <p:spPr bwMode="auto">
          <a:xfrm>
            <a:off x="310314" y="3414713"/>
            <a:ext cx="156845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294" name="Rectangle 318"/>
          <p:cNvSpPr>
            <a:spLocks noChangeArrowheads="1"/>
          </p:cNvSpPr>
          <p:nvPr/>
        </p:nvSpPr>
        <p:spPr bwMode="auto">
          <a:xfrm>
            <a:off x="317194" y="2011364"/>
            <a:ext cx="1559852" cy="447675"/>
          </a:xfrm>
          <a:prstGeom prst="rect">
            <a:avLst/>
          </a:prstGeom>
          <a:solidFill>
            <a:srgbClr val="99FF66"/>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295" name="Rectangle 319"/>
          <p:cNvSpPr>
            <a:spLocks noChangeArrowheads="1"/>
          </p:cNvSpPr>
          <p:nvPr/>
        </p:nvSpPr>
        <p:spPr bwMode="auto">
          <a:xfrm>
            <a:off x="272480" y="1470025"/>
            <a:ext cx="325411" cy="2398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150000"/>
              </a:lnSpc>
            </a:pPr>
            <a:r>
              <a:rPr kumimoji="1" lang="en-US" altLang="zh-CN" sz="2000" b="1">
                <a:solidFill>
                  <a:srgbClr val="000099"/>
                </a:solidFill>
                <a:latin typeface="+mn-lt"/>
                <a:ea typeface="黑体" panose="02010609060101010101" pitchFamily="2" charset="-122"/>
              </a:rPr>
              <a:t>5</a:t>
            </a:r>
          </a:p>
          <a:p>
            <a:pPr defTabSz="762000" eaLnBrk="0" hangingPunct="0">
              <a:lnSpc>
                <a:spcPct val="150000"/>
              </a:lnSpc>
            </a:pPr>
            <a:r>
              <a:rPr kumimoji="1" lang="en-US" altLang="zh-CN" sz="2000" b="1">
                <a:solidFill>
                  <a:srgbClr val="000099"/>
                </a:solidFill>
                <a:latin typeface="+mn-lt"/>
                <a:ea typeface="黑体" panose="02010609060101010101" pitchFamily="2" charset="-122"/>
              </a:rPr>
              <a:t>4</a:t>
            </a:r>
          </a:p>
          <a:p>
            <a:pPr defTabSz="762000" eaLnBrk="0" hangingPunct="0">
              <a:lnSpc>
                <a:spcPct val="150000"/>
              </a:lnSpc>
            </a:pPr>
            <a:r>
              <a:rPr kumimoji="1" lang="en-US" altLang="zh-CN" sz="2000" b="1">
                <a:solidFill>
                  <a:srgbClr val="000099"/>
                </a:solidFill>
                <a:latin typeface="+mn-lt"/>
                <a:ea typeface="黑体" panose="02010609060101010101" pitchFamily="2" charset="-122"/>
              </a:rPr>
              <a:t>3</a:t>
            </a:r>
          </a:p>
          <a:p>
            <a:pPr defTabSz="762000" eaLnBrk="0" hangingPunct="0">
              <a:lnSpc>
                <a:spcPct val="150000"/>
              </a:lnSpc>
            </a:pPr>
            <a:r>
              <a:rPr kumimoji="1" lang="en-US" altLang="zh-CN" sz="2000" b="1">
                <a:solidFill>
                  <a:srgbClr val="000099"/>
                </a:solidFill>
                <a:latin typeface="+mn-lt"/>
                <a:ea typeface="黑体" panose="02010609060101010101" pitchFamily="2" charset="-122"/>
              </a:rPr>
              <a:t>2</a:t>
            </a:r>
          </a:p>
          <a:p>
            <a:pPr defTabSz="762000" eaLnBrk="0" hangingPunct="0">
              <a:lnSpc>
                <a:spcPct val="150000"/>
              </a:lnSpc>
            </a:pPr>
            <a:r>
              <a:rPr kumimoji="1" lang="en-US" altLang="zh-CN" sz="2000" b="1">
                <a:solidFill>
                  <a:srgbClr val="000099"/>
                </a:solidFill>
                <a:latin typeface="+mn-lt"/>
                <a:ea typeface="黑体" panose="02010609060101010101" pitchFamily="2" charset="-122"/>
              </a:rPr>
              <a:t>1</a:t>
            </a:r>
          </a:p>
        </p:txBody>
      </p:sp>
      <p:grpSp>
        <p:nvGrpSpPr>
          <p:cNvPr id="127296" name="Group 320"/>
          <p:cNvGrpSpPr/>
          <p:nvPr/>
        </p:nvGrpSpPr>
        <p:grpSpPr bwMode="auto">
          <a:xfrm>
            <a:off x="3249439" y="2468564"/>
            <a:ext cx="1150540" cy="1419225"/>
            <a:chOff x="2017" y="1543"/>
            <a:chExt cx="619" cy="922"/>
          </a:xfrm>
        </p:grpSpPr>
        <p:sp>
          <p:nvSpPr>
            <p:cNvPr id="127297" name="Rectangle 321"/>
            <p:cNvSpPr>
              <a:spLocks noChangeArrowheads="1"/>
            </p:cNvSpPr>
            <p:nvPr/>
          </p:nvSpPr>
          <p:spPr bwMode="auto">
            <a:xfrm>
              <a:off x="2017" y="1543"/>
              <a:ext cx="619" cy="922"/>
            </a:xfrm>
            <a:prstGeom prst="rect">
              <a:avLst/>
            </a:prstGeom>
            <a:solidFill>
              <a:srgbClr val="CCC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298" name="Line 322"/>
            <p:cNvSpPr>
              <a:spLocks noChangeShapeType="1"/>
            </p:cNvSpPr>
            <p:nvPr/>
          </p:nvSpPr>
          <p:spPr bwMode="auto">
            <a:xfrm>
              <a:off x="2017" y="1845"/>
              <a:ext cx="619" cy="0"/>
            </a:xfrm>
            <a:prstGeom prst="line">
              <a:avLst/>
            </a:prstGeom>
            <a:no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299" name="Line 323"/>
            <p:cNvSpPr>
              <a:spLocks noChangeShapeType="1"/>
            </p:cNvSpPr>
            <p:nvPr/>
          </p:nvSpPr>
          <p:spPr bwMode="auto">
            <a:xfrm>
              <a:off x="2017" y="2157"/>
              <a:ext cx="619" cy="0"/>
            </a:xfrm>
            <a:prstGeom prst="line">
              <a:avLst/>
            </a:prstGeom>
            <a:no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sp>
        <p:nvSpPr>
          <p:cNvPr id="127301" name="Line 325"/>
          <p:cNvSpPr>
            <a:spLocks noChangeShapeType="1"/>
          </p:cNvSpPr>
          <p:nvPr/>
        </p:nvSpPr>
        <p:spPr bwMode="auto">
          <a:xfrm>
            <a:off x="8162883" y="2935288"/>
            <a:ext cx="15718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02" name="Line 326"/>
          <p:cNvSpPr>
            <a:spLocks noChangeShapeType="1"/>
          </p:cNvSpPr>
          <p:nvPr/>
        </p:nvSpPr>
        <p:spPr bwMode="auto">
          <a:xfrm>
            <a:off x="8162883" y="3414713"/>
            <a:ext cx="15718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03" name="Rectangle 327"/>
          <p:cNvSpPr>
            <a:spLocks noChangeArrowheads="1"/>
          </p:cNvSpPr>
          <p:nvPr/>
        </p:nvSpPr>
        <p:spPr bwMode="auto">
          <a:xfrm>
            <a:off x="8168043" y="2011364"/>
            <a:ext cx="1568450" cy="447675"/>
          </a:xfrm>
          <a:prstGeom prst="rect">
            <a:avLst/>
          </a:prstGeom>
          <a:solidFill>
            <a:srgbClr val="99FF66"/>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nvGrpSpPr>
          <p:cNvPr id="127304" name="Group 328"/>
          <p:cNvGrpSpPr/>
          <p:nvPr/>
        </p:nvGrpSpPr>
        <p:grpSpPr bwMode="auto">
          <a:xfrm>
            <a:off x="5626191" y="2468564"/>
            <a:ext cx="1150540" cy="1419225"/>
            <a:chOff x="3295" y="1543"/>
            <a:chExt cx="619" cy="922"/>
          </a:xfrm>
        </p:grpSpPr>
        <p:sp>
          <p:nvSpPr>
            <p:cNvPr id="127305" name="Rectangle 329"/>
            <p:cNvSpPr>
              <a:spLocks noChangeArrowheads="1"/>
            </p:cNvSpPr>
            <p:nvPr/>
          </p:nvSpPr>
          <p:spPr bwMode="auto">
            <a:xfrm>
              <a:off x="3295" y="1543"/>
              <a:ext cx="619" cy="922"/>
            </a:xfrm>
            <a:prstGeom prst="rect">
              <a:avLst/>
            </a:prstGeom>
            <a:solidFill>
              <a:srgbClr val="CCC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06" name="Line 330"/>
            <p:cNvSpPr>
              <a:spLocks noChangeShapeType="1"/>
            </p:cNvSpPr>
            <p:nvPr/>
          </p:nvSpPr>
          <p:spPr bwMode="auto">
            <a:xfrm>
              <a:off x="3295" y="1845"/>
              <a:ext cx="619"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07" name="Line 331"/>
            <p:cNvSpPr>
              <a:spLocks noChangeShapeType="1"/>
            </p:cNvSpPr>
            <p:nvPr/>
          </p:nvSpPr>
          <p:spPr bwMode="auto">
            <a:xfrm>
              <a:off x="3295" y="2157"/>
              <a:ext cx="619"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sp>
        <p:nvSpPr>
          <p:cNvPr id="127308" name="Rectangle 332"/>
          <p:cNvSpPr>
            <a:spLocks noChangeArrowheads="1"/>
          </p:cNvSpPr>
          <p:nvPr/>
        </p:nvSpPr>
        <p:spPr bwMode="auto">
          <a:xfrm>
            <a:off x="2821210" y="1666875"/>
            <a:ext cx="443018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运输层提供应用进程</a:t>
            </a:r>
            <a:r>
              <a:rPr kumimoji="1" lang="zh-CN" altLang="zh-CN" sz="2000" b="1">
                <a:solidFill>
                  <a:srgbClr val="000099"/>
                </a:solidFill>
                <a:latin typeface="+mn-lt"/>
                <a:ea typeface="黑体" panose="02010609060101010101" pitchFamily="2" charset="-122"/>
              </a:rPr>
              <a:t>间的逻辑</a:t>
            </a:r>
            <a:r>
              <a:rPr kumimoji="1" lang="zh-CN" altLang="en-US" sz="2000" b="1">
                <a:solidFill>
                  <a:srgbClr val="000099"/>
                </a:solidFill>
                <a:latin typeface="+mn-lt"/>
                <a:ea typeface="黑体" panose="02010609060101010101" pitchFamily="2" charset="-122"/>
              </a:rPr>
              <a:t>通信</a:t>
            </a:r>
          </a:p>
        </p:txBody>
      </p:sp>
      <p:sp>
        <p:nvSpPr>
          <p:cNvPr id="127309" name="Rectangle 333"/>
          <p:cNvSpPr>
            <a:spLocks noChangeArrowheads="1"/>
          </p:cNvSpPr>
          <p:nvPr/>
        </p:nvSpPr>
        <p:spPr bwMode="auto">
          <a:xfrm>
            <a:off x="310314" y="4515793"/>
            <a:ext cx="1568450" cy="885825"/>
          </a:xfrm>
          <a:prstGeom prst="rect">
            <a:avLst/>
          </a:prstGeom>
          <a:solidFill>
            <a:srgbClr val="FFFF99"/>
          </a:solidFill>
          <a:ln w="19050">
            <a:solidFill>
              <a:srgbClr val="3333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127310" name="Freeform 334"/>
          <p:cNvSpPr/>
          <p:nvPr/>
        </p:nvSpPr>
        <p:spPr bwMode="auto">
          <a:xfrm>
            <a:off x="1171931" y="4809480"/>
            <a:ext cx="710273" cy="165100"/>
          </a:xfrm>
          <a:custGeom>
            <a:avLst/>
            <a:gdLst>
              <a:gd name="T0" fmla="*/ 0 w 382"/>
              <a:gd name="T1" fmla="*/ 0 h 277"/>
              <a:gd name="T2" fmla="*/ 9 w 382"/>
              <a:gd name="T3" fmla="*/ 0 h 277"/>
              <a:gd name="T4" fmla="*/ 18 w 382"/>
              <a:gd name="T5" fmla="*/ 6 h 277"/>
              <a:gd name="T6" fmla="*/ 27 w 382"/>
              <a:gd name="T7" fmla="*/ 6 h 277"/>
              <a:gd name="T8" fmla="*/ 36 w 382"/>
              <a:gd name="T9" fmla="*/ 9 h 277"/>
              <a:gd name="T10" fmla="*/ 48 w 382"/>
              <a:gd name="T11" fmla="*/ 12 h 277"/>
              <a:gd name="T12" fmla="*/ 57 w 382"/>
              <a:gd name="T13" fmla="*/ 15 h 277"/>
              <a:gd name="T14" fmla="*/ 66 w 382"/>
              <a:gd name="T15" fmla="*/ 18 h 277"/>
              <a:gd name="T16" fmla="*/ 75 w 382"/>
              <a:gd name="T17" fmla="*/ 21 h 277"/>
              <a:gd name="T18" fmla="*/ 84 w 382"/>
              <a:gd name="T19" fmla="*/ 24 h 277"/>
              <a:gd name="T20" fmla="*/ 93 w 382"/>
              <a:gd name="T21" fmla="*/ 30 h 277"/>
              <a:gd name="T22" fmla="*/ 102 w 382"/>
              <a:gd name="T23" fmla="*/ 33 h 277"/>
              <a:gd name="T24" fmla="*/ 111 w 382"/>
              <a:gd name="T25" fmla="*/ 36 h 277"/>
              <a:gd name="T26" fmla="*/ 120 w 382"/>
              <a:gd name="T27" fmla="*/ 42 h 277"/>
              <a:gd name="T28" fmla="*/ 132 w 382"/>
              <a:gd name="T29" fmla="*/ 45 h 277"/>
              <a:gd name="T30" fmla="*/ 144 w 382"/>
              <a:gd name="T31" fmla="*/ 54 h 277"/>
              <a:gd name="T32" fmla="*/ 153 w 382"/>
              <a:gd name="T33" fmla="*/ 57 h 277"/>
              <a:gd name="T34" fmla="*/ 162 w 382"/>
              <a:gd name="T35" fmla="*/ 66 h 277"/>
              <a:gd name="T36" fmla="*/ 171 w 382"/>
              <a:gd name="T37" fmla="*/ 66 h 277"/>
              <a:gd name="T38" fmla="*/ 180 w 382"/>
              <a:gd name="T39" fmla="*/ 72 h 277"/>
              <a:gd name="T40" fmla="*/ 192 w 382"/>
              <a:gd name="T41" fmla="*/ 78 h 277"/>
              <a:gd name="T42" fmla="*/ 213 w 382"/>
              <a:gd name="T43" fmla="*/ 84 h 277"/>
              <a:gd name="T44" fmla="*/ 225 w 382"/>
              <a:gd name="T45" fmla="*/ 90 h 277"/>
              <a:gd name="T46" fmla="*/ 234 w 382"/>
              <a:gd name="T47" fmla="*/ 96 h 277"/>
              <a:gd name="T48" fmla="*/ 243 w 382"/>
              <a:gd name="T49" fmla="*/ 105 h 277"/>
              <a:gd name="T50" fmla="*/ 252 w 382"/>
              <a:gd name="T51" fmla="*/ 111 h 277"/>
              <a:gd name="T52" fmla="*/ 261 w 382"/>
              <a:gd name="T53" fmla="*/ 117 h 277"/>
              <a:gd name="T54" fmla="*/ 267 w 382"/>
              <a:gd name="T55" fmla="*/ 126 h 277"/>
              <a:gd name="T56" fmla="*/ 276 w 382"/>
              <a:gd name="T57" fmla="*/ 132 h 277"/>
              <a:gd name="T58" fmla="*/ 285 w 382"/>
              <a:gd name="T59" fmla="*/ 138 h 277"/>
              <a:gd name="T60" fmla="*/ 294 w 382"/>
              <a:gd name="T61" fmla="*/ 144 h 277"/>
              <a:gd name="T62" fmla="*/ 300 w 382"/>
              <a:gd name="T63" fmla="*/ 153 h 277"/>
              <a:gd name="T64" fmla="*/ 303 w 382"/>
              <a:gd name="T65" fmla="*/ 162 h 277"/>
              <a:gd name="T66" fmla="*/ 312 w 382"/>
              <a:gd name="T67" fmla="*/ 168 h 277"/>
              <a:gd name="T68" fmla="*/ 321 w 382"/>
              <a:gd name="T69" fmla="*/ 177 h 277"/>
              <a:gd name="T70" fmla="*/ 333 w 382"/>
              <a:gd name="T71" fmla="*/ 186 h 277"/>
              <a:gd name="T72" fmla="*/ 345 w 382"/>
              <a:gd name="T73" fmla="*/ 195 h 277"/>
              <a:gd name="T74" fmla="*/ 348 w 382"/>
              <a:gd name="T75" fmla="*/ 204 h 277"/>
              <a:gd name="T76" fmla="*/ 357 w 382"/>
              <a:gd name="T77" fmla="*/ 210 h 277"/>
              <a:gd name="T78" fmla="*/ 360 w 382"/>
              <a:gd name="T79" fmla="*/ 219 h 277"/>
              <a:gd name="T80" fmla="*/ 366 w 382"/>
              <a:gd name="T81" fmla="*/ 228 h 277"/>
              <a:gd name="T82" fmla="*/ 369 w 382"/>
              <a:gd name="T83" fmla="*/ 237 h 277"/>
              <a:gd name="T84" fmla="*/ 372 w 382"/>
              <a:gd name="T85" fmla="*/ 246 h 277"/>
              <a:gd name="T86" fmla="*/ 372 w 382"/>
              <a:gd name="T87" fmla="*/ 258 h 277"/>
              <a:gd name="T88" fmla="*/ 378 w 382"/>
              <a:gd name="T89" fmla="*/ 267 h 277"/>
              <a:gd name="T90" fmla="*/ 381 w 382"/>
              <a:gd name="T91" fmla="*/ 27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82" h="277">
                <a:moveTo>
                  <a:pt x="0" y="0"/>
                </a:moveTo>
                <a:lnTo>
                  <a:pt x="9" y="0"/>
                </a:lnTo>
                <a:lnTo>
                  <a:pt x="18" y="6"/>
                </a:lnTo>
                <a:lnTo>
                  <a:pt x="27" y="6"/>
                </a:lnTo>
                <a:lnTo>
                  <a:pt x="36" y="9"/>
                </a:lnTo>
                <a:lnTo>
                  <a:pt x="48" y="12"/>
                </a:lnTo>
                <a:lnTo>
                  <a:pt x="57" y="15"/>
                </a:lnTo>
                <a:lnTo>
                  <a:pt x="66" y="18"/>
                </a:lnTo>
                <a:lnTo>
                  <a:pt x="75" y="21"/>
                </a:lnTo>
                <a:lnTo>
                  <a:pt x="84" y="24"/>
                </a:lnTo>
                <a:lnTo>
                  <a:pt x="93" y="30"/>
                </a:lnTo>
                <a:lnTo>
                  <a:pt x="102" y="33"/>
                </a:lnTo>
                <a:lnTo>
                  <a:pt x="111" y="36"/>
                </a:lnTo>
                <a:lnTo>
                  <a:pt x="120" y="42"/>
                </a:lnTo>
                <a:lnTo>
                  <a:pt x="132" y="45"/>
                </a:lnTo>
                <a:lnTo>
                  <a:pt x="144" y="54"/>
                </a:lnTo>
                <a:lnTo>
                  <a:pt x="153" y="57"/>
                </a:lnTo>
                <a:lnTo>
                  <a:pt x="162" y="66"/>
                </a:lnTo>
                <a:lnTo>
                  <a:pt x="171" y="66"/>
                </a:lnTo>
                <a:lnTo>
                  <a:pt x="180" y="72"/>
                </a:lnTo>
                <a:lnTo>
                  <a:pt x="192" y="78"/>
                </a:lnTo>
                <a:lnTo>
                  <a:pt x="213" y="84"/>
                </a:lnTo>
                <a:lnTo>
                  <a:pt x="225" y="90"/>
                </a:lnTo>
                <a:lnTo>
                  <a:pt x="234" y="96"/>
                </a:lnTo>
                <a:lnTo>
                  <a:pt x="243" y="105"/>
                </a:lnTo>
                <a:lnTo>
                  <a:pt x="252" y="111"/>
                </a:lnTo>
                <a:lnTo>
                  <a:pt x="261" y="117"/>
                </a:lnTo>
                <a:lnTo>
                  <a:pt x="267" y="126"/>
                </a:lnTo>
                <a:lnTo>
                  <a:pt x="276" y="132"/>
                </a:lnTo>
                <a:lnTo>
                  <a:pt x="285" y="138"/>
                </a:lnTo>
                <a:lnTo>
                  <a:pt x="294" y="144"/>
                </a:lnTo>
                <a:lnTo>
                  <a:pt x="300" y="153"/>
                </a:lnTo>
                <a:lnTo>
                  <a:pt x="303" y="162"/>
                </a:lnTo>
                <a:lnTo>
                  <a:pt x="312" y="168"/>
                </a:lnTo>
                <a:lnTo>
                  <a:pt x="321" y="177"/>
                </a:lnTo>
                <a:lnTo>
                  <a:pt x="333" y="186"/>
                </a:lnTo>
                <a:lnTo>
                  <a:pt x="345" y="195"/>
                </a:lnTo>
                <a:lnTo>
                  <a:pt x="348" y="204"/>
                </a:lnTo>
                <a:lnTo>
                  <a:pt x="357" y="210"/>
                </a:lnTo>
                <a:lnTo>
                  <a:pt x="360" y="219"/>
                </a:lnTo>
                <a:lnTo>
                  <a:pt x="366" y="228"/>
                </a:lnTo>
                <a:lnTo>
                  <a:pt x="369" y="237"/>
                </a:lnTo>
                <a:lnTo>
                  <a:pt x="372" y="246"/>
                </a:lnTo>
                <a:lnTo>
                  <a:pt x="372" y="258"/>
                </a:lnTo>
                <a:lnTo>
                  <a:pt x="378" y="267"/>
                </a:lnTo>
                <a:lnTo>
                  <a:pt x="381" y="276"/>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11" name="Freeform 335"/>
          <p:cNvSpPr/>
          <p:nvPr/>
        </p:nvSpPr>
        <p:spPr bwMode="auto">
          <a:xfrm>
            <a:off x="1104858" y="4996805"/>
            <a:ext cx="772187" cy="184150"/>
          </a:xfrm>
          <a:custGeom>
            <a:avLst/>
            <a:gdLst>
              <a:gd name="T0" fmla="*/ 0 w 334"/>
              <a:gd name="T1" fmla="*/ 243 h 244"/>
              <a:gd name="T2" fmla="*/ 12 w 334"/>
              <a:gd name="T3" fmla="*/ 243 h 244"/>
              <a:gd name="T4" fmla="*/ 31 w 334"/>
              <a:gd name="T5" fmla="*/ 237 h 244"/>
              <a:gd name="T6" fmla="*/ 40 w 334"/>
              <a:gd name="T7" fmla="*/ 234 h 244"/>
              <a:gd name="T8" fmla="*/ 49 w 334"/>
              <a:gd name="T9" fmla="*/ 231 h 244"/>
              <a:gd name="T10" fmla="*/ 59 w 334"/>
              <a:gd name="T11" fmla="*/ 225 h 244"/>
              <a:gd name="T12" fmla="*/ 71 w 334"/>
              <a:gd name="T13" fmla="*/ 222 h 244"/>
              <a:gd name="T14" fmla="*/ 80 w 334"/>
              <a:gd name="T15" fmla="*/ 216 h 244"/>
              <a:gd name="T16" fmla="*/ 89 w 334"/>
              <a:gd name="T17" fmla="*/ 210 h 244"/>
              <a:gd name="T18" fmla="*/ 99 w 334"/>
              <a:gd name="T19" fmla="*/ 204 h 244"/>
              <a:gd name="T20" fmla="*/ 108 w 334"/>
              <a:gd name="T21" fmla="*/ 198 h 244"/>
              <a:gd name="T22" fmla="*/ 117 w 334"/>
              <a:gd name="T23" fmla="*/ 195 h 244"/>
              <a:gd name="T24" fmla="*/ 126 w 334"/>
              <a:gd name="T25" fmla="*/ 189 h 244"/>
              <a:gd name="T26" fmla="*/ 136 w 334"/>
              <a:gd name="T27" fmla="*/ 183 h 244"/>
              <a:gd name="T28" fmla="*/ 145 w 334"/>
              <a:gd name="T29" fmla="*/ 177 h 244"/>
              <a:gd name="T30" fmla="*/ 154 w 334"/>
              <a:gd name="T31" fmla="*/ 174 h 244"/>
              <a:gd name="T32" fmla="*/ 163 w 334"/>
              <a:gd name="T33" fmla="*/ 171 h 244"/>
              <a:gd name="T34" fmla="*/ 173 w 334"/>
              <a:gd name="T35" fmla="*/ 165 h 244"/>
              <a:gd name="T36" fmla="*/ 182 w 334"/>
              <a:gd name="T37" fmla="*/ 162 h 244"/>
              <a:gd name="T38" fmla="*/ 194 w 334"/>
              <a:gd name="T39" fmla="*/ 156 h 244"/>
              <a:gd name="T40" fmla="*/ 207 w 334"/>
              <a:gd name="T41" fmla="*/ 150 h 244"/>
              <a:gd name="T42" fmla="*/ 213 w 334"/>
              <a:gd name="T43" fmla="*/ 141 h 244"/>
              <a:gd name="T44" fmla="*/ 222 w 334"/>
              <a:gd name="T45" fmla="*/ 138 h 244"/>
              <a:gd name="T46" fmla="*/ 231 w 334"/>
              <a:gd name="T47" fmla="*/ 129 h 244"/>
              <a:gd name="T48" fmla="*/ 241 w 334"/>
              <a:gd name="T49" fmla="*/ 120 h 244"/>
              <a:gd name="T50" fmla="*/ 247 w 334"/>
              <a:gd name="T51" fmla="*/ 111 h 244"/>
              <a:gd name="T52" fmla="*/ 256 w 334"/>
              <a:gd name="T53" fmla="*/ 102 h 244"/>
              <a:gd name="T54" fmla="*/ 259 w 334"/>
              <a:gd name="T55" fmla="*/ 93 h 244"/>
              <a:gd name="T56" fmla="*/ 268 w 334"/>
              <a:gd name="T57" fmla="*/ 87 h 244"/>
              <a:gd name="T58" fmla="*/ 271 w 334"/>
              <a:gd name="T59" fmla="*/ 78 h 244"/>
              <a:gd name="T60" fmla="*/ 278 w 334"/>
              <a:gd name="T61" fmla="*/ 69 h 244"/>
              <a:gd name="T62" fmla="*/ 284 w 334"/>
              <a:gd name="T63" fmla="*/ 60 h 244"/>
              <a:gd name="T64" fmla="*/ 290 w 334"/>
              <a:gd name="T65" fmla="*/ 51 h 244"/>
              <a:gd name="T66" fmla="*/ 293 w 334"/>
              <a:gd name="T67" fmla="*/ 42 h 244"/>
              <a:gd name="T68" fmla="*/ 299 w 334"/>
              <a:gd name="T69" fmla="*/ 33 h 244"/>
              <a:gd name="T70" fmla="*/ 308 w 334"/>
              <a:gd name="T71" fmla="*/ 27 h 244"/>
              <a:gd name="T72" fmla="*/ 311 w 334"/>
              <a:gd name="T73" fmla="*/ 18 h 244"/>
              <a:gd name="T74" fmla="*/ 321 w 334"/>
              <a:gd name="T75" fmla="*/ 15 h 244"/>
              <a:gd name="T76" fmla="*/ 324 w 334"/>
              <a:gd name="T77" fmla="*/ 6 h 244"/>
              <a:gd name="T78" fmla="*/ 333 w 334"/>
              <a:gd name="T79"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34" h="244">
                <a:moveTo>
                  <a:pt x="0" y="243"/>
                </a:moveTo>
                <a:lnTo>
                  <a:pt x="12" y="243"/>
                </a:lnTo>
                <a:lnTo>
                  <a:pt x="31" y="237"/>
                </a:lnTo>
                <a:lnTo>
                  <a:pt x="40" y="234"/>
                </a:lnTo>
                <a:lnTo>
                  <a:pt x="49" y="231"/>
                </a:lnTo>
                <a:lnTo>
                  <a:pt x="59" y="225"/>
                </a:lnTo>
                <a:lnTo>
                  <a:pt x="71" y="222"/>
                </a:lnTo>
                <a:lnTo>
                  <a:pt x="80" y="216"/>
                </a:lnTo>
                <a:lnTo>
                  <a:pt x="89" y="210"/>
                </a:lnTo>
                <a:lnTo>
                  <a:pt x="99" y="204"/>
                </a:lnTo>
                <a:lnTo>
                  <a:pt x="108" y="198"/>
                </a:lnTo>
                <a:lnTo>
                  <a:pt x="117" y="195"/>
                </a:lnTo>
                <a:lnTo>
                  <a:pt x="126" y="189"/>
                </a:lnTo>
                <a:lnTo>
                  <a:pt x="136" y="183"/>
                </a:lnTo>
                <a:lnTo>
                  <a:pt x="145" y="177"/>
                </a:lnTo>
                <a:lnTo>
                  <a:pt x="154" y="174"/>
                </a:lnTo>
                <a:lnTo>
                  <a:pt x="163" y="171"/>
                </a:lnTo>
                <a:lnTo>
                  <a:pt x="173" y="165"/>
                </a:lnTo>
                <a:lnTo>
                  <a:pt x="182" y="162"/>
                </a:lnTo>
                <a:lnTo>
                  <a:pt x="194" y="156"/>
                </a:lnTo>
                <a:lnTo>
                  <a:pt x="207" y="150"/>
                </a:lnTo>
                <a:lnTo>
                  <a:pt x="213" y="141"/>
                </a:lnTo>
                <a:lnTo>
                  <a:pt x="222" y="138"/>
                </a:lnTo>
                <a:lnTo>
                  <a:pt x="231" y="129"/>
                </a:lnTo>
                <a:lnTo>
                  <a:pt x="241" y="120"/>
                </a:lnTo>
                <a:lnTo>
                  <a:pt x="247" y="111"/>
                </a:lnTo>
                <a:lnTo>
                  <a:pt x="256" y="102"/>
                </a:lnTo>
                <a:lnTo>
                  <a:pt x="259" y="93"/>
                </a:lnTo>
                <a:lnTo>
                  <a:pt x="268" y="87"/>
                </a:lnTo>
                <a:lnTo>
                  <a:pt x="271" y="78"/>
                </a:lnTo>
                <a:lnTo>
                  <a:pt x="278" y="69"/>
                </a:lnTo>
                <a:lnTo>
                  <a:pt x="284" y="60"/>
                </a:lnTo>
                <a:lnTo>
                  <a:pt x="290" y="51"/>
                </a:lnTo>
                <a:lnTo>
                  <a:pt x="293" y="42"/>
                </a:lnTo>
                <a:lnTo>
                  <a:pt x="299" y="33"/>
                </a:lnTo>
                <a:lnTo>
                  <a:pt x="308" y="27"/>
                </a:lnTo>
                <a:lnTo>
                  <a:pt x="311" y="18"/>
                </a:lnTo>
                <a:lnTo>
                  <a:pt x="321" y="15"/>
                </a:lnTo>
                <a:lnTo>
                  <a:pt x="324" y="6"/>
                </a:lnTo>
                <a:lnTo>
                  <a:pt x="333" y="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12" name="Rectangle 336"/>
          <p:cNvSpPr>
            <a:spLocks noChangeArrowheads="1"/>
          </p:cNvSpPr>
          <p:nvPr/>
        </p:nvSpPr>
        <p:spPr bwMode="auto">
          <a:xfrm>
            <a:off x="559685" y="4149080"/>
            <a:ext cx="95859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主机 </a:t>
            </a:r>
            <a:r>
              <a:rPr kumimoji="1" lang="en-US" altLang="zh-CN" sz="2000" b="1">
                <a:solidFill>
                  <a:srgbClr val="000099"/>
                </a:solidFill>
                <a:latin typeface="+mn-lt"/>
                <a:ea typeface="黑体" panose="02010609060101010101" pitchFamily="2" charset="-122"/>
              </a:rPr>
              <a:t>A</a:t>
            </a:r>
          </a:p>
        </p:txBody>
      </p:sp>
      <p:sp>
        <p:nvSpPr>
          <p:cNvPr id="127313" name="Rectangle 337"/>
          <p:cNvSpPr>
            <a:spLocks noChangeArrowheads="1"/>
          </p:cNvSpPr>
          <p:nvPr/>
        </p:nvSpPr>
        <p:spPr bwMode="auto">
          <a:xfrm>
            <a:off x="8407094" y="4149080"/>
            <a:ext cx="95539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主机 </a:t>
            </a:r>
            <a:r>
              <a:rPr kumimoji="1" lang="en-US" altLang="zh-CN" sz="2000" b="1">
                <a:solidFill>
                  <a:srgbClr val="000099"/>
                </a:solidFill>
                <a:latin typeface="+mn-lt"/>
                <a:ea typeface="黑体" panose="02010609060101010101" pitchFamily="2" charset="-122"/>
              </a:rPr>
              <a:t>B</a:t>
            </a:r>
          </a:p>
        </p:txBody>
      </p:sp>
      <p:sp>
        <p:nvSpPr>
          <p:cNvPr id="127314" name="Freeform 338"/>
          <p:cNvSpPr/>
          <p:nvPr/>
        </p:nvSpPr>
        <p:spPr bwMode="auto">
          <a:xfrm>
            <a:off x="1060144" y="2459038"/>
            <a:ext cx="7943718" cy="1618034"/>
          </a:xfrm>
          <a:custGeom>
            <a:avLst/>
            <a:gdLst>
              <a:gd name="T0" fmla="*/ 0 w 4272"/>
              <a:gd name="T1" fmla="*/ 0 h 1138"/>
              <a:gd name="T2" fmla="*/ 0 w 4272"/>
              <a:gd name="T3" fmla="*/ 996 h 1138"/>
              <a:gd name="T4" fmla="*/ 9 w 4272"/>
              <a:gd name="T5" fmla="*/ 1056 h 1138"/>
              <a:gd name="T6" fmla="*/ 36 w 4272"/>
              <a:gd name="T7" fmla="*/ 1094 h 1138"/>
              <a:gd name="T8" fmla="*/ 75 w 4272"/>
              <a:gd name="T9" fmla="*/ 1110 h 1138"/>
              <a:gd name="T10" fmla="*/ 127 w 4272"/>
              <a:gd name="T11" fmla="*/ 1116 h 1138"/>
              <a:gd name="T12" fmla="*/ 1211 w 4272"/>
              <a:gd name="T13" fmla="*/ 1116 h 1138"/>
              <a:gd name="T14" fmla="*/ 1250 w 4272"/>
              <a:gd name="T15" fmla="*/ 1116 h 1138"/>
              <a:gd name="T16" fmla="*/ 1287 w 4272"/>
              <a:gd name="T17" fmla="*/ 1100 h 1138"/>
              <a:gd name="T18" fmla="*/ 1305 w 4272"/>
              <a:gd name="T19" fmla="*/ 1056 h 1138"/>
              <a:gd name="T20" fmla="*/ 1308 w 4272"/>
              <a:gd name="T21" fmla="*/ 1022 h 1138"/>
              <a:gd name="T22" fmla="*/ 1308 w 4272"/>
              <a:gd name="T23" fmla="*/ 307 h 1138"/>
              <a:gd name="T24" fmla="*/ 1311 w 4272"/>
              <a:gd name="T25" fmla="*/ 261 h 1138"/>
              <a:gd name="T26" fmla="*/ 1376 w 4272"/>
              <a:gd name="T27" fmla="*/ 191 h 1138"/>
              <a:gd name="T28" fmla="*/ 1620 w 4272"/>
              <a:gd name="T29" fmla="*/ 191 h 1138"/>
              <a:gd name="T30" fmla="*/ 1676 w 4272"/>
              <a:gd name="T31" fmla="*/ 252 h 1138"/>
              <a:gd name="T32" fmla="*/ 1680 w 4272"/>
              <a:gd name="T33" fmla="*/ 280 h 1138"/>
              <a:gd name="T34" fmla="*/ 1680 w 4272"/>
              <a:gd name="T35" fmla="*/ 1014 h 1138"/>
              <a:gd name="T36" fmla="*/ 1683 w 4272"/>
              <a:gd name="T37" fmla="*/ 1047 h 1138"/>
              <a:gd name="T38" fmla="*/ 1701 w 4272"/>
              <a:gd name="T39" fmla="*/ 1100 h 1138"/>
              <a:gd name="T40" fmla="*/ 1755 w 4272"/>
              <a:gd name="T41" fmla="*/ 1116 h 1138"/>
              <a:gd name="T42" fmla="*/ 1808 w 4272"/>
              <a:gd name="T43" fmla="*/ 1116 h 1138"/>
              <a:gd name="T44" fmla="*/ 2486 w 4272"/>
              <a:gd name="T45" fmla="*/ 1116 h 1138"/>
              <a:gd name="T46" fmla="*/ 2564 w 4272"/>
              <a:gd name="T47" fmla="*/ 1116 h 1138"/>
              <a:gd name="T48" fmla="*/ 2600 w 4272"/>
              <a:gd name="T49" fmla="*/ 1091 h 1138"/>
              <a:gd name="T50" fmla="*/ 2608 w 4272"/>
              <a:gd name="T51" fmla="*/ 999 h 1138"/>
              <a:gd name="T52" fmla="*/ 2608 w 4272"/>
              <a:gd name="T53" fmla="*/ 264 h 1138"/>
              <a:gd name="T54" fmla="*/ 2616 w 4272"/>
              <a:gd name="T55" fmla="*/ 227 h 1138"/>
              <a:gd name="T56" fmla="*/ 2676 w 4272"/>
              <a:gd name="T57" fmla="*/ 191 h 1138"/>
              <a:gd name="T58" fmla="*/ 2868 w 4272"/>
              <a:gd name="T59" fmla="*/ 195 h 1138"/>
              <a:gd name="T60" fmla="*/ 2928 w 4272"/>
              <a:gd name="T61" fmla="*/ 251 h 1138"/>
              <a:gd name="T62" fmla="*/ 2928 w 4272"/>
              <a:gd name="T63" fmla="*/ 280 h 1138"/>
              <a:gd name="T64" fmla="*/ 2928 w 4272"/>
              <a:gd name="T65" fmla="*/ 1002 h 1138"/>
              <a:gd name="T66" fmla="*/ 2944 w 4272"/>
              <a:gd name="T67" fmla="*/ 1087 h 1138"/>
              <a:gd name="T68" fmla="*/ 3014 w 4272"/>
              <a:gd name="T69" fmla="*/ 1116 h 1138"/>
              <a:gd name="T70" fmla="*/ 3071 w 4272"/>
              <a:gd name="T71" fmla="*/ 1116 h 1138"/>
              <a:gd name="T72" fmla="*/ 4117 w 4272"/>
              <a:gd name="T73" fmla="*/ 1116 h 1138"/>
              <a:gd name="T74" fmla="*/ 4190 w 4272"/>
              <a:gd name="T75" fmla="*/ 1116 h 1138"/>
              <a:gd name="T76" fmla="*/ 4251 w 4272"/>
              <a:gd name="T77" fmla="*/ 1097 h 1138"/>
              <a:gd name="T78" fmla="*/ 4269 w 4272"/>
              <a:gd name="T79" fmla="*/ 1044 h 1138"/>
              <a:gd name="T80" fmla="*/ 4271 w 4272"/>
              <a:gd name="T81" fmla="*/ 994 h 1138"/>
              <a:gd name="T82" fmla="*/ 4272 w 4272"/>
              <a:gd name="T83" fmla="*/ 0 h 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2" h="1138">
                <a:moveTo>
                  <a:pt x="0" y="0"/>
                </a:moveTo>
                <a:lnTo>
                  <a:pt x="0" y="996"/>
                </a:lnTo>
                <a:lnTo>
                  <a:pt x="9" y="1056"/>
                </a:lnTo>
                <a:lnTo>
                  <a:pt x="36" y="1094"/>
                </a:lnTo>
                <a:lnTo>
                  <a:pt x="75" y="1110"/>
                </a:lnTo>
                <a:lnTo>
                  <a:pt x="127" y="1116"/>
                </a:lnTo>
                <a:lnTo>
                  <a:pt x="1211" y="1116"/>
                </a:lnTo>
                <a:lnTo>
                  <a:pt x="1250" y="1116"/>
                </a:lnTo>
                <a:lnTo>
                  <a:pt x="1287" y="1100"/>
                </a:lnTo>
                <a:lnTo>
                  <a:pt x="1305" y="1056"/>
                </a:lnTo>
                <a:lnTo>
                  <a:pt x="1308" y="1022"/>
                </a:lnTo>
                <a:lnTo>
                  <a:pt x="1308" y="307"/>
                </a:lnTo>
                <a:lnTo>
                  <a:pt x="1311" y="261"/>
                </a:lnTo>
                <a:cubicBezTo>
                  <a:pt x="1322" y="241"/>
                  <a:pt x="1325" y="202"/>
                  <a:pt x="1376" y="191"/>
                </a:cubicBezTo>
                <a:cubicBezTo>
                  <a:pt x="1430" y="181"/>
                  <a:pt x="1567" y="182"/>
                  <a:pt x="1620" y="191"/>
                </a:cubicBezTo>
                <a:cubicBezTo>
                  <a:pt x="1673" y="200"/>
                  <a:pt x="1669" y="238"/>
                  <a:pt x="1676" y="252"/>
                </a:cubicBezTo>
                <a:lnTo>
                  <a:pt x="1680" y="280"/>
                </a:lnTo>
                <a:lnTo>
                  <a:pt x="1680" y="1014"/>
                </a:lnTo>
                <a:lnTo>
                  <a:pt x="1683" y="1047"/>
                </a:lnTo>
                <a:lnTo>
                  <a:pt x="1701" y="1100"/>
                </a:lnTo>
                <a:lnTo>
                  <a:pt x="1755" y="1116"/>
                </a:lnTo>
                <a:lnTo>
                  <a:pt x="1808" y="1116"/>
                </a:lnTo>
                <a:lnTo>
                  <a:pt x="2486" y="1116"/>
                </a:lnTo>
                <a:lnTo>
                  <a:pt x="2564" y="1116"/>
                </a:lnTo>
                <a:cubicBezTo>
                  <a:pt x="2583" y="1112"/>
                  <a:pt x="2593" y="1111"/>
                  <a:pt x="2600" y="1091"/>
                </a:cubicBezTo>
                <a:cubicBezTo>
                  <a:pt x="2607" y="1072"/>
                  <a:pt x="2610" y="1138"/>
                  <a:pt x="2608" y="999"/>
                </a:cubicBezTo>
                <a:lnTo>
                  <a:pt x="2608" y="264"/>
                </a:lnTo>
                <a:lnTo>
                  <a:pt x="2616" y="227"/>
                </a:lnTo>
                <a:cubicBezTo>
                  <a:pt x="2627" y="215"/>
                  <a:pt x="2634" y="196"/>
                  <a:pt x="2676" y="191"/>
                </a:cubicBezTo>
                <a:cubicBezTo>
                  <a:pt x="2721" y="184"/>
                  <a:pt x="2824" y="187"/>
                  <a:pt x="2868" y="195"/>
                </a:cubicBezTo>
                <a:cubicBezTo>
                  <a:pt x="2912" y="203"/>
                  <a:pt x="2925" y="238"/>
                  <a:pt x="2928" y="251"/>
                </a:cubicBezTo>
                <a:lnTo>
                  <a:pt x="2928" y="280"/>
                </a:lnTo>
                <a:cubicBezTo>
                  <a:pt x="2928" y="280"/>
                  <a:pt x="2925" y="867"/>
                  <a:pt x="2928" y="1002"/>
                </a:cubicBezTo>
                <a:cubicBezTo>
                  <a:pt x="2930" y="1136"/>
                  <a:pt x="2930" y="1068"/>
                  <a:pt x="2944" y="1087"/>
                </a:cubicBezTo>
                <a:cubicBezTo>
                  <a:pt x="2958" y="1107"/>
                  <a:pt x="2995" y="1113"/>
                  <a:pt x="3014" y="1116"/>
                </a:cubicBezTo>
                <a:lnTo>
                  <a:pt x="3071" y="1116"/>
                </a:lnTo>
                <a:lnTo>
                  <a:pt x="4117" y="1116"/>
                </a:lnTo>
                <a:lnTo>
                  <a:pt x="4190" y="1116"/>
                </a:lnTo>
                <a:lnTo>
                  <a:pt x="4251" y="1097"/>
                </a:lnTo>
                <a:lnTo>
                  <a:pt x="4269" y="1044"/>
                </a:lnTo>
                <a:lnTo>
                  <a:pt x="4271" y="994"/>
                </a:lnTo>
                <a:lnTo>
                  <a:pt x="4272" y="0"/>
                </a:lnTo>
              </a:path>
            </a:pathLst>
          </a:custGeom>
          <a:noFill/>
          <a:ln w="76200" cap="flat" cmpd="sng">
            <a:solidFill>
              <a:srgbClr val="FF0000"/>
            </a:solidFill>
            <a:prstDash val="sysDot"/>
            <a:round/>
            <a:headEnd type="none" w="med" len="lg"/>
            <a:tailEnd type="non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15" name="Rectangle 339"/>
          <p:cNvSpPr>
            <a:spLocks noChangeArrowheads="1"/>
          </p:cNvSpPr>
          <p:nvPr/>
        </p:nvSpPr>
        <p:spPr bwMode="auto">
          <a:xfrm>
            <a:off x="2086860" y="1201738"/>
            <a:ext cx="120866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应用进程</a:t>
            </a:r>
          </a:p>
        </p:txBody>
      </p:sp>
      <p:sp>
        <p:nvSpPr>
          <p:cNvPr id="127316" name="Freeform 340"/>
          <p:cNvSpPr/>
          <p:nvPr/>
        </p:nvSpPr>
        <p:spPr bwMode="auto">
          <a:xfrm>
            <a:off x="7710578" y="1492251"/>
            <a:ext cx="583009" cy="161925"/>
          </a:xfrm>
          <a:custGeom>
            <a:avLst/>
            <a:gdLst>
              <a:gd name="T0" fmla="*/ 0 w 297"/>
              <a:gd name="T1" fmla="*/ 0 h 105"/>
              <a:gd name="T2" fmla="*/ 297 w 297"/>
              <a:gd name="T3" fmla="*/ 105 h 105"/>
            </a:gdLst>
            <a:ahLst/>
            <a:cxnLst>
              <a:cxn ang="0">
                <a:pos x="T0" y="T1"/>
              </a:cxn>
              <a:cxn ang="0">
                <a:pos x="T2" y="T3"/>
              </a:cxn>
            </a:cxnLst>
            <a:rect l="0" t="0" r="r" b="b"/>
            <a:pathLst>
              <a:path w="297" h="105">
                <a:moveTo>
                  <a:pt x="0" y="0"/>
                </a:moveTo>
                <a:lnTo>
                  <a:pt x="297" y="105"/>
                </a:lnTo>
              </a:path>
            </a:pathLst>
          </a:custGeom>
          <a:noFill/>
          <a:ln w="28575" cmpd="sng">
            <a:solidFill>
              <a:srgbClr val="333399"/>
            </a:solidFill>
            <a:round/>
            <a:tailEnd type="triangle" w="med"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17" name="Rectangle 341"/>
          <p:cNvSpPr>
            <a:spLocks noChangeArrowheads="1"/>
          </p:cNvSpPr>
          <p:nvPr/>
        </p:nvSpPr>
        <p:spPr bwMode="auto">
          <a:xfrm>
            <a:off x="6537681" y="1201738"/>
            <a:ext cx="1208665"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应用进程</a:t>
            </a:r>
          </a:p>
        </p:txBody>
      </p:sp>
      <p:sp>
        <p:nvSpPr>
          <p:cNvPr id="127318" name="AutoShape 342"/>
          <p:cNvSpPr>
            <a:spLocks noChangeArrowheads="1"/>
          </p:cNvSpPr>
          <p:nvPr/>
        </p:nvSpPr>
        <p:spPr bwMode="auto">
          <a:xfrm>
            <a:off x="1858128" y="2016125"/>
            <a:ext cx="6299597" cy="368300"/>
          </a:xfrm>
          <a:prstGeom prst="leftRightArrow">
            <a:avLst>
              <a:gd name="adj1" fmla="val 59167"/>
              <a:gd name="adj2" fmla="val 215634"/>
            </a:avLst>
          </a:prstGeom>
          <a:solidFill>
            <a:srgbClr val="99FF66"/>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19" name="Rectangle 343"/>
          <p:cNvSpPr>
            <a:spLocks noChangeArrowheads="1"/>
          </p:cNvSpPr>
          <p:nvPr/>
        </p:nvSpPr>
        <p:spPr bwMode="auto">
          <a:xfrm>
            <a:off x="3307912" y="4428480"/>
            <a:ext cx="121668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路由器 </a:t>
            </a:r>
            <a:r>
              <a:rPr kumimoji="1" lang="en-US" altLang="zh-CN" sz="2000" b="1">
                <a:solidFill>
                  <a:srgbClr val="000099"/>
                </a:solidFill>
                <a:latin typeface="+mn-lt"/>
                <a:ea typeface="黑体" panose="02010609060101010101" pitchFamily="2" charset="-122"/>
              </a:rPr>
              <a:t>1</a:t>
            </a:r>
          </a:p>
        </p:txBody>
      </p:sp>
      <p:pic>
        <p:nvPicPr>
          <p:cNvPr id="127320" name="Picture 34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2181" y="4776143"/>
            <a:ext cx="784225" cy="43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127321" name="Rectangle 345"/>
          <p:cNvSpPr>
            <a:spLocks noChangeArrowheads="1"/>
          </p:cNvSpPr>
          <p:nvPr/>
        </p:nvSpPr>
        <p:spPr bwMode="auto">
          <a:xfrm>
            <a:off x="5698422" y="4428480"/>
            <a:ext cx="121668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路由器 </a:t>
            </a:r>
            <a:r>
              <a:rPr kumimoji="1" lang="en-US" altLang="zh-CN" sz="2000" b="1">
                <a:solidFill>
                  <a:srgbClr val="000099"/>
                </a:solidFill>
                <a:latin typeface="+mn-lt"/>
                <a:ea typeface="黑体" panose="02010609060101010101" pitchFamily="2" charset="-122"/>
              </a:rPr>
              <a:t>2</a:t>
            </a:r>
          </a:p>
        </p:txBody>
      </p:sp>
      <p:sp>
        <p:nvSpPr>
          <p:cNvPr id="127322" name="Oval 346"/>
          <p:cNvSpPr>
            <a:spLocks noChangeArrowheads="1"/>
          </p:cNvSpPr>
          <p:nvPr/>
        </p:nvSpPr>
        <p:spPr bwMode="auto">
          <a:xfrm>
            <a:off x="585482" y="4625331"/>
            <a:ext cx="684477" cy="314325"/>
          </a:xfrm>
          <a:prstGeom prst="ellipse">
            <a:avLst/>
          </a:prstGeom>
          <a:solidFill>
            <a:srgbClr val="FFCCFF"/>
          </a:solid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23" name="Rectangle 347"/>
          <p:cNvSpPr>
            <a:spLocks noChangeArrowheads="1"/>
          </p:cNvSpPr>
          <p:nvPr/>
        </p:nvSpPr>
        <p:spPr bwMode="auto">
          <a:xfrm>
            <a:off x="633635" y="4574530"/>
            <a:ext cx="63479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AP</a:t>
            </a:r>
            <a:r>
              <a:rPr kumimoji="1" lang="en-US" altLang="zh-CN" sz="2000" b="1" baseline="-25000">
                <a:solidFill>
                  <a:srgbClr val="000099"/>
                </a:solidFill>
                <a:latin typeface="+mn-lt"/>
                <a:ea typeface="黑体" panose="02010609060101010101" pitchFamily="2" charset="-122"/>
              </a:rPr>
              <a:t>1</a:t>
            </a:r>
            <a:endParaRPr kumimoji="1" lang="en-US" altLang="zh-CN" sz="2000" b="1">
              <a:solidFill>
                <a:srgbClr val="000099"/>
              </a:solidFill>
              <a:latin typeface="+mn-lt"/>
              <a:ea typeface="黑体" panose="02010609060101010101" pitchFamily="2" charset="-122"/>
            </a:endParaRPr>
          </a:p>
        </p:txBody>
      </p:sp>
      <p:sp>
        <p:nvSpPr>
          <p:cNvPr id="127324" name="Oval 348"/>
          <p:cNvSpPr>
            <a:spLocks noChangeArrowheads="1"/>
          </p:cNvSpPr>
          <p:nvPr/>
        </p:nvSpPr>
        <p:spPr bwMode="auto">
          <a:xfrm>
            <a:off x="8919592" y="1376363"/>
            <a:ext cx="684477" cy="355600"/>
          </a:xfrm>
          <a:prstGeom prst="ellipse">
            <a:avLst/>
          </a:prstGeom>
          <a:solidFill>
            <a:srgbClr val="FFCCFF"/>
          </a:solid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25" name="Line 349"/>
          <p:cNvSpPr>
            <a:spLocks noChangeShapeType="1"/>
          </p:cNvSpPr>
          <p:nvPr/>
        </p:nvSpPr>
        <p:spPr bwMode="auto">
          <a:xfrm rot="5400000">
            <a:off x="3340455" y="3409950"/>
            <a:ext cx="94615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26" name="Line 350"/>
          <p:cNvSpPr>
            <a:spLocks noChangeShapeType="1"/>
          </p:cNvSpPr>
          <p:nvPr/>
        </p:nvSpPr>
        <p:spPr bwMode="auto">
          <a:xfrm rot="5400000">
            <a:off x="5713371" y="3407569"/>
            <a:ext cx="95726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pic>
        <p:nvPicPr>
          <p:cNvPr id="127327" name="Picture 35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07436" y="4688831"/>
            <a:ext cx="980281"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7328" name="Rectangle 352"/>
          <p:cNvSpPr>
            <a:spLocks noChangeArrowheads="1"/>
          </p:cNvSpPr>
          <p:nvPr/>
        </p:nvSpPr>
        <p:spPr bwMode="auto">
          <a:xfrm>
            <a:off x="6983106" y="4769792"/>
            <a:ext cx="80631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LAN</a:t>
            </a:r>
            <a:r>
              <a:rPr kumimoji="1" lang="en-US" altLang="zh-CN" sz="2000" b="1" baseline="-25000">
                <a:solidFill>
                  <a:srgbClr val="000099"/>
                </a:solidFill>
                <a:latin typeface="+mn-lt"/>
                <a:ea typeface="黑体" panose="02010609060101010101" pitchFamily="2" charset="-122"/>
              </a:rPr>
              <a:t>2</a:t>
            </a:r>
            <a:endParaRPr kumimoji="1" lang="en-US" altLang="zh-CN" sz="2000" b="1">
              <a:solidFill>
                <a:srgbClr val="000099"/>
              </a:solidFill>
              <a:latin typeface="+mn-lt"/>
              <a:ea typeface="黑体" panose="02010609060101010101" pitchFamily="2" charset="-122"/>
            </a:endParaRPr>
          </a:p>
        </p:txBody>
      </p:sp>
      <p:pic>
        <p:nvPicPr>
          <p:cNvPr id="127329" name="Picture 353"/>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6288" y="4688831"/>
            <a:ext cx="1071431"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7330" name="Rectangle 354"/>
          <p:cNvSpPr>
            <a:spLocks noChangeArrowheads="1"/>
          </p:cNvSpPr>
          <p:nvPr/>
        </p:nvSpPr>
        <p:spPr bwMode="auto">
          <a:xfrm>
            <a:off x="4620112" y="4780905"/>
            <a:ext cx="78252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WAN</a:t>
            </a:r>
          </a:p>
        </p:txBody>
      </p:sp>
      <p:sp>
        <p:nvSpPr>
          <p:cNvPr id="127331" name="Oval 355"/>
          <p:cNvSpPr>
            <a:spLocks noChangeArrowheads="1"/>
          </p:cNvSpPr>
          <p:nvPr/>
        </p:nvSpPr>
        <p:spPr bwMode="auto">
          <a:xfrm>
            <a:off x="1796214" y="4909493"/>
            <a:ext cx="166820" cy="138113"/>
          </a:xfrm>
          <a:prstGeom prst="ellipse">
            <a:avLst/>
          </a:prstGeom>
          <a:solidFill>
            <a:schemeClr val="bg1"/>
          </a:solidFill>
          <a:ln w="28575">
            <a:solidFill>
              <a:srgbClr val="333399"/>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32" name="Oval 356"/>
          <p:cNvSpPr>
            <a:spLocks noChangeArrowheads="1"/>
          </p:cNvSpPr>
          <p:nvPr/>
        </p:nvSpPr>
        <p:spPr bwMode="auto">
          <a:xfrm>
            <a:off x="568284" y="4995218"/>
            <a:ext cx="686197" cy="314325"/>
          </a:xfrm>
          <a:prstGeom prst="ellipse">
            <a:avLst/>
          </a:prstGeom>
          <a:solidFill>
            <a:srgbClr val="FFCCFF"/>
          </a:solid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33" name="Rectangle 357"/>
          <p:cNvSpPr>
            <a:spLocks noChangeArrowheads="1"/>
          </p:cNvSpPr>
          <p:nvPr/>
        </p:nvSpPr>
        <p:spPr bwMode="auto">
          <a:xfrm>
            <a:off x="588921" y="4944417"/>
            <a:ext cx="63479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AP</a:t>
            </a:r>
            <a:r>
              <a:rPr kumimoji="1" lang="en-US" altLang="zh-CN" sz="2000" b="1" baseline="-25000">
                <a:solidFill>
                  <a:srgbClr val="000099"/>
                </a:solidFill>
                <a:latin typeface="+mn-lt"/>
                <a:ea typeface="黑体" panose="02010609060101010101" pitchFamily="2" charset="-122"/>
              </a:rPr>
              <a:t>2</a:t>
            </a:r>
            <a:endParaRPr kumimoji="1" lang="en-US" altLang="zh-CN" sz="2000" b="1">
              <a:solidFill>
                <a:srgbClr val="000099"/>
              </a:solidFill>
              <a:latin typeface="+mn-lt"/>
              <a:ea typeface="黑体" panose="02010609060101010101" pitchFamily="2" charset="-122"/>
            </a:endParaRPr>
          </a:p>
        </p:txBody>
      </p:sp>
      <p:sp>
        <p:nvSpPr>
          <p:cNvPr id="127334" name="Rectangle 358"/>
          <p:cNvSpPr>
            <a:spLocks noChangeArrowheads="1"/>
          </p:cNvSpPr>
          <p:nvPr/>
        </p:nvSpPr>
        <p:spPr bwMode="auto">
          <a:xfrm flipH="1">
            <a:off x="8157724" y="4515793"/>
            <a:ext cx="1568450" cy="885825"/>
          </a:xfrm>
          <a:prstGeom prst="rect">
            <a:avLst/>
          </a:prstGeom>
          <a:solidFill>
            <a:srgbClr val="FFFF99"/>
          </a:solidFill>
          <a:ln w="19050">
            <a:solidFill>
              <a:srgbClr val="333399"/>
            </a:solidFill>
            <a:miter lim="800000"/>
          </a:ln>
          <a:effectLst>
            <a:outerShdw dist="35921" dir="2700000" algn="ctr" rotWithShape="0">
              <a:schemeClr val="bg2"/>
            </a:outerShdw>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127335" name="Freeform 359"/>
          <p:cNvSpPr/>
          <p:nvPr/>
        </p:nvSpPr>
        <p:spPr bwMode="auto">
          <a:xfrm flipH="1">
            <a:off x="8157725" y="4809480"/>
            <a:ext cx="710273" cy="165100"/>
          </a:xfrm>
          <a:custGeom>
            <a:avLst/>
            <a:gdLst>
              <a:gd name="T0" fmla="*/ 0 w 382"/>
              <a:gd name="T1" fmla="*/ 0 h 277"/>
              <a:gd name="T2" fmla="*/ 9 w 382"/>
              <a:gd name="T3" fmla="*/ 0 h 277"/>
              <a:gd name="T4" fmla="*/ 18 w 382"/>
              <a:gd name="T5" fmla="*/ 6 h 277"/>
              <a:gd name="T6" fmla="*/ 27 w 382"/>
              <a:gd name="T7" fmla="*/ 6 h 277"/>
              <a:gd name="T8" fmla="*/ 36 w 382"/>
              <a:gd name="T9" fmla="*/ 9 h 277"/>
              <a:gd name="T10" fmla="*/ 48 w 382"/>
              <a:gd name="T11" fmla="*/ 12 h 277"/>
              <a:gd name="T12" fmla="*/ 57 w 382"/>
              <a:gd name="T13" fmla="*/ 15 h 277"/>
              <a:gd name="T14" fmla="*/ 66 w 382"/>
              <a:gd name="T15" fmla="*/ 18 h 277"/>
              <a:gd name="T16" fmla="*/ 75 w 382"/>
              <a:gd name="T17" fmla="*/ 21 h 277"/>
              <a:gd name="T18" fmla="*/ 84 w 382"/>
              <a:gd name="T19" fmla="*/ 24 h 277"/>
              <a:gd name="T20" fmla="*/ 93 w 382"/>
              <a:gd name="T21" fmla="*/ 30 h 277"/>
              <a:gd name="T22" fmla="*/ 102 w 382"/>
              <a:gd name="T23" fmla="*/ 33 h 277"/>
              <a:gd name="T24" fmla="*/ 111 w 382"/>
              <a:gd name="T25" fmla="*/ 36 h 277"/>
              <a:gd name="T26" fmla="*/ 120 w 382"/>
              <a:gd name="T27" fmla="*/ 42 h 277"/>
              <a:gd name="T28" fmla="*/ 132 w 382"/>
              <a:gd name="T29" fmla="*/ 45 h 277"/>
              <a:gd name="T30" fmla="*/ 144 w 382"/>
              <a:gd name="T31" fmla="*/ 54 h 277"/>
              <a:gd name="T32" fmla="*/ 153 w 382"/>
              <a:gd name="T33" fmla="*/ 57 h 277"/>
              <a:gd name="T34" fmla="*/ 162 w 382"/>
              <a:gd name="T35" fmla="*/ 66 h 277"/>
              <a:gd name="T36" fmla="*/ 171 w 382"/>
              <a:gd name="T37" fmla="*/ 66 h 277"/>
              <a:gd name="T38" fmla="*/ 180 w 382"/>
              <a:gd name="T39" fmla="*/ 72 h 277"/>
              <a:gd name="T40" fmla="*/ 192 w 382"/>
              <a:gd name="T41" fmla="*/ 78 h 277"/>
              <a:gd name="T42" fmla="*/ 213 w 382"/>
              <a:gd name="T43" fmla="*/ 84 h 277"/>
              <a:gd name="T44" fmla="*/ 225 w 382"/>
              <a:gd name="T45" fmla="*/ 90 h 277"/>
              <a:gd name="T46" fmla="*/ 234 w 382"/>
              <a:gd name="T47" fmla="*/ 96 h 277"/>
              <a:gd name="T48" fmla="*/ 243 w 382"/>
              <a:gd name="T49" fmla="*/ 105 h 277"/>
              <a:gd name="T50" fmla="*/ 252 w 382"/>
              <a:gd name="T51" fmla="*/ 111 h 277"/>
              <a:gd name="T52" fmla="*/ 261 w 382"/>
              <a:gd name="T53" fmla="*/ 117 h 277"/>
              <a:gd name="T54" fmla="*/ 267 w 382"/>
              <a:gd name="T55" fmla="*/ 126 h 277"/>
              <a:gd name="T56" fmla="*/ 276 w 382"/>
              <a:gd name="T57" fmla="*/ 132 h 277"/>
              <a:gd name="T58" fmla="*/ 285 w 382"/>
              <a:gd name="T59" fmla="*/ 138 h 277"/>
              <a:gd name="T60" fmla="*/ 294 w 382"/>
              <a:gd name="T61" fmla="*/ 144 h 277"/>
              <a:gd name="T62" fmla="*/ 300 w 382"/>
              <a:gd name="T63" fmla="*/ 153 h 277"/>
              <a:gd name="T64" fmla="*/ 303 w 382"/>
              <a:gd name="T65" fmla="*/ 162 h 277"/>
              <a:gd name="T66" fmla="*/ 312 w 382"/>
              <a:gd name="T67" fmla="*/ 168 h 277"/>
              <a:gd name="T68" fmla="*/ 321 w 382"/>
              <a:gd name="T69" fmla="*/ 177 h 277"/>
              <a:gd name="T70" fmla="*/ 333 w 382"/>
              <a:gd name="T71" fmla="*/ 186 h 277"/>
              <a:gd name="T72" fmla="*/ 345 w 382"/>
              <a:gd name="T73" fmla="*/ 195 h 277"/>
              <a:gd name="T74" fmla="*/ 348 w 382"/>
              <a:gd name="T75" fmla="*/ 204 h 277"/>
              <a:gd name="T76" fmla="*/ 357 w 382"/>
              <a:gd name="T77" fmla="*/ 210 h 277"/>
              <a:gd name="T78" fmla="*/ 360 w 382"/>
              <a:gd name="T79" fmla="*/ 219 h 277"/>
              <a:gd name="T80" fmla="*/ 366 w 382"/>
              <a:gd name="T81" fmla="*/ 228 h 277"/>
              <a:gd name="T82" fmla="*/ 369 w 382"/>
              <a:gd name="T83" fmla="*/ 237 h 277"/>
              <a:gd name="T84" fmla="*/ 372 w 382"/>
              <a:gd name="T85" fmla="*/ 246 h 277"/>
              <a:gd name="T86" fmla="*/ 372 w 382"/>
              <a:gd name="T87" fmla="*/ 258 h 277"/>
              <a:gd name="T88" fmla="*/ 378 w 382"/>
              <a:gd name="T89" fmla="*/ 267 h 277"/>
              <a:gd name="T90" fmla="*/ 381 w 382"/>
              <a:gd name="T91" fmla="*/ 27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82" h="277">
                <a:moveTo>
                  <a:pt x="0" y="0"/>
                </a:moveTo>
                <a:lnTo>
                  <a:pt x="9" y="0"/>
                </a:lnTo>
                <a:lnTo>
                  <a:pt x="18" y="6"/>
                </a:lnTo>
                <a:lnTo>
                  <a:pt x="27" y="6"/>
                </a:lnTo>
                <a:lnTo>
                  <a:pt x="36" y="9"/>
                </a:lnTo>
                <a:lnTo>
                  <a:pt x="48" y="12"/>
                </a:lnTo>
                <a:lnTo>
                  <a:pt x="57" y="15"/>
                </a:lnTo>
                <a:lnTo>
                  <a:pt x="66" y="18"/>
                </a:lnTo>
                <a:lnTo>
                  <a:pt x="75" y="21"/>
                </a:lnTo>
                <a:lnTo>
                  <a:pt x="84" y="24"/>
                </a:lnTo>
                <a:lnTo>
                  <a:pt x="93" y="30"/>
                </a:lnTo>
                <a:lnTo>
                  <a:pt x="102" y="33"/>
                </a:lnTo>
                <a:lnTo>
                  <a:pt x="111" y="36"/>
                </a:lnTo>
                <a:lnTo>
                  <a:pt x="120" y="42"/>
                </a:lnTo>
                <a:lnTo>
                  <a:pt x="132" y="45"/>
                </a:lnTo>
                <a:lnTo>
                  <a:pt x="144" y="54"/>
                </a:lnTo>
                <a:lnTo>
                  <a:pt x="153" y="57"/>
                </a:lnTo>
                <a:lnTo>
                  <a:pt x="162" y="66"/>
                </a:lnTo>
                <a:lnTo>
                  <a:pt x="171" y="66"/>
                </a:lnTo>
                <a:lnTo>
                  <a:pt x="180" y="72"/>
                </a:lnTo>
                <a:lnTo>
                  <a:pt x="192" y="78"/>
                </a:lnTo>
                <a:lnTo>
                  <a:pt x="213" y="84"/>
                </a:lnTo>
                <a:lnTo>
                  <a:pt x="225" y="90"/>
                </a:lnTo>
                <a:lnTo>
                  <a:pt x="234" y="96"/>
                </a:lnTo>
                <a:lnTo>
                  <a:pt x="243" y="105"/>
                </a:lnTo>
                <a:lnTo>
                  <a:pt x="252" y="111"/>
                </a:lnTo>
                <a:lnTo>
                  <a:pt x="261" y="117"/>
                </a:lnTo>
                <a:lnTo>
                  <a:pt x="267" y="126"/>
                </a:lnTo>
                <a:lnTo>
                  <a:pt x="276" y="132"/>
                </a:lnTo>
                <a:lnTo>
                  <a:pt x="285" y="138"/>
                </a:lnTo>
                <a:lnTo>
                  <a:pt x="294" y="144"/>
                </a:lnTo>
                <a:lnTo>
                  <a:pt x="300" y="153"/>
                </a:lnTo>
                <a:lnTo>
                  <a:pt x="303" y="162"/>
                </a:lnTo>
                <a:lnTo>
                  <a:pt x="312" y="168"/>
                </a:lnTo>
                <a:lnTo>
                  <a:pt x="321" y="177"/>
                </a:lnTo>
                <a:lnTo>
                  <a:pt x="333" y="186"/>
                </a:lnTo>
                <a:lnTo>
                  <a:pt x="345" y="195"/>
                </a:lnTo>
                <a:lnTo>
                  <a:pt x="348" y="204"/>
                </a:lnTo>
                <a:lnTo>
                  <a:pt x="357" y="210"/>
                </a:lnTo>
                <a:lnTo>
                  <a:pt x="360" y="219"/>
                </a:lnTo>
                <a:lnTo>
                  <a:pt x="366" y="228"/>
                </a:lnTo>
                <a:lnTo>
                  <a:pt x="369" y="237"/>
                </a:lnTo>
                <a:lnTo>
                  <a:pt x="372" y="246"/>
                </a:lnTo>
                <a:lnTo>
                  <a:pt x="372" y="258"/>
                </a:lnTo>
                <a:lnTo>
                  <a:pt x="378" y="267"/>
                </a:lnTo>
                <a:lnTo>
                  <a:pt x="381" y="276"/>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36" name="Freeform 360"/>
          <p:cNvSpPr/>
          <p:nvPr/>
        </p:nvSpPr>
        <p:spPr bwMode="auto">
          <a:xfrm flipH="1">
            <a:off x="8157724" y="4996805"/>
            <a:ext cx="770467" cy="184150"/>
          </a:xfrm>
          <a:custGeom>
            <a:avLst/>
            <a:gdLst>
              <a:gd name="T0" fmla="*/ 0 w 334"/>
              <a:gd name="T1" fmla="*/ 243 h 244"/>
              <a:gd name="T2" fmla="*/ 12 w 334"/>
              <a:gd name="T3" fmla="*/ 243 h 244"/>
              <a:gd name="T4" fmla="*/ 31 w 334"/>
              <a:gd name="T5" fmla="*/ 237 h 244"/>
              <a:gd name="T6" fmla="*/ 40 w 334"/>
              <a:gd name="T7" fmla="*/ 234 h 244"/>
              <a:gd name="T8" fmla="*/ 49 w 334"/>
              <a:gd name="T9" fmla="*/ 231 h 244"/>
              <a:gd name="T10" fmla="*/ 59 w 334"/>
              <a:gd name="T11" fmla="*/ 225 h 244"/>
              <a:gd name="T12" fmla="*/ 71 w 334"/>
              <a:gd name="T13" fmla="*/ 222 h 244"/>
              <a:gd name="T14" fmla="*/ 80 w 334"/>
              <a:gd name="T15" fmla="*/ 216 h 244"/>
              <a:gd name="T16" fmla="*/ 89 w 334"/>
              <a:gd name="T17" fmla="*/ 210 h 244"/>
              <a:gd name="T18" fmla="*/ 99 w 334"/>
              <a:gd name="T19" fmla="*/ 204 h 244"/>
              <a:gd name="T20" fmla="*/ 108 w 334"/>
              <a:gd name="T21" fmla="*/ 198 h 244"/>
              <a:gd name="T22" fmla="*/ 117 w 334"/>
              <a:gd name="T23" fmla="*/ 195 h 244"/>
              <a:gd name="T24" fmla="*/ 126 w 334"/>
              <a:gd name="T25" fmla="*/ 189 h 244"/>
              <a:gd name="T26" fmla="*/ 136 w 334"/>
              <a:gd name="T27" fmla="*/ 183 h 244"/>
              <a:gd name="T28" fmla="*/ 145 w 334"/>
              <a:gd name="T29" fmla="*/ 177 h 244"/>
              <a:gd name="T30" fmla="*/ 154 w 334"/>
              <a:gd name="T31" fmla="*/ 174 h 244"/>
              <a:gd name="T32" fmla="*/ 163 w 334"/>
              <a:gd name="T33" fmla="*/ 171 h 244"/>
              <a:gd name="T34" fmla="*/ 173 w 334"/>
              <a:gd name="T35" fmla="*/ 165 h 244"/>
              <a:gd name="T36" fmla="*/ 182 w 334"/>
              <a:gd name="T37" fmla="*/ 162 h 244"/>
              <a:gd name="T38" fmla="*/ 194 w 334"/>
              <a:gd name="T39" fmla="*/ 156 h 244"/>
              <a:gd name="T40" fmla="*/ 207 w 334"/>
              <a:gd name="T41" fmla="*/ 150 h 244"/>
              <a:gd name="T42" fmla="*/ 213 w 334"/>
              <a:gd name="T43" fmla="*/ 141 h 244"/>
              <a:gd name="T44" fmla="*/ 222 w 334"/>
              <a:gd name="T45" fmla="*/ 138 h 244"/>
              <a:gd name="T46" fmla="*/ 231 w 334"/>
              <a:gd name="T47" fmla="*/ 129 h 244"/>
              <a:gd name="T48" fmla="*/ 241 w 334"/>
              <a:gd name="T49" fmla="*/ 120 h 244"/>
              <a:gd name="T50" fmla="*/ 247 w 334"/>
              <a:gd name="T51" fmla="*/ 111 h 244"/>
              <a:gd name="T52" fmla="*/ 256 w 334"/>
              <a:gd name="T53" fmla="*/ 102 h 244"/>
              <a:gd name="T54" fmla="*/ 259 w 334"/>
              <a:gd name="T55" fmla="*/ 93 h 244"/>
              <a:gd name="T56" fmla="*/ 268 w 334"/>
              <a:gd name="T57" fmla="*/ 87 h 244"/>
              <a:gd name="T58" fmla="*/ 271 w 334"/>
              <a:gd name="T59" fmla="*/ 78 h 244"/>
              <a:gd name="T60" fmla="*/ 278 w 334"/>
              <a:gd name="T61" fmla="*/ 69 h 244"/>
              <a:gd name="T62" fmla="*/ 284 w 334"/>
              <a:gd name="T63" fmla="*/ 60 h 244"/>
              <a:gd name="T64" fmla="*/ 290 w 334"/>
              <a:gd name="T65" fmla="*/ 51 h 244"/>
              <a:gd name="T66" fmla="*/ 293 w 334"/>
              <a:gd name="T67" fmla="*/ 42 h 244"/>
              <a:gd name="T68" fmla="*/ 299 w 334"/>
              <a:gd name="T69" fmla="*/ 33 h 244"/>
              <a:gd name="T70" fmla="*/ 308 w 334"/>
              <a:gd name="T71" fmla="*/ 27 h 244"/>
              <a:gd name="T72" fmla="*/ 311 w 334"/>
              <a:gd name="T73" fmla="*/ 18 h 244"/>
              <a:gd name="T74" fmla="*/ 321 w 334"/>
              <a:gd name="T75" fmla="*/ 15 h 244"/>
              <a:gd name="T76" fmla="*/ 324 w 334"/>
              <a:gd name="T77" fmla="*/ 6 h 244"/>
              <a:gd name="T78" fmla="*/ 333 w 334"/>
              <a:gd name="T79"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34" h="244">
                <a:moveTo>
                  <a:pt x="0" y="243"/>
                </a:moveTo>
                <a:lnTo>
                  <a:pt x="12" y="243"/>
                </a:lnTo>
                <a:lnTo>
                  <a:pt x="31" y="237"/>
                </a:lnTo>
                <a:lnTo>
                  <a:pt x="40" y="234"/>
                </a:lnTo>
                <a:lnTo>
                  <a:pt x="49" y="231"/>
                </a:lnTo>
                <a:lnTo>
                  <a:pt x="59" y="225"/>
                </a:lnTo>
                <a:lnTo>
                  <a:pt x="71" y="222"/>
                </a:lnTo>
                <a:lnTo>
                  <a:pt x="80" y="216"/>
                </a:lnTo>
                <a:lnTo>
                  <a:pt x="89" y="210"/>
                </a:lnTo>
                <a:lnTo>
                  <a:pt x="99" y="204"/>
                </a:lnTo>
                <a:lnTo>
                  <a:pt x="108" y="198"/>
                </a:lnTo>
                <a:lnTo>
                  <a:pt x="117" y="195"/>
                </a:lnTo>
                <a:lnTo>
                  <a:pt x="126" y="189"/>
                </a:lnTo>
                <a:lnTo>
                  <a:pt x="136" y="183"/>
                </a:lnTo>
                <a:lnTo>
                  <a:pt x="145" y="177"/>
                </a:lnTo>
                <a:lnTo>
                  <a:pt x="154" y="174"/>
                </a:lnTo>
                <a:lnTo>
                  <a:pt x="163" y="171"/>
                </a:lnTo>
                <a:lnTo>
                  <a:pt x="173" y="165"/>
                </a:lnTo>
                <a:lnTo>
                  <a:pt x="182" y="162"/>
                </a:lnTo>
                <a:lnTo>
                  <a:pt x="194" y="156"/>
                </a:lnTo>
                <a:lnTo>
                  <a:pt x="207" y="150"/>
                </a:lnTo>
                <a:lnTo>
                  <a:pt x="213" y="141"/>
                </a:lnTo>
                <a:lnTo>
                  <a:pt x="222" y="138"/>
                </a:lnTo>
                <a:lnTo>
                  <a:pt x="231" y="129"/>
                </a:lnTo>
                <a:lnTo>
                  <a:pt x="241" y="120"/>
                </a:lnTo>
                <a:lnTo>
                  <a:pt x="247" y="111"/>
                </a:lnTo>
                <a:lnTo>
                  <a:pt x="256" y="102"/>
                </a:lnTo>
                <a:lnTo>
                  <a:pt x="259" y="93"/>
                </a:lnTo>
                <a:lnTo>
                  <a:pt x="268" y="87"/>
                </a:lnTo>
                <a:lnTo>
                  <a:pt x="271" y="78"/>
                </a:lnTo>
                <a:lnTo>
                  <a:pt x="278" y="69"/>
                </a:lnTo>
                <a:lnTo>
                  <a:pt x="284" y="60"/>
                </a:lnTo>
                <a:lnTo>
                  <a:pt x="290" y="51"/>
                </a:lnTo>
                <a:lnTo>
                  <a:pt x="293" y="42"/>
                </a:lnTo>
                <a:lnTo>
                  <a:pt x="299" y="33"/>
                </a:lnTo>
                <a:lnTo>
                  <a:pt x="308" y="27"/>
                </a:lnTo>
                <a:lnTo>
                  <a:pt x="311" y="18"/>
                </a:lnTo>
                <a:lnTo>
                  <a:pt x="321" y="15"/>
                </a:lnTo>
                <a:lnTo>
                  <a:pt x="324" y="6"/>
                </a:lnTo>
                <a:lnTo>
                  <a:pt x="333" y="0"/>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37" name="Oval 361"/>
          <p:cNvSpPr>
            <a:spLocks noChangeArrowheads="1"/>
          </p:cNvSpPr>
          <p:nvPr/>
        </p:nvSpPr>
        <p:spPr bwMode="auto">
          <a:xfrm flipH="1">
            <a:off x="8653025" y="4625331"/>
            <a:ext cx="684477" cy="314325"/>
          </a:xfrm>
          <a:prstGeom prst="ellipse">
            <a:avLst/>
          </a:prstGeom>
          <a:solidFill>
            <a:srgbClr val="FFCCFF"/>
          </a:solid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38" name="Rectangle 362"/>
          <p:cNvSpPr>
            <a:spLocks noChangeArrowheads="1"/>
          </p:cNvSpPr>
          <p:nvPr/>
        </p:nvSpPr>
        <p:spPr bwMode="auto">
          <a:xfrm flipH="1">
            <a:off x="8665063" y="4574530"/>
            <a:ext cx="63479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AP</a:t>
            </a:r>
            <a:r>
              <a:rPr kumimoji="1" lang="en-US" altLang="zh-CN" sz="2000" b="1" baseline="-25000">
                <a:solidFill>
                  <a:srgbClr val="000099"/>
                </a:solidFill>
                <a:latin typeface="+mn-lt"/>
                <a:ea typeface="黑体" panose="02010609060101010101" pitchFamily="2" charset="-122"/>
              </a:rPr>
              <a:t>3</a:t>
            </a:r>
            <a:endParaRPr kumimoji="1" lang="en-US" altLang="zh-CN" sz="2000" b="1">
              <a:solidFill>
                <a:srgbClr val="000099"/>
              </a:solidFill>
              <a:latin typeface="+mn-lt"/>
              <a:ea typeface="黑体" panose="02010609060101010101" pitchFamily="2" charset="-122"/>
            </a:endParaRPr>
          </a:p>
        </p:txBody>
      </p:sp>
      <p:sp>
        <p:nvSpPr>
          <p:cNvPr id="127340" name="Oval 364"/>
          <p:cNvSpPr>
            <a:spLocks noChangeArrowheads="1"/>
          </p:cNvSpPr>
          <p:nvPr/>
        </p:nvSpPr>
        <p:spPr bwMode="auto">
          <a:xfrm flipH="1">
            <a:off x="8637546" y="4995218"/>
            <a:ext cx="684477" cy="314325"/>
          </a:xfrm>
          <a:prstGeom prst="ellipse">
            <a:avLst/>
          </a:prstGeom>
          <a:solidFill>
            <a:srgbClr val="FFCCFF"/>
          </a:solid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41" name="Rectangle 365"/>
          <p:cNvSpPr>
            <a:spLocks noChangeArrowheads="1"/>
          </p:cNvSpPr>
          <p:nvPr/>
        </p:nvSpPr>
        <p:spPr bwMode="auto">
          <a:xfrm flipH="1">
            <a:off x="8665063" y="4958705"/>
            <a:ext cx="63479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AP</a:t>
            </a:r>
            <a:r>
              <a:rPr kumimoji="1" lang="en-US" altLang="zh-CN" sz="2000" b="1" baseline="-25000">
                <a:solidFill>
                  <a:srgbClr val="000099"/>
                </a:solidFill>
                <a:latin typeface="+mn-lt"/>
                <a:ea typeface="黑体" panose="02010609060101010101" pitchFamily="2" charset="-122"/>
              </a:rPr>
              <a:t>4</a:t>
            </a:r>
            <a:endParaRPr kumimoji="1" lang="en-US" altLang="zh-CN" sz="2000" b="1">
              <a:solidFill>
                <a:srgbClr val="000099"/>
              </a:solidFill>
              <a:latin typeface="+mn-lt"/>
              <a:ea typeface="黑体" panose="02010609060101010101" pitchFamily="2" charset="-122"/>
            </a:endParaRPr>
          </a:p>
        </p:txBody>
      </p:sp>
      <p:sp>
        <p:nvSpPr>
          <p:cNvPr id="127342" name="Rectangle 366"/>
          <p:cNvSpPr>
            <a:spLocks noChangeArrowheads="1"/>
          </p:cNvSpPr>
          <p:nvPr/>
        </p:nvSpPr>
        <p:spPr bwMode="auto">
          <a:xfrm>
            <a:off x="4633871" y="2501900"/>
            <a:ext cx="74879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IP </a:t>
            </a:r>
            <a:r>
              <a:rPr kumimoji="1" lang="zh-CN" altLang="en-US" sz="2000" b="1">
                <a:solidFill>
                  <a:srgbClr val="000099"/>
                </a:solidFill>
                <a:latin typeface="+mn-lt"/>
                <a:ea typeface="黑体" panose="02010609060101010101" pitchFamily="2" charset="-122"/>
              </a:rPr>
              <a:t>层</a:t>
            </a:r>
          </a:p>
        </p:txBody>
      </p:sp>
      <p:pic>
        <p:nvPicPr>
          <p:cNvPr id="127343" name="Picture 367"/>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86859" y="4688831"/>
            <a:ext cx="982001"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7344" name="Rectangle 368"/>
          <p:cNvSpPr>
            <a:spLocks noChangeArrowheads="1"/>
          </p:cNvSpPr>
          <p:nvPr/>
        </p:nvSpPr>
        <p:spPr bwMode="auto">
          <a:xfrm>
            <a:off x="2229602" y="4768206"/>
            <a:ext cx="80631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LAN</a:t>
            </a:r>
            <a:r>
              <a:rPr kumimoji="1" lang="en-US" altLang="zh-CN" sz="2000" b="1" baseline="-25000">
                <a:solidFill>
                  <a:srgbClr val="000099"/>
                </a:solidFill>
                <a:latin typeface="+mn-lt"/>
                <a:ea typeface="黑体" panose="02010609060101010101" pitchFamily="2" charset="-122"/>
              </a:rPr>
              <a:t>1</a:t>
            </a:r>
            <a:endParaRPr kumimoji="1" lang="en-US" altLang="zh-CN" sz="2000" b="1">
              <a:solidFill>
                <a:srgbClr val="000099"/>
              </a:solidFill>
              <a:latin typeface="+mn-lt"/>
              <a:ea typeface="黑体" panose="02010609060101010101" pitchFamily="2" charset="-122"/>
            </a:endParaRPr>
          </a:p>
        </p:txBody>
      </p:sp>
      <p:sp>
        <p:nvSpPr>
          <p:cNvPr id="127346" name="Freeform 370"/>
          <p:cNvSpPr/>
          <p:nvPr/>
        </p:nvSpPr>
        <p:spPr bwMode="auto">
          <a:xfrm>
            <a:off x="1789336" y="1506539"/>
            <a:ext cx="354277" cy="128587"/>
          </a:xfrm>
          <a:custGeom>
            <a:avLst/>
            <a:gdLst>
              <a:gd name="T0" fmla="*/ 174 w 174"/>
              <a:gd name="T1" fmla="*/ 0 h 84"/>
              <a:gd name="T2" fmla="*/ 0 w 174"/>
              <a:gd name="T3" fmla="*/ 84 h 84"/>
            </a:gdLst>
            <a:ahLst/>
            <a:cxnLst>
              <a:cxn ang="0">
                <a:pos x="T0" y="T1"/>
              </a:cxn>
              <a:cxn ang="0">
                <a:pos x="T2" y="T3"/>
              </a:cxn>
            </a:cxnLst>
            <a:rect l="0" t="0" r="r" b="b"/>
            <a:pathLst>
              <a:path w="174" h="84">
                <a:moveTo>
                  <a:pt x="174" y="0"/>
                </a:moveTo>
                <a:lnTo>
                  <a:pt x="0" y="84"/>
                </a:lnTo>
              </a:path>
            </a:pathLst>
          </a:custGeom>
          <a:noFill/>
          <a:ln w="28575" cmpd="sng">
            <a:solidFill>
              <a:srgbClr val="333399"/>
            </a:solidFill>
            <a:round/>
            <a:tailEnd type="triangle" w="med"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60" name="Oval 384"/>
          <p:cNvSpPr>
            <a:spLocks noChangeArrowheads="1"/>
          </p:cNvSpPr>
          <p:nvPr/>
        </p:nvSpPr>
        <p:spPr bwMode="auto">
          <a:xfrm>
            <a:off x="392865" y="1373188"/>
            <a:ext cx="686197" cy="354012"/>
          </a:xfrm>
          <a:prstGeom prst="ellipse">
            <a:avLst/>
          </a:prstGeom>
          <a:solidFill>
            <a:srgbClr val="FFCCFF"/>
          </a:solid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61" name="Rectangle 385"/>
          <p:cNvSpPr>
            <a:spLocks noChangeArrowheads="1"/>
          </p:cNvSpPr>
          <p:nvPr/>
        </p:nvSpPr>
        <p:spPr bwMode="auto">
          <a:xfrm>
            <a:off x="444458" y="1333500"/>
            <a:ext cx="63479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AP</a:t>
            </a:r>
            <a:r>
              <a:rPr kumimoji="1" lang="en-US" altLang="zh-CN" sz="2000" b="1" baseline="-25000">
                <a:solidFill>
                  <a:srgbClr val="000099"/>
                </a:solidFill>
                <a:latin typeface="+mn-lt"/>
                <a:ea typeface="黑体" panose="02010609060101010101" pitchFamily="2" charset="-122"/>
              </a:rPr>
              <a:t>1</a:t>
            </a:r>
            <a:endParaRPr kumimoji="1" lang="en-US" altLang="zh-CN" sz="2000" b="1">
              <a:solidFill>
                <a:srgbClr val="000099"/>
              </a:solidFill>
              <a:latin typeface="+mn-lt"/>
              <a:ea typeface="黑体" panose="02010609060101010101" pitchFamily="2" charset="-122"/>
            </a:endParaRPr>
          </a:p>
        </p:txBody>
      </p:sp>
      <p:sp>
        <p:nvSpPr>
          <p:cNvPr id="127363" name="Oval 387"/>
          <p:cNvSpPr>
            <a:spLocks noChangeArrowheads="1"/>
          </p:cNvSpPr>
          <p:nvPr/>
        </p:nvSpPr>
        <p:spPr bwMode="auto">
          <a:xfrm>
            <a:off x="1132375" y="1447800"/>
            <a:ext cx="686197" cy="376238"/>
          </a:xfrm>
          <a:prstGeom prst="ellipse">
            <a:avLst/>
          </a:prstGeom>
          <a:solidFill>
            <a:srgbClr val="FFCCFF"/>
          </a:solid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64" name="Rectangle 388"/>
          <p:cNvSpPr>
            <a:spLocks noChangeArrowheads="1"/>
          </p:cNvSpPr>
          <p:nvPr/>
        </p:nvSpPr>
        <p:spPr bwMode="auto">
          <a:xfrm>
            <a:off x="1165052" y="1422400"/>
            <a:ext cx="634790" cy="39754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AP</a:t>
            </a:r>
            <a:r>
              <a:rPr kumimoji="1" lang="en-US" altLang="zh-CN" sz="2000" b="1" baseline="-25000">
                <a:solidFill>
                  <a:srgbClr val="000099"/>
                </a:solidFill>
                <a:latin typeface="+mn-lt"/>
                <a:ea typeface="黑体" panose="02010609060101010101" pitchFamily="2" charset="-122"/>
              </a:rPr>
              <a:t>2</a:t>
            </a:r>
            <a:endParaRPr kumimoji="1" lang="en-US" altLang="zh-CN" sz="2000" b="1">
              <a:solidFill>
                <a:srgbClr val="000099"/>
              </a:solidFill>
              <a:latin typeface="+mn-lt"/>
              <a:ea typeface="黑体" panose="02010609060101010101" pitchFamily="2" charset="-122"/>
            </a:endParaRPr>
          </a:p>
        </p:txBody>
      </p:sp>
      <p:sp>
        <p:nvSpPr>
          <p:cNvPr id="127365" name="Oval 389"/>
          <p:cNvSpPr>
            <a:spLocks noChangeArrowheads="1"/>
          </p:cNvSpPr>
          <p:nvPr/>
        </p:nvSpPr>
        <p:spPr bwMode="auto">
          <a:xfrm>
            <a:off x="970714" y="2395539"/>
            <a:ext cx="166820" cy="136525"/>
          </a:xfrm>
          <a:prstGeom prst="ellipse">
            <a:avLst/>
          </a:prstGeom>
          <a:solidFill>
            <a:schemeClr val="bg1"/>
          </a:solidFill>
          <a:ln w="2857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68" name="Rectangle 392"/>
          <p:cNvSpPr>
            <a:spLocks noChangeArrowheads="1"/>
          </p:cNvSpPr>
          <p:nvPr/>
        </p:nvSpPr>
        <p:spPr bwMode="auto">
          <a:xfrm>
            <a:off x="8964306" y="1327150"/>
            <a:ext cx="63479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AP</a:t>
            </a:r>
            <a:r>
              <a:rPr kumimoji="1" lang="en-US" altLang="zh-CN" sz="2000" b="1" baseline="-25000">
                <a:solidFill>
                  <a:srgbClr val="000099"/>
                </a:solidFill>
                <a:latin typeface="+mn-lt"/>
                <a:ea typeface="黑体" panose="02010609060101010101" pitchFamily="2" charset="-122"/>
              </a:rPr>
              <a:t>4</a:t>
            </a:r>
            <a:endParaRPr kumimoji="1" lang="en-US" altLang="zh-CN" sz="2000" b="1">
              <a:solidFill>
                <a:srgbClr val="000099"/>
              </a:solidFill>
              <a:latin typeface="+mn-lt"/>
              <a:ea typeface="黑体" panose="02010609060101010101" pitchFamily="2" charset="-122"/>
            </a:endParaRPr>
          </a:p>
        </p:txBody>
      </p:sp>
      <p:sp>
        <p:nvSpPr>
          <p:cNvPr id="127369" name="Oval 393"/>
          <p:cNvSpPr>
            <a:spLocks noChangeArrowheads="1"/>
          </p:cNvSpPr>
          <p:nvPr/>
        </p:nvSpPr>
        <p:spPr bwMode="auto">
          <a:xfrm>
            <a:off x="8910993" y="2395539"/>
            <a:ext cx="163380" cy="136525"/>
          </a:xfrm>
          <a:prstGeom prst="ellipse">
            <a:avLst/>
          </a:prstGeom>
          <a:solidFill>
            <a:schemeClr val="bg1"/>
          </a:solidFill>
          <a:ln w="2857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72" name="Rectangle 396"/>
          <p:cNvSpPr>
            <a:spLocks noChangeArrowheads="1"/>
          </p:cNvSpPr>
          <p:nvPr/>
        </p:nvSpPr>
        <p:spPr bwMode="auto">
          <a:xfrm>
            <a:off x="2086860" y="1662113"/>
            <a:ext cx="69570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端口</a:t>
            </a:r>
          </a:p>
        </p:txBody>
      </p:sp>
      <p:sp>
        <p:nvSpPr>
          <p:cNvPr id="127373" name="Rectangle 397"/>
          <p:cNvSpPr>
            <a:spLocks noChangeArrowheads="1"/>
          </p:cNvSpPr>
          <p:nvPr/>
        </p:nvSpPr>
        <p:spPr bwMode="auto">
          <a:xfrm>
            <a:off x="7230756" y="1571625"/>
            <a:ext cx="695704"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端口</a:t>
            </a:r>
          </a:p>
        </p:txBody>
      </p:sp>
      <p:sp>
        <p:nvSpPr>
          <p:cNvPr id="127374" name="Line 398"/>
          <p:cNvSpPr>
            <a:spLocks noChangeShapeType="1"/>
          </p:cNvSpPr>
          <p:nvPr/>
        </p:nvSpPr>
        <p:spPr bwMode="auto">
          <a:xfrm>
            <a:off x="7844722" y="1814513"/>
            <a:ext cx="626004" cy="136525"/>
          </a:xfrm>
          <a:prstGeom prst="line">
            <a:avLst/>
          </a:prstGeom>
          <a:noFill/>
          <a:ln w="28575">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75" name="Line 399"/>
          <p:cNvSpPr>
            <a:spLocks noChangeShapeType="1"/>
          </p:cNvSpPr>
          <p:nvPr/>
        </p:nvSpPr>
        <p:spPr bwMode="auto">
          <a:xfrm flipH="1">
            <a:off x="1529647" y="1828800"/>
            <a:ext cx="589888" cy="122238"/>
          </a:xfrm>
          <a:prstGeom prst="line">
            <a:avLst/>
          </a:prstGeom>
          <a:noFill/>
          <a:ln w="28575">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76" name="Rectangle 400"/>
          <p:cNvSpPr>
            <a:spLocks noChangeArrowheads="1"/>
          </p:cNvSpPr>
          <p:nvPr/>
        </p:nvSpPr>
        <p:spPr bwMode="auto">
          <a:xfrm>
            <a:off x="9402853" y="1454150"/>
            <a:ext cx="325411" cy="2398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150000"/>
              </a:lnSpc>
            </a:pPr>
            <a:r>
              <a:rPr kumimoji="1" lang="en-US" altLang="zh-CN" sz="2000" b="1">
                <a:solidFill>
                  <a:srgbClr val="000099"/>
                </a:solidFill>
                <a:latin typeface="+mn-lt"/>
                <a:ea typeface="黑体" panose="02010609060101010101" pitchFamily="2" charset="-122"/>
              </a:rPr>
              <a:t>5</a:t>
            </a:r>
          </a:p>
          <a:p>
            <a:pPr defTabSz="762000" eaLnBrk="0" hangingPunct="0">
              <a:lnSpc>
                <a:spcPct val="150000"/>
              </a:lnSpc>
            </a:pPr>
            <a:r>
              <a:rPr kumimoji="1" lang="en-US" altLang="zh-CN" sz="2000" b="1">
                <a:solidFill>
                  <a:srgbClr val="000099"/>
                </a:solidFill>
                <a:latin typeface="+mn-lt"/>
                <a:ea typeface="黑体" panose="02010609060101010101" pitchFamily="2" charset="-122"/>
              </a:rPr>
              <a:t>4</a:t>
            </a:r>
          </a:p>
          <a:p>
            <a:pPr defTabSz="762000" eaLnBrk="0" hangingPunct="0">
              <a:lnSpc>
                <a:spcPct val="150000"/>
              </a:lnSpc>
            </a:pPr>
            <a:r>
              <a:rPr kumimoji="1" lang="en-US" altLang="zh-CN" sz="2000" b="1">
                <a:solidFill>
                  <a:srgbClr val="000099"/>
                </a:solidFill>
                <a:latin typeface="+mn-lt"/>
                <a:ea typeface="黑体" panose="02010609060101010101" pitchFamily="2" charset="-122"/>
              </a:rPr>
              <a:t>3</a:t>
            </a:r>
          </a:p>
          <a:p>
            <a:pPr defTabSz="762000" eaLnBrk="0" hangingPunct="0">
              <a:lnSpc>
                <a:spcPct val="150000"/>
              </a:lnSpc>
            </a:pPr>
            <a:r>
              <a:rPr kumimoji="1" lang="en-US" altLang="zh-CN" sz="2000" b="1">
                <a:solidFill>
                  <a:srgbClr val="000099"/>
                </a:solidFill>
                <a:latin typeface="+mn-lt"/>
                <a:ea typeface="黑体" panose="02010609060101010101" pitchFamily="2" charset="-122"/>
              </a:rPr>
              <a:t>2</a:t>
            </a:r>
          </a:p>
          <a:p>
            <a:pPr defTabSz="762000" eaLnBrk="0" hangingPunct="0">
              <a:lnSpc>
                <a:spcPct val="150000"/>
              </a:lnSpc>
            </a:pPr>
            <a:r>
              <a:rPr kumimoji="1" lang="en-US" altLang="zh-CN" sz="2000" b="1">
                <a:solidFill>
                  <a:srgbClr val="000099"/>
                </a:solidFill>
                <a:latin typeface="+mn-lt"/>
                <a:ea typeface="黑体" panose="02010609060101010101" pitchFamily="2" charset="-122"/>
              </a:rPr>
              <a:t>1</a:t>
            </a:r>
          </a:p>
        </p:txBody>
      </p:sp>
      <p:sp>
        <p:nvSpPr>
          <p:cNvPr id="127377" name="Line 401"/>
          <p:cNvSpPr>
            <a:spLocks noChangeShapeType="1"/>
          </p:cNvSpPr>
          <p:nvPr/>
        </p:nvSpPr>
        <p:spPr bwMode="auto">
          <a:xfrm>
            <a:off x="1908001" y="5601642"/>
            <a:ext cx="6246283"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78" name="Line 402"/>
          <p:cNvSpPr>
            <a:spLocks noChangeShapeType="1"/>
          </p:cNvSpPr>
          <p:nvPr/>
        </p:nvSpPr>
        <p:spPr bwMode="auto">
          <a:xfrm flipH="1">
            <a:off x="1908001" y="5477817"/>
            <a:ext cx="0" cy="300038"/>
          </a:xfrm>
          <a:prstGeom prst="line">
            <a:avLst/>
          </a:prstGeom>
          <a:noFill/>
          <a:ln w="19050">
            <a:solidFill>
              <a:schemeClr val="tx1"/>
            </a:solidFill>
            <a:prstDash val="dash"/>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80" name="Rectangle 404"/>
          <p:cNvSpPr>
            <a:spLocks noChangeArrowheads="1"/>
          </p:cNvSpPr>
          <p:nvPr/>
        </p:nvSpPr>
        <p:spPr bwMode="auto">
          <a:xfrm>
            <a:off x="3782575" y="5398442"/>
            <a:ext cx="2378857" cy="39754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IP </a:t>
            </a:r>
            <a:r>
              <a:rPr kumimoji="1" lang="zh-CN" altLang="en-US" sz="2000" b="1">
                <a:solidFill>
                  <a:srgbClr val="000099"/>
                </a:solidFill>
                <a:latin typeface="+mn-lt"/>
                <a:ea typeface="黑体" panose="02010609060101010101" pitchFamily="2" charset="-122"/>
              </a:rPr>
              <a:t>协议的作用范围</a:t>
            </a:r>
          </a:p>
        </p:txBody>
      </p:sp>
      <p:sp>
        <p:nvSpPr>
          <p:cNvPr id="127381" name="Line 405"/>
          <p:cNvSpPr>
            <a:spLocks noChangeShapeType="1"/>
          </p:cNvSpPr>
          <p:nvPr/>
        </p:nvSpPr>
        <p:spPr bwMode="auto">
          <a:xfrm>
            <a:off x="836571" y="5328593"/>
            <a:ext cx="0" cy="849313"/>
          </a:xfrm>
          <a:prstGeom prst="line">
            <a:avLst/>
          </a:prstGeom>
          <a:noFill/>
          <a:ln w="19050">
            <a:solidFill>
              <a:schemeClr val="tx1"/>
            </a:solidFill>
            <a:prstDash val="dash"/>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82" name="Line 406"/>
          <p:cNvSpPr>
            <a:spLocks noChangeShapeType="1"/>
          </p:cNvSpPr>
          <p:nvPr/>
        </p:nvSpPr>
        <p:spPr bwMode="auto">
          <a:xfrm>
            <a:off x="8959147" y="5255568"/>
            <a:ext cx="0" cy="904875"/>
          </a:xfrm>
          <a:prstGeom prst="line">
            <a:avLst/>
          </a:prstGeom>
          <a:noFill/>
          <a:ln w="19050">
            <a:solidFill>
              <a:schemeClr val="tx1"/>
            </a:solidFill>
            <a:prstDash val="dash"/>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83" name="Line 407"/>
          <p:cNvSpPr>
            <a:spLocks noChangeShapeType="1"/>
          </p:cNvSpPr>
          <p:nvPr/>
        </p:nvSpPr>
        <p:spPr bwMode="auto">
          <a:xfrm>
            <a:off x="836571" y="6001692"/>
            <a:ext cx="8122577"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27384" name="Rectangle 408"/>
          <p:cNvSpPr>
            <a:spLocks noChangeArrowheads="1"/>
          </p:cNvSpPr>
          <p:nvPr/>
        </p:nvSpPr>
        <p:spPr bwMode="auto">
          <a:xfrm>
            <a:off x="2621715" y="5792142"/>
            <a:ext cx="4330289" cy="39754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运输层协议 </a:t>
            </a:r>
            <a:r>
              <a:rPr kumimoji="1" lang="en-US" altLang="zh-CN" sz="2000" b="1">
                <a:solidFill>
                  <a:srgbClr val="000099"/>
                </a:solidFill>
                <a:latin typeface="+mn-lt"/>
                <a:ea typeface="黑体" panose="02010609060101010101" pitchFamily="2" charset="-122"/>
              </a:rPr>
              <a:t>TCP </a:t>
            </a:r>
            <a:r>
              <a:rPr kumimoji="1" lang="zh-CN" altLang="en-US" sz="2000" b="1">
                <a:solidFill>
                  <a:srgbClr val="000099"/>
                </a:solidFill>
                <a:latin typeface="+mn-lt"/>
                <a:ea typeface="黑体" panose="02010609060101010101" pitchFamily="2" charset="-122"/>
              </a:rPr>
              <a:t>和 </a:t>
            </a:r>
            <a:r>
              <a:rPr kumimoji="1" lang="en-US" altLang="zh-CN" sz="2000" b="1">
                <a:solidFill>
                  <a:srgbClr val="000099"/>
                </a:solidFill>
                <a:latin typeface="+mn-lt"/>
                <a:ea typeface="黑体" panose="02010609060101010101" pitchFamily="2" charset="-122"/>
              </a:rPr>
              <a:t>UDP </a:t>
            </a:r>
            <a:r>
              <a:rPr kumimoji="1" lang="zh-CN" altLang="en-US" sz="2000" b="1">
                <a:solidFill>
                  <a:srgbClr val="000099"/>
                </a:solidFill>
                <a:latin typeface="+mn-lt"/>
                <a:ea typeface="黑体" panose="02010609060101010101" pitchFamily="2" charset="-122"/>
              </a:rPr>
              <a:t>的作用范围</a:t>
            </a:r>
          </a:p>
        </p:txBody>
      </p:sp>
      <p:pic>
        <p:nvPicPr>
          <p:cNvPr id="127385" name="Picture 40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27406" y="4776143"/>
            <a:ext cx="784225" cy="43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127387" name="Rectangle 411"/>
          <p:cNvSpPr>
            <a:spLocks noChangeArrowheads="1"/>
          </p:cNvSpPr>
          <p:nvPr/>
        </p:nvSpPr>
        <p:spPr bwMode="auto">
          <a:xfrm>
            <a:off x="668031" y="1890713"/>
            <a:ext cx="233892" cy="215900"/>
          </a:xfrm>
          <a:prstGeom prst="rect">
            <a:avLst/>
          </a:prstGeom>
          <a:noFill/>
          <a:ln w="38100">
            <a:solidFill>
              <a:srgbClr val="CC33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88" name="Rectangle 412"/>
          <p:cNvSpPr>
            <a:spLocks noChangeArrowheads="1"/>
          </p:cNvSpPr>
          <p:nvPr/>
        </p:nvSpPr>
        <p:spPr bwMode="auto">
          <a:xfrm>
            <a:off x="1300914" y="1890713"/>
            <a:ext cx="233892" cy="215900"/>
          </a:xfrm>
          <a:prstGeom prst="rect">
            <a:avLst/>
          </a:prstGeom>
          <a:noFill/>
          <a:ln w="38100">
            <a:solidFill>
              <a:srgbClr val="CC33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89" name="Rectangle 413"/>
          <p:cNvSpPr>
            <a:spLocks noChangeArrowheads="1"/>
          </p:cNvSpPr>
          <p:nvPr/>
        </p:nvSpPr>
        <p:spPr bwMode="auto">
          <a:xfrm>
            <a:off x="8441489" y="1903413"/>
            <a:ext cx="233892" cy="215900"/>
          </a:xfrm>
          <a:prstGeom prst="rect">
            <a:avLst/>
          </a:prstGeom>
          <a:noFill/>
          <a:ln w="38100">
            <a:solidFill>
              <a:srgbClr val="CC33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90" name="Rectangle 414"/>
          <p:cNvSpPr>
            <a:spLocks noChangeArrowheads="1"/>
          </p:cNvSpPr>
          <p:nvPr/>
        </p:nvSpPr>
        <p:spPr bwMode="auto">
          <a:xfrm>
            <a:off x="9239472" y="1903413"/>
            <a:ext cx="233892" cy="215900"/>
          </a:xfrm>
          <a:prstGeom prst="rect">
            <a:avLst/>
          </a:prstGeom>
          <a:noFill/>
          <a:ln w="38100">
            <a:solidFill>
              <a:srgbClr val="CC33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66" name="Freeform 390"/>
          <p:cNvSpPr/>
          <p:nvPr/>
        </p:nvSpPr>
        <p:spPr bwMode="auto">
          <a:xfrm>
            <a:off x="8561875" y="1733551"/>
            <a:ext cx="359437" cy="695325"/>
          </a:xfrm>
          <a:custGeom>
            <a:avLst/>
            <a:gdLst>
              <a:gd name="T0" fmla="*/ 4 w 193"/>
              <a:gd name="T1" fmla="*/ 0 h 453"/>
              <a:gd name="T2" fmla="*/ 13 w 193"/>
              <a:gd name="T3" fmla="*/ 306 h 453"/>
              <a:gd name="T4" fmla="*/ 85 w 193"/>
              <a:gd name="T5" fmla="*/ 399 h 453"/>
              <a:gd name="T6" fmla="*/ 157 w 193"/>
              <a:gd name="T7" fmla="*/ 444 h 453"/>
              <a:gd name="T8" fmla="*/ 193 w 193"/>
              <a:gd name="T9" fmla="*/ 453 h 453"/>
            </a:gdLst>
            <a:ahLst/>
            <a:cxnLst>
              <a:cxn ang="0">
                <a:pos x="T0" y="T1"/>
              </a:cxn>
              <a:cxn ang="0">
                <a:pos x="T2" y="T3"/>
              </a:cxn>
              <a:cxn ang="0">
                <a:pos x="T4" y="T5"/>
              </a:cxn>
              <a:cxn ang="0">
                <a:pos x="T6" y="T7"/>
              </a:cxn>
              <a:cxn ang="0">
                <a:pos x="T8" y="T9"/>
              </a:cxn>
            </a:cxnLst>
            <a:rect l="0" t="0" r="r" b="b"/>
            <a:pathLst>
              <a:path w="193" h="453">
                <a:moveTo>
                  <a:pt x="4" y="0"/>
                </a:moveTo>
                <a:cubicBezTo>
                  <a:pt x="6" y="51"/>
                  <a:pt x="0" y="240"/>
                  <a:pt x="13" y="306"/>
                </a:cubicBezTo>
                <a:cubicBezTo>
                  <a:pt x="26" y="372"/>
                  <a:pt x="61" y="376"/>
                  <a:pt x="85" y="399"/>
                </a:cubicBezTo>
                <a:cubicBezTo>
                  <a:pt x="109" y="422"/>
                  <a:pt x="139" y="435"/>
                  <a:pt x="157" y="444"/>
                </a:cubicBezTo>
                <a:cubicBezTo>
                  <a:pt x="175" y="453"/>
                  <a:pt x="186" y="451"/>
                  <a:pt x="193" y="453"/>
                </a:cubicBezTo>
              </a:path>
            </a:pathLst>
          </a:custGeom>
          <a:noFill/>
          <a:ln w="28575" cap="flat" cmpd="sng">
            <a:solidFill>
              <a:srgbClr val="3333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67" name="Freeform 391"/>
          <p:cNvSpPr/>
          <p:nvPr/>
        </p:nvSpPr>
        <p:spPr bwMode="auto">
          <a:xfrm>
            <a:off x="9050295" y="1736726"/>
            <a:ext cx="316442" cy="688975"/>
          </a:xfrm>
          <a:custGeom>
            <a:avLst/>
            <a:gdLst>
              <a:gd name="T0" fmla="*/ 170 w 171"/>
              <a:gd name="T1" fmla="*/ 0 h 447"/>
              <a:gd name="T2" fmla="*/ 165 w 171"/>
              <a:gd name="T3" fmla="*/ 264 h 447"/>
              <a:gd name="T4" fmla="*/ 135 w 171"/>
              <a:gd name="T5" fmla="*/ 351 h 447"/>
              <a:gd name="T6" fmla="*/ 81 w 171"/>
              <a:gd name="T7" fmla="*/ 411 h 447"/>
              <a:gd name="T8" fmla="*/ 0 w 171"/>
              <a:gd name="T9" fmla="*/ 447 h 447"/>
            </a:gdLst>
            <a:ahLst/>
            <a:cxnLst>
              <a:cxn ang="0">
                <a:pos x="T0" y="T1"/>
              </a:cxn>
              <a:cxn ang="0">
                <a:pos x="T2" y="T3"/>
              </a:cxn>
              <a:cxn ang="0">
                <a:pos x="T4" y="T5"/>
              </a:cxn>
              <a:cxn ang="0">
                <a:pos x="T6" y="T7"/>
              </a:cxn>
              <a:cxn ang="0">
                <a:pos x="T8" y="T9"/>
              </a:cxn>
            </a:cxnLst>
            <a:rect l="0" t="0" r="r" b="b"/>
            <a:pathLst>
              <a:path w="171" h="447">
                <a:moveTo>
                  <a:pt x="170" y="0"/>
                </a:moveTo>
                <a:cubicBezTo>
                  <a:pt x="169" y="44"/>
                  <a:pt x="171" y="206"/>
                  <a:pt x="165" y="264"/>
                </a:cubicBezTo>
                <a:cubicBezTo>
                  <a:pt x="159" y="322"/>
                  <a:pt x="149" y="326"/>
                  <a:pt x="135" y="351"/>
                </a:cubicBezTo>
                <a:cubicBezTo>
                  <a:pt x="121" y="376"/>
                  <a:pt x="103" y="395"/>
                  <a:pt x="81" y="411"/>
                </a:cubicBezTo>
                <a:cubicBezTo>
                  <a:pt x="59" y="427"/>
                  <a:pt x="17" y="440"/>
                  <a:pt x="0" y="447"/>
                </a:cubicBezTo>
              </a:path>
            </a:pathLst>
          </a:custGeom>
          <a:noFill/>
          <a:ln w="28575" cap="flat" cmpd="sng">
            <a:solidFill>
              <a:srgbClr val="3333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70" name="Oval 394"/>
          <p:cNvSpPr>
            <a:spLocks noChangeArrowheads="1"/>
          </p:cNvSpPr>
          <p:nvPr/>
        </p:nvSpPr>
        <p:spPr bwMode="auto">
          <a:xfrm>
            <a:off x="8241993" y="1511301"/>
            <a:ext cx="682758" cy="352425"/>
          </a:xfrm>
          <a:prstGeom prst="ellipse">
            <a:avLst/>
          </a:prstGeom>
          <a:solidFill>
            <a:srgbClr val="FFCCFF"/>
          </a:solidFill>
          <a:ln w="12700">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71" name="Rectangle 395"/>
          <p:cNvSpPr>
            <a:spLocks noChangeArrowheads="1"/>
          </p:cNvSpPr>
          <p:nvPr/>
        </p:nvSpPr>
        <p:spPr bwMode="auto">
          <a:xfrm>
            <a:off x="8269510" y="1463675"/>
            <a:ext cx="63479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AP</a:t>
            </a:r>
            <a:r>
              <a:rPr kumimoji="1" lang="en-US" altLang="zh-CN" sz="2000" b="1" baseline="-25000">
                <a:solidFill>
                  <a:srgbClr val="000099"/>
                </a:solidFill>
                <a:latin typeface="+mn-lt"/>
                <a:ea typeface="黑体" panose="02010609060101010101" pitchFamily="2" charset="-122"/>
              </a:rPr>
              <a:t>3</a:t>
            </a:r>
            <a:endParaRPr kumimoji="1" lang="en-US" altLang="zh-CN" sz="2000" b="1">
              <a:solidFill>
                <a:srgbClr val="000099"/>
              </a:solidFill>
              <a:latin typeface="+mn-lt"/>
              <a:ea typeface="黑体" panose="02010609060101010101" pitchFamily="2" charset="-122"/>
            </a:endParaRPr>
          </a:p>
        </p:txBody>
      </p:sp>
      <p:sp>
        <p:nvSpPr>
          <p:cNvPr id="127362" name="Freeform 386"/>
          <p:cNvSpPr/>
          <p:nvPr/>
        </p:nvSpPr>
        <p:spPr bwMode="auto">
          <a:xfrm>
            <a:off x="1139254" y="1797050"/>
            <a:ext cx="294085" cy="628650"/>
          </a:xfrm>
          <a:custGeom>
            <a:avLst/>
            <a:gdLst>
              <a:gd name="T0" fmla="*/ 156 w 159"/>
              <a:gd name="T1" fmla="*/ 0 h 408"/>
              <a:gd name="T2" fmla="*/ 147 w 159"/>
              <a:gd name="T3" fmla="*/ 279 h 408"/>
              <a:gd name="T4" fmla="*/ 81 w 159"/>
              <a:gd name="T5" fmla="*/ 372 h 408"/>
              <a:gd name="T6" fmla="*/ 0 w 159"/>
              <a:gd name="T7" fmla="*/ 408 h 408"/>
            </a:gdLst>
            <a:ahLst/>
            <a:cxnLst>
              <a:cxn ang="0">
                <a:pos x="T0" y="T1"/>
              </a:cxn>
              <a:cxn ang="0">
                <a:pos x="T2" y="T3"/>
              </a:cxn>
              <a:cxn ang="0">
                <a:pos x="T4" y="T5"/>
              </a:cxn>
              <a:cxn ang="0">
                <a:pos x="T6" y="T7"/>
              </a:cxn>
            </a:cxnLst>
            <a:rect l="0" t="0" r="r" b="b"/>
            <a:pathLst>
              <a:path w="159" h="408">
                <a:moveTo>
                  <a:pt x="156" y="0"/>
                </a:moveTo>
                <a:cubicBezTo>
                  <a:pt x="155" y="46"/>
                  <a:pt x="159" y="217"/>
                  <a:pt x="147" y="279"/>
                </a:cubicBezTo>
                <a:cubicBezTo>
                  <a:pt x="135" y="341"/>
                  <a:pt x="105" y="351"/>
                  <a:pt x="81" y="372"/>
                </a:cubicBezTo>
                <a:cubicBezTo>
                  <a:pt x="57" y="393"/>
                  <a:pt x="17" y="401"/>
                  <a:pt x="0" y="408"/>
                </a:cubicBezTo>
              </a:path>
            </a:pathLst>
          </a:custGeom>
          <a:noFill/>
          <a:ln w="28575" cap="flat" cmpd="sng">
            <a:solidFill>
              <a:srgbClr val="3333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59" name="Freeform 383"/>
          <p:cNvSpPr/>
          <p:nvPr/>
        </p:nvSpPr>
        <p:spPr bwMode="auto">
          <a:xfrm>
            <a:off x="766060" y="1709739"/>
            <a:ext cx="276886" cy="757237"/>
          </a:xfrm>
          <a:custGeom>
            <a:avLst/>
            <a:gdLst>
              <a:gd name="T0" fmla="*/ 8 w 149"/>
              <a:gd name="T1" fmla="*/ 0 h 492"/>
              <a:gd name="T2" fmla="*/ 5 w 149"/>
              <a:gd name="T3" fmla="*/ 285 h 492"/>
              <a:gd name="T4" fmla="*/ 38 w 149"/>
              <a:gd name="T5" fmla="*/ 414 h 492"/>
              <a:gd name="T6" fmla="*/ 149 w 149"/>
              <a:gd name="T7" fmla="*/ 492 h 492"/>
            </a:gdLst>
            <a:ahLst/>
            <a:cxnLst>
              <a:cxn ang="0">
                <a:pos x="T0" y="T1"/>
              </a:cxn>
              <a:cxn ang="0">
                <a:pos x="T2" y="T3"/>
              </a:cxn>
              <a:cxn ang="0">
                <a:pos x="T4" y="T5"/>
              </a:cxn>
              <a:cxn ang="0">
                <a:pos x="T6" y="T7"/>
              </a:cxn>
            </a:cxnLst>
            <a:rect l="0" t="0" r="r" b="b"/>
            <a:pathLst>
              <a:path w="149" h="492">
                <a:moveTo>
                  <a:pt x="8" y="0"/>
                </a:moveTo>
                <a:cubicBezTo>
                  <a:pt x="8" y="47"/>
                  <a:pt x="0" y="216"/>
                  <a:pt x="5" y="285"/>
                </a:cubicBezTo>
                <a:cubicBezTo>
                  <a:pt x="10" y="354"/>
                  <a:pt x="14" y="380"/>
                  <a:pt x="38" y="414"/>
                </a:cubicBezTo>
                <a:cubicBezTo>
                  <a:pt x="62" y="448"/>
                  <a:pt x="126" y="476"/>
                  <a:pt x="149" y="492"/>
                </a:cubicBezTo>
              </a:path>
            </a:pathLst>
          </a:custGeom>
          <a:noFill/>
          <a:ln w="28575" cap="flat" cmpd="sng">
            <a:solidFill>
              <a:srgbClr val="3333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339" name="Oval 363"/>
          <p:cNvSpPr>
            <a:spLocks noChangeArrowheads="1"/>
          </p:cNvSpPr>
          <p:nvPr/>
        </p:nvSpPr>
        <p:spPr bwMode="auto">
          <a:xfrm flipH="1">
            <a:off x="8068295" y="4909493"/>
            <a:ext cx="165100" cy="138113"/>
          </a:xfrm>
          <a:prstGeom prst="ellipse">
            <a:avLst/>
          </a:prstGeom>
          <a:solidFill>
            <a:schemeClr val="bg1"/>
          </a:solidFill>
          <a:ln w="28575">
            <a:solidFill>
              <a:srgbClr val="333399"/>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2" name="矩形 1"/>
          <p:cNvSpPr/>
          <p:nvPr/>
        </p:nvSpPr>
        <p:spPr>
          <a:xfrm>
            <a:off x="1286296" y="6237312"/>
            <a:ext cx="8227590"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运输层</a:t>
            </a:r>
            <a:r>
              <a:rPr lang="zh-CN" altLang="zh-CN" sz="2400" b="1" dirty="0">
                <a:latin typeface="+mn-lt"/>
                <a:ea typeface="黑体" panose="02010609060101010101" pitchFamily="2" charset="-122"/>
              </a:rPr>
              <a:t>为相互通信的应用进程提供了逻辑通信</a:t>
            </a:r>
            <a:endParaRPr lang="zh-CN" altLang="en-US" sz="2400" b="1" dirty="0">
              <a:solidFill>
                <a:srgbClr val="000099"/>
              </a:solidFill>
              <a:latin typeface="+mn-lt"/>
              <a:ea typeface="黑体" panose="02010609060101010101" pitchFamily="2" charset="-122"/>
            </a:endParaRPr>
          </a:p>
        </p:txBody>
      </p:sp>
      <p:sp>
        <p:nvSpPr>
          <p:cNvPr id="93" name="Line 402"/>
          <p:cNvSpPr>
            <a:spLocks noChangeShapeType="1"/>
          </p:cNvSpPr>
          <p:nvPr/>
        </p:nvSpPr>
        <p:spPr bwMode="auto">
          <a:xfrm flipH="1">
            <a:off x="8188515" y="5477817"/>
            <a:ext cx="0" cy="300038"/>
          </a:xfrm>
          <a:prstGeom prst="line">
            <a:avLst/>
          </a:prstGeom>
          <a:noFill/>
          <a:ln w="19050">
            <a:solidFill>
              <a:schemeClr val="tx1"/>
            </a:solidFill>
            <a:prstDash val="dash"/>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zh-CN" dirty="0"/>
              <a:t>流水线传输</a:t>
            </a:r>
            <a:endParaRPr lang="zh-CN" altLang="en-US" dirty="0"/>
          </a:p>
        </p:txBody>
      </p:sp>
      <p:sp>
        <p:nvSpPr>
          <p:cNvPr id="3" name="内容占位符 2"/>
          <p:cNvSpPr>
            <a:spLocks noGrp="1"/>
          </p:cNvSpPr>
          <p:nvPr>
            <p:ph idx="1"/>
          </p:nvPr>
        </p:nvSpPr>
        <p:spPr/>
        <p:txBody>
          <a:bodyPr/>
          <a:lstStyle/>
          <a:p>
            <a:r>
              <a:rPr lang="zh-CN" altLang="zh-CN" dirty="0"/>
              <a:t>为了提高传输效率，发送方可以不使用低效率的停止等待协议，而是采用流水线</a:t>
            </a:r>
            <a:r>
              <a:rPr lang="zh-CN" altLang="zh-CN" dirty="0" smtClean="0"/>
              <a:t>传输</a:t>
            </a:r>
            <a:r>
              <a:rPr lang="zh-CN" altLang="en-US" dirty="0" smtClean="0"/>
              <a:t>。</a:t>
            </a:r>
            <a:endParaRPr lang="en-US" altLang="zh-CN" dirty="0" smtClean="0"/>
          </a:p>
          <a:p>
            <a:r>
              <a:rPr lang="zh-CN" altLang="zh-CN" dirty="0">
                <a:solidFill>
                  <a:srgbClr val="FF0000"/>
                </a:solidFill>
              </a:rPr>
              <a:t>流水线传输</a:t>
            </a:r>
            <a:r>
              <a:rPr lang="zh-CN" altLang="zh-CN" dirty="0"/>
              <a:t>就是发送方可连续发送多个分组，不必每发完一个分组就停顿下来等待对方的确认。这样可使信道上一直有数据不间断</a:t>
            </a:r>
            <a:r>
              <a:rPr lang="zh-CN" altLang="zh-CN" dirty="0" smtClean="0"/>
              <a:t>地传</a:t>
            </a:r>
            <a:r>
              <a:rPr lang="zh-CN" altLang="zh-CN" smtClean="0"/>
              <a:t>送。</a:t>
            </a:r>
            <a:endParaRPr lang="en-US" altLang="zh-CN"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zh-CN" dirty="0"/>
              <a:t>流水线传输</a:t>
            </a:r>
            <a:endParaRPr lang="zh-CN" altLang="en-US" dirty="0"/>
          </a:p>
        </p:txBody>
      </p:sp>
      <p:sp>
        <p:nvSpPr>
          <p:cNvPr id="4" name="Freeform 4"/>
          <p:cNvSpPr/>
          <p:nvPr/>
        </p:nvSpPr>
        <p:spPr bwMode="auto">
          <a:xfrm>
            <a:off x="1318642" y="3084140"/>
            <a:ext cx="7015162" cy="1627188"/>
          </a:xfrm>
          <a:custGeom>
            <a:avLst/>
            <a:gdLst>
              <a:gd name="T0" fmla="*/ 0 w 4131"/>
              <a:gd name="T1" fmla="*/ 1088 h 1088"/>
              <a:gd name="T2" fmla="*/ 987 w 4131"/>
              <a:gd name="T3" fmla="*/ 0 h 1088"/>
              <a:gd name="T4" fmla="*/ 4131 w 4131"/>
              <a:gd name="T5" fmla="*/ 6 h 1088"/>
              <a:gd name="T6" fmla="*/ 3165 w 4131"/>
              <a:gd name="T7" fmla="*/ 1080 h 1088"/>
              <a:gd name="T8" fmla="*/ 0 w 4131"/>
              <a:gd name="T9" fmla="*/ 1088 h 1088"/>
            </a:gdLst>
            <a:ahLst/>
            <a:cxnLst>
              <a:cxn ang="0">
                <a:pos x="T0" y="T1"/>
              </a:cxn>
              <a:cxn ang="0">
                <a:pos x="T2" y="T3"/>
              </a:cxn>
              <a:cxn ang="0">
                <a:pos x="T4" y="T5"/>
              </a:cxn>
              <a:cxn ang="0">
                <a:pos x="T6" y="T7"/>
              </a:cxn>
              <a:cxn ang="0">
                <a:pos x="T8" y="T9"/>
              </a:cxn>
            </a:cxnLst>
            <a:rect l="0" t="0" r="r" b="b"/>
            <a:pathLst>
              <a:path w="4131" h="1088">
                <a:moveTo>
                  <a:pt x="0" y="1088"/>
                </a:moveTo>
                <a:lnTo>
                  <a:pt x="987" y="0"/>
                </a:lnTo>
                <a:lnTo>
                  <a:pt x="4131" y="6"/>
                </a:lnTo>
                <a:lnTo>
                  <a:pt x="3165" y="1080"/>
                </a:lnTo>
                <a:lnTo>
                  <a:pt x="0" y="1088"/>
                </a:lnTo>
                <a:close/>
              </a:path>
            </a:pathLst>
          </a:custGeom>
          <a:solidFill>
            <a:srgbClr val="FF66FF"/>
          </a:solidFill>
          <a:ln>
            <a:noFill/>
          </a:ln>
          <a:effectLst/>
        </p:spPr>
        <p:txBody>
          <a:bodyPr/>
          <a:lstStyle/>
          <a:p>
            <a:endParaRPr lang="zh-CN" altLang="en-US" sz="2000" b="1">
              <a:solidFill>
                <a:srgbClr val="000099"/>
              </a:solidFill>
              <a:latin typeface="+mn-lt"/>
              <a:ea typeface="黑体" panose="02010609060101010101" pitchFamily="2" charset="-122"/>
            </a:endParaRPr>
          </a:p>
        </p:txBody>
      </p:sp>
      <p:sp>
        <p:nvSpPr>
          <p:cNvPr id="5" name="Line 5"/>
          <p:cNvSpPr>
            <a:spLocks noChangeShapeType="1"/>
          </p:cNvSpPr>
          <p:nvPr/>
        </p:nvSpPr>
        <p:spPr bwMode="auto">
          <a:xfrm>
            <a:off x="1044004" y="4711328"/>
            <a:ext cx="819785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6" name="Line 6"/>
          <p:cNvSpPr>
            <a:spLocks noChangeShapeType="1"/>
          </p:cNvSpPr>
          <p:nvPr/>
        </p:nvSpPr>
        <p:spPr bwMode="auto">
          <a:xfrm>
            <a:off x="1044004" y="3084140"/>
            <a:ext cx="819785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7" name="Text Box 7"/>
          <p:cNvSpPr txBox="1">
            <a:spLocks noChangeArrowheads="1"/>
          </p:cNvSpPr>
          <p:nvPr/>
        </p:nvSpPr>
        <p:spPr bwMode="auto">
          <a:xfrm>
            <a:off x="682054" y="2806328"/>
            <a:ext cx="4443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rgbClr val="000099"/>
                </a:solidFill>
                <a:latin typeface="+mn-lt"/>
                <a:ea typeface="黑体" panose="02010609060101010101" pitchFamily="2" charset="-122"/>
              </a:rPr>
              <a:t>B</a:t>
            </a:r>
          </a:p>
        </p:txBody>
      </p:sp>
      <p:sp>
        <p:nvSpPr>
          <p:cNvPr id="8" name="Line 8"/>
          <p:cNvSpPr>
            <a:spLocks noChangeShapeType="1"/>
          </p:cNvSpPr>
          <p:nvPr/>
        </p:nvSpPr>
        <p:spPr bwMode="auto">
          <a:xfrm flipV="1">
            <a:off x="1307529" y="3084140"/>
            <a:ext cx="1693863"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9" name="Line 9"/>
          <p:cNvSpPr>
            <a:spLocks noChangeShapeType="1"/>
          </p:cNvSpPr>
          <p:nvPr/>
        </p:nvSpPr>
        <p:spPr bwMode="auto">
          <a:xfrm flipV="1">
            <a:off x="1694879" y="3084140"/>
            <a:ext cx="1692275"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10" name="Text Box 10"/>
          <p:cNvSpPr txBox="1">
            <a:spLocks noChangeArrowheads="1"/>
          </p:cNvSpPr>
          <p:nvPr/>
        </p:nvSpPr>
        <p:spPr bwMode="auto">
          <a:xfrm rot="18918223">
            <a:off x="1229171" y="3710737"/>
            <a:ext cx="906017" cy="52322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dirty="0">
                <a:solidFill>
                  <a:srgbClr val="000099"/>
                </a:solidFill>
                <a:latin typeface="+mn-lt"/>
                <a:ea typeface="黑体" panose="02010609060101010101" pitchFamily="2" charset="-122"/>
              </a:rPr>
              <a:t>分组</a:t>
            </a:r>
          </a:p>
        </p:txBody>
      </p:sp>
      <p:sp>
        <p:nvSpPr>
          <p:cNvPr id="11" name="Text Box 11"/>
          <p:cNvSpPr txBox="1">
            <a:spLocks noChangeArrowheads="1"/>
          </p:cNvSpPr>
          <p:nvPr/>
        </p:nvSpPr>
        <p:spPr bwMode="auto">
          <a:xfrm>
            <a:off x="9221217" y="2780928"/>
            <a:ext cx="3048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i="1">
                <a:solidFill>
                  <a:srgbClr val="000099"/>
                </a:solidFill>
                <a:latin typeface="+mn-lt"/>
                <a:ea typeface="黑体" panose="02010609060101010101" pitchFamily="2" charset="-122"/>
              </a:rPr>
              <a:t>t</a:t>
            </a:r>
          </a:p>
        </p:txBody>
      </p:sp>
      <p:sp>
        <p:nvSpPr>
          <p:cNvPr id="12" name="Text Box 12"/>
          <p:cNvSpPr txBox="1">
            <a:spLocks noChangeArrowheads="1"/>
          </p:cNvSpPr>
          <p:nvPr/>
        </p:nvSpPr>
        <p:spPr bwMode="auto">
          <a:xfrm>
            <a:off x="9221217" y="4366840"/>
            <a:ext cx="3048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i="1">
                <a:solidFill>
                  <a:srgbClr val="000099"/>
                </a:solidFill>
                <a:latin typeface="+mn-lt"/>
                <a:ea typeface="黑体" panose="02010609060101010101" pitchFamily="2" charset="-122"/>
              </a:rPr>
              <a:t>t</a:t>
            </a:r>
          </a:p>
        </p:txBody>
      </p:sp>
      <p:sp>
        <p:nvSpPr>
          <p:cNvPr id="13" name="Text Box 13"/>
          <p:cNvSpPr txBox="1">
            <a:spLocks noChangeArrowheads="1"/>
          </p:cNvSpPr>
          <p:nvPr/>
        </p:nvSpPr>
        <p:spPr bwMode="auto">
          <a:xfrm>
            <a:off x="667767" y="4420815"/>
            <a:ext cx="4443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a:solidFill>
                  <a:srgbClr val="000099"/>
                </a:solidFill>
                <a:latin typeface="+mn-lt"/>
                <a:ea typeface="黑体" panose="02010609060101010101" pitchFamily="2" charset="-122"/>
              </a:rPr>
              <a:t>A</a:t>
            </a:r>
          </a:p>
        </p:txBody>
      </p:sp>
      <p:sp>
        <p:nvSpPr>
          <p:cNvPr id="14" name="Line 14"/>
          <p:cNvSpPr>
            <a:spLocks noChangeShapeType="1"/>
          </p:cNvSpPr>
          <p:nvPr/>
        </p:nvSpPr>
        <p:spPr bwMode="auto">
          <a:xfrm rot="15894661">
            <a:off x="2034604" y="3347666"/>
            <a:ext cx="350837" cy="461962"/>
          </a:xfrm>
          <a:prstGeom prst="line">
            <a:avLst/>
          </a:prstGeom>
          <a:noFill/>
          <a:ln w="5715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15" name="Line 15"/>
          <p:cNvSpPr>
            <a:spLocks noChangeShapeType="1"/>
          </p:cNvSpPr>
          <p:nvPr/>
        </p:nvSpPr>
        <p:spPr bwMode="auto">
          <a:xfrm flipV="1">
            <a:off x="2077467" y="3088903"/>
            <a:ext cx="1693862" cy="1627187"/>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16" name="Line 16"/>
          <p:cNvSpPr>
            <a:spLocks noChangeShapeType="1"/>
          </p:cNvSpPr>
          <p:nvPr/>
        </p:nvSpPr>
        <p:spPr bwMode="auto">
          <a:xfrm flipV="1">
            <a:off x="5544567" y="3088903"/>
            <a:ext cx="1693862" cy="1627187"/>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17" name="Line 17"/>
          <p:cNvSpPr>
            <a:spLocks noChangeShapeType="1"/>
          </p:cNvSpPr>
          <p:nvPr/>
        </p:nvSpPr>
        <p:spPr bwMode="auto">
          <a:xfrm flipH="1" flipV="1">
            <a:off x="3388742" y="3088903"/>
            <a:ext cx="1693862"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18" name="Text Box 18"/>
          <p:cNvSpPr txBox="1">
            <a:spLocks noChangeArrowheads="1"/>
          </p:cNvSpPr>
          <p:nvPr/>
        </p:nvSpPr>
        <p:spPr bwMode="auto">
          <a:xfrm rot="2268438">
            <a:off x="3314073" y="3494044"/>
            <a:ext cx="963725" cy="52322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800" b="1" dirty="0">
                <a:solidFill>
                  <a:srgbClr val="000099"/>
                </a:solidFill>
                <a:latin typeface="+mn-lt"/>
                <a:ea typeface="黑体" panose="02010609060101010101" pitchFamily="2" charset="-122"/>
              </a:rPr>
              <a:t>ACK</a:t>
            </a:r>
          </a:p>
        </p:txBody>
      </p:sp>
      <p:sp>
        <p:nvSpPr>
          <p:cNvPr id="19" name="Line 19"/>
          <p:cNvSpPr>
            <a:spLocks noChangeShapeType="1"/>
          </p:cNvSpPr>
          <p:nvPr/>
        </p:nvSpPr>
        <p:spPr bwMode="auto">
          <a:xfrm>
            <a:off x="4088829" y="3981078"/>
            <a:ext cx="292100" cy="279400"/>
          </a:xfrm>
          <a:prstGeom prst="line">
            <a:avLst/>
          </a:prstGeom>
          <a:noFill/>
          <a:ln w="38100">
            <a:solidFill>
              <a:srgbClr val="FF0000"/>
            </a:solidFill>
            <a:round/>
            <a:headEnd type="none" w="sm" len="me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0" name="Line 20"/>
          <p:cNvSpPr>
            <a:spLocks noChangeShapeType="1"/>
          </p:cNvSpPr>
          <p:nvPr/>
        </p:nvSpPr>
        <p:spPr bwMode="auto">
          <a:xfrm flipV="1">
            <a:off x="2461642" y="3084140"/>
            <a:ext cx="1692275"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1" name="Line 21"/>
          <p:cNvSpPr>
            <a:spLocks noChangeShapeType="1"/>
          </p:cNvSpPr>
          <p:nvPr/>
        </p:nvSpPr>
        <p:spPr bwMode="auto">
          <a:xfrm flipV="1">
            <a:off x="2847404" y="3084140"/>
            <a:ext cx="1693863"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2" name="Line 22"/>
          <p:cNvSpPr>
            <a:spLocks noChangeShapeType="1"/>
          </p:cNvSpPr>
          <p:nvPr/>
        </p:nvSpPr>
        <p:spPr bwMode="auto">
          <a:xfrm flipV="1">
            <a:off x="3250629" y="3103190"/>
            <a:ext cx="1692275"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3" name="Line 23"/>
          <p:cNvSpPr>
            <a:spLocks noChangeShapeType="1"/>
          </p:cNvSpPr>
          <p:nvPr/>
        </p:nvSpPr>
        <p:spPr bwMode="auto">
          <a:xfrm flipV="1">
            <a:off x="3620517" y="3084140"/>
            <a:ext cx="1695450"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4" name="Line 24"/>
          <p:cNvSpPr>
            <a:spLocks noChangeShapeType="1"/>
          </p:cNvSpPr>
          <p:nvPr/>
        </p:nvSpPr>
        <p:spPr bwMode="auto">
          <a:xfrm flipV="1">
            <a:off x="4395217" y="3084140"/>
            <a:ext cx="1695450"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5" name="Line 25"/>
          <p:cNvSpPr>
            <a:spLocks noChangeShapeType="1"/>
          </p:cNvSpPr>
          <p:nvPr/>
        </p:nvSpPr>
        <p:spPr bwMode="auto">
          <a:xfrm flipV="1">
            <a:off x="4784154" y="3084140"/>
            <a:ext cx="1692275"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6" name="Line 26"/>
          <p:cNvSpPr>
            <a:spLocks noChangeShapeType="1"/>
          </p:cNvSpPr>
          <p:nvPr/>
        </p:nvSpPr>
        <p:spPr bwMode="auto">
          <a:xfrm flipV="1">
            <a:off x="5169917" y="3084140"/>
            <a:ext cx="1693862"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7" name="Line 27"/>
          <p:cNvSpPr>
            <a:spLocks noChangeShapeType="1"/>
          </p:cNvSpPr>
          <p:nvPr/>
        </p:nvSpPr>
        <p:spPr bwMode="auto">
          <a:xfrm flipV="1">
            <a:off x="5558854" y="3084140"/>
            <a:ext cx="1692275"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8" name="Line 28"/>
          <p:cNvSpPr>
            <a:spLocks noChangeShapeType="1"/>
          </p:cNvSpPr>
          <p:nvPr/>
        </p:nvSpPr>
        <p:spPr bwMode="auto">
          <a:xfrm flipV="1">
            <a:off x="4003104" y="3084140"/>
            <a:ext cx="1695450"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29" name="Line 29"/>
          <p:cNvSpPr>
            <a:spLocks noChangeShapeType="1"/>
          </p:cNvSpPr>
          <p:nvPr/>
        </p:nvSpPr>
        <p:spPr bwMode="auto">
          <a:xfrm flipV="1">
            <a:off x="5928742" y="3084140"/>
            <a:ext cx="1693862"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0" name="Line 30"/>
          <p:cNvSpPr>
            <a:spLocks noChangeShapeType="1"/>
          </p:cNvSpPr>
          <p:nvPr/>
        </p:nvSpPr>
        <p:spPr bwMode="auto">
          <a:xfrm flipV="1">
            <a:off x="6301804" y="3084140"/>
            <a:ext cx="1692275"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1" name="Line 31"/>
          <p:cNvSpPr>
            <a:spLocks noChangeShapeType="1"/>
          </p:cNvSpPr>
          <p:nvPr/>
        </p:nvSpPr>
        <p:spPr bwMode="auto">
          <a:xfrm flipV="1">
            <a:off x="6673279" y="3084140"/>
            <a:ext cx="1693863" cy="1627188"/>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2" name="Line 32"/>
          <p:cNvSpPr>
            <a:spLocks noChangeShapeType="1"/>
          </p:cNvSpPr>
          <p:nvPr/>
        </p:nvSpPr>
        <p:spPr bwMode="auto">
          <a:xfrm flipH="1" flipV="1">
            <a:off x="3772917" y="3088903"/>
            <a:ext cx="1693862"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3" name="Line 33"/>
          <p:cNvSpPr>
            <a:spLocks noChangeShapeType="1"/>
          </p:cNvSpPr>
          <p:nvPr/>
        </p:nvSpPr>
        <p:spPr bwMode="auto">
          <a:xfrm flipH="1" flipV="1">
            <a:off x="4155504" y="3088903"/>
            <a:ext cx="1693863"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4" name="Line 34"/>
          <p:cNvSpPr>
            <a:spLocks noChangeShapeType="1"/>
          </p:cNvSpPr>
          <p:nvPr/>
        </p:nvSpPr>
        <p:spPr bwMode="auto">
          <a:xfrm flipH="1" flipV="1">
            <a:off x="4541267" y="3088903"/>
            <a:ext cx="1692275"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5" name="Line 35"/>
          <p:cNvSpPr>
            <a:spLocks noChangeShapeType="1"/>
          </p:cNvSpPr>
          <p:nvPr/>
        </p:nvSpPr>
        <p:spPr bwMode="auto">
          <a:xfrm flipH="1" flipV="1">
            <a:off x="4925442" y="3088903"/>
            <a:ext cx="1692275"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6" name="Line 36"/>
          <p:cNvSpPr>
            <a:spLocks noChangeShapeType="1"/>
          </p:cNvSpPr>
          <p:nvPr/>
        </p:nvSpPr>
        <p:spPr bwMode="auto">
          <a:xfrm flipH="1" flipV="1">
            <a:off x="5308029" y="3088903"/>
            <a:ext cx="1693863"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7" name="Line 37"/>
          <p:cNvSpPr>
            <a:spLocks noChangeShapeType="1"/>
          </p:cNvSpPr>
          <p:nvPr/>
        </p:nvSpPr>
        <p:spPr bwMode="auto">
          <a:xfrm flipH="1" flipV="1">
            <a:off x="5692204" y="3088903"/>
            <a:ext cx="1692275"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8" name="Line 38"/>
          <p:cNvSpPr>
            <a:spLocks noChangeShapeType="1"/>
          </p:cNvSpPr>
          <p:nvPr/>
        </p:nvSpPr>
        <p:spPr bwMode="auto">
          <a:xfrm flipH="1" flipV="1">
            <a:off x="6076379" y="3088903"/>
            <a:ext cx="1692275"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39" name="Line 39"/>
          <p:cNvSpPr>
            <a:spLocks noChangeShapeType="1"/>
          </p:cNvSpPr>
          <p:nvPr/>
        </p:nvSpPr>
        <p:spPr bwMode="auto">
          <a:xfrm flipH="1" flipV="1">
            <a:off x="6458967" y="3088903"/>
            <a:ext cx="1695450"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40" name="Line 40"/>
          <p:cNvSpPr>
            <a:spLocks noChangeShapeType="1"/>
          </p:cNvSpPr>
          <p:nvPr/>
        </p:nvSpPr>
        <p:spPr bwMode="auto">
          <a:xfrm flipH="1" flipV="1">
            <a:off x="6843142" y="3088903"/>
            <a:ext cx="1692275"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41" name="Line 41"/>
          <p:cNvSpPr>
            <a:spLocks noChangeShapeType="1"/>
          </p:cNvSpPr>
          <p:nvPr/>
        </p:nvSpPr>
        <p:spPr bwMode="auto">
          <a:xfrm flipH="1" flipV="1">
            <a:off x="7227317" y="3088903"/>
            <a:ext cx="1693862" cy="1627187"/>
          </a:xfrm>
          <a:prstGeom prst="line">
            <a:avLst/>
          </a:prstGeom>
          <a:noFill/>
          <a:ln w="38100">
            <a:solidFill>
              <a:srgbClr val="0000CC"/>
            </a:solidFill>
            <a:round/>
            <a:head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latin typeface="+mn-lt"/>
              <a:ea typeface="黑体" panose="02010609060101010101" pitchFamily="2" charset="-122"/>
            </a:endParaRPr>
          </a:p>
        </p:txBody>
      </p:sp>
      <p:sp>
        <p:nvSpPr>
          <p:cNvPr id="42" name="矩形 41"/>
          <p:cNvSpPr/>
          <p:nvPr/>
        </p:nvSpPr>
        <p:spPr>
          <a:xfrm>
            <a:off x="1424608" y="1487686"/>
            <a:ext cx="7560840" cy="1077218"/>
          </a:xfrm>
          <a:prstGeom prst="rect">
            <a:avLst/>
          </a:prstGeom>
          <a:solidFill>
            <a:srgbClr val="FFFF66"/>
          </a:solidFill>
          <a:ln>
            <a:solidFill>
              <a:schemeClr val="tx1"/>
            </a:solidFill>
          </a:ln>
        </p:spPr>
        <p:txBody>
          <a:bodyPr wrap="square">
            <a:spAutoFit/>
          </a:bodyPr>
          <a:lstStyle/>
          <a:p>
            <a:r>
              <a:rPr lang="zh-CN" altLang="en-US" sz="3200" b="1" dirty="0">
                <a:latin typeface="+mn-lt"/>
                <a:ea typeface="黑体" panose="02010609060101010101" pitchFamily="2" charset="-122"/>
              </a:rPr>
              <a:t>由于信道上一直有数据不间断地传送，这种传输方式可获得很高的信道利用率。 </a:t>
            </a:r>
          </a:p>
        </p:txBody>
      </p:sp>
      <p:sp>
        <p:nvSpPr>
          <p:cNvPr id="43" name="矩形 42"/>
          <p:cNvSpPr/>
          <p:nvPr/>
        </p:nvSpPr>
        <p:spPr>
          <a:xfrm>
            <a:off x="1964391" y="4944035"/>
            <a:ext cx="6564028"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流水线</a:t>
            </a:r>
            <a:r>
              <a:rPr lang="zh-CN" altLang="zh-CN" sz="2400" b="1" dirty="0">
                <a:latin typeface="+mn-lt"/>
                <a:ea typeface="黑体" panose="02010609060101010101" pitchFamily="2" charset="-122"/>
              </a:rPr>
              <a:t>传输可提高信道利用率</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5.4.2  </a:t>
            </a:r>
            <a:r>
              <a:rPr lang="zh-CN" altLang="zh-CN" dirty="0" smtClean="0"/>
              <a:t>连续</a:t>
            </a:r>
            <a:r>
              <a:rPr lang="en-US" altLang="zh-CN" dirty="0" smtClean="0"/>
              <a:t> ARQ </a:t>
            </a:r>
            <a:r>
              <a:rPr lang="zh-CN" altLang="zh-CN" dirty="0" smtClean="0"/>
              <a:t>协议</a:t>
            </a:r>
            <a:endParaRPr lang="zh-CN" altLang="en-US" dirty="0"/>
          </a:p>
        </p:txBody>
      </p:sp>
      <p:sp>
        <p:nvSpPr>
          <p:cNvPr id="3" name="内容占位符 2"/>
          <p:cNvSpPr>
            <a:spLocks noGrp="1"/>
          </p:cNvSpPr>
          <p:nvPr>
            <p:ph idx="1"/>
          </p:nvPr>
        </p:nvSpPr>
        <p:spPr/>
        <p:txBody>
          <a:bodyPr/>
          <a:lstStyle/>
          <a:p>
            <a:endParaRPr lang="en-US" altLang="zh-CN" smtClean="0"/>
          </a:p>
          <a:p>
            <a:r>
              <a:rPr lang="zh-CN" altLang="zh-CN" smtClean="0"/>
              <a:t>发</a:t>
            </a:r>
            <a:r>
              <a:rPr lang="zh-CN" altLang="zh-CN" dirty="0"/>
              <a:t>送方维持的</a:t>
            </a:r>
            <a:r>
              <a:rPr lang="zh-CN" altLang="zh-CN" dirty="0">
                <a:solidFill>
                  <a:srgbClr val="FF0000"/>
                </a:solidFill>
              </a:rPr>
              <a:t>发送窗口，</a:t>
            </a:r>
            <a:r>
              <a:rPr lang="zh-CN" altLang="zh-CN" dirty="0"/>
              <a:t>它的意义是：</a:t>
            </a:r>
            <a:r>
              <a:rPr lang="zh-CN" altLang="zh-CN" dirty="0">
                <a:solidFill>
                  <a:srgbClr val="0000FF"/>
                </a:solidFill>
              </a:rPr>
              <a:t>位于发送窗口内</a:t>
            </a:r>
            <a:r>
              <a:rPr lang="zh-CN" altLang="zh-CN" dirty="0" smtClean="0">
                <a:solidFill>
                  <a:srgbClr val="0000FF"/>
                </a:solidFill>
              </a:rPr>
              <a:t>的分组</a:t>
            </a:r>
            <a:r>
              <a:rPr lang="zh-CN" altLang="zh-CN" dirty="0">
                <a:solidFill>
                  <a:srgbClr val="0000FF"/>
                </a:solidFill>
              </a:rPr>
              <a:t>都可连续发送出去，而不需要等待对方的确认。</a:t>
            </a:r>
            <a:r>
              <a:rPr lang="zh-CN" altLang="zh-CN" dirty="0"/>
              <a:t>这样，信道利用率就提高了</a:t>
            </a:r>
            <a:r>
              <a:rPr lang="zh-CN" altLang="zh-CN" dirty="0" smtClean="0"/>
              <a:t>。</a:t>
            </a:r>
            <a:endParaRPr lang="en-US" altLang="zh-CN" dirty="0" smtClean="0"/>
          </a:p>
          <a:p>
            <a:r>
              <a:rPr lang="zh-CN" altLang="zh-CN" dirty="0" smtClean="0"/>
              <a:t>连续</a:t>
            </a:r>
            <a:r>
              <a:rPr lang="en-US" altLang="zh-CN" dirty="0" smtClean="0"/>
              <a:t> ARQ </a:t>
            </a:r>
            <a:r>
              <a:rPr lang="zh-CN" altLang="zh-CN" dirty="0" smtClean="0"/>
              <a:t>协议</a:t>
            </a:r>
            <a:r>
              <a:rPr lang="zh-CN" altLang="zh-CN" dirty="0"/>
              <a:t>规定，</a:t>
            </a:r>
            <a:r>
              <a:rPr lang="zh-CN" altLang="zh-CN" dirty="0">
                <a:solidFill>
                  <a:srgbClr val="FF0000"/>
                </a:solidFill>
              </a:rPr>
              <a:t>发送方每收到一个确认，就把发送窗口向前滑动一个分组的位置。</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5.4.2  </a:t>
            </a:r>
            <a:r>
              <a:rPr lang="zh-CN" altLang="zh-CN" dirty="0"/>
              <a:t>连续</a:t>
            </a:r>
            <a:r>
              <a:rPr lang="en-US" altLang="zh-CN" dirty="0"/>
              <a:t>ARQ</a:t>
            </a:r>
            <a:r>
              <a:rPr lang="zh-CN" altLang="zh-CN" dirty="0"/>
              <a:t>协议</a:t>
            </a:r>
            <a:endParaRPr lang="zh-CN" altLang="en-US" dirty="0"/>
          </a:p>
        </p:txBody>
      </p:sp>
      <p:grpSp>
        <p:nvGrpSpPr>
          <p:cNvPr id="120" name="组合 119"/>
          <p:cNvGrpSpPr/>
          <p:nvPr/>
        </p:nvGrpSpPr>
        <p:grpSpPr>
          <a:xfrm>
            <a:off x="930027" y="1340768"/>
            <a:ext cx="8199437" cy="2016224"/>
            <a:chOff x="930027" y="1412776"/>
            <a:chExt cx="8199437" cy="2016224"/>
          </a:xfrm>
        </p:grpSpPr>
        <p:sp>
          <p:nvSpPr>
            <p:cNvPr id="62" name="Rectangle 29"/>
            <p:cNvSpPr>
              <a:spLocks noChangeArrowheads="1"/>
            </p:cNvSpPr>
            <p:nvPr/>
          </p:nvSpPr>
          <p:spPr bwMode="auto">
            <a:xfrm>
              <a:off x="930027" y="1933476"/>
              <a:ext cx="3413125" cy="911225"/>
            </a:xfrm>
            <a:prstGeom prst="rect">
              <a:avLst/>
            </a:prstGeom>
            <a:solidFill>
              <a:srgbClr val="66FF66"/>
            </a:solidFill>
            <a:ln w="28575">
              <a:solidFill>
                <a:srgbClr val="000066"/>
              </a:solidFill>
              <a:miter lim="800000"/>
            </a:ln>
            <a:effec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63" name="Rectangle 17"/>
            <p:cNvSpPr>
              <a:spLocks noChangeArrowheads="1"/>
            </p:cNvSpPr>
            <p:nvPr/>
          </p:nvSpPr>
          <p:spPr bwMode="auto">
            <a:xfrm>
              <a:off x="930027" y="2136676"/>
              <a:ext cx="8189912" cy="504825"/>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anose="02010609060101010101" pitchFamily="2" charset="-122"/>
              </a:endParaRPr>
            </a:p>
          </p:txBody>
        </p:sp>
        <p:sp>
          <p:nvSpPr>
            <p:cNvPr id="64" name="Rectangle 5"/>
            <p:cNvSpPr>
              <a:spLocks noChangeArrowheads="1"/>
            </p:cNvSpPr>
            <p:nvPr/>
          </p:nvSpPr>
          <p:spPr bwMode="auto">
            <a:xfrm>
              <a:off x="930027"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1</a:t>
              </a:r>
            </a:p>
          </p:txBody>
        </p:sp>
        <p:sp>
          <p:nvSpPr>
            <p:cNvPr id="65" name="Rectangle 6"/>
            <p:cNvSpPr>
              <a:spLocks noChangeArrowheads="1"/>
            </p:cNvSpPr>
            <p:nvPr/>
          </p:nvSpPr>
          <p:spPr bwMode="auto">
            <a:xfrm>
              <a:off x="1612652"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2</a:t>
              </a:r>
            </a:p>
          </p:txBody>
        </p:sp>
        <p:sp>
          <p:nvSpPr>
            <p:cNvPr id="66" name="Rectangle 7"/>
            <p:cNvSpPr>
              <a:spLocks noChangeArrowheads="1"/>
            </p:cNvSpPr>
            <p:nvPr/>
          </p:nvSpPr>
          <p:spPr bwMode="auto">
            <a:xfrm>
              <a:off x="2296864"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3</a:t>
              </a:r>
            </a:p>
          </p:txBody>
        </p:sp>
        <p:sp>
          <p:nvSpPr>
            <p:cNvPr id="67" name="Rectangle 8"/>
            <p:cNvSpPr>
              <a:spLocks noChangeArrowheads="1"/>
            </p:cNvSpPr>
            <p:nvPr/>
          </p:nvSpPr>
          <p:spPr bwMode="auto">
            <a:xfrm>
              <a:off x="2979489" y="2136676"/>
              <a:ext cx="681038"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4</a:t>
              </a:r>
            </a:p>
          </p:txBody>
        </p:sp>
        <p:sp>
          <p:nvSpPr>
            <p:cNvPr id="68" name="Rectangle 9"/>
            <p:cNvSpPr>
              <a:spLocks noChangeArrowheads="1"/>
            </p:cNvSpPr>
            <p:nvPr/>
          </p:nvSpPr>
          <p:spPr bwMode="auto">
            <a:xfrm>
              <a:off x="3663702" y="2136676"/>
              <a:ext cx="681037"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5</a:t>
              </a:r>
            </a:p>
          </p:txBody>
        </p:sp>
        <p:sp>
          <p:nvSpPr>
            <p:cNvPr id="69" name="Rectangle 10"/>
            <p:cNvSpPr>
              <a:spLocks noChangeArrowheads="1"/>
            </p:cNvSpPr>
            <p:nvPr/>
          </p:nvSpPr>
          <p:spPr bwMode="auto">
            <a:xfrm>
              <a:off x="4347914"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6</a:t>
              </a:r>
            </a:p>
          </p:txBody>
        </p:sp>
        <p:sp>
          <p:nvSpPr>
            <p:cNvPr id="70" name="Rectangle 11"/>
            <p:cNvSpPr>
              <a:spLocks noChangeArrowheads="1"/>
            </p:cNvSpPr>
            <p:nvPr/>
          </p:nvSpPr>
          <p:spPr bwMode="auto">
            <a:xfrm>
              <a:off x="5030539" y="2136676"/>
              <a:ext cx="681038"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7</a:t>
              </a:r>
            </a:p>
          </p:txBody>
        </p:sp>
        <p:sp>
          <p:nvSpPr>
            <p:cNvPr id="71" name="Rectangle 12"/>
            <p:cNvSpPr>
              <a:spLocks noChangeArrowheads="1"/>
            </p:cNvSpPr>
            <p:nvPr/>
          </p:nvSpPr>
          <p:spPr bwMode="auto">
            <a:xfrm>
              <a:off x="5714752" y="2136676"/>
              <a:ext cx="681037"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8</a:t>
              </a:r>
            </a:p>
          </p:txBody>
        </p:sp>
        <p:sp>
          <p:nvSpPr>
            <p:cNvPr id="72" name="Rectangle 13"/>
            <p:cNvSpPr>
              <a:spLocks noChangeArrowheads="1"/>
            </p:cNvSpPr>
            <p:nvPr/>
          </p:nvSpPr>
          <p:spPr bwMode="auto">
            <a:xfrm>
              <a:off x="6395789"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9</a:t>
              </a:r>
            </a:p>
          </p:txBody>
        </p:sp>
        <p:sp>
          <p:nvSpPr>
            <p:cNvPr id="73" name="Rectangle 14"/>
            <p:cNvSpPr>
              <a:spLocks noChangeArrowheads="1"/>
            </p:cNvSpPr>
            <p:nvPr/>
          </p:nvSpPr>
          <p:spPr bwMode="auto">
            <a:xfrm>
              <a:off x="7081589" y="2136676"/>
              <a:ext cx="681038"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10</a:t>
              </a:r>
            </a:p>
          </p:txBody>
        </p:sp>
        <p:sp>
          <p:nvSpPr>
            <p:cNvPr id="74" name="Rectangle 15"/>
            <p:cNvSpPr>
              <a:spLocks noChangeArrowheads="1"/>
            </p:cNvSpPr>
            <p:nvPr/>
          </p:nvSpPr>
          <p:spPr bwMode="auto">
            <a:xfrm>
              <a:off x="7765802" y="2136676"/>
              <a:ext cx="681037"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11</a:t>
              </a:r>
            </a:p>
          </p:txBody>
        </p:sp>
        <p:sp>
          <p:nvSpPr>
            <p:cNvPr id="75" name="Rectangle 16"/>
            <p:cNvSpPr>
              <a:spLocks noChangeArrowheads="1"/>
            </p:cNvSpPr>
            <p:nvPr/>
          </p:nvSpPr>
          <p:spPr bwMode="auto">
            <a:xfrm>
              <a:off x="8446839" y="2136676"/>
              <a:ext cx="682625" cy="504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12</a:t>
              </a:r>
            </a:p>
          </p:txBody>
        </p:sp>
        <p:sp>
          <p:nvSpPr>
            <p:cNvPr id="76" name="Line 18"/>
            <p:cNvSpPr>
              <a:spLocks noChangeShapeType="1"/>
            </p:cNvSpPr>
            <p:nvPr/>
          </p:nvSpPr>
          <p:spPr bwMode="auto">
            <a:xfrm>
              <a:off x="1612652"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77" name="Line 19"/>
            <p:cNvSpPr>
              <a:spLocks noChangeShapeType="1"/>
            </p:cNvSpPr>
            <p:nvPr/>
          </p:nvSpPr>
          <p:spPr bwMode="auto">
            <a:xfrm>
              <a:off x="2295277"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78" name="Line 20"/>
            <p:cNvSpPr>
              <a:spLocks noChangeShapeType="1"/>
            </p:cNvSpPr>
            <p:nvPr/>
          </p:nvSpPr>
          <p:spPr bwMode="auto">
            <a:xfrm>
              <a:off x="2976314"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79" name="Line 21"/>
            <p:cNvSpPr>
              <a:spLocks noChangeShapeType="1"/>
            </p:cNvSpPr>
            <p:nvPr/>
          </p:nvSpPr>
          <p:spPr bwMode="auto">
            <a:xfrm>
              <a:off x="3658939"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80" name="Line 22"/>
            <p:cNvSpPr>
              <a:spLocks noChangeShapeType="1"/>
            </p:cNvSpPr>
            <p:nvPr/>
          </p:nvSpPr>
          <p:spPr bwMode="auto">
            <a:xfrm>
              <a:off x="4339977"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81" name="Line 23"/>
            <p:cNvSpPr>
              <a:spLocks noChangeShapeType="1"/>
            </p:cNvSpPr>
            <p:nvPr/>
          </p:nvSpPr>
          <p:spPr bwMode="auto">
            <a:xfrm>
              <a:off x="5022602"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82" name="Line 24"/>
            <p:cNvSpPr>
              <a:spLocks noChangeShapeType="1"/>
            </p:cNvSpPr>
            <p:nvPr/>
          </p:nvSpPr>
          <p:spPr bwMode="auto">
            <a:xfrm>
              <a:off x="5705227"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83" name="Line 25"/>
            <p:cNvSpPr>
              <a:spLocks noChangeShapeType="1"/>
            </p:cNvSpPr>
            <p:nvPr/>
          </p:nvSpPr>
          <p:spPr bwMode="auto">
            <a:xfrm>
              <a:off x="6386264"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84" name="Line 26"/>
            <p:cNvSpPr>
              <a:spLocks noChangeShapeType="1"/>
            </p:cNvSpPr>
            <p:nvPr/>
          </p:nvSpPr>
          <p:spPr bwMode="auto">
            <a:xfrm>
              <a:off x="7068889"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85" name="Line 27"/>
            <p:cNvSpPr>
              <a:spLocks noChangeShapeType="1"/>
            </p:cNvSpPr>
            <p:nvPr/>
          </p:nvSpPr>
          <p:spPr bwMode="auto">
            <a:xfrm>
              <a:off x="7749927"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86" name="Line 28"/>
            <p:cNvSpPr>
              <a:spLocks noChangeShapeType="1"/>
            </p:cNvSpPr>
            <p:nvPr/>
          </p:nvSpPr>
          <p:spPr bwMode="auto">
            <a:xfrm>
              <a:off x="8432552" y="2136676"/>
              <a:ext cx="0" cy="504825"/>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87" name="Text Box 30"/>
            <p:cNvSpPr txBox="1">
              <a:spLocks noChangeArrowheads="1"/>
            </p:cNvSpPr>
            <p:nvPr/>
          </p:nvSpPr>
          <p:spPr bwMode="auto">
            <a:xfrm>
              <a:off x="2288927" y="2967335"/>
              <a:ext cx="58528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latin typeface="+mn-lt"/>
                  <a:ea typeface="黑体" panose="02010609060101010101" pitchFamily="2" charset="-122"/>
                </a:rPr>
                <a:t>(a) </a:t>
              </a:r>
              <a:r>
                <a:rPr lang="zh-CN" altLang="en-US" sz="2400" b="1" dirty="0">
                  <a:latin typeface="+mn-lt"/>
                  <a:ea typeface="黑体" panose="02010609060101010101" pitchFamily="2" charset="-122"/>
                </a:rPr>
                <a:t>发送方维持发送窗口（发送窗口是 </a:t>
              </a:r>
              <a:r>
                <a:rPr lang="en-US" altLang="zh-CN" sz="2400" b="1" dirty="0">
                  <a:latin typeface="+mn-lt"/>
                  <a:ea typeface="黑体" panose="02010609060101010101" pitchFamily="2" charset="-122"/>
                </a:rPr>
                <a:t>5</a:t>
              </a:r>
              <a:r>
                <a:rPr lang="zh-CN" altLang="en-US" sz="2400" b="1" dirty="0">
                  <a:latin typeface="+mn-lt"/>
                  <a:ea typeface="黑体" panose="02010609060101010101" pitchFamily="2" charset="-122"/>
                </a:rPr>
                <a:t>）</a:t>
              </a:r>
            </a:p>
          </p:txBody>
        </p:sp>
        <p:sp>
          <p:nvSpPr>
            <p:cNvPr id="88" name="Text Box 31"/>
            <p:cNvSpPr txBox="1">
              <a:spLocks noChangeArrowheads="1"/>
            </p:cNvSpPr>
            <p:nvPr/>
          </p:nvSpPr>
          <p:spPr bwMode="auto">
            <a:xfrm>
              <a:off x="1858714" y="1412776"/>
              <a:ext cx="162736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a:solidFill>
                    <a:srgbClr val="000099"/>
                  </a:solidFill>
                  <a:latin typeface="+mn-lt"/>
                  <a:ea typeface="黑体" panose="02010609060101010101" pitchFamily="2" charset="-122"/>
                </a:rPr>
                <a:t>发送窗口</a:t>
              </a:r>
            </a:p>
          </p:txBody>
        </p:sp>
      </p:grpSp>
      <p:grpSp>
        <p:nvGrpSpPr>
          <p:cNvPr id="121" name="组合 120"/>
          <p:cNvGrpSpPr/>
          <p:nvPr/>
        </p:nvGrpSpPr>
        <p:grpSpPr>
          <a:xfrm>
            <a:off x="920502" y="3597178"/>
            <a:ext cx="8199437" cy="1920054"/>
            <a:chOff x="920502" y="3597178"/>
            <a:chExt cx="8199437" cy="1920054"/>
          </a:xfrm>
        </p:grpSpPr>
        <p:sp>
          <p:nvSpPr>
            <p:cNvPr id="90" name="Rectangle 60"/>
            <p:cNvSpPr>
              <a:spLocks noChangeArrowheads="1"/>
            </p:cNvSpPr>
            <p:nvPr/>
          </p:nvSpPr>
          <p:spPr bwMode="auto">
            <a:xfrm>
              <a:off x="1612652" y="4086128"/>
              <a:ext cx="3413125" cy="912813"/>
            </a:xfrm>
            <a:prstGeom prst="rect">
              <a:avLst/>
            </a:prstGeom>
            <a:solidFill>
              <a:srgbClr val="66FF66"/>
            </a:solidFill>
            <a:ln w="28575">
              <a:solidFill>
                <a:srgbClr val="000066"/>
              </a:solidFill>
              <a:miter lim="800000"/>
            </a:ln>
            <a:effectLst/>
          </p:spPr>
          <p:txBody>
            <a:bodyPr wrap="none" anchor="ctr"/>
            <a:lstStyle/>
            <a:p>
              <a:endParaRPr lang="zh-CN" altLang="en-US" sz="2000" b="1">
                <a:solidFill>
                  <a:srgbClr val="000099"/>
                </a:solidFill>
                <a:latin typeface="+mn-lt"/>
                <a:ea typeface="黑体" panose="02010609060101010101" pitchFamily="2" charset="-122"/>
              </a:endParaRPr>
            </a:p>
          </p:txBody>
        </p:sp>
        <p:sp>
          <p:nvSpPr>
            <p:cNvPr id="91" name="Rectangle 48"/>
            <p:cNvSpPr>
              <a:spLocks noChangeArrowheads="1"/>
            </p:cNvSpPr>
            <p:nvPr/>
          </p:nvSpPr>
          <p:spPr bwMode="auto">
            <a:xfrm>
              <a:off x="920502" y="4289329"/>
              <a:ext cx="8188325" cy="506413"/>
            </a:xfrm>
            <a:prstGeom prst="rect">
              <a:avLst/>
            </a:prstGeom>
            <a:solidFill>
              <a:srgbClr val="FFFF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800" b="1">
                <a:solidFill>
                  <a:srgbClr val="000099"/>
                </a:solidFill>
                <a:latin typeface="+mn-lt"/>
                <a:ea typeface="黑体" panose="02010609060101010101" pitchFamily="2" charset="-122"/>
              </a:endParaRPr>
            </a:p>
          </p:txBody>
        </p:sp>
        <p:sp>
          <p:nvSpPr>
            <p:cNvPr id="92" name="Text Box 32"/>
            <p:cNvSpPr txBox="1">
              <a:spLocks noChangeArrowheads="1"/>
            </p:cNvSpPr>
            <p:nvPr/>
          </p:nvSpPr>
          <p:spPr bwMode="auto">
            <a:xfrm>
              <a:off x="2306389" y="5055567"/>
              <a:ext cx="53030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dirty="0">
                  <a:latin typeface="+mn-lt"/>
                  <a:ea typeface="黑体" panose="02010609060101010101" pitchFamily="2" charset="-122"/>
                </a:rPr>
                <a:t>(b) </a:t>
              </a:r>
              <a:r>
                <a:rPr lang="zh-CN" altLang="en-US" sz="2400" b="1" dirty="0">
                  <a:latin typeface="+mn-lt"/>
                  <a:ea typeface="黑体" panose="02010609060101010101" pitchFamily="2" charset="-122"/>
                </a:rPr>
                <a:t>收到一个确认后发送窗口向前滑动</a:t>
              </a:r>
            </a:p>
          </p:txBody>
        </p:sp>
        <p:sp>
          <p:nvSpPr>
            <p:cNvPr id="93" name="Line 33"/>
            <p:cNvSpPr>
              <a:spLocks noChangeShapeType="1"/>
            </p:cNvSpPr>
            <p:nvPr/>
          </p:nvSpPr>
          <p:spPr bwMode="auto">
            <a:xfrm>
              <a:off x="5097214" y="4173441"/>
              <a:ext cx="668337" cy="0"/>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94" name="Text Box 34"/>
            <p:cNvSpPr txBox="1">
              <a:spLocks noChangeArrowheads="1"/>
            </p:cNvSpPr>
            <p:nvPr/>
          </p:nvSpPr>
          <p:spPr bwMode="auto">
            <a:xfrm>
              <a:off x="5744914" y="3813078"/>
              <a:ext cx="906462"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a:solidFill>
                    <a:srgbClr val="000099"/>
                  </a:solidFill>
                  <a:latin typeface="+mn-lt"/>
                  <a:ea typeface="黑体" panose="02010609060101010101" pitchFamily="2" charset="-122"/>
                </a:rPr>
                <a:t>向前</a:t>
              </a:r>
            </a:p>
          </p:txBody>
        </p:sp>
        <p:sp>
          <p:nvSpPr>
            <p:cNvPr id="95" name="Rectangle 36"/>
            <p:cNvSpPr>
              <a:spLocks noChangeArrowheads="1"/>
            </p:cNvSpPr>
            <p:nvPr/>
          </p:nvSpPr>
          <p:spPr bwMode="auto">
            <a:xfrm>
              <a:off x="920502"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1</a:t>
              </a:r>
            </a:p>
          </p:txBody>
        </p:sp>
        <p:sp>
          <p:nvSpPr>
            <p:cNvPr id="96" name="Rectangle 37"/>
            <p:cNvSpPr>
              <a:spLocks noChangeArrowheads="1"/>
            </p:cNvSpPr>
            <p:nvPr/>
          </p:nvSpPr>
          <p:spPr bwMode="auto">
            <a:xfrm>
              <a:off x="1603127"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2</a:t>
              </a:r>
            </a:p>
          </p:txBody>
        </p:sp>
        <p:sp>
          <p:nvSpPr>
            <p:cNvPr id="97" name="Rectangle 38"/>
            <p:cNvSpPr>
              <a:spLocks noChangeArrowheads="1"/>
            </p:cNvSpPr>
            <p:nvPr/>
          </p:nvSpPr>
          <p:spPr bwMode="auto">
            <a:xfrm>
              <a:off x="2287339"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3</a:t>
              </a:r>
            </a:p>
          </p:txBody>
        </p:sp>
        <p:sp>
          <p:nvSpPr>
            <p:cNvPr id="98" name="Rectangle 39"/>
            <p:cNvSpPr>
              <a:spLocks noChangeArrowheads="1"/>
            </p:cNvSpPr>
            <p:nvPr/>
          </p:nvSpPr>
          <p:spPr bwMode="auto">
            <a:xfrm>
              <a:off x="2968377"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4</a:t>
              </a:r>
            </a:p>
          </p:txBody>
        </p:sp>
        <p:sp>
          <p:nvSpPr>
            <p:cNvPr id="99" name="Rectangle 40"/>
            <p:cNvSpPr>
              <a:spLocks noChangeArrowheads="1"/>
            </p:cNvSpPr>
            <p:nvPr/>
          </p:nvSpPr>
          <p:spPr bwMode="auto">
            <a:xfrm>
              <a:off x="3654177"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5</a:t>
              </a:r>
            </a:p>
          </p:txBody>
        </p:sp>
        <p:sp>
          <p:nvSpPr>
            <p:cNvPr id="100" name="Rectangle 41"/>
            <p:cNvSpPr>
              <a:spLocks noChangeArrowheads="1"/>
            </p:cNvSpPr>
            <p:nvPr/>
          </p:nvSpPr>
          <p:spPr bwMode="auto">
            <a:xfrm>
              <a:off x="4338389"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6</a:t>
              </a:r>
            </a:p>
          </p:txBody>
        </p:sp>
        <p:sp>
          <p:nvSpPr>
            <p:cNvPr id="101" name="Rectangle 42"/>
            <p:cNvSpPr>
              <a:spLocks noChangeArrowheads="1"/>
            </p:cNvSpPr>
            <p:nvPr/>
          </p:nvSpPr>
          <p:spPr bwMode="auto">
            <a:xfrm>
              <a:off x="5019427"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7</a:t>
              </a:r>
            </a:p>
          </p:txBody>
        </p:sp>
        <p:sp>
          <p:nvSpPr>
            <p:cNvPr id="102" name="Rectangle 43"/>
            <p:cNvSpPr>
              <a:spLocks noChangeArrowheads="1"/>
            </p:cNvSpPr>
            <p:nvPr/>
          </p:nvSpPr>
          <p:spPr bwMode="auto">
            <a:xfrm>
              <a:off x="5705227" y="4289329"/>
              <a:ext cx="681037"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8</a:t>
              </a:r>
            </a:p>
          </p:txBody>
        </p:sp>
        <p:sp>
          <p:nvSpPr>
            <p:cNvPr id="103" name="Rectangle 44"/>
            <p:cNvSpPr>
              <a:spLocks noChangeArrowheads="1"/>
            </p:cNvSpPr>
            <p:nvPr/>
          </p:nvSpPr>
          <p:spPr bwMode="auto">
            <a:xfrm>
              <a:off x="6386264"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9</a:t>
              </a:r>
            </a:p>
          </p:txBody>
        </p:sp>
        <p:sp>
          <p:nvSpPr>
            <p:cNvPr id="104" name="Rectangle 45"/>
            <p:cNvSpPr>
              <a:spLocks noChangeArrowheads="1"/>
            </p:cNvSpPr>
            <p:nvPr/>
          </p:nvSpPr>
          <p:spPr bwMode="auto">
            <a:xfrm>
              <a:off x="7070477"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10</a:t>
              </a:r>
            </a:p>
          </p:txBody>
        </p:sp>
        <p:sp>
          <p:nvSpPr>
            <p:cNvPr id="105" name="Rectangle 46"/>
            <p:cNvSpPr>
              <a:spLocks noChangeArrowheads="1"/>
            </p:cNvSpPr>
            <p:nvPr/>
          </p:nvSpPr>
          <p:spPr bwMode="auto">
            <a:xfrm>
              <a:off x="7754689"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11</a:t>
              </a:r>
            </a:p>
          </p:txBody>
        </p:sp>
        <p:sp>
          <p:nvSpPr>
            <p:cNvPr id="106" name="Rectangle 47"/>
            <p:cNvSpPr>
              <a:spLocks noChangeArrowheads="1"/>
            </p:cNvSpPr>
            <p:nvPr/>
          </p:nvSpPr>
          <p:spPr bwMode="auto">
            <a:xfrm>
              <a:off x="8437314" y="4289329"/>
              <a:ext cx="682625" cy="506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800" b="1">
                  <a:solidFill>
                    <a:srgbClr val="000099"/>
                  </a:solidFill>
                  <a:latin typeface="+mn-lt"/>
                  <a:ea typeface="黑体" panose="02010609060101010101" pitchFamily="2" charset="-122"/>
                </a:rPr>
                <a:t>12</a:t>
              </a:r>
            </a:p>
          </p:txBody>
        </p:sp>
        <p:sp>
          <p:nvSpPr>
            <p:cNvPr id="107" name="Line 49"/>
            <p:cNvSpPr>
              <a:spLocks noChangeShapeType="1"/>
            </p:cNvSpPr>
            <p:nvPr/>
          </p:nvSpPr>
          <p:spPr bwMode="auto">
            <a:xfrm>
              <a:off x="160312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08" name="Line 50"/>
            <p:cNvSpPr>
              <a:spLocks noChangeShapeType="1"/>
            </p:cNvSpPr>
            <p:nvPr/>
          </p:nvSpPr>
          <p:spPr bwMode="auto">
            <a:xfrm>
              <a:off x="2284164"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09" name="Line 51"/>
            <p:cNvSpPr>
              <a:spLocks noChangeShapeType="1"/>
            </p:cNvSpPr>
            <p:nvPr/>
          </p:nvSpPr>
          <p:spPr bwMode="auto">
            <a:xfrm>
              <a:off x="2966789"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10" name="Line 52"/>
            <p:cNvSpPr>
              <a:spLocks noChangeShapeType="1"/>
            </p:cNvSpPr>
            <p:nvPr/>
          </p:nvSpPr>
          <p:spPr bwMode="auto">
            <a:xfrm>
              <a:off x="364782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11" name="Line 53"/>
            <p:cNvSpPr>
              <a:spLocks noChangeShapeType="1"/>
            </p:cNvSpPr>
            <p:nvPr/>
          </p:nvSpPr>
          <p:spPr bwMode="auto">
            <a:xfrm>
              <a:off x="4330452"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12" name="Line 54"/>
            <p:cNvSpPr>
              <a:spLocks noChangeShapeType="1"/>
            </p:cNvSpPr>
            <p:nvPr/>
          </p:nvSpPr>
          <p:spPr bwMode="auto">
            <a:xfrm>
              <a:off x="501307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13" name="Line 55"/>
            <p:cNvSpPr>
              <a:spLocks noChangeShapeType="1"/>
            </p:cNvSpPr>
            <p:nvPr/>
          </p:nvSpPr>
          <p:spPr bwMode="auto">
            <a:xfrm>
              <a:off x="5694114"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14" name="Line 56"/>
            <p:cNvSpPr>
              <a:spLocks noChangeShapeType="1"/>
            </p:cNvSpPr>
            <p:nvPr/>
          </p:nvSpPr>
          <p:spPr bwMode="auto">
            <a:xfrm>
              <a:off x="6376739"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15" name="Line 57"/>
            <p:cNvSpPr>
              <a:spLocks noChangeShapeType="1"/>
            </p:cNvSpPr>
            <p:nvPr/>
          </p:nvSpPr>
          <p:spPr bwMode="auto">
            <a:xfrm>
              <a:off x="705777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16" name="Line 58"/>
            <p:cNvSpPr>
              <a:spLocks noChangeShapeType="1"/>
            </p:cNvSpPr>
            <p:nvPr/>
          </p:nvSpPr>
          <p:spPr bwMode="auto">
            <a:xfrm>
              <a:off x="7740402"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17" name="Line 59"/>
            <p:cNvSpPr>
              <a:spLocks noChangeShapeType="1"/>
            </p:cNvSpPr>
            <p:nvPr/>
          </p:nvSpPr>
          <p:spPr bwMode="auto">
            <a:xfrm>
              <a:off x="8423027" y="4289329"/>
              <a:ext cx="0" cy="506413"/>
            </a:xfrm>
            <a:prstGeom prst="line">
              <a:avLst/>
            </a:prstGeom>
            <a:noFill/>
            <a:ln w="952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800" b="1">
                <a:solidFill>
                  <a:srgbClr val="000099"/>
                </a:solidFill>
                <a:latin typeface="+mn-lt"/>
                <a:ea typeface="黑体" panose="02010609060101010101" pitchFamily="2" charset="-122"/>
              </a:endParaRPr>
            </a:p>
          </p:txBody>
        </p:sp>
        <p:sp>
          <p:nvSpPr>
            <p:cNvPr id="118" name="Text Box 61"/>
            <p:cNvSpPr txBox="1">
              <a:spLocks noChangeArrowheads="1"/>
            </p:cNvSpPr>
            <p:nvPr/>
          </p:nvSpPr>
          <p:spPr bwMode="auto">
            <a:xfrm>
              <a:off x="2685802" y="3597178"/>
              <a:ext cx="1627187"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b="1">
                  <a:solidFill>
                    <a:srgbClr val="000099"/>
                  </a:solidFill>
                  <a:latin typeface="+mn-lt"/>
                  <a:ea typeface="黑体" panose="02010609060101010101" pitchFamily="2" charset="-122"/>
                </a:rPr>
                <a:t>发送窗口</a:t>
              </a:r>
            </a:p>
          </p:txBody>
        </p:sp>
      </p:grpSp>
      <p:sp>
        <p:nvSpPr>
          <p:cNvPr id="119" name="矩形 118"/>
          <p:cNvSpPr/>
          <p:nvPr/>
        </p:nvSpPr>
        <p:spPr>
          <a:xfrm>
            <a:off x="2484852" y="5805264"/>
            <a:ext cx="5255550"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连续</a:t>
            </a:r>
            <a:r>
              <a:rPr lang="en-US" altLang="zh-CN" sz="2400" b="1" dirty="0" smtClean="0">
                <a:latin typeface="+mn-lt"/>
                <a:ea typeface="黑体" panose="02010609060101010101" pitchFamily="2" charset="-122"/>
              </a:rPr>
              <a:t> ARQ </a:t>
            </a:r>
            <a:r>
              <a:rPr lang="zh-CN" altLang="zh-CN" sz="2400" b="1" dirty="0" smtClean="0">
                <a:latin typeface="+mn-lt"/>
                <a:ea typeface="黑体" panose="02010609060101010101" pitchFamily="2" charset="-122"/>
              </a:rPr>
              <a:t>协议</a:t>
            </a:r>
            <a:r>
              <a:rPr lang="zh-CN" altLang="zh-CN" sz="2400" b="1" dirty="0">
                <a:latin typeface="+mn-lt"/>
                <a:ea typeface="黑体" panose="02010609060101010101" pitchFamily="2" charset="-122"/>
              </a:rPr>
              <a:t>的工作原理</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4754" name="Rectangle 2"/>
          <p:cNvSpPr>
            <a:spLocks noGrp="1" noChangeArrowheads="1"/>
          </p:cNvSpPr>
          <p:nvPr>
            <p:ph type="title"/>
          </p:nvPr>
        </p:nvSpPr>
        <p:spPr/>
        <p:txBody>
          <a:bodyPr/>
          <a:lstStyle/>
          <a:p>
            <a:pPr algn="ctr"/>
            <a:r>
              <a:rPr lang="zh-CN" altLang="en-US" dirty="0"/>
              <a:t>累积确认 </a:t>
            </a:r>
          </a:p>
        </p:txBody>
      </p:sp>
      <p:sp>
        <p:nvSpPr>
          <p:cNvPr id="714755" name="Rectangle 3"/>
          <p:cNvSpPr>
            <a:spLocks noGrp="1" noChangeArrowheads="1"/>
          </p:cNvSpPr>
          <p:nvPr>
            <p:ph idx="1"/>
          </p:nvPr>
        </p:nvSpPr>
        <p:spPr/>
        <p:txBody>
          <a:bodyPr/>
          <a:lstStyle/>
          <a:p>
            <a:r>
              <a:rPr lang="zh-CN" altLang="en-US" dirty="0"/>
              <a:t>接收方一般采用</a:t>
            </a:r>
            <a:r>
              <a:rPr lang="zh-CN" altLang="en-US" dirty="0">
                <a:solidFill>
                  <a:srgbClr val="FF0000"/>
                </a:solidFill>
              </a:rPr>
              <a:t>累积确认</a:t>
            </a:r>
            <a:r>
              <a:rPr lang="zh-CN" altLang="en-US" dirty="0"/>
              <a:t>的方式。即不必对收到的分组逐个发送确认，而是</a:t>
            </a:r>
            <a:r>
              <a:rPr lang="zh-CN" altLang="en-US" dirty="0">
                <a:solidFill>
                  <a:srgbClr val="FF0000"/>
                </a:solidFill>
              </a:rPr>
              <a:t>对按序到达的最后一个分组发送确认</a:t>
            </a:r>
            <a:r>
              <a:rPr lang="zh-CN" altLang="en-US" dirty="0"/>
              <a:t>，这样就表示：</a:t>
            </a:r>
            <a:r>
              <a:rPr lang="zh-CN" altLang="en-US" dirty="0">
                <a:solidFill>
                  <a:srgbClr val="0000FF"/>
                </a:solidFill>
              </a:rPr>
              <a:t>到这个分组为止的所有分组都已正确收到了。</a:t>
            </a:r>
          </a:p>
          <a:p>
            <a:r>
              <a:rPr lang="zh-CN" altLang="en-US" dirty="0" smtClean="0">
                <a:solidFill>
                  <a:srgbClr val="FF0000"/>
                </a:solidFill>
              </a:rPr>
              <a:t>优点：</a:t>
            </a:r>
            <a:r>
              <a:rPr lang="zh-CN" altLang="en-US" dirty="0"/>
              <a:t>容易实现，即使确认丢失也不必重传</a:t>
            </a:r>
            <a:r>
              <a:rPr lang="zh-CN" altLang="en-US" dirty="0" smtClean="0"/>
              <a:t>。</a:t>
            </a:r>
            <a:endParaRPr lang="en-US" altLang="zh-CN" dirty="0" smtClean="0"/>
          </a:p>
          <a:p>
            <a:r>
              <a:rPr lang="zh-CN" altLang="en-US" dirty="0">
                <a:solidFill>
                  <a:srgbClr val="0000FF"/>
                </a:solidFill>
              </a:rPr>
              <a:t>缺点：</a:t>
            </a:r>
            <a:r>
              <a:rPr lang="zh-CN" altLang="en-US" dirty="0"/>
              <a:t>不能向发送方反映出接收方已经正确收到的所有分组的信息。</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26" name="Rectangle 2"/>
          <p:cNvSpPr>
            <a:spLocks noGrp="1" noChangeArrowheads="1"/>
          </p:cNvSpPr>
          <p:nvPr>
            <p:ph type="title"/>
          </p:nvPr>
        </p:nvSpPr>
        <p:spPr/>
        <p:txBody>
          <a:bodyPr/>
          <a:lstStyle/>
          <a:p>
            <a:pPr algn="ctr"/>
            <a:r>
              <a:rPr lang="en-US" altLang="zh-CN" dirty="0"/>
              <a:t>Go-back-N</a:t>
            </a:r>
            <a:r>
              <a:rPr lang="zh-CN" altLang="en-US" dirty="0"/>
              <a:t>（回退 </a:t>
            </a:r>
            <a:r>
              <a:rPr lang="en-US" altLang="zh-CN" dirty="0"/>
              <a:t>N</a:t>
            </a:r>
            <a:r>
              <a:rPr lang="zh-CN" altLang="en-US" dirty="0"/>
              <a:t>） </a:t>
            </a:r>
          </a:p>
        </p:txBody>
      </p:sp>
      <p:sp>
        <p:nvSpPr>
          <p:cNvPr id="717827"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dirty="0"/>
              <a:t>如果发送方发送了前 </a:t>
            </a:r>
            <a:r>
              <a:rPr lang="en-US" altLang="zh-CN" dirty="0"/>
              <a:t>5 </a:t>
            </a:r>
            <a:r>
              <a:rPr lang="zh-CN" altLang="en-US" dirty="0"/>
              <a:t>个分组，而中间的第 </a:t>
            </a:r>
            <a:r>
              <a:rPr lang="en-US" altLang="zh-CN" dirty="0"/>
              <a:t>3 </a:t>
            </a:r>
            <a:r>
              <a:rPr lang="zh-CN" altLang="en-US" dirty="0"/>
              <a:t>个分组丢失了。这时接收方只能对前两个分组发出确认。发送方无法知道后面三个分组的下落，而</a:t>
            </a:r>
            <a:r>
              <a:rPr lang="zh-CN" altLang="en-US" dirty="0">
                <a:solidFill>
                  <a:srgbClr val="0000FF"/>
                </a:solidFill>
              </a:rPr>
              <a:t>只好把后面的三个分组都再重传一次。</a:t>
            </a:r>
          </a:p>
          <a:p>
            <a:r>
              <a:rPr lang="zh-CN" altLang="en-US" dirty="0"/>
              <a:t>这就叫做 </a:t>
            </a:r>
            <a:r>
              <a:rPr lang="en-US" altLang="zh-CN" dirty="0"/>
              <a:t>Go-back-N</a:t>
            </a:r>
            <a:r>
              <a:rPr lang="zh-CN" altLang="en-US" dirty="0"/>
              <a:t>（</a:t>
            </a:r>
            <a:r>
              <a:rPr lang="zh-CN" altLang="en-US" dirty="0">
                <a:solidFill>
                  <a:srgbClr val="FF0000"/>
                </a:solidFill>
              </a:rPr>
              <a:t>回退 </a:t>
            </a:r>
            <a:r>
              <a:rPr lang="en-US" altLang="zh-CN" dirty="0">
                <a:solidFill>
                  <a:srgbClr val="FF0000"/>
                </a:solidFill>
              </a:rPr>
              <a:t>N</a:t>
            </a:r>
            <a:r>
              <a:rPr lang="zh-CN" altLang="en-US" dirty="0"/>
              <a:t>），</a:t>
            </a:r>
            <a:r>
              <a:rPr lang="zh-CN" altLang="en-US" dirty="0">
                <a:solidFill>
                  <a:srgbClr val="FF0000"/>
                </a:solidFill>
              </a:rPr>
              <a:t>表示需要再退回来重传已发送过的 </a:t>
            </a:r>
            <a:r>
              <a:rPr lang="en-US" altLang="zh-CN" dirty="0">
                <a:solidFill>
                  <a:srgbClr val="FF0000"/>
                </a:solidFill>
              </a:rPr>
              <a:t>N </a:t>
            </a:r>
            <a:r>
              <a:rPr lang="zh-CN" altLang="en-US" dirty="0">
                <a:solidFill>
                  <a:srgbClr val="FF0000"/>
                </a:solidFill>
              </a:rPr>
              <a:t>个分组。</a:t>
            </a:r>
          </a:p>
          <a:p>
            <a:r>
              <a:rPr lang="zh-CN" altLang="en-US" dirty="0"/>
              <a:t>可见当通信线路质量不好时，连续 </a:t>
            </a:r>
            <a:r>
              <a:rPr lang="en-US" altLang="zh-CN" dirty="0"/>
              <a:t>ARQ </a:t>
            </a:r>
            <a:r>
              <a:rPr lang="zh-CN" altLang="en-US" dirty="0"/>
              <a:t>协议会带来负面的影响。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5.5  </a:t>
            </a:r>
            <a:r>
              <a:rPr lang="en-US" altLang="zh-CN" dirty="0" smtClean="0"/>
              <a:t>TCP </a:t>
            </a:r>
            <a:r>
              <a:rPr lang="zh-CN" altLang="zh-CN" dirty="0" smtClean="0"/>
              <a:t>报文</a:t>
            </a:r>
            <a:r>
              <a:rPr lang="zh-CN" altLang="zh-CN" dirty="0"/>
              <a:t>段的首部格式</a:t>
            </a:r>
          </a:p>
        </p:txBody>
      </p:sp>
      <p:sp>
        <p:nvSpPr>
          <p:cNvPr id="931843" name="Rectangle 3"/>
          <p:cNvSpPr>
            <a:spLocks noGrp="1" noChangeArrowheads="1"/>
          </p:cNvSpPr>
          <p:nvPr>
            <p:ph idx="1"/>
          </p:nvPr>
        </p:nvSpPr>
        <p:spPr/>
        <p:txBody>
          <a:bodyPr/>
          <a:lstStyle/>
          <a:p>
            <a:r>
              <a:rPr lang="zh-CN" altLang="zh-CN" smtClean="0"/>
              <a:t>一</a:t>
            </a:r>
            <a:r>
              <a:rPr lang="zh-CN" altLang="zh-CN" dirty="0" smtClean="0"/>
              <a:t>个</a:t>
            </a:r>
            <a:r>
              <a:rPr lang="en-US" altLang="zh-CN" dirty="0" smtClean="0"/>
              <a:t> TCP </a:t>
            </a:r>
            <a:r>
              <a:rPr lang="zh-CN" altLang="zh-CN" dirty="0" smtClean="0"/>
              <a:t>报文</a:t>
            </a:r>
            <a:r>
              <a:rPr lang="zh-CN" altLang="zh-CN" dirty="0"/>
              <a:t>段分为首部和数据两部分，</a:t>
            </a:r>
            <a:r>
              <a:rPr lang="zh-CN" altLang="zh-CN" dirty="0" smtClean="0"/>
              <a:t>而</a:t>
            </a:r>
            <a:r>
              <a:rPr lang="en-US" altLang="zh-CN" dirty="0" smtClean="0"/>
              <a:t> TCP </a:t>
            </a:r>
            <a:r>
              <a:rPr lang="zh-CN" altLang="zh-CN" dirty="0" smtClean="0"/>
              <a:t>的</a:t>
            </a:r>
            <a:r>
              <a:rPr lang="zh-CN" altLang="zh-CN" dirty="0"/>
              <a:t>全部功能都体现在它首部中各字段的作用</a:t>
            </a:r>
            <a:r>
              <a:rPr lang="zh-CN" altLang="zh-CN" dirty="0" smtClean="0"/>
              <a:t>。</a:t>
            </a:r>
            <a:endParaRPr lang="en-US" altLang="zh-CN" dirty="0" smtClean="0"/>
          </a:p>
          <a:p>
            <a:r>
              <a:rPr lang="en-US" altLang="zh-CN" dirty="0" smtClean="0"/>
              <a:t>TCP </a:t>
            </a:r>
            <a:r>
              <a:rPr lang="zh-CN" altLang="zh-CN" dirty="0" smtClean="0"/>
              <a:t>报文</a:t>
            </a:r>
            <a:r>
              <a:rPr lang="zh-CN" altLang="zh-CN" dirty="0"/>
              <a:t>段首部的</a:t>
            </a:r>
            <a:r>
              <a:rPr lang="zh-CN" altLang="zh-CN" dirty="0" smtClean="0"/>
              <a:t>前</a:t>
            </a:r>
            <a:r>
              <a:rPr lang="en-US" altLang="zh-CN" dirty="0" smtClean="0"/>
              <a:t> 20 </a:t>
            </a:r>
            <a:r>
              <a:rPr lang="zh-CN" altLang="zh-CN" dirty="0" smtClean="0"/>
              <a:t>个</a:t>
            </a:r>
            <a:r>
              <a:rPr lang="zh-CN" altLang="zh-CN" dirty="0"/>
              <a:t>字节是固定</a:t>
            </a:r>
            <a:r>
              <a:rPr lang="zh-CN" altLang="zh-CN" dirty="0" smtClean="0"/>
              <a:t>的，</a:t>
            </a:r>
            <a:r>
              <a:rPr lang="zh-CN" altLang="zh-CN" dirty="0"/>
              <a:t>后面</a:t>
            </a:r>
            <a:r>
              <a:rPr lang="zh-CN" altLang="zh-CN" dirty="0" smtClean="0"/>
              <a:t>有</a:t>
            </a:r>
            <a:r>
              <a:rPr lang="en-US" altLang="zh-CN" dirty="0" smtClean="0"/>
              <a:t> 4</a:t>
            </a:r>
            <a:r>
              <a:rPr lang="en-US" altLang="zh-CN" i="1" dirty="0" smtClean="0"/>
              <a:t>n </a:t>
            </a:r>
            <a:r>
              <a:rPr lang="zh-CN" altLang="zh-CN" dirty="0" smtClean="0"/>
              <a:t>字节</a:t>
            </a:r>
            <a:r>
              <a:rPr lang="zh-CN" altLang="zh-CN" dirty="0"/>
              <a:t>是根据需要而增加的</a:t>
            </a:r>
            <a:r>
              <a:rPr lang="zh-CN" altLang="zh-CN" dirty="0" smtClean="0"/>
              <a:t>选项</a:t>
            </a:r>
            <a:r>
              <a:rPr lang="en-US" altLang="zh-CN" dirty="0" smtClean="0"/>
              <a:t> (</a:t>
            </a:r>
            <a:r>
              <a:rPr lang="en-US" altLang="zh-CN" i="1" dirty="0" smtClean="0"/>
              <a:t>n </a:t>
            </a:r>
            <a:r>
              <a:rPr lang="zh-CN" altLang="zh-CN" dirty="0" smtClean="0"/>
              <a:t>是</a:t>
            </a:r>
            <a:r>
              <a:rPr lang="zh-CN" altLang="zh-CN" dirty="0"/>
              <a:t>整数</a:t>
            </a:r>
            <a:r>
              <a:rPr lang="en-US" altLang="zh-CN" dirty="0"/>
              <a:t>)</a:t>
            </a:r>
            <a:r>
              <a:rPr lang="zh-CN" altLang="zh-CN" dirty="0"/>
              <a:t>。</a:t>
            </a:r>
            <a:r>
              <a:rPr lang="zh-CN" altLang="zh-CN" dirty="0" smtClean="0">
                <a:solidFill>
                  <a:srgbClr val="FF0000"/>
                </a:solidFill>
              </a:rPr>
              <a:t>因此</a:t>
            </a:r>
            <a:r>
              <a:rPr lang="en-US" altLang="zh-CN" dirty="0" smtClean="0">
                <a:solidFill>
                  <a:srgbClr val="FF0000"/>
                </a:solidFill>
              </a:rPr>
              <a:t> TCP </a:t>
            </a:r>
            <a:r>
              <a:rPr lang="zh-CN" altLang="zh-CN" dirty="0" smtClean="0">
                <a:solidFill>
                  <a:srgbClr val="FF0000"/>
                </a:solidFill>
              </a:rPr>
              <a:t>首部</a:t>
            </a:r>
            <a:r>
              <a:rPr lang="zh-CN" altLang="zh-CN" dirty="0">
                <a:solidFill>
                  <a:srgbClr val="FF0000"/>
                </a:solidFill>
              </a:rPr>
              <a:t>的最小长度</a:t>
            </a:r>
            <a:r>
              <a:rPr lang="zh-CN" altLang="zh-CN" dirty="0" smtClean="0">
                <a:solidFill>
                  <a:srgbClr val="FF0000"/>
                </a:solidFill>
              </a:rPr>
              <a:t>是</a:t>
            </a:r>
            <a:r>
              <a:rPr lang="en-US" altLang="zh-CN" dirty="0" smtClean="0">
                <a:solidFill>
                  <a:srgbClr val="FF0000"/>
                </a:solidFill>
              </a:rPr>
              <a:t> 20 </a:t>
            </a:r>
            <a:r>
              <a:rPr lang="zh-CN" altLang="zh-CN" dirty="0" smtClean="0">
                <a:solidFill>
                  <a:srgbClr val="FF0000"/>
                </a:solidFill>
              </a:rPr>
              <a:t>字节</a:t>
            </a:r>
            <a:r>
              <a:rPr lang="zh-CN" altLang="zh-CN" dirty="0">
                <a:solidFill>
                  <a:srgbClr val="FF0000"/>
                </a:solidFill>
              </a:rPr>
              <a:t>。</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8" name="AutoShape 4"/>
          <p:cNvSpPr>
            <a:spLocks noChangeArrowheads="1"/>
          </p:cNvSpPr>
          <p:nvPr/>
        </p:nvSpPr>
        <p:spPr bwMode="auto">
          <a:xfrm>
            <a:off x="768963" y="5843686"/>
            <a:ext cx="687917" cy="252413"/>
          </a:xfrm>
          <a:prstGeom prst="leftArrow">
            <a:avLst>
              <a:gd name="adj1" fmla="val 50000"/>
              <a:gd name="adj2" fmla="val 62893"/>
            </a:avLst>
          </a:prstGeom>
          <a:solidFill>
            <a:srgbClr val="C00000"/>
          </a:solidFill>
          <a:ln w="1270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02890" name="Rectangle 106"/>
          <p:cNvSpPr>
            <a:spLocks noChangeArrowheads="1"/>
          </p:cNvSpPr>
          <p:nvPr/>
        </p:nvSpPr>
        <p:spPr bwMode="auto">
          <a:xfrm>
            <a:off x="1420764" y="5718274"/>
            <a:ext cx="1327679" cy="504825"/>
          </a:xfrm>
          <a:prstGeom prst="rect">
            <a:avLst/>
          </a:prstGeom>
          <a:solidFill>
            <a:srgbClr val="66FF66"/>
          </a:solidFill>
          <a:ln w="19050">
            <a:solidFill>
              <a:srgbClr val="333399"/>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02817" name="Line 33"/>
          <p:cNvSpPr>
            <a:spLocks noChangeShapeType="1"/>
          </p:cNvSpPr>
          <p:nvPr/>
        </p:nvSpPr>
        <p:spPr bwMode="auto">
          <a:xfrm flipH="1">
            <a:off x="1063048" y="1553294"/>
            <a:ext cx="17198" cy="2757487"/>
          </a:xfrm>
          <a:prstGeom prst="line">
            <a:avLst/>
          </a:prstGeom>
          <a:noFill/>
          <a:ln w="12700">
            <a:solidFill>
              <a:schemeClr val="tx1"/>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18" name="Rectangle 34"/>
          <p:cNvSpPr>
            <a:spLocks noChangeArrowheads="1"/>
          </p:cNvSpPr>
          <p:nvPr/>
        </p:nvSpPr>
        <p:spPr bwMode="auto">
          <a:xfrm>
            <a:off x="748326" y="2623269"/>
            <a:ext cx="593112" cy="532966"/>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90000"/>
              </a:lnSpc>
            </a:pPr>
            <a:r>
              <a:rPr kumimoji="1" lang="en-US" altLang="zh-CN" sz="1600" b="1">
                <a:solidFill>
                  <a:srgbClr val="000099"/>
                </a:solidFill>
                <a:latin typeface="+mn-lt"/>
                <a:ea typeface="黑体" panose="02010609060101010101" pitchFamily="2" charset="-122"/>
              </a:rPr>
              <a:t>TCP</a:t>
            </a:r>
          </a:p>
          <a:p>
            <a:pPr defTabSz="762000" eaLnBrk="0" hangingPunct="0">
              <a:lnSpc>
                <a:spcPct val="90000"/>
              </a:lnSpc>
            </a:pPr>
            <a:r>
              <a:rPr kumimoji="1" lang="zh-CN" altLang="en-US" sz="1600" b="1">
                <a:solidFill>
                  <a:srgbClr val="000099"/>
                </a:solidFill>
                <a:latin typeface="+mn-lt"/>
                <a:ea typeface="黑体" panose="02010609060101010101" pitchFamily="2" charset="-122"/>
              </a:rPr>
              <a:t>首部</a:t>
            </a:r>
          </a:p>
        </p:txBody>
      </p:sp>
      <p:sp>
        <p:nvSpPr>
          <p:cNvPr id="502819" name="Line 35"/>
          <p:cNvSpPr>
            <a:spLocks noChangeShapeType="1"/>
          </p:cNvSpPr>
          <p:nvPr/>
        </p:nvSpPr>
        <p:spPr bwMode="auto">
          <a:xfrm>
            <a:off x="9214860" y="1546943"/>
            <a:ext cx="0" cy="2316162"/>
          </a:xfrm>
          <a:prstGeom prst="line">
            <a:avLst/>
          </a:prstGeom>
          <a:noFill/>
          <a:ln w="12700">
            <a:solidFill>
              <a:schemeClr val="tx1"/>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20" name="Rectangle 36"/>
          <p:cNvSpPr>
            <a:spLocks noChangeArrowheads="1"/>
          </p:cNvSpPr>
          <p:nvPr/>
        </p:nvSpPr>
        <p:spPr bwMode="auto">
          <a:xfrm>
            <a:off x="8749883" y="2366094"/>
            <a:ext cx="1115692" cy="532966"/>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90000"/>
              </a:lnSpc>
            </a:pPr>
            <a:r>
              <a:rPr kumimoji="1" lang="en-US" altLang="zh-CN" sz="1600" b="1">
                <a:solidFill>
                  <a:srgbClr val="000099"/>
                </a:solidFill>
                <a:latin typeface="+mn-lt"/>
                <a:ea typeface="黑体" panose="02010609060101010101" pitchFamily="2" charset="-122"/>
              </a:rPr>
              <a:t>20 </a:t>
            </a:r>
            <a:r>
              <a:rPr kumimoji="1" lang="zh-CN" altLang="en-US" sz="1600" b="1">
                <a:solidFill>
                  <a:srgbClr val="000099"/>
                </a:solidFill>
                <a:latin typeface="+mn-lt"/>
                <a:ea typeface="黑体" panose="02010609060101010101" pitchFamily="2" charset="-122"/>
              </a:rPr>
              <a:t>字节的</a:t>
            </a:r>
          </a:p>
          <a:p>
            <a:pPr algn="ctr" defTabSz="762000" eaLnBrk="0" hangingPunct="0">
              <a:lnSpc>
                <a:spcPct val="90000"/>
              </a:lnSpc>
            </a:pPr>
            <a:r>
              <a:rPr kumimoji="1" lang="zh-CN" altLang="en-US" sz="1600" b="1">
                <a:solidFill>
                  <a:srgbClr val="000099"/>
                </a:solidFill>
                <a:latin typeface="+mn-lt"/>
                <a:ea typeface="黑体" panose="02010609060101010101" pitchFamily="2" charset="-122"/>
              </a:rPr>
              <a:t>固定首部</a:t>
            </a:r>
          </a:p>
        </p:txBody>
      </p:sp>
      <p:sp>
        <p:nvSpPr>
          <p:cNvPr id="502859" name="Rectangle 75"/>
          <p:cNvSpPr>
            <a:spLocks noChangeArrowheads="1"/>
          </p:cNvSpPr>
          <p:nvPr/>
        </p:nvSpPr>
        <p:spPr bwMode="auto">
          <a:xfrm>
            <a:off x="1376050" y="1551705"/>
            <a:ext cx="7377906" cy="2763838"/>
          </a:xfrm>
          <a:prstGeom prst="rect">
            <a:avLst/>
          </a:prstGeom>
          <a:solidFill>
            <a:srgbClr val="FFFF66"/>
          </a:solidFill>
          <a:ln w="2540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02789" name="Freeform 5"/>
          <p:cNvSpPr/>
          <p:nvPr/>
        </p:nvSpPr>
        <p:spPr bwMode="auto">
          <a:xfrm>
            <a:off x="1386369" y="4315545"/>
            <a:ext cx="7395104" cy="553615"/>
          </a:xfrm>
          <a:custGeom>
            <a:avLst/>
            <a:gdLst>
              <a:gd name="T0" fmla="*/ 0 w 4626"/>
              <a:gd name="T1" fmla="*/ 0 h 544"/>
              <a:gd name="T2" fmla="*/ 861 w 4626"/>
              <a:gd name="T3" fmla="*/ 544 h 544"/>
              <a:gd name="T4" fmla="*/ 1814 w 4626"/>
              <a:gd name="T5" fmla="*/ 544 h 544"/>
              <a:gd name="T6" fmla="*/ 4626 w 4626"/>
              <a:gd name="T7" fmla="*/ 0 h 544"/>
              <a:gd name="T8" fmla="*/ 0 w 4626"/>
              <a:gd name="T9" fmla="*/ 0 h 544"/>
            </a:gdLst>
            <a:ahLst/>
            <a:cxnLst>
              <a:cxn ang="0">
                <a:pos x="T0" y="T1"/>
              </a:cxn>
              <a:cxn ang="0">
                <a:pos x="T2" y="T3"/>
              </a:cxn>
              <a:cxn ang="0">
                <a:pos x="T4" y="T5"/>
              </a:cxn>
              <a:cxn ang="0">
                <a:pos x="T6" y="T7"/>
              </a:cxn>
              <a:cxn ang="0">
                <a:pos x="T8" y="T9"/>
              </a:cxn>
            </a:cxnLst>
            <a:rect l="0" t="0" r="r" b="b"/>
            <a:pathLst>
              <a:path w="4626" h="544">
                <a:moveTo>
                  <a:pt x="0" y="0"/>
                </a:moveTo>
                <a:lnTo>
                  <a:pt x="861" y="544"/>
                </a:lnTo>
                <a:lnTo>
                  <a:pt x="1814" y="544"/>
                </a:lnTo>
                <a:lnTo>
                  <a:pt x="4626" y="0"/>
                </a:lnTo>
                <a:lnTo>
                  <a:pt x="0" y="0"/>
                </a:lnTo>
                <a:close/>
              </a:path>
            </a:pathLst>
          </a:custGeom>
          <a:gradFill rotWithShape="1">
            <a:gsLst>
              <a:gs pos="0">
                <a:srgbClr val="FFFFCC">
                  <a:gamma/>
                  <a:shade val="69804"/>
                  <a:invGamma/>
                </a:srgbClr>
              </a:gs>
              <a:gs pos="100000">
                <a:srgbClr val="FFFF66"/>
              </a:gs>
            </a:gsLst>
            <a:lin ang="5400000" scaled="1"/>
          </a:gradFill>
          <a:ln>
            <a:noFill/>
          </a:ln>
          <a:effectLst/>
        </p:spPr>
        <p:txBody>
          <a:bodyPr/>
          <a:lstStyle/>
          <a:p>
            <a:endParaRPr lang="zh-CN" altLang="en-US" b="1">
              <a:solidFill>
                <a:srgbClr val="000099"/>
              </a:solidFill>
              <a:latin typeface="+mn-lt"/>
              <a:ea typeface="黑体" panose="02010609060101010101" pitchFamily="2" charset="-122"/>
            </a:endParaRPr>
          </a:p>
        </p:txBody>
      </p:sp>
      <p:sp>
        <p:nvSpPr>
          <p:cNvPr id="502790" name="Line 6"/>
          <p:cNvSpPr>
            <a:spLocks noChangeShapeType="1"/>
          </p:cNvSpPr>
          <p:nvPr/>
        </p:nvSpPr>
        <p:spPr bwMode="auto">
          <a:xfrm>
            <a:off x="1369171" y="2021605"/>
            <a:ext cx="7389944"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791" name="Line 7"/>
          <p:cNvSpPr>
            <a:spLocks noChangeShapeType="1"/>
          </p:cNvSpPr>
          <p:nvPr/>
        </p:nvSpPr>
        <p:spPr bwMode="auto">
          <a:xfrm>
            <a:off x="1382929" y="2486743"/>
            <a:ext cx="737618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792" name="Line 8"/>
          <p:cNvSpPr>
            <a:spLocks noChangeShapeType="1"/>
          </p:cNvSpPr>
          <p:nvPr/>
        </p:nvSpPr>
        <p:spPr bwMode="auto">
          <a:xfrm>
            <a:off x="1369171" y="2950293"/>
            <a:ext cx="7389944"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793" name="Line 9"/>
          <p:cNvSpPr>
            <a:spLocks noChangeShapeType="1"/>
          </p:cNvSpPr>
          <p:nvPr/>
        </p:nvSpPr>
        <p:spPr bwMode="auto">
          <a:xfrm>
            <a:off x="1369171" y="3413843"/>
            <a:ext cx="7389944"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794" name="Line 10"/>
          <p:cNvSpPr>
            <a:spLocks noChangeShapeType="1"/>
          </p:cNvSpPr>
          <p:nvPr/>
        </p:nvSpPr>
        <p:spPr bwMode="auto">
          <a:xfrm>
            <a:off x="1382929" y="3878980"/>
            <a:ext cx="7376186"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795" name="Line 11"/>
          <p:cNvSpPr>
            <a:spLocks noChangeShapeType="1"/>
          </p:cNvSpPr>
          <p:nvPr/>
        </p:nvSpPr>
        <p:spPr bwMode="auto">
          <a:xfrm>
            <a:off x="5066723" y="1556468"/>
            <a:ext cx="0" cy="47466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796" name="Rectangle 12"/>
          <p:cNvSpPr>
            <a:spLocks noChangeArrowheads="1"/>
          </p:cNvSpPr>
          <p:nvPr/>
        </p:nvSpPr>
        <p:spPr bwMode="auto">
          <a:xfrm>
            <a:off x="6218983" y="1642193"/>
            <a:ext cx="1356141"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目  的  端  口</a:t>
            </a:r>
          </a:p>
        </p:txBody>
      </p:sp>
      <p:sp>
        <p:nvSpPr>
          <p:cNvPr id="502797" name="Rectangle 13"/>
          <p:cNvSpPr>
            <a:spLocks noChangeArrowheads="1"/>
          </p:cNvSpPr>
          <p:nvPr/>
        </p:nvSpPr>
        <p:spPr bwMode="auto">
          <a:xfrm>
            <a:off x="1523952" y="2891555"/>
            <a:ext cx="593112"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数据</a:t>
            </a:r>
          </a:p>
          <a:p>
            <a:pPr defTabSz="762000" eaLnBrk="0" hangingPunct="0"/>
            <a:r>
              <a:rPr kumimoji="1" lang="zh-CN" altLang="en-US" sz="1600" b="1">
                <a:solidFill>
                  <a:srgbClr val="000099"/>
                </a:solidFill>
                <a:latin typeface="+mn-lt"/>
                <a:ea typeface="黑体" panose="02010609060101010101" pitchFamily="2" charset="-122"/>
              </a:rPr>
              <a:t>偏移</a:t>
            </a:r>
          </a:p>
        </p:txBody>
      </p:sp>
      <p:sp>
        <p:nvSpPr>
          <p:cNvPr id="502798" name="Rectangle 14"/>
          <p:cNvSpPr>
            <a:spLocks noChangeArrowheads="1"/>
          </p:cNvSpPr>
          <p:nvPr/>
        </p:nvSpPr>
        <p:spPr bwMode="auto">
          <a:xfrm>
            <a:off x="2559267" y="3505919"/>
            <a:ext cx="1149355"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检   验   和</a:t>
            </a:r>
          </a:p>
        </p:txBody>
      </p:sp>
      <p:sp>
        <p:nvSpPr>
          <p:cNvPr id="502799" name="Rectangle 15"/>
          <p:cNvSpPr>
            <a:spLocks noChangeArrowheads="1"/>
          </p:cNvSpPr>
          <p:nvPr/>
        </p:nvSpPr>
        <p:spPr bwMode="auto">
          <a:xfrm>
            <a:off x="2753602" y="3934544"/>
            <a:ext cx="3069829"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选    项    （长  度  可  变）</a:t>
            </a:r>
          </a:p>
        </p:txBody>
      </p:sp>
      <p:sp>
        <p:nvSpPr>
          <p:cNvPr id="502800" name="Rectangle 16"/>
          <p:cNvSpPr>
            <a:spLocks noChangeArrowheads="1"/>
          </p:cNvSpPr>
          <p:nvPr/>
        </p:nvSpPr>
        <p:spPr bwMode="auto">
          <a:xfrm>
            <a:off x="2669334" y="1642193"/>
            <a:ext cx="1033938"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源  端  口</a:t>
            </a:r>
          </a:p>
        </p:txBody>
      </p:sp>
      <p:sp>
        <p:nvSpPr>
          <p:cNvPr id="502801" name="Rectangle 17"/>
          <p:cNvSpPr>
            <a:spLocks noChangeArrowheads="1"/>
          </p:cNvSpPr>
          <p:nvPr/>
        </p:nvSpPr>
        <p:spPr bwMode="auto">
          <a:xfrm>
            <a:off x="4640215" y="2100981"/>
            <a:ext cx="834098"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序   号</a:t>
            </a:r>
          </a:p>
        </p:txBody>
      </p:sp>
      <p:sp>
        <p:nvSpPr>
          <p:cNvPr id="502802" name="Line 18"/>
          <p:cNvSpPr>
            <a:spLocks noChangeShapeType="1"/>
          </p:cNvSpPr>
          <p:nvPr/>
        </p:nvSpPr>
        <p:spPr bwMode="auto">
          <a:xfrm>
            <a:off x="5071882" y="2956643"/>
            <a:ext cx="0" cy="91598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03" name="Rectangle 19"/>
          <p:cNvSpPr>
            <a:spLocks noChangeArrowheads="1"/>
          </p:cNvSpPr>
          <p:nvPr/>
        </p:nvSpPr>
        <p:spPr bwMode="auto">
          <a:xfrm>
            <a:off x="6064202" y="3505919"/>
            <a:ext cx="1529266"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紧   急   指   针</a:t>
            </a:r>
          </a:p>
        </p:txBody>
      </p:sp>
      <p:sp>
        <p:nvSpPr>
          <p:cNvPr id="502804" name="Rectangle 20"/>
          <p:cNvSpPr>
            <a:spLocks noChangeArrowheads="1"/>
          </p:cNvSpPr>
          <p:nvPr/>
        </p:nvSpPr>
        <p:spPr bwMode="auto">
          <a:xfrm>
            <a:off x="6495870" y="3024906"/>
            <a:ext cx="769442"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窗   口</a:t>
            </a:r>
          </a:p>
        </p:txBody>
      </p:sp>
      <p:sp>
        <p:nvSpPr>
          <p:cNvPr id="502805" name="Rectangle 21"/>
          <p:cNvSpPr>
            <a:spLocks noChangeArrowheads="1"/>
          </p:cNvSpPr>
          <p:nvPr/>
        </p:nvSpPr>
        <p:spPr bwMode="auto">
          <a:xfrm>
            <a:off x="4404603" y="2585169"/>
            <a:ext cx="1405070"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确    认    号</a:t>
            </a:r>
          </a:p>
        </p:txBody>
      </p:sp>
      <p:sp>
        <p:nvSpPr>
          <p:cNvPr id="502806" name="Line 22"/>
          <p:cNvSpPr>
            <a:spLocks noChangeShapeType="1"/>
          </p:cNvSpPr>
          <p:nvPr/>
        </p:nvSpPr>
        <p:spPr bwMode="auto">
          <a:xfrm>
            <a:off x="2294419" y="2956643"/>
            <a:ext cx="0" cy="4635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07" name="Line 23"/>
          <p:cNvSpPr>
            <a:spLocks noChangeShapeType="1"/>
          </p:cNvSpPr>
          <p:nvPr/>
        </p:nvSpPr>
        <p:spPr bwMode="auto">
          <a:xfrm>
            <a:off x="4144914" y="2951880"/>
            <a:ext cx="0" cy="4572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08" name="Line 24"/>
          <p:cNvSpPr>
            <a:spLocks noChangeShapeType="1"/>
          </p:cNvSpPr>
          <p:nvPr/>
        </p:nvSpPr>
        <p:spPr bwMode="auto">
          <a:xfrm>
            <a:off x="3670252" y="2956643"/>
            <a:ext cx="0" cy="4635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09" name="Line 25"/>
          <p:cNvSpPr>
            <a:spLocks noChangeShapeType="1"/>
          </p:cNvSpPr>
          <p:nvPr/>
        </p:nvSpPr>
        <p:spPr bwMode="auto">
          <a:xfrm>
            <a:off x="3905863" y="295664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10" name="Line 26"/>
          <p:cNvSpPr>
            <a:spLocks noChangeShapeType="1"/>
          </p:cNvSpPr>
          <p:nvPr/>
        </p:nvSpPr>
        <p:spPr bwMode="auto">
          <a:xfrm>
            <a:off x="4605819" y="295664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11" name="Line 27"/>
          <p:cNvSpPr>
            <a:spLocks noChangeShapeType="1"/>
          </p:cNvSpPr>
          <p:nvPr/>
        </p:nvSpPr>
        <p:spPr bwMode="auto">
          <a:xfrm>
            <a:off x="4375366" y="295664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12" name="Line 28"/>
          <p:cNvSpPr>
            <a:spLocks noChangeShapeType="1"/>
          </p:cNvSpPr>
          <p:nvPr/>
        </p:nvSpPr>
        <p:spPr bwMode="auto">
          <a:xfrm>
            <a:off x="4841429" y="2956643"/>
            <a:ext cx="0" cy="4556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13" name="Rectangle 29"/>
          <p:cNvSpPr>
            <a:spLocks noChangeArrowheads="1"/>
          </p:cNvSpPr>
          <p:nvPr/>
        </p:nvSpPr>
        <p:spPr bwMode="auto">
          <a:xfrm>
            <a:off x="2583344" y="3034431"/>
            <a:ext cx="769442"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保   留</a:t>
            </a:r>
          </a:p>
        </p:txBody>
      </p:sp>
      <p:sp>
        <p:nvSpPr>
          <p:cNvPr id="502814" name="Rectangle 30"/>
          <p:cNvSpPr>
            <a:spLocks noChangeArrowheads="1"/>
          </p:cNvSpPr>
          <p:nvPr/>
        </p:nvSpPr>
        <p:spPr bwMode="auto">
          <a:xfrm>
            <a:off x="4824599" y="2969344"/>
            <a:ext cx="293351" cy="50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75000"/>
              </a:lnSpc>
            </a:pPr>
            <a:r>
              <a:rPr kumimoji="1" lang="en-US" altLang="zh-CN" sz="1200" b="1">
                <a:solidFill>
                  <a:srgbClr val="000099"/>
                </a:solidFill>
                <a:latin typeface="+mn-lt"/>
                <a:ea typeface="黑体" panose="02010609060101010101" pitchFamily="2" charset="-122"/>
              </a:rPr>
              <a:t>F</a:t>
            </a:r>
          </a:p>
          <a:p>
            <a:pPr algn="ctr" defTabSz="762000" eaLnBrk="0" hangingPunct="0">
              <a:lnSpc>
                <a:spcPct val="75000"/>
              </a:lnSpc>
            </a:pPr>
            <a:r>
              <a:rPr kumimoji="1" lang="en-US" altLang="zh-CN" sz="1200" b="1">
                <a:solidFill>
                  <a:srgbClr val="000099"/>
                </a:solidFill>
                <a:latin typeface="+mn-lt"/>
                <a:ea typeface="黑体" panose="02010609060101010101" pitchFamily="2" charset="-122"/>
              </a:rPr>
              <a:t>I</a:t>
            </a:r>
          </a:p>
          <a:p>
            <a:pPr algn="ctr" defTabSz="762000" eaLnBrk="0" hangingPunct="0">
              <a:lnSpc>
                <a:spcPct val="75000"/>
              </a:lnSpc>
            </a:pPr>
            <a:r>
              <a:rPr kumimoji="1" lang="en-US" altLang="zh-CN" sz="1200" b="1">
                <a:solidFill>
                  <a:srgbClr val="000099"/>
                </a:solidFill>
                <a:latin typeface="+mn-lt"/>
                <a:ea typeface="黑体" panose="02010609060101010101" pitchFamily="2" charset="-122"/>
              </a:rPr>
              <a:t>N</a:t>
            </a:r>
          </a:p>
        </p:txBody>
      </p:sp>
      <p:sp>
        <p:nvSpPr>
          <p:cNvPr id="502815" name="Line 31"/>
          <p:cNvSpPr>
            <a:spLocks noChangeShapeType="1"/>
          </p:cNvSpPr>
          <p:nvPr/>
        </p:nvSpPr>
        <p:spPr bwMode="auto">
          <a:xfrm>
            <a:off x="1388088" y="925040"/>
            <a:ext cx="7360708" cy="0"/>
          </a:xfrm>
          <a:prstGeom prst="line">
            <a:avLst/>
          </a:prstGeom>
          <a:noFill/>
          <a:ln w="12700">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16" name="Rectangle 32"/>
          <p:cNvSpPr>
            <a:spLocks noChangeArrowheads="1"/>
          </p:cNvSpPr>
          <p:nvPr/>
        </p:nvSpPr>
        <p:spPr bwMode="auto">
          <a:xfrm>
            <a:off x="5009308" y="764704"/>
            <a:ext cx="735780" cy="36676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dirty="0">
                <a:solidFill>
                  <a:srgbClr val="000099"/>
                </a:solidFill>
                <a:latin typeface="+mn-lt"/>
                <a:ea typeface="黑体" panose="02010609060101010101" pitchFamily="2" charset="-122"/>
              </a:rPr>
              <a:t>32 </a:t>
            </a:r>
            <a:r>
              <a:rPr kumimoji="1" lang="zh-CN" altLang="en-US" sz="1800" b="1" dirty="0">
                <a:solidFill>
                  <a:srgbClr val="000099"/>
                </a:solidFill>
                <a:latin typeface="+mn-lt"/>
                <a:ea typeface="黑体" panose="02010609060101010101" pitchFamily="2" charset="-122"/>
              </a:rPr>
              <a:t>位</a:t>
            </a:r>
          </a:p>
        </p:txBody>
      </p:sp>
      <p:sp>
        <p:nvSpPr>
          <p:cNvPr id="502821" name="Line 37"/>
          <p:cNvSpPr>
            <a:spLocks noChangeShapeType="1"/>
          </p:cNvSpPr>
          <p:nvPr/>
        </p:nvSpPr>
        <p:spPr bwMode="auto">
          <a:xfrm>
            <a:off x="1372610" y="1446930"/>
            <a:ext cx="736758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22" name="Line 38"/>
          <p:cNvSpPr>
            <a:spLocks noChangeShapeType="1"/>
          </p:cNvSpPr>
          <p:nvPr/>
        </p:nvSpPr>
        <p:spPr bwMode="auto">
          <a:xfrm>
            <a:off x="1372610" y="131358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23" name="Line 39"/>
          <p:cNvSpPr>
            <a:spLocks noChangeShapeType="1"/>
          </p:cNvSpPr>
          <p:nvPr/>
        </p:nvSpPr>
        <p:spPr bwMode="auto">
          <a:xfrm>
            <a:off x="1603062"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24" name="Line 40"/>
          <p:cNvSpPr>
            <a:spLocks noChangeShapeType="1"/>
          </p:cNvSpPr>
          <p:nvPr/>
        </p:nvSpPr>
        <p:spPr bwMode="auto">
          <a:xfrm>
            <a:off x="1833514"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25" name="Line 41"/>
          <p:cNvSpPr>
            <a:spLocks noChangeShapeType="1"/>
          </p:cNvSpPr>
          <p:nvPr/>
        </p:nvSpPr>
        <p:spPr bwMode="auto">
          <a:xfrm>
            <a:off x="2063966"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26" name="Line 42"/>
          <p:cNvSpPr>
            <a:spLocks noChangeShapeType="1"/>
          </p:cNvSpPr>
          <p:nvPr/>
        </p:nvSpPr>
        <p:spPr bwMode="auto">
          <a:xfrm>
            <a:off x="2294419"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27" name="Line 43"/>
          <p:cNvSpPr>
            <a:spLocks noChangeShapeType="1"/>
          </p:cNvSpPr>
          <p:nvPr/>
        </p:nvSpPr>
        <p:spPr bwMode="auto">
          <a:xfrm>
            <a:off x="2524871"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28" name="Line 44"/>
          <p:cNvSpPr>
            <a:spLocks noChangeShapeType="1"/>
          </p:cNvSpPr>
          <p:nvPr/>
        </p:nvSpPr>
        <p:spPr bwMode="auto">
          <a:xfrm>
            <a:off x="2753602"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29" name="Line 45"/>
          <p:cNvSpPr>
            <a:spLocks noChangeShapeType="1"/>
          </p:cNvSpPr>
          <p:nvPr/>
        </p:nvSpPr>
        <p:spPr bwMode="auto">
          <a:xfrm>
            <a:off x="2984054"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0" name="Line 46"/>
          <p:cNvSpPr>
            <a:spLocks noChangeShapeType="1"/>
          </p:cNvSpPr>
          <p:nvPr/>
        </p:nvSpPr>
        <p:spPr bwMode="auto">
          <a:xfrm>
            <a:off x="3214507" y="131358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1" name="Line 47"/>
          <p:cNvSpPr>
            <a:spLocks noChangeShapeType="1"/>
          </p:cNvSpPr>
          <p:nvPr/>
        </p:nvSpPr>
        <p:spPr bwMode="auto">
          <a:xfrm>
            <a:off x="3444959"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2" name="Line 48"/>
          <p:cNvSpPr>
            <a:spLocks noChangeShapeType="1"/>
          </p:cNvSpPr>
          <p:nvPr/>
        </p:nvSpPr>
        <p:spPr bwMode="auto">
          <a:xfrm>
            <a:off x="3675411"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3" name="Line 49"/>
          <p:cNvSpPr>
            <a:spLocks noChangeShapeType="1"/>
          </p:cNvSpPr>
          <p:nvPr/>
        </p:nvSpPr>
        <p:spPr bwMode="auto">
          <a:xfrm>
            <a:off x="3905863"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4" name="Line 50"/>
          <p:cNvSpPr>
            <a:spLocks noChangeShapeType="1"/>
          </p:cNvSpPr>
          <p:nvPr/>
        </p:nvSpPr>
        <p:spPr bwMode="auto">
          <a:xfrm>
            <a:off x="4136315"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5" name="Line 51"/>
          <p:cNvSpPr>
            <a:spLocks noChangeShapeType="1"/>
          </p:cNvSpPr>
          <p:nvPr/>
        </p:nvSpPr>
        <p:spPr bwMode="auto">
          <a:xfrm>
            <a:off x="4366767"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6" name="Line 52"/>
          <p:cNvSpPr>
            <a:spLocks noChangeShapeType="1"/>
          </p:cNvSpPr>
          <p:nvPr/>
        </p:nvSpPr>
        <p:spPr bwMode="auto">
          <a:xfrm>
            <a:off x="4595500"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7" name="Line 53"/>
          <p:cNvSpPr>
            <a:spLocks noChangeShapeType="1"/>
          </p:cNvSpPr>
          <p:nvPr/>
        </p:nvSpPr>
        <p:spPr bwMode="auto">
          <a:xfrm>
            <a:off x="4825952"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8" name="Line 54"/>
          <p:cNvSpPr>
            <a:spLocks noChangeShapeType="1"/>
          </p:cNvSpPr>
          <p:nvPr/>
        </p:nvSpPr>
        <p:spPr bwMode="auto">
          <a:xfrm>
            <a:off x="5056404" y="131358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39" name="Line 55"/>
          <p:cNvSpPr>
            <a:spLocks noChangeShapeType="1"/>
          </p:cNvSpPr>
          <p:nvPr/>
        </p:nvSpPr>
        <p:spPr bwMode="auto">
          <a:xfrm>
            <a:off x="5286856"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0" name="Line 56"/>
          <p:cNvSpPr>
            <a:spLocks noChangeShapeType="1"/>
          </p:cNvSpPr>
          <p:nvPr/>
        </p:nvSpPr>
        <p:spPr bwMode="auto">
          <a:xfrm>
            <a:off x="5517308"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1" name="Line 57"/>
          <p:cNvSpPr>
            <a:spLocks noChangeShapeType="1"/>
          </p:cNvSpPr>
          <p:nvPr/>
        </p:nvSpPr>
        <p:spPr bwMode="auto">
          <a:xfrm>
            <a:off x="5747760"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2" name="Line 58"/>
          <p:cNvSpPr>
            <a:spLocks noChangeShapeType="1"/>
          </p:cNvSpPr>
          <p:nvPr/>
        </p:nvSpPr>
        <p:spPr bwMode="auto">
          <a:xfrm>
            <a:off x="5978212"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3" name="Line 59"/>
          <p:cNvSpPr>
            <a:spLocks noChangeShapeType="1"/>
          </p:cNvSpPr>
          <p:nvPr/>
        </p:nvSpPr>
        <p:spPr bwMode="auto">
          <a:xfrm>
            <a:off x="6208664"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4" name="Line 60"/>
          <p:cNvSpPr>
            <a:spLocks noChangeShapeType="1"/>
          </p:cNvSpPr>
          <p:nvPr/>
        </p:nvSpPr>
        <p:spPr bwMode="auto">
          <a:xfrm>
            <a:off x="6437396"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5" name="Line 61"/>
          <p:cNvSpPr>
            <a:spLocks noChangeShapeType="1"/>
          </p:cNvSpPr>
          <p:nvPr/>
        </p:nvSpPr>
        <p:spPr bwMode="auto">
          <a:xfrm>
            <a:off x="6667848"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6" name="Line 62"/>
          <p:cNvSpPr>
            <a:spLocks noChangeShapeType="1"/>
          </p:cNvSpPr>
          <p:nvPr/>
        </p:nvSpPr>
        <p:spPr bwMode="auto">
          <a:xfrm>
            <a:off x="6898300" y="131358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7" name="Line 63"/>
          <p:cNvSpPr>
            <a:spLocks noChangeShapeType="1"/>
          </p:cNvSpPr>
          <p:nvPr/>
        </p:nvSpPr>
        <p:spPr bwMode="auto">
          <a:xfrm>
            <a:off x="7128752"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8" name="Line 64"/>
          <p:cNvSpPr>
            <a:spLocks noChangeShapeType="1"/>
          </p:cNvSpPr>
          <p:nvPr/>
        </p:nvSpPr>
        <p:spPr bwMode="auto">
          <a:xfrm>
            <a:off x="7359204"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49" name="Line 65"/>
          <p:cNvSpPr>
            <a:spLocks noChangeShapeType="1"/>
          </p:cNvSpPr>
          <p:nvPr/>
        </p:nvSpPr>
        <p:spPr bwMode="auto">
          <a:xfrm>
            <a:off x="7589657"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50" name="Line 66"/>
          <p:cNvSpPr>
            <a:spLocks noChangeShapeType="1"/>
          </p:cNvSpPr>
          <p:nvPr/>
        </p:nvSpPr>
        <p:spPr bwMode="auto">
          <a:xfrm>
            <a:off x="7820109"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51" name="Line 67"/>
          <p:cNvSpPr>
            <a:spLocks noChangeShapeType="1"/>
          </p:cNvSpPr>
          <p:nvPr/>
        </p:nvSpPr>
        <p:spPr bwMode="auto">
          <a:xfrm>
            <a:off x="8050561"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52" name="Line 68"/>
          <p:cNvSpPr>
            <a:spLocks noChangeShapeType="1"/>
          </p:cNvSpPr>
          <p:nvPr/>
        </p:nvSpPr>
        <p:spPr bwMode="auto">
          <a:xfrm>
            <a:off x="8279294"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53" name="Line 69"/>
          <p:cNvSpPr>
            <a:spLocks noChangeShapeType="1"/>
          </p:cNvSpPr>
          <p:nvPr/>
        </p:nvSpPr>
        <p:spPr bwMode="auto">
          <a:xfrm>
            <a:off x="8509746" y="1246906"/>
            <a:ext cx="0" cy="200025"/>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54" name="Line 70"/>
          <p:cNvSpPr>
            <a:spLocks noChangeShapeType="1"/>
          </p:cNvSpPr>
          <p:nvPr/>
        </p:nvSpPr>
        <p:spPr bwMode="auto">
          <a:xfrm>
            <a:off x="8740198" y="1313580"/>
            <a:ext cx="0" cy="1333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55" name="Rectangle 71"/>
          <p:cNvSpPr>
            <a:spLocks noChangeArrowheads="1"/>
          </p:cNvSpPr>
          <p:nvPr/>
        </p:nvSpPr>
        <p:spPr bwMode="auto">
          <a:xfrm>
            <a:off x="1525671" y="1180231"/>
            <a:ext cx="1535775"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56" name="Rectangle 72"/>
          <p:cNvSpPr>
            <a:spLocks noChangeArrowheads="1"/>
          </p:cNvSpPr>
          <p:nvPr/>
        </p:nvSpPr>
        <p:spPr bwMode="auto">
          <a:xfrm>
            <a:off x="3367569" y="1180231"/>
            <a:ext cx="1535773"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57" name="Rectangle 73"/>
          <p:cNvSpPr>
            <a:spLocks noChangeArrowheads="1"/>
          </p:cNvSpPr>
          <p:nvPr/>
        </p:nvSpPr>
        <p:spPr bwMode="auto">
          <a:xfrm>
            <a:off x="5209465" y="1180231"/>
            <a:ext cx="1535775"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58" name="Rectangle 74"/>
          <p:cNvSpPr>
            <a:spLocks noChangeArrowheads="1"/>
          </p:cNvSpPr>
          <p:nvPr/>
        </p:nvSpPr>
        <p:spPr bwMode="auto">
          <a:xfrm>
            <a:off x="7051363" y="1180231"/>
            <a:ext cx="1535773" cy="2000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60" name="Rectangle 76"/>
          <p:cNvSpPr>
            <a:spLocks noChangeArrowheads="1"/>
          </p:cNvSpPr>
          <p:nvPr/>
        </p:nvSpPr>
        <p:spPr bwMode="auto">
          <a:xfrm>
            <a:off x="4595500" y="2969344"/>
            <a:ext cx="293351" cy="50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b="1">
                <a:solidFill>
                  <a:srgbClr val="000099"/>
                </a:solidFill>
                <a:latin typeface="+mn-lt"/>
                <a:ea typeface="黑体" panose="02010609060101010101" pitchFamily="2" charset="-122"/>
              </a:rPr>
              <a:t>S</a:t>
            </a:r>
          </a:p>
          <a:p>
            <a:pPr defTabSz="762000" eaLnBrk="0" hangingPunct="0">
              <a:lnSpc>
                <a:spcPct val="75000"/>
              </a:lnSpc>
            </a:pPr>
            <a:r>
              <a:rPr kumimoji="1" lang="en-US" altLang="zh-CN" sz="1200" b="1">
                <a:solidFill>
                  <a:srgbClr val="000099"/>
                </a:solidFill>
                <a:latin typeface="+mn-lt"/>
                <a:ea typeface="黑体" panose="02010609060101010101" pitchFamily="2" charset="-122"/>
              </a:rPr>
              <a:t>Y</a:t>
            </a:r>
          </a:p>
          <a:p>
            <a:pPr defTabSz="762000" eaLnBrk="0" hangingPunct="0">
              <a:lnSpc>
                <a:spcPct val="75000"/>
              </a:lnSpc>
            </a:pPr>
            <a:r>
              <a:rPr kumimoji="1" lang="en-US" altLang="zh-CN" sz="1200" b="1">
                <a:solidFill>
                  <a:srgbClr val="000099"/>
                </a:solidFill>
                <a:latin typeface="+mn-lt"/>
                <a:ea typeface="黑体" panose="02010609060101010101" pitchFamily="2" charset="-122"/>
              </a:rPr>
              <a:t>N</a:t>
            </a:r>
          </a:p>
        </p:txBody>
      </p:sp>
      <p:sp>
        <p:nvSpPr>
          <p:cNvPr id="502861" name="Rectangle 77"/>
          <p:cNvSpPr>
            <a:spLocks noChangeArrowheads="1"/>
          </p:cNvSpPr>
          <p:nvPr/>
        </p:nvSpPr>
        <p:spPr bwMode="auto">
          <a:xfrm>
            <a:off x="4366768" y="2969344"/>
            <a:ext cx="293351" cy="50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b="1">
                <a:solidFill>
                  <a:srgbClr val="000099"/>
                </a:solidFill>
                <a:latin typeface="+mn-lt"/>
                <a:ea typeface="黑体" panose="02010609060101010101" pitchFamily="2" charset="-122"/>
              </a:rPr>
              <a:t>R</a:t>
            </a:r>
          </a:p>
          <a:p>
            <a:pPr defTabSz="762000" eaLnBrk="0" hangingPunct="0">
              <a:lnSpc>
                <a:spcPct val="75000"/>
              </a:lnSpc>
            </a:pPr>
            <a:r>
              <a:rPr kumimoji="1" lang="en-US" altLang="zh-CN" sz="1200" b="1">
                <a:solidFill>
                  <a:srgbClr val="000099"/>
                </a:solidFill>
                <a:latin typeface="+mn-lt"/>
                <a:ea typeface="黑体" panose="02010609060101010101" pitchFamily="2" charset="-122"/>
              </a:rPr>
              <a:t>S</a:t>
            </a:r>
          </a:p>
          <a:p>
            <a:pPr defTabSz="762000" eaLnBrk="0" hangingPunct="0">
              <a:lnSpc>
                <a:spcPct val="75000"/>
              </a:lnSpc>
            </a:pPr>
            <a:r>
              <a:rPr kumimoji="1" lang="en-US" altLang="zh-CN" sz="1200" b="1">
                <a:solidFill>
                  <a:srgbClr val="000099"/>
                </a:solidFill>
                <a:latin typeface="+mn-lt"/>
                <a:ea typeface="黑体" panose="02010609060101010101" pitchFamily="2" charset="-122"/>
              </a:rPr>
              <a:t>T</a:t>
            </a:r>
          </a:p>
        </p:txBody>
      </p:sp>
      <p:sp>
        <p:nvSpPr>
          <p:cNvPr id="502862" name="Rectangle 78"/>
          <p:cNvSpPr>
            <a:spLocks noChangeArrowheads="1"/>
          </p:cNvSpPr>
          <p:nvPr/>
        </p:nvSpPr>
        <p:spPr bwMode="auto">
          <a:xfrm>
            <a:off x="4120837" y="2969344"/>
            <a:ext cx="293351" cy="50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b="1">
                <a:solidFill>
                  <a:srgbClr val="000099"/>
                </a:solidFill>
                <a:latin typeface="+mn-lt"/>
                <a:ea typeface="黑体" panose="02010609060101010101" pitchFamily="2" charset="-122"/>
              </a:rPr>
              <a:t>P</a:t>
            </a:r>
          </a:p>
          <a:p>
            <a:pPr defTabSz="762000" eaLnBrk="0" hangingPunct="0">
              <a:lnSpc>
                <a:spcPct val="75000"/>
              </a:lnSpc>
            </a:pPr>
            <a:r>
              <a:rPr kumimoji="1" lang="en-US" altLang="zh-CN" sz="1200" b="1">
                <a:solidFill>
                  <a:srgbClr val="000099"/>
                </a:solidFill>
                <a:latin typeface="+mn-lt"/>
                <a:ea typeface="黑体" panose="02010609060101010101" pitchFamily="2" charset="-122"/>
              </a:rPr>
              <a:t>S</a:t>
            </a:r>
          </a:p>
          <a:p>
            <a:pPr defTabSz="762000" eaLnBrk="0" hangingPunct="0">
              <a:lnSpc>
                <a:spcPct val="75000"/>
              </a:lnSpc>
            </a:pPr>
            <a:r>
              <a:rPr kumimoji="1" lang="en-US" altLang="zh-CN" sz="1200" b="1">
                <a:solidFill>
                  <a:srgbClr val="000099"/>
                </a:solidFill>
                <a:latin typeface="+mn-lt"/>
                <a:ea typeface="黑体" panose="02010609060101010101" pitchFamily="2" charset="-122"/>
              </a:rPr>
              <a:t>H</a:t>
            </a:r>
          </a:p>
        </p:txBody>
      </p:sp>
      <p:sp>
        <p:nvSpPr>
          <p:cNvPr id="502863" name="Rectangle 79"/>
          <p:cNvSpPr>
            <a:spLocks noChangeArrowheads="1"/>
          </p:cNvSpPr>
          <p:nvPr/>
        </p:nvSpPr>
        <p:spPr bwMode="auto">
          <a:xfrm>
            <a:off x="3890385" y="2969344"/>
            <a:ext cx="293351" cy="50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b="1">
                <a:solidFill>
                  <a:srgbClr val="000099"/>
                </a:solidFill>
                <a:latin typeface="+mn-lt"/>
                <a:ea typeface="黑体" panose="02010609060101010101" pitchFamily="2" charset="-122"/>
              </a:rPr>
              <a:t>A</a:t>
            </a:r>
          </a:p>
          <a:p>
            <a:pPr defTabSz="762000" eaLnBrk="0" hangingPunct="0">
              <a:lnSpc>
                <a:spcPct val="75000"/>
              </a:lnSpc>
            </a:pPr>
            <a:r>
              <a:rPr kumimoji="1" lang="en-US" altLang="zh-CN" sz="1200" b="1">
                <a:solidFill>
                  <a:srgbClr val="000099"/>
                </a:solidFill>
                <a:latin typeface="+mn-lt"/>
                <a:ea typeface="黑体" panose="02010609060101010101" pitchFamily="2" charset="-122"/>
              </a:rPr>
              <a:t>C</a:t>
            </a:r>
          </a:p>
          <a:p>
            <a:pPr defTabSz="762000" eaLnBrk="0" hangingPunct="0">
              <a:lnSpc>
                <a:spcPct val="75000"/>
              </a:lnSpc>
            </a:pPr>
            <a:r>
              <a:rPr kumimoji="1" lang="en-US" altLang="zh-CN" sz="1200" b="1">
                <a:solidFill>
                  <a:srgbClr val="000099"/>
                </a:solidFill>
                <a:latin typeface="+mn-lt"/>
                <a:ea typeface="黑体" panose="02010609060101010101" pitchFamily="2" charset="-122"/>
              </a:rPr>
              <a:t>K</a:t>
            </a:r>
          </a:p>
        </p:txBody>
      </p:sp>
      <p:sp>
        <p:nvSpPr>
          <p:cNvPr id="502864" name="Rectangle 80"/>
          <p:cNvSpPr>
            <a:spLocks noChangeArrowheads="1"/>
          </p:cNvSpPr>
          <p:nvPr/>
        </p:nvSpPr>
        <p:spPr bwMode="auto">
          <a:xfrm>
            <a:off x="3639296" y="2969344"/>
            <a:ext cx="302969" cy="505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200" b="1">
                <a:solidFill>
                  <a:srgbClr val="000099"/>
                </a:solidFill>
                <a:latin typeface="+mn-lt"/>
                <a:ea typeface="黑体" panose="02010609060101010101" pitchFamily="2" charset="-122"/>
              </a:rPr>
              <a:t>U</a:t>
            </a:r>
          </a:p>
          <a:p>
            <a:pPr defTabSz="762000" eaLnBrk="0" hangingPunct="0">
              <a:lnSpc>
                <a:spcPct val="75000"/>
              </a:lnSpc>
            </a:pPr>
            <a:r>
              <a:rPr kumimoji="1" lang="en-US" altLang="zh-CN" sz="1200" b="1">
                <a:solidFill>
                  <a:srgbClr val="000099"/>
                </a:solidFill>
                <a:latin typeface="+mn-lt"/>
                <a:ea typeface="黑体" panose="02010609060101010101" pitchFamily="2" charset="-122"/>
              </a:rPr>
              <a:t>R</a:t>
            </a:r>
          </a:p>
          <a:p>
            <a:pPr defTabSz="762000" eaLnBrk="0" hangingPunct="0">
              <a:lnSpc>
                <a:spcPct val="75000"/>
              </a:lnSpc>
            </a:pPr>
            <a:r>
              <a:rPr kumimoji="1" lang="en-US" altLang="zh-CN" sz="1200" b="1">
                <a:solidFill>
                  <a:srgbClr val="000099"/>
                </a:solidFill>
                <a:latin typeface="+mn-lt"/>
                <a:ea typeface="黑体" panose="02010609060101010101" pitchFamily="2" charset="-122"/>
              </a:rPr>
              <a:t>G</a:t>
            </a:r>
          </a:p>
        </p:txBody>
      </p:sp>
      <p:sp>
        <p:nvSpPr>
          <p:cNvPr id="502865" name="Rectangle 81"/>
          <p:cNvSpPr>
            <a:spLocks noChangeArrowheads="1"/>
          </p:cNvSpPr>
          <p:nvPr/>
        </p:nvSpPr>
        <p:spPr bwMode="auto">
          <a:xfrm>
            <a:off x="1016613" y="1061169"/>
            <a:ext cx="7359388"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位  </a:t>
            </a:r>
            <a:r>
              <a:rPr kumimoji="1" lang="en-US" altLang="zh-CN" sz="1600" b="1">
                <a:solidFill>
                  <a:srgbClr val="000099"/>
                </a:solidFill>
                <a:latin typeface="+mn-lt"/>
                <a:ea typeface="黑体" panose="02010609060101010101" pitchFamily="2" charset="-122"/>
              </a:rPr>
              <a:t>0                           8                           16                          24                       31</a:t>
            </a:r>
          </a:p>
        </p:txBody>
      </p:sp>
      <p:sp>
        <p:nvSpPr>
          <p:cNvPr id="502866" name="Line 82"/>
          <p:cNvSpPr>
            <a:spLocks noChangeShapeType="1"/>
          </p:cNvSpPr>
          <p:nvPr/>
        </p:nvSpPr>
        <p:spPr bwMode="auto">
          <a:xfrm flipH="1">
            <a:off x="6896581" y="3890093"/>
            <a:ext cx="3440" cy="4302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2889" name="Rectangle 105"/>
          <p:cNvSpPr>
            <a:spLocks noChangeArrowheads="1"/>
          </p:cNvSpPr>
          <p:nvPr/>
        </p:nvSpPr>
        <p:spPr bwMode="auto">
          <a:xfrm>
            <a:off x="4308294" y="4894560"/>
            <a:ext cx="4664075" cy="493713"/>
          </a:xfrm>
          <a:prstGeom prst="rect">
            <a:avLst/>
          </a:prstGeom>
          <a:solidFill>
            <a:srgbClr val="CCE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67" name="Rectangle 83"/>
          <p:cNvSpPr>
            <a:spLocks noChangeArrowheads="1"/>
          </p:cNvSpPr>
          <p:nvPr/>
        </p:nvSpPr>
        <p:spPr bwMode="auto">
          <a:xfrm>
            <a:off x="7388442" y="3934544"/>
            <a:ext cx="890852" cy="335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1600" b="1">
                <a:solidFill>
                  <a:srgbClr val="000099"/>
                </a:solidFill>
                <a:latin typeface="+mn-lt"/>
                <a:ea typeface="黑体" panose="02010609060101010101" pitchFamily="2" charset="-122"/>
              </a:rPr>
              <a:t>填    充</a:t>
            </a:r>
          </a:p>
        </p:txBody>
      </p:sp>
      <p:sp>
        <p:nvSpPr>
          <p:cNvPr id="502868" name="Rectangle 84"/>
          <p:cNvSpPr>
            <a:spLocks noChangeArrowheads="1"/>
          </p:cNvSpPr>
          <p:nvPr/>
        </p:nvSpPr>
        <p:spPr bwMode="auto">
          <a:xfrm>
            <a:off x="5809673" y="4950123"/>
            <a:ext cx="1795557" cy="39754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99"/>
                </a:solidFill>
                <a:latin typeface="+mn-lt"/>
                <a:ea typeface="黑体" panose="02010609060101010101" pitchFamily="2" charset="-122"/>
              </a:rPr>
              <a:t>TCP </a:t>
            </a:r>
            <a:r>
              <a:rPr kumimoji="1" lang="zh-CN" altLang="en-US" sz="2000" b="1">
                <a:solidFill>
                  <a:srgbClr val="000099"/>
                </a:solidFill>
                <a:latin typeface="+mn-lt"/>
                <a:ea typeface="黑体" panose="02010609060101010101" pitchFamily="2" charset="-122"/>
              </a:rPr>
              <a:t>数据部分</a:t>
            </a:r>
          </a:p>
        </p:txBody>
      </p:sp>
      <p:sp>
        <p:nvSpPr>
          <p:cNvPr id="502869" name="Rectangle 85"/>
          <p:cNvSpPr>
            <a:spLocks noChangeArrowheads="1"/>
          </p:cNvSpPr>
          <p:nvPr/>
        </p:nvSpPr>
        <p:spPr bwMode="auto">
          <a:xfrm>
            <a:off x="2762203" y="4869160"/>
            <a:ext cx="1523735" cy="506413"/>
          </a:xfrm>
          <a:prstGeom prst="rect">
            <a:avLst/>
          </a:prstGeom>
          <a:solidFill>
            <a:srgbClr val="FFFF66"/>
          </a:solidFill>
          <a:ln>
            <a:noFill/>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02870" name="Rectangle 86"/>
          <p:cNvSpPr>
            <a:spLocks noChangeArrowheads="1"/>
          </p:cNvSpPr>
          <p:nvPr/>
        </p:nvSpPr>
        <p:spPr bwMode="auto">
          <a:xfrm>
            <a:off x="2762202" y="4869160"/>
            <a:ext cx="6237684" cy="506413"/>
          </a:xfrm>
          <a:prstGeom prst="rect">
            <a:avLst/>
          </a:prstGeom>
          <a:noFill/>
          <a:ln w="19050">
            <a:solidFill>
              <a:srgbClr val="333399"/>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71" name="Line 87"/>
          <p:cNvSpPr>
            <a:spLocks noChangeShapeType="1"/>
          </p:cNvSpPr>
          <p:nvPr/>
        </p:nvSpPr>
        <p:spPr bwMode="auto">
          <a:xfrm flipH="1">
            <a:off x="4285937" y="4880272"/>
            <a:ext cx="0" cy="49530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2872" name="Rectangle 88"/>
          <p:cNvSpPr>
            <a:spLocks noChangeArrowheads="1"/>
          </p:cNvSpPr>
          <p:nvPr/>
        </p:nvSpPr>
        <p:spPr bwMode="auto">
          <a:xfrm>
            <a:off x="2973736" y="4997748"/>
            <a:ext cx="780785" cy="26987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2873" name="Rectangle 89"/>
          <p:cNvSpPr>
            <a:spLocks noChangeArrowheads="1"/>
          </p:cNvSpPr>
          <p:nvPr/>
        </p:nvSpPr>
        <p:spPr bwMode="auto">
          <a:xfrm>
            <a:off x="2982336" y="4950123"/>
            <a:ext cx="1279390" cy="39754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anose="02010609060101010101" pitchFamily="2" charset="-122"/>
              </a:rPr>
              <a:t>TCP </a:t>
            </a:r>
            <a:r>
              <a:rPr kumimoji="1" lang="zh-CN" altLang="en-US" sz="2000" b="1" dirty="0">
                <a:solidFill>
                  <a:srgbClr val="000099"/>
                </a:solidFill>
                <a:latin typeface="+mn-lt"/>
                <a:ea typeface="黑体" panose="02010609060101010101" pitchFamily="2" charset="-122"/>
              </a:rPr>
              <a:t>首部</a:t>
            </a:r>
          </a:p>
        </p:txBody>
      </p:sp>
      <p:sp>
        <p:nvSpPr>
          <p:cNvPr id="502877" name="Rectangle 93"/>
          <p:cNvSpPr>
            <a:spLocks noChangeArrowheads="1"/>
          </p:cNvSpPr>
          <p:nvPr/>
        </p:nvSpPr>
        <p:spPr bwMode="auto">
          <a:xfrm>
            <a:off x="920552" y="4941168"/>
            <a:ext cx="1766227"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defTabSz="762000" eaLnBrk="0" hangingPunct="0"/>
            <a:r>
              <a:rPr kumimoji="1" lang="en-US" altLang="zh-CN" sz="2000" b="1" dirty="0">
                <a:solidFill>
                  <a:srgbClr val="000099"/>
                </a:solidFill>
                <a:latin typeface="+mn-lt"/>
                <a:ea typeface="黑体" panose="02010609060101010101" pitchFamily="2" charset="-122"/>
              </a:rPr>
              <a:t>TCP </a:t>
            </a:r>
            <a:r>
              <a:rPr kumimoji="1" lang="zh-CN" altLang="en-US" sz="2000" b="1" dirty="0">
                <a:solidFill>
                  <a:srgbClr val="000099"/>
                </a:solidFill>
                <a:latin typeface="+mn-lt"/>
                <a:ea typeface="黑体" panose="02010609060101010101" pitchFamily="2" charset="-122"/>
              </a:rPr>
              <a:t>报文段</a:t>
            </a:r>
          </a:p>
        </p:txBody>
      </p:sp>
      <p:sp>
        <p:nvSpPr>
          <p:cNvPr id="502878" name="Rectangle 94"/>
          <p:cNvSpPr>
            <a:spLocks noChangeArrowheads="1"/>
          </p:cNvSpPr>
          <p:nvPr/>
        </p:nvSpPr>
        <p:spPr bwMode="auto">
          <a:xfrm>
            <a:off x="2748444" y="5718274"/>
            <a:ext cx="6251442" cy="504825"/>
          </a:xfrm>
          <a:prstGeom prst="rect">
            <a:avLst/>
          </a:prstGeom>
          <a:solidFill>
            <a:srgbClr val="FF66FF"/>
          </a:solidFill>
          <a:ln w="19050">
            <a:solidFill>
              <a:srgbClr val="333399"/>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502880" name="Rectangle 96"/>
          <p:cNvSpPr>
            <a:spLocks noChangeArrowheads="1"/>
          </p:cNvSpPr>
          <p:nvPr/>
        </p:nvSpPr>
        <p:spPr bwMode="auto">
          <a:xfrm>
            <a:off x="4554719" y="5767759"/>
            <a:ext cx="2630529" cy="39754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smtClean="0">
                <a:solidFill>
                  <a:srgbClr val="000099"/>
                </a:solidFill>
                <a:latin typeface="+mn-lt"/>
                <a:ea typeface="黑体" panose="02010609060101010101" pitchFamily="2" charset="-122"/>
              </a:rPr>
              <a:t>IP</a:t>
            </a:r>
            <a:r>
              <a:rPr kumimoji="1" lang="zh-CN" altLang="en-US" sz="2000" b="1" dirty="0" smtClean="0">
                <a:solidFill>
                  <a:srgbClr val="000099"/>
                </a:solidFill>
                <a:latin typeface="+mn-lt"/>
                <a:ea typeface="黑体" panose="02010609060101010101" pitchFamily="2" charset="-122"/>
              </a:rPr>
              <a:t>数据报的</a:t>
            </a:r>
            <a:r>
              <a:rPr kumimoji="1" lang="en-US" altLang="zh-CN" sz="2000" b="1" dirty="0" smtClean="0">
                <a:solidFill>
                  <a:srgbClr val="000099"/>
                </a:solidFill>
                <a:latin typeface="+mn-lt"/>
                <a:ea typeface="黑体" panose="02010609060101010101" pitchFamily="2" charset="-122"/>
              </a:rPr>
              <a:t> </a:t>
            </a:r>
            <a:r>
              <a:rPr kumimoji="1" lang="zh-CN" altLang="en-US" sz="2000" b="1" dirty="0">
                <a:solidFill>
                  <a:srgbClr val="000099"/>
                </a:solidFill>
                <a:latin typeface="+mn-lt"/>
                <a:ea typeface="黑体" panose="02010609060101010101" pitchFamily="2" charset="-122"/>
              </a:rPr>
              <a:t>数据部分</a:t>
            </a:r>
          </a:p>
        </p:txBody>
      </p:sp>
      <p:sp>
        <p:nvSpPr>
          <p:cNvPr id="502881" name="Rectangle 97"/>
          <p:cNvSpPr>
            <a:spLocks noChangeArrowheads="1"/>
          </p:cNvSpPr>
          <p:nvPr/>
        </p:nvSpPr>
        <p:spPr bwMode="auto">
          <a:xfrm>
            <a:off x="1641864" y="5777010"/>
            <a:ext cx="1006880" cy="39754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99"/>
                </a:solidFill>
                <a:latin typeface="+mn-lt"/>
                <a:ea typeface="黑体" panose="02010609060101010101" pitchFamily="2" charset="-122"/>
              </a:rPr>
              <a:t>IP </a:t>
            </a:r>
            <a:r>
              <a:rPr kumimoji="1" lang="zh-CN" altLang="en-US" sz="2000" b="1" dirty="0">
                <a:solidFill>
                  <a:srgbClr val="000099"/>
                </a:solidFill>
                <a:latin typeface="+mn-lt"/>
                <a:ea typeface="黑体" panose="02010609060101010101" pitchFamily="2" charset="-122"/>
              </a:rPr>
              <a:t>首部</a:t>
            </a:r>
          </a:p>
        </p:txBody>
      </p:sp>
      <p:sp>
        <p:nvSpPr>
          <p:cNvPr id="502884" name="Line 100"/>
          <p:cNvSpPr>
            <a:spLocks noChangeShapeType="1"/>
          </p:cNvSpPr>
          <p:nvPr/>
        </p:nvSpPr>
        <p:spPr bwMode="auto">
          <a:xfrm>
            <a:off x="8855423" y="1535830"/>
            <a:ext cx="79798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2885" name="Line 101"/>
          <p:cNvSpPr>
            <a:spLocks noChangeShapeType="1"/>
          </p:cNvSpPr>
          <p:nvPr/>
        </p:nvSpPr>
        <p:spPr bwMode="auto">
          <a:xfrm>
            <a:off x="8855423" y="3872630"/>
            <a:ext cx="79798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2886" name="Line 102"/>
          <p:cNvSpPr>
            <a:spLocks noChangeShapeType="1"/>
          </p:cNvSpPr>
          <p:nvPr/>
        </p:nvSpPr>
        <p:spPr bwMode="auto">
          <a:xfrm>
            <a:off x="805079" y="1561230"/>
            <a:ext cx="50905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2887" name="Line 103"/>
          <p:cNvSpPr>
            <a:spLocks noChangeShapeType="1"/>
          </p:cNvSpPr>
          <p:nvPr/>
        </p:nvSpPr>
        <p:spPr bwMode="auto">
          <a:xfrm>
            <a:off x="818837" y="4302843"/>
            <a:ext cx="509058"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2888" name="Rectangle 104"/>
          <p:cNvSpPr>
            <a:spLocks noChangeArrowheads="1"/>
          </p:cNvSpPr>
          <p:nvPr/>
        </p:nvSpPr>
        <p:spPr bwMode="auto">
          <a:xfrm>
            <a:off x="328697" y="5445224"/>
            <a:ext cx="1106073" cy="366767"/>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dirty="0">
                <a:solidFill>
                  <a:srgbClr val="000099"/>
                </a:solidFill>
                <a:latin typeface="+mn-lt"/>
                <a:ea typeface="黑体" panose="02010609060101010101" pitchFamily="2" charset="-122"/>
              </a:rPr>
              <a:t>发送在前</a:t>
            </a:r>
          </a:p>
        </p:txBody>
      </p:sp>
      <p:sp>
        <p:nvSpPr>
          <p:cNvPr id="502891" name="Text Box 107"/>
          <p:cNvSpPr txBox="1">
            <a:spLocks noChangeArrowheads="1"/>
          </p:cNvSpPr>
          <p:nvPr/>
        </p:nvSpPr>
        <p:spPr bwMode="auto">
          <a:xfrm>
            <a:off x="2748714" y="44624"/>
            <a:ext cx="4508542" cy="584775"/>
          </a:xfrm>
          <a:prstGeom prst="rect">
            <a:avLst/>
          </a:prstGeom>
          <a:solidFill>
            <a:srgbClr val="66FF66"/>
          </a:solidFill>
          <a:ln w="9525">
            <a:solidFill>
              <a:srgbClr val="000099"/>
            </a:solidFill>
            <a:miter lim="800000"/>
          </a:ln>
          <a:effectLst/>
        </p:spPr>
        <p:txBody>
          <a:bodyPr wrap="none">
            <a:spAutoFit/>
          </a:bodyPr>
          <a:lstStyle/>
          <a:p>
            <a:r>
              <a:rPr lang="en-US" altLang="zh-CN" sz="3200" b="1" dirty="0" smtClean="0">
                <a:solidFill>
                  <a:srgbClr val="000099"/>
                </a:solidFill>
                <a:latin typeface="+mn-lt"/>
                <a:ea typeface="黑体" panose="02010609060101010101" pitchFamily="2" charset="-122"/>
              </a:rPr>
              <a:t>TCP </a:t>
            </a:r>
            <a:r>
              <a:rPr lang="zh-CN" altLang="en-US" sz="3200" b="1" dirty="0">
                <a:solidFill>
                  <a:srgbClr val="000099"/>
                </a:solidFill>
                <a:latin typeface="+mn-lt"/>
                <a:ea typeface="黑体" panose="02010609060101010101" pitchFamily="2" charset="-122"/>
              </a:rPr>
              <a:t>报文段的首部格式 </a:t>
            </a:r>
          </a:p>
        </p:txBody>
      </p:sp>
      <p:sp>
        <p:nvSpPr>
          <p:cNvPr id="2" name="矩形 1"/>
          <p:cNvSpPr/>
          <p:nvPr/>
        </p:nvSpPr>
        <p:spPr bwMode="auto">
          <a:xfrm>
            <a:off x="2762203" y="5409597"/>
            <a:ext cx="6210166" cy="298350"/>
          </a:xfrm>
          <a:prstGeom prst="rect">
            <a:avLst/>
          </a:prstGeom>
          <a:gradFill flip="none" rotWithShape="1">
            <a:gsLst>
              <a:gs pos="0">
                <a:schemeClr val="bg1">
                  <a:lumMod val="85000"/>
                </a:schemeClr>
              </a:gs>
              <a:gs pos="100000">
                <a:schemeClr val="bg1">
                  <a:lumMod val="50000"/>
                </a:scheme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Arial" panose="020B0604020202020204" pitchFamily="34" charset="0"/>
            </a:endParaRPr>
          </a:p>
        </p:txBody>
      </p:sp>
      <p:sp>
        <p:nvSpPr>
          <p:cNvPr id="502883" name="AutoShape 99"/>
          <p:cNvSpPr>
            <a:spLocks noChangeArrowheads="1"/>
          </p:cNvSpPr>
          <p:nvPr/>
        </p:nvSpPr>
        <p:spPr bwMode="auto">
          <a:xfrm rot="-5400000">
            <a:off x="5580496" y="5391062"/>
            <a:ext cx="470469" cy="434779"/>
          </a:xfrm>
          <a:prstGeom prst="leftArrow">
            <a:avLst>
              <a:gd name="adj1" fmla="val 50000"/>
              <a:gd name="adj2" fmla="val 52851"/>
            </a:avLst>
          </a:prstGeom>
          <a:solidFill>
            <a:schemeClr val="bg1">
              <a:alpha val="80000"/>
            </a:schemeClr>
          </a:solidFill>
          <a:ln w="12700">
            <a:solidFill>
              <a:srgbClr val="333399"/>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14869" y="78539"/>
            <a:ext cx="9852335" cy="4873626"/>
            <a:chOff x="214869" y="78539"/>
            <a:chExt cx="9852335" cy="4873626"/>
          </a:xfrm>
        </p:grpSpPr>
        <p:sp>
          <p:nvSpPr>
            <p:cNvPr id="503811" name="Line 3"/>
            <p:cNvSpPr>
              <a:spLocks noChangeShapeType="1"/>
            </p:cNvSpPr>
            <p:nvPr/>
          </p:nvSpPr>
          <p:spPr bwMode="auto">
            <a:xfrm flipH="1">
              <a:off x="507233" y="815141"/>
              <a:ext cx="18917" cy="4122737"/>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12" name="Rectangle 4"/>
            <p:cNvSpPr>
              <a:spLocks noChangeArrowheads="1"/>
            </p:cNvSpPr>
            <p:nvPr/>
          </p:nvSpPr>
          <p:spPr bwMode="auto">
            <a:xfrm>
              <a:off x="277167" y="2060848"/>
              <a:ext cx="515142" cy="1716756"/>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lIns="90488" tIns="44450" rIns="90488" bIns="44450" anchor="ctr">
              <a:spAutoFit/>
            </a:bodyPr>
            <a:lstStyle/>
            <a:p>
              <a:pPr algn="ctr" defTabSz="762000" eaLnBrk="0" hangingPunct="0">
                <a:lnSpc>
                  <a:spcPct val="90000"/>
                </a:lnSpc>
              </a:pPr>
              <a:r>
                <a:rPr kumimoji="1" lang="en-US" altLang="zh-CN" sz="2400" b="1" dirty="0" smtClean="0">
                  <a:solidFill>
                    <a:srgbClr val="000099"/>
                  </a:solidFill>
                  <a:latin typeface="+mn-lt"/>
                  <a:ea typeface="黑体" panose="02010609060101010101" pitchFamily="2" charset="-122"/>
                </a:rPr>
                <a:t>TCP</a:t>
              </a:r>
              <a:r>
                <a:rPr kumimoji="1" lang="zh-CN" altLang="en-US" sz="2400" b="1" dirty="0" smtClean="0">
                  <a:solidFill>
                    <a:srgbClr val="000099"/>
                  </a:solidFill>
                  <a:latin typeface="+mn-lt"/>
                  <a:ea typeface="黑体" panose="02010609060101010101" pitchFamily="2" charset="-122"/>
                </a:rPr>
                <a:t>首部</a:t>
              </a:r>
              <a:endParaRPr kumimoji="1" lang="zh-CN" altLang="en-US" sz="2400" b="1" dirty="0">
                <a:solidFill>
                  <a:srgbClr val="000099"/>
                </a:solidFill>
                <a:latin typeface="+mn-lt"/>
                <a:ea typeface="黑体" panose="02010609060101010101" pitchFamily="2" charset="-122"/>
              </a:endParaRPr>
            </a:p>
          </p:txBody>
        </p:sp>
        <p:sp>
          <p:nvSpPr>
            <p:cNvPr id="503813" name="Line 5"/>
            <p:cNvSpPr>
              <a:spLocks noChangeShapeType="1"/>
            </p:cNvSpPr>
            <p:nvPr/>
          </p:nvSpPr>
          <p:spPr bwMode="auto">
            <a:xfrm>
              <a:off x="9494513" y="805616"/>
              <a:ext cx="0" cy="3463925"/>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14" name="Rectangle 6"/>
            <p:cNvSpPr>
              <a:spLocks noChangeArrowheads="1"/>
            </p:cNvSpPr>
            <p:nvPr/>
          </p:nvSpPr>
          <p:spPr bwMode="auto">
            <a:xfrm>
              <a:off x="9129464" y="1883527"/>
              <a:ext cx="695704" cy="119776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90000"/>
                </a:lnSpc>
              </a:pPr>
              <a:r>
                <a:rPr kumimoji="1" lang="en-US" altLang="zh-CN" sz="2000" b="1" dirty="0">
                  <a:solidFill>
                    <a:srgbClr val="000099"/>
                  </a:solidFill>
                  <a:latin typeface="+mn-lt"/>
                  <a:ea typeface="黑体" panose="02010609060101010101" pitchFamily="2" charset="-122"/>
                </a:rPr>
                <a:t>20</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字节</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固定</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首部</a:t>
              </a:r>
            </a:p>
          </p:txBody>
        </p:sp>
        <p:sp>
          <p:nvSpPr>
            <p:cNvPr id="503815" name="Rectangle 7"/>
            <p:cNvSpPr>
              <a:spLocks noChangeArrowheads="1"/>
            </p:cNvSpPr>
            <p:nvPr/>
          </p:nvSpPr>
          <p:spPr bwMode="auto">
            <a:xfrm>
              <a:off x="795668" y="811965"/>
              <a:ext cx="8327231" cy="4133850"/>
            </a:xfrm>
            <a:prstGeom prst="rect">
              <a:avLst/>
            </a:prstGeom>
            <a:solidFill>
              <a:srgbClr val="FFFFCC"/>
            </a:solidFill>
            <a:ln w="254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18" name="Line 10"/>
            <p:cNvSpPr>
              <a:spLocks noChangeShapeType="1"/>
            </p:cNvSpPr>
            <p:nvPr/>
          </p:nvSpPr>
          <p:spPr bwMode="auto">
            <a:xfrm>
              <a:off x="787069" y="1515227"/>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19" name="Line 11"/>
            <p:cNvSpPr>
              <a:spLocks noChangeShapeType="1"/>
            </p:cNvSpPr>
            <p:nvPr/>
          </p:nvSpPr>
          <p:spPr bwMode="auto">
            <a:xfrm>
              <a:off x="802546" y="2210552"/>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20" name="Line 12"/>
            <p:cNvSpPr>
              <a:spLocks noChangeShapeType="1"/>
            </p:cNvSpPr>
            <p:nvPr/>
          </p:nvSpPr>
          <p:spPr bwMode="auto">
            <a:xfrm>
              <a:off x="787069" y="290429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21" name="Line 13"/>
            <p:cNvSpPr>
              <a:spLocks noChangeShapeType="1"/>
            </p:cNvSpPr>
            <p:nvPr/>
          </p:nvSpPr>
          <p:spPr bwMode="auto">
            <a:xfrm>
              <a:off x="787069" y="359644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22" name="Line 14"/>
            <p:cNvSpPr>
              <a:spLocks noChangeShapeType="1"/>
            </p:cNvSpPr>
            <p:nvPr/>
          </p:nvSpPr>
          <p:spPr bwMode="auto">
            <a:xfrm>
              <a:off x="802546" y="4291765"/>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23" name="Line 15"/>
            <p:cNvSpPr>
              <a:spLocks noChangeShapeType="1"/>
            </p:cNvSpPr>
            <p:nvPr/>
          </p:nvSpPr>
          <p:spPr bwMode="auto">
            <a:xfrm>
              <a:off x="4961003" y="819903"/>
              <a:ext cx="0" cy="7096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24" name="Rectangle 16"/>
            <p:cNvSpPr>
              <a:spLocks noChangeArrowheads="1"/>
            </p:cNvSpPr>
            <p:nvPr/>
          </p:nvSpPr>
          <p:spPr bwMode="auto">
            <a:xfrm>
              <a:off x="6261166" y="946902"/>
              <a:ext cx="163827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目  的  端  口</a:t>
              </a:r>
            </a:p>
          </p:txBody>
        </p:sp>
        <p:sp>
          <p:nvSpPr>
            <p:cNvPr id="503825" name="Rectangle 17"/>
            <p:cNvSpPr>
              <a:spLocks noChangeArrowheads="1"/>
            </p:cNvSpPr>
            <p:nvPr/>
          </p:nvSpPr>
          <p:spPr bwMode="auto">
            <a:xfrm>
              <a:off x="962488" y="2869365"/>
              <a:ext cx="695704"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数据</a:t>
              </a:r>
            </a:p>
            <a:p>
              <a:pPr defTabSz="762000" eaLnBrk="0" hangingPunct="0"/>
              <a:r>
                <a:rPr kumimoji="1" lang="zh-CN" altLang="en-US" sz="2000" b="1">
                  <a:solidFill>
                    <a:srgbClr val="000099"/>
                  </a:solidFill>
                  <a:latin typeface="+mn-lt"/>
                  <a:ea typeface="黑体" panose="02010609060101010101" pitchFamily="2" charset="-122"/>
                </a:rPr>
                <a:t>偏移</a:t>
              </a:r>
            </a:p>
          </p:txBody>
        </p:sp>
        <p:sp>
          <p:nvSpPr>
            <p:cNvPr id="503826" name="Rectangle 18"/>
            <p:cNvSpPr>
              <a:spLocks noChangeArrowheads="1"/>
            </p:cNvSpPr>
            <p:nvPr/>
          </p:nvSpPr>
          <p:spPr bwMode="auto">
            <a:xfrm>
              <a:off x="2131946" y="3734552"/>
              <a:ext cx="138018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检   验   和</a:t>
              </a:r>
            </a:p>
          </p:txBody>
        </p:sp>
        <p:sp>
          <p:nvSpPr>
            <p:cNvPr id="503827" name="Rectangle 19"/>
            <p:cNvSpPr>
              <a:spLocks noChangeArrowheads="1"/>
            </p:cNvSpPr>
            <p:nvPr/>
          </p:nvSpPr>
          <p:spPr bwMode="auto">
            <a:xfrm>
              <a:off x="2350359" y="4375902"/>
              <a:ext cx="346538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选    项    （长  度  可  变）</a:t>
              </a:r>
            </a:p>
          </p:txBody>
        </p:sp>
        <p:sp>
          <p:nvSpPr>
            <p:cNvPr id="503828" name="Rectangle 20"/>
            <p:cNvSpPr>
              <a:spLocks noChangeArrowheads="1"/>
            </p:cNvSpPr>
            <p:nvPr/>
          </p:nvSpPr>
          <p:spPr bwMode="auto">
            <a:xfrm>
              <a:off x="2255771" y="946902"/>
              <a:ext cx="123912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源  端  口</a:t>
              </a:r>
            </a:p>
          </p:txBody>
        </p:sp>
        <p:sp>
          <p:nvSpPr>
            <p:cNvPr id="503829" name="Rectangle 21"/>
            <p:cNvSpPr>
              <a:spLocks noChangeArrowheads="1"/>
            </p:cNvSpPr>
            <p:nvPr/>
          </p:nvSpPr>
          <p:spPr bwMode="auto">
            <a:xfrm>
              <a:off x="4479461" y="1634290"/>
              <a:ext cx="1496219"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序   号</a:t>
              </a:r>
            </a:p>
          </p:txBody>
        </p:sp>
        <p:sp>
          <p:nvSpPr>
            <p:cNvPr id="503830" name="Line 22"/>
            <p:cNvSpPr>
              <a:spLocks noChangeShapeType="1"/>
            </p:cNvSpPr>
            <p:nvPr/>
          </p:nvSpPr>
          <p:spPr bwMode="auto">
            <a:xfrm>
              <a:off x="4967882" y="2913815"/>
              <a:ext cx="0" cy="13700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31" name="Rectangle 23"/>
            <p:cNvSpPr>
              <a:spLocks noChangeArrowheads="1"/>
            </p:cNvSpPr>
            <p:nvPr/>
          </p:nvSpPr>
          <p:spPr bwMode="auto">
            <a:xfrm>
              <a:off x="6087467" y="3734552"/>
              <a:ext cx="184986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紧   急   指   针</a:t>
              </a:r>
            </a:p>
          </p:txBody>
        </p:sp>
        <p:sp>
          <p:nvSpPr>
            <p:cNvPr id="503832" name="Rectangle 24"/>
            <p:cNvSpPr>
              <a:spLocks noChangeArrowheads="1"/>
            </p:cNvSpPr>
            <p:nvPr/>
          </p:nvSpPr>
          <p:spPr bwMode="auto">
            <a:xfrm>
              <a:off x="6574168" y="3015415"/>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窗   口</a:t>
              </a:r>
            </a:p>
          </p:txBody>
        </p:sp>
        <p:sp>
          <p:nvSpPr>
            <p:cNvPr id="503833" name="Rectangle 25"/>
            <p:cNvSpPr>
              <a:spLocks noChangeArrowheads="1"/>
            </p:cNvSpPr>
            <p:nvPr/>
          </p:nvSpPr>
          <p:spPr bwMode="auto">
            <a:xfrm>
              <a:off x="4214613" y="2358190"/>
              <a:ext cx="199495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确    认    号</a:t>
              </a:r>
            </a:p>
          </p:txBody>
        </p:sp>
        <p:sp>
          <p:nvSpPr>
            <p:cNvPr id="503834" name="Line 26"/>
            <p:cNvSpPr>
              <a:spLocks noChangeShapeType="1"/>
            </p:cNvSpPr>
            <p:nvPr/>
          </p:nvSpPr>
          <p:spPr bwMode="auto">
            <a:xfrm>
              <a:off x="1832702"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35" name="Line 27"/>
            <p:cNvSpPr>
              <a:spLocks noChangeShapeType="1"/>
            </p:cNvSpPr>
            <p:nvPr/>
          </p:nvSpPr>
          <p:spPr bwMode="auto">
            <a:xfrm>
              <a:off x="3920529" y="2905878"/>
              <a:ext cx="0" cy="6842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36" name="Line 28"/>
            <p:cNvSpPr>
              <a:spLocks noChangeShapeType="1"/>
            </p:cNvSpPr>
            <p:nvPr/>
          </p:nvSpPr>
          <p:spPr bwMode="auto">
            <a:xfrm>
              <a:off x="3385673"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37" name="Line 29"/>
            <p:cNvSpPr>
              <a:spLocks noChangeShapeType="1"/>
            </p:cNvSpPr>
            <p:nvPr/>
          </p:nvSpPr>
          <p:spPr bwMode="auto">
            <a:xfrm>
              <a:off x="3650521"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38" name="Line 30"/>
            <p:cNvSpPr>
              <a:spLocks noChangeShapeType="1"/>
            </p:cNvSpPr>
            <p:nvPr/>
          </p:nvSpPr>
          <p:spPr bwMode="auto">
            <a:xfrm>
              <a:off x="4441626"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39" name="Line 31"/>
            <p:cNvSpPr>
              <a:spLocks noChangeShapeType="1"/>
            </p:cNvSpPr>
            <p:nvPr/>
          </p:nvSpPr>
          <p:spPr bwMode="auto">
            <a:xfrm>
              <a:off x="4180217"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40" name="Line 32"/>
            <p:cNvSpPr>
              <a:spLocks noChangeShapeType="1"/>
            </p:cNvSpPr>
            <p:nvPr/>
          </p:nvSpPr>
          <p:spPr bwMode="auto">
            <a:xfrm>
              <a:off x="4706473"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41" name="Rectangle 33"/>
            <p:cNvSpPr>
              <a:spLocks noChangeArrowheads="1"/>
            </p:cNvSpPr>
            <p:nvPr/>
          </p:nvSpPr>
          <p:spPr bwMode="auto">
            <a:xfrm>
              <a:off x="2157743" y="3029702"/>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保   留</a:t>
              </a:r>
            </a:p>
          </p:txBody>
        </p:sp>
        <p:sp>
          <p:nvSpPr>
            <p:cNvPr id="503842" name="Rectangle 34"/>
            <p:cNvSpPr>
              <a:spLocks noChangeArrowheads="1"/>
            </p:cNvSpPr>
            <p:nvPr/>
          </p:nvSpPr>
          <p:spPr bwMode="auto">
            <a:xfrm>
              <a:off x="4689265" y="2932865"/>
              <a:ext cx="330221"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75000"/>
                </a:lnSpc>
              </a:pPr>
              <a:r>
                <a:rPr kumimoji="1" lang="en-US" altLang="zh-CN" sz="1600" b="1">
                  <a:solidFill>
                    <a:srgbClr val="000099"/>
                  </a:solidFill>
                  <a:latin typeface="+mn-lt"/>
                  <a:ea typeface="黑体" panose="02010609060101010101" pitchFamily="2" charset="-122"/>
                </a:rPr>
                <a:t>F</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I</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503845" name="Line 37"/>
            <p:cNvSpPr>
              <a:spLocks noChangeShapeType="1"/>
            </p:cNvSpPr>
            <p:nvPr/>
          </p:nvSpPr>
          <p:spPr bwMode="auto">
            <a:xfrm>
              <a:off x="792228" y="654802"/>
              <a:ext cx="831519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46" name="Line 38"/>
            <p:cNvSpPr>
              <a:spLocks noChangeShapeType="1"/>
            </p:cNvSpPr>
            <p:nvPr/>
          </p:nvSpPr>
          <p:spPr bwMode="auto">
            <a:xfrm>
              <a:off x="792228"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47" name="Line 39"/>
            <p:cNvSpPr>
              <a:spLocks noChangeShapeType="1"/>
            </p:cNvSpPr>
            <p:nvPr/>
          </p:nvSpPr>
          <p:spPr bwMode="auto">
            <a:xfrm>
              <a:off x="105191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48" name="Line 40"/>
            <p:cNvSpPr>
              <a:spLocks noChangeShapeType="1"/>
            </p:cNvSpPr>
            <p:nvPr/>
          </p:nvSpPr>
          <p:spPr bwMode="auto">
            <a:xfrm>
              <a:off x="131160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49" name="Line 41"/>
            <p:cNvSpPr>
              <a:spLocks noChangeShapeType="1"/>
            </p:cNvSpPr>
            <p:nvPr/>
          </p:nvSpPr>
          <p:spPr bwMode="auto">
            <a:xfrm>
              <a:off x="157129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0" name="Line 42"/>
            <p:cNvSpPr>
              <a:spLocks noChangeShapeType="1"/>
            </p:cNvSpPr>
            <p:nvPr/>
          </p:nvSpPr>
          <p:spPr bwMode="auto">
            <a:xfrm>
              <a:off x="183270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1" name="Line 43"/>
            <p:cNvSpPr>
              <a:spLocks noChangeShapeType="1"/>
            </p:cNvSpPr>
            <p:nvPr/>
          </p:nvSpPr>
          <p:spPr bwMode="auto">
            <a:xfrm>
              <a:off x="20923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2" name="Line 44"/>
            <p:cNvSpPr>
              <a:spLocks noChangeShapeType="1"/>
            </p:cNvSpPr>
            <p:nvPr/>
          </p:nvSpPr>
          <p:spPr bwMode="auto">
            <a:xfrm>
              <a:off x="235035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3" name="Line 45"/>
            <p:cNvSpPr>
              <a:spLocks noChangeShapeType="1"/>
            </p:cNvSpPr>
            <p:nvPr/>
          </p:nvSpPr>
          <p:spPr bwMode="auto">
            <a:xfrm>
              <a:off x="261004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4" name="Line 46"/>
            <p:cNvSpPr>
              <a:spLocks noChangeShapeType="1"/>
            </p:cNvSpPr>
            <p:nvPr/>
          </p:nvSpPr>
          <p:spPr bwMode="auto">
            <a:xfrm>
              <a:off x="2871456"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5" name="Line 47"/>
            <p:cNvSpPr>
              <a:spLocks noChangeShapeType="1"/>
            </p:cNvSpPr>
            <p:nvPr/>
          </p:nvSpPr>
          <p:spPr bwMode="auto">
            <a:xfrm>
              <a:off x="31311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6" name="Line 48"/>
            <p:cNvSpPr>
              <a:spLocks noChangeShapeType="1"/>
            </p:cNvSpPr>
            <p:nvPr/>
          </p:nvSpPr>
          <p:spPr bwMode="auto">
            <a:xfrm>
              <a:off x="339083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7" name="Line 49"/>
            <p:cNvSpPr>
              <a:spLocks noChangeShapeType="1"/>
            </p:cNvSpPr>
            <p:nvPr/>
          </p:nvSpPr>
          <p:spPr bwMode="auto">
            <a:xfrm>
              <a:off x="365052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8" name="Line 50"/>
            <p:cNvSpPr>
              <a:spLocks noChangeShapeType="1"/>
            </p:cNvSpPr>
            <p:nvPr/>
          </p:nvSpPr>
          <p:spPr bwMode="auto">
            <a:xfrm>
              <a:off x="391193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59" name="Line 51"/>
            <p:cNvSpPr>
              <a:spLocks noChangeShapeType="1"/>
            </p:cNvSpPr>
            <p:nvPr/>
          </p:nvSpPr>
          <p:spPr bwMode="auto">
            <a:xfrm>
              <a:off x="417161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0" name="Line 52"/>
            <p:cNvSpPr>
              <a:spLocks noChangeShapeType="1"/>
            </p:cNvSpPr>
            <p:nvPr/>
          </p:nvSpPr>
          <p:spPr bwMode="auto">
            <a:xfrm>
              <a:off x="442958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1" name="Line 53"/>
            <p:cNvSpPr>
              <a:spLocks noChangeShapeType="1"/>
            </p:cNvSpPr>
            <p:nvPr/>
          </p:nvSpPr>
          <p:spPr bwMode="auto">
            <a:xfrm>
              <a:off x="468927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2" name="Line 54"/>
            <p:cNvSpPr>
              <a:spLocks noChangeShapeType="1"/>
            </p:cNvSpPr>
            <p:nvPr/>
          </p:nvSpPr>
          <p:spPr bwMode="auto">
            <a:xfrm>
              <a:off x="4948965"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3" name="Line 55"/>
            <p:cNvSpPr>
              <a:spLocks noChangeShapeType="1"/>
            </p:cNvSpPr>
            <p:nvPr/>
          </p:nvSpPr>
          <p:spPr bwMode="auto">
            <a:xfrm>
              <a:off x="521037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4" name="Line 56"/>
            <p:cNvSpPr>
              <a:spLocks noChangeShapeType="1"/>
            </p:cNvSpPr>
            <p:nvPr/>
          </p:nvSpPr>
          <p:spPr bwMode="auto">
            <a:xfrm>
              <a:off x="547006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5" name="Line 57"/>
            <p:cNvSpPr>
              <a:spLocks noChangeShapeType="1"/>
            </p:cNvSpPr>
            <p:nvPr/>
          </p:nvSpPr>
          <p:spPr bwMode="auto">
            <a:xfrm>
              <a:off x="572975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6" name="Line 58"/>
            <p:cNvSpPr>
              <a:spLocks noChangeShapeType="1"/>
            </p:cNvSpPr>
            <p:nvPr/>
          </p:nvSpPr>
          <p:spPr bwMode="auto">
            <a:xfrm>
              <a:off x="598943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7" name="Line 59"/>
            <p:cNvSpPr>
              <a:spLocks noChangeShapeType="1"/>
            </p:cNvSpPr>
            <p:nvPr/>
          </p:nvSpPr>
          <p:spPr bwMode="auto">
            <a:xfrm>
              <a:off x="625084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8" name="Line 60"/>
            <p:cNvSpPr>
              <a:spLocks noChangeShapeType="1"/>
            </p:cNvSpPr>
            <p:nvPr/>
          </p:nvSpPr>
          <p:spPr bwMode="auto">
            <a:xfrm>
              <a:off x="650881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69" name="Line 61"/>
            <p:cNvSpPr>
              <a:spLocks noChangeShapeType="1"/>
            </p:cNvSpPr>
            <p:nvPr/>
          </p:nvSpPr>
          <p:spPr bwMode="auto">
            <a:xfrm>
              <a:off x="676850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0" name="Line 62"/>
            <p:cNvSpPr>
              <a:spLocks noChangeShapeType="1"/>
            </p:cNvSpPr>
            <p:nvPr/>
          </p:nvSpPr>
          <p:spPr bwMode="auto">
            <a:xfrm>
              <a:off x="7028192"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1" name="Line 63"/>
            <p:cNvSpPr>
              <a:spLocks noChangeShapeType="1"/>
            </p:cNvSpPr>
            <p:nvPr/>
          </p:nvSpPr>
          <p:spPr bwMode="auto">
            <a:xfrm>
              <a:off x="728788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2" name="Line 64"/>
            <p:cNvSpPr>
              <a:spLocks noChangeShapeType="1"/>
            </p:cNvSpPr>
            <p:nvPr/>
          </p:nvSpPr>
          <p:spPr bwMode="auto">
            <a:xfrm>
              <a:off x="75492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3" name="Line 65"/>
            <p:cNvSpPr>
              <a:spLocks noChangeShapeType="1"/>
            </p:cNvSpPr>
            <p:nvPr/>
          </p:nvSpPr>
          <p:spPr bwMode="auto">
            <a:xfrm>
              <a:off x="780897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4" name="Line 66"/>
            <p:cNvSpPr>
              <a:spLocks noChangeShapeType="1"/>
            </p:cNvSpPr>
            <p:nvPr/>
          </p:nvSpPr>
          <p:spPr bwMode="auto">
            <a:xfrm>
              <a:off x="806866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5" name="Line 67"/>
            <p:cNvSpPr>
              <a:spLocks noChangeShapeType="1"/>
            </p:cNvSpPr>
            <p:nvPr/>
          </p:nvSpPr>
          <p:spPr bwMode="auto">
            <a:xfrm>
              <a:off x="832835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6" name="Line 68"/>
            <p:cNvSpPr>
              <a:spLocks noChangeShapeType="1"/>
            </p:cNvSpPr>
            <p:nvPr/>
          </p:nvSpPr>
          <p:spPr bwMode="auto">
            <a:xfrm>
              <a:off x="85880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7" name="Line 69"/>
            <p:cNvSpPr>
              <a:spLocks noChangeShapeType="1"/>
            </p:cNvSpPr>
            <p:nvPr/>
          </p:nvSpPr>
          <p:spPr bwMode="auto">
            <a:xfrm>
              <a:off x="884773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8" name="Line 70"/>
            <p:cNvSpPr>
              <a:spLocks noChangeShapeType="1"/>
            </p:cNvSpPr>
            <p:nvPr/>
          </p:nvSpPr>
          <p:spPr bwMode="auto">
            <a:xfrm>
              <a:off x="9107421"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79" name="Rectangle 71"/>
            <p:cNvSpPr>
              <a:spLocks noChangeArrowheads="1"/>
            </p:cNvSpPr>
            <p:nvPr/>
          </p:nvSpPr>
          <p:spPr bwMode="auto">
            <a:xfrm>
              <a:off x="964207"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80" name="Rectangle 72"/>
            <p:cNvSpPr>
              <a:spLocks noChangeArrowheads="1"/>
            </p:cNvSpPr>
            <p:nvPr/>
          </p:nvSpPr>
          <p:spPr bwMode="auto">
            <a:xfrm>
              <a:off x="3043435"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81" name="Rectangle 73"/>
            <p:cNvSpPr>
              <a:spLocks noChangeArrowheads="1"/>
            </p:cNvSpPr>
            <p:nvPr/>
          </p:nvSpPr>
          <p:spPr bwMode="auto">
            <a:xfrm>
              <a:off x="5122663"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82" name="Rectangle 74"/>
            <p:cNvSpPr>
              <a:spLocks noChangeArrowheads="1"/>
            </p:cNvSpPr>
            <p:nvPr/>
          </p:nvSpPr>
          <p:spPr bwMode="auto">
            <a:xfrm>
              <a:off x="7201892"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503883" name="Rectangle 75"/>
            <p:cNvSpPr>
              <a:spLocks noChangeArrowheads="1"/>
            </p:cNvSpPr>
            <p:nvPr/>
          </p:nvSpPr>
          <p:spPr bwMode="auto">
            <a:xfrm>
              <a:off x="4429588"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Y</a:t>
              </a:r>
            </a:p>
            <a:p>
              <a:pP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503884" name="Rectangle 76"/>
            <p:cNvSpPr>
              <a:spLocks noChangeArrowheads="1"/>
            </p:cNvSpPr>
            <p:nvPr/>
          </p:nvSpPr>
          <p:spPr bwMode="auto">
            <a:xfrm>
              <a:off x="4171619"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T</a:t>
              </a:r>
            </a:p>
          </p:txBody>
        </p:sp>
        <p:sp>
          <p:nvSpPr>
            <p:cNvPr id="503885" name="Rectangle 77"/>
            <p:cNvSpPr>
              <a:spLocks noChangeArrowheads="1"/>
            </p:cNvSpPr>
            <p:nvPr/>
          </p:nvSpPr>
          <p:spPr bwMode="auto">
            <a:xfrm>
              <a:off x="3893013"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P</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H</a:t>
              </a:r>
            </a:p>
          </p:txBody>
        </p:sp>
        <p:sp>
          <p:nvSpPr>
            <p:cNvPr id="503886" name="Rectangle 78"/>
            <p:cNvSpPr>
              <a:spLocks noChangeArrowheads="1"/>
            </p:cNvSpPr>
            <p:nvPr/>
          </p:nvSpPr>
          <p:spPr bwMode="auto">
            <a:xfrm>
              <a:off x="3633324"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A</a:t>
              </a:r>
            </a:p>
            <a:p>
              <a:pPr defTabSz="762000" eaLnBrk="0" hangingPunct="0">
                <a:lnSpc>
                  <a:spcPct val="75000"/>
                </a:lnSpc>
              </a:pPr>
              <a:r>
                <a:rPr kumimoji="1" lang="en-US" altLang="zh-CN" sz="1600" b="1">
                  <a:solidFill>
                    <a:srgbClr val="000099"/>
                  </a:solidFill>
                  <a:latin typeface="+mn-lt"/>
                  <a:ea typeface="黑体" panose="02010609060101010101" pitchFamily="2" charset="-122"/>
                </a:rPr>
                <a:t>C</a:t>
              </a:r>
            </a:p>
            <a:p>
              <a:pPr defTabSz="762000" eaLnBrk="0" hangingPunct="0">
                <a:lnSpc>
                  <a:spcPct val="75000"/>
                </a:lnSpc>
              </a:pPr>
              <a:r>
                <a:rPr kumimoji="1" lang="en-US" altLang="zh-CN" sz="1600" b="1">
                  <a:solidFill>
                    <a:srgbClr val="000099"/>
                  </a:solidFill>
                  <a:latin typeface="+mn-lt"/>
                  <a:ea typeface="黑体" panose="02010609060101010101" pitchFamily="2" charset="-122"/>
                </a:rPr>
                <a:t>K</a:t>
              </a:r>
            </a:p>
          </p:txBody>
        </p:sp>
        <p:sp>
          <p:nvSpPr>
            <p:cNvPr id="503887" name="Rectangle 79"/>
            <p:cNvSpPr>
              <a:spLocks noChangeArrowheads="1"/>
            </p:cNvSpPr>
            <p:nvPr/>
          </p:nvSpPr>
          <p:spPr bwMode="auto">
            <a:xfrm>
              <a:off x="3349559" y="2932865"/>
              <a:ext cx="343044"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U</a:t>
              </a:r>
            </a:p>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G</a:t>
              </a:r>
            </a:p>
          </p:txBody>
        </p:sp>
        <p:sp>
          <p:nvSpPr>
            <p:cNvPr id="503888" name="Rectangle 80"/>
            <p:cNvSpPr>
              <a:spLocks noChangeArrowheads="1"/>
            </p:cNvSpPr>
            <p:nvPr/>
          </p:nvSpPr>
          <p:spPr bwMode="auto">
            <a:xfrm>
              <a:off x="365720" y="78539"/>
              <a:ext cx="8917507"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anose="02010609060101010101" pitchFamily="2" charset="-122"/>
                </a:rPr>
                <a:t>位 </a:t>
              </a:r>
              <a:r>
                <a:rPr kumimoji="1" lang="en-US" altLang="zh-CN" sz="2000" b="1" dirty="0">
                  <a:solidFill>
                    <a:srgbClr val="000099"/>
                  </a:solidFill>
                  <a:latin typeface="+mn-lt"/>
                  <a:ea typeface="黑体" panose="02010609060101010101" pitchFamily="2" charset="-122"/>
                </a:rPr>
                <a:t>0                         8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16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24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31</a:t>
              </a:r>
            </a:p>
          </p:txBody>
        </p:sp>
        <p:sp>
          <p:nvSpPr>
            <p:cNvPr id="503889" name="Line 81"/>
            <p:cNvSpPr>
              <a:spLocks noChangeShapeType="1"/>
            </p:cNvSpPr>
            <p:nvPr/>
          </p:nvSpPr>
          <p:spPr bwMode="auto">
            <a:xfrm flipH="1">
              <a:off x="7026473" y="4309227"/>
              <a:ext cx="3440" cy="64293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3891" name="Rectangle 83"/>
            <p:cNvSpPr>
              <a:spLocks noChangeArrowheads="1"/>
            </p:cNvSpPr>
            <p:nvPr/>
          </p:nvSpPr>
          <p:spPr bwMode="auto">
            <a:xfrm>
              <a:off x="7581966" y="4375902"/>
              <a:ext cx="135863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填    充</a:t>
              </a:r>
            </a:p>
          </p:txBody>
        </p:sp>
        <p:sp>
          <p:nvSpPr>
            <p:cNvPr id="503904" name="Line 96"/>
            <p:cNvSpPr>
              <a:spLocks noChangeShapeType="1"/>
            </p:cNvSpPr>
            <p:nvPr/>
          </p:nvSpPr>
          <p:spPr bwMode="auto">
            <a:xfrm>
              <a:off x="9167753" y="788152"/>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3905" name="Line 97"/>
            <p:cNvSpPr>
              <a:spLocks noChangeShapeType="1"/>
            </p:cNvSpPr>
            <p:nvPr/>
          </p:nvSpPr>
          <p:spPr bwMode="auto">
            <a:xfrm>
              <a:off x="9167753" y="4283827"/>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3906" name="Line 98"/>
            <p:cNvSpPr>
              <a:spLocks noChangeShapeType="1"/>
            </p:cNvSpPr>
            <p:nvPr/>
          </p:nvSpPr>
          <p:spPr bwMode="auto">
            <a:xfrm>
              <a:off x="214869" y="826252"/>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3907" name="Line 99"/>
            <p:cNvSpPr>
              <a:spLocks noChangeShapeType="1"/>
            </p:cNvSpPr>
            <p:nvPr/>
          </p:nvSpPr>
          <p:spPr bwMode="auto">
            <a:xfrm>
              <a:off x="230346" y="4926765"/>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503911" name="Text Box 103"/>
          <p:cNvSpPr txBox="1">
            <a:spLocks noChangeArrowheads="1"/>
          </p:cNvSpPr>
          <p:nvPr/>
        </p:nvSpPr>
        <p:spPr bwMode="auto">
          <a:xfrm>
            <a:off x="534738" y="5046275"/>
            <a:ext cx="902196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zh-CN" altLang="en-US" sz="2400" b="1" dirty="0">
                <a:solidFill>
                  <a:srgbClr val="000099"/>
                </a:solidFill>
                <a:latin typeface="+mn-lt"/>
                <a:ea typeface="黑体" panose="02010609060101010101" pitchFamily="2" charset="-122"/>
              </a:rPr>
              <a:t>源端口和目的端口字段</a:t>
            </a:r>
            <a:r>
              <a:rPr lang="en-US" altLang="zh-CN" sz="2400" b="1" dirty="0">
                <a:solidFill>
                  <a:srgbClr val="000099"/>
                </a:solidFill>
                <a:latin typeface="+mn-lt"/>
                <a:ea typeface="黑体" panose="02010609060101010101" pitchFamily="2" charset="-122"/>
              </a:rPr>
              <a:t>——</a:t>
            </a:r>
            <a:r>
              <a:rPr lang="zh-CN" altLang="en-US" sz="2400" b="1" dirty="0">
                <a:solidFill>
                  <a:srgbClr val="000099"/>
                </a:solidFill>
                <a:latin typeface="+mn-lt"/>
                <a:ea typeface="黑体" panose="02010609060101010101" pitchFamily="2" charset="-122"/>
              </a:rPr>
              <a:t>各占 </a:t>
            </a:r>
            <a:r>
              <a:rPr lang="en-US" altLang="zh-CN" sz="2400" b="1" dirty="0">
                <a:solidFill>
                  <a:srgbClr val="000099"/>
                </a:solidFill>
                <a:latin typeface="+mn-lt"/>
                <a:ea typeface="黑体" panose="02010609060101010101" pitchFamily="2" charset="-122"/>
              </a:rPr>
              <a:t>2 </a:t>
            </a:r>
            <a:r>
              <a:rPr lang="zh-CN" altLang="en-US" sz="2400" b="1" dirty="0">
                <a:solidFill>
                  <a:srgbClr val="000099"/>
                </a:solidFill>
                <a:latin typeface="+mn-lt"/>
                <a:ea typeface="黑体" panose="02010609060101010101" pitchFamily="2" charset="-122"/>
              </a:rPr>
              <a:t>字节。端口是运输层与应用层的服务接口。运输层的复用和分用功能都要通过端口才能实现。  </a:t>
            </a:r>
          </a:p>
        </p:txBody>
      </p:sp>
      <p:sp>
        <p:nvSpPr>
          <p:cNvPr id="503912" name="Rectangle 104"/>
          <p:cNvSpPr>
            <a:spLocks noChangeArrowheads="1"/>
          </p:cNvSpPr>
          <p:nvPr/>
        </p:nvSpPr>
        <p:spPr bwMode="auto">
          <a:xfrm>
            <a:off x="749234" y="797677"/>
            <a:ext cx="8401182" cy="717550"/>
          </a:xfrm>
          <a:prstGeom prst="rect">
            <a:avLst/>
          </a:prstGeom>
          <a:noFill/>
          <a:ln w="762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3912"/>
                                        </p:tgtEl>
                                        <p:attrNameLst>
                                          <p:attrName>style.visibility</p:attrName>
                                        </p:attrNameLst>
                                      </p:cBhvr>
                                      <p:to>
                                        <p:strVal val="visible"/>
                                      </p:to>
                                    </p:set>
                                  </p:childTnLst>
                                </p:cTn>
                              </p:par>
                            </p:childTnLst>
                          </p:cTn>
                        </p:par>
                        <p:par>
                          <p:cTn id="7" fill="hold">
                            <p:stCondLst>
                              <p:cond delay="0"/>
                            </p:stCondLst>
                            <p:childTnLst>
                              <p:par>
                                <p:cTn id="8" presetID="35" presetClass="emph" presetSubtype="0" repeatCount="3000" fill="hold" grpId="1" nodeType="afterEffect">
                                  <p:stCondLst>
                                    <p:cond delay="500"/>
                                  </p:stCondLst>
                                  <p:childTnLst>
                                    <p:anim calcmode="discrete" valueType="str">
                                      <p:cBhvr>
                                        <p:cTn id="9" dur="1000" fill="hold"/>
                                        <p:tgtEl>
                                          <p:spTgt spid="50391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912" grpId="0" animBg="1"/>
      <p:bldP spid="503912"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914" name="Text Box 82"/>
          <p:cNvSpPr txBox="1">
            <a:spLocks noChangeArrowheads="1"/>
          </p:cNvSpPr>
          <p:nvPr/>
        </p:nvSpPr>
        <p:spPr bwMode="auto">
          <a:xfrm>
            <a:off x="534737" y="5036983"/>
            <a:ext cx="9020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defRPr sz="2400" b="1">
                <a:solidFill>
                  <a:srgbClr val="000099"/>
                </a:solidFill>
                <a:latin typeface="+mn-lt"/>
                <a:ea typeface="黑体" panose="02010609060101010101" pitchFamily="2" charset="-122"/>
              </a:defRPr>
            </a:lvl1pPr>
          </a:lstStyle>
          <a:p>
            <a:r>
              <a:rPr lang="zh-CN" altLang="en-US" dirty="0"/>
              <a:t>序号字段</a:t>
            </a:r>
            <a:r>
              <a:rPr lang="en-US" altLang="zh-CN" dirty="0"/>
              <a:t>——</a:t>
            </a:r>
            <a:r>
              <a:rPr lang="zh-CN" altLang="en-US" dirty="0"/>
              <a:t>占 </a:t>
            </a:r>
            <a:r>
              <a:rPr lang="en-US" altLang="zh-CN" dirty="0"/>
              <a:t>4 </a:t>
            </a:r>
            <a:r>
              <a:rPr lang="zh-CN" altLang="en-US" dirty="0"/>
              <a:t>字节。</a:t>
            </a:r>
            <a:r>
              <a:rPr lang="en-US" altLang="zh-CN" dirty="0"/>
              <a:t>TCP </a:t>
            </a:r>
            <a:r>
              <a:rPr lang="zh-CN" altLang="en-US" dirty="0"/>
              <a:t>连接中传送的数据流中的每一个字节都编上一个序号。序号字段的值则指的是本报文段所发送的数据的第一个字节的序号。 </a:t>
            </a:r>
          </a:p>
        </p:txBody>
      </p:sp>
      <p:grpSp>
        <p:nvGrpSpPr>
          <p:cNvPr id="84" name="组合 83"/>
          <p:cNvGrpSpPr/>
          <p:nvPr/>
        </p:nvGrpSpPr>
        <p:grpSpPr>
          <a:xfrm>
            <a:off x="214869" y="78539"/>
            <a:ext cx="9852335" cy="4873626"/>
            <a:chOff x="214869" y="78539"/>
            <a:chExt cx="9852335" cy="4873626"/>
          </a:xfrm>
        </p:grpSpPr>
        <p:sp>
          <p:nvSpPr>
            <p:cNvPr id="85" name="Line 3"/>
            <p:cNvSpPr>
              <a:spLocks noChangeShapeType="1"/>
            </p:cNvSpPr>
            <p:nvPr/>
          </p:nvSpPr>
          <p:spPr bwMode="auto">
            <a:xfrm flipH="1">
              <a:off x="507233" y="815141"/>
              <a:ext cx="18917" cy="4122737"/>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6" name="Rectangle 4"/>
            <p:cNvSpPr>
              <a:spLocks noChangeArrowheads="1"/>
            </p:cNvSpPr>
            <p:nvPr/>
          </p:nvSpPr>
          <p:spPr bwMode="auto">
            <a:xfrm>
              <a:off x="277167" y="2060848"/>
              <a:ext cx="515142" cy="1716756"/>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lIns="90488" tIns="44450" rIns="90488" bIns="44450" anchor="ctr">
              <a:spAutoFit/>
            </a:bodyPr>
            <a:lstStyle/>
            <a:p>
              <a:pPr algn="ctr" defTabSz="762000" eaLnBrk="0" hangingPunct="0">
                <a:lnSpc>
                  <a:spcPct val="90000"/>
                </a:lnSpc>
              </a:pPr>
              <a:r>
                <a:rPr kumimoji="1" lang="en-US" altLang="zh-CN" sz="2400" b="1" dirty="0" smtClean="0">
                  <a:solidFill>
                    <a:srgbClr val="000099"/>
                  </a:solidFill>
                  <a:latin typeface="+mn-lt"/>
                  <a:ea typeface="黑体" panose="02010609060101010101" pitchFamily="2" charset="-122"/>
                </a:rPr>
                <a:t>TCP</a:t>
              </a:r>
              <a:r>
                <a:rPr kumimoji="1" lang="zh-CN" altLang="en-US" sz="2400" b="1" dirty="0" smtClean="0">
                  <a:solidFill>
                    <a:srgbClr val="000099"/>
                  </a:solidFill>
                  <a:latin typeface="+mn-lt"/>
                  <a:ea typeface="黑体" panose="02010609060101010101" pitchFamily="2" charset="-122"/>
                </a:rPr>
                <a:t>首部</a:t>
              </a:r>
              <a:endParaRPr kumimoji="1" lang="zh-CN" altLang="en-US" sz="2400" b="1" dirty="0">
                <a:solidFill>
                  <a:srgbClr val="000099"/>
                </a:solidFill>
                <a:latin typeface="+mn-lt"/>
                <a:ea typeface="黑体" panose="02010609060101010101" pitchFamily="2" charset="-122"/>
              </a:endParaRPr>
            </a:p>
          </p:txBody>
        </p:sp>
        <p:sp>
          <p:nvSpPr>
            <p:cNvPr id="87" name="Line 5"/>
            <p:cNvSpPr>
              <a:spLocks noChangeShapeType="1"/>
            </p:cNvSpPr>
            <p:nvPr/>
          </p:nvSpPr>
          <p:spPr bwMode="auto">
            <a:xfrm>
              <a:off x="9494513" y="805616"/>
              <a:ext cx="0" cy="3463925"/>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8" name="Rectangle 6"/>
            <p:cNvSpPr>
              <a:spLocks noChangeArrowheads="1"/>
            </p:cNvSpPr>
            <p:nvPr/>
          </p:nvSpPr>
          <p:spPr bwMode="auto">
            <a:xfrm>
              <a:off x="9129464" y="1883527"/>
              <a:ext cx="695704" cy="119776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90000"/>
                </a:lnSpc>
              </a:pPr>
              <a:r>
                <a:rPr kumimoji="1" lang="en-US" altLang="zh-CN" sz="2000" b="1" dirty="0">
                  <a:solidFill>
                    <a:srgbClr val="000099"/>
                  </a:solidFill>
                  <a:latin typeface="+mn-lt"/>
                  <a:ea typeface="黑体" panose="02010609060101010101" pitchFamily="2" charset="-122"/>
                </a:rPr>
                <a:t>20</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字节</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固定</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首部</a:t>
              </a:r>
            </a:p>
          </p:txBody>
        </p:sp>
        <p:sp>
          <p:nvSpPr>
            <p:cNvPr id="89" name="Rectangle 7"/>
            <p:cNvSpPr>
              <a:spLocks noChangeArrowheads="1"/>
            </p:cNvSpPr>
            <p:nvPr/>
          </p:nvSpPr>
          <p:spPr bwMode="auto">
            <a:xfrm>
              <a:off x="795668" y="811965"/>
              <a:ext cx="8327231" cy="4133850"/>
            </a:xfrm>
            <a:prstGeom prst="rect">
              <a:avLst/>
            </a:prstGeom>
            <a:solidFill>
              <a:srgbClr val="FFFFCC"/>
            </a:solidFill>
            <a:ln w="254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0" name="Line 10"/>
            <p:cNvSpPr>
              <a:spLocks noChangeShapeType="1"/>
            </p:cNvSpPr>
            <p:nvPr/>
          </p:nvSpPr>
          <p:spPr bwMode="auto">
            <a:xfrm>
              <a:off x="787069" y="1515227"/>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1" name="Line 11"/>
            <p:cNvSpPr>
              <a:spLocks noChangeShapeType="1"/>
            </p:cNvSpPr>
            <p:nvPr/>
          </p:nvSpPr>
          <p:spPr bwMode="auto">
            <a:xfrm>
              <a:off x="802546" y="2210552"/>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 name="Line 12"/>
            <p:cNvSpPr>
              <a:spLocks noChangeShapeType="1"/>
            </p:cNvSpPr>
            <p:nvPr/>
          </p:nvSpPr>
          <p:spPr bwMode="auto">
            <a:xfrm>
              <a:off x="787069" y="290429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3" name="Line 13"/>
            <p:cNvSpPr>
              <a:spLocks noChangeShapeType="1"/>
            </p:cNvSpPr>
            <p:nvPr/>
          </p:nvSpPr>
          <p:spPr bwMode="auto">
            <a:xfrm>
              <a:off x="787069" y="359644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4" name="Line 14"/>
            <p:cNvSpPr>
              <a:spLocks noChangeShapeType="1"/>
            </p:cNvSpPr>
            <p:nvPr/>
          </p:nvSpPr>
          <p:spPr bwMode="auto">
            <a:xfrm>
              <a:off x="802546" y="4291765"/>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5" name="Line 15"/>
            <p:cNvSpPr>
              <a:spLocks noChangeShapeType="1"/>
            </p:cNvSpPr>
            <p:nvPr/>
          </p:nvSpPr>
          <p:spPr bwMode="auto">
            <a:xfrm>
              <a:off x="4961003" y="819903"/>
              <a:ext cx="0" cy="7096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6" name="Rectangle 16"/>
            <p:cNvSpPr>
              <a:spLocks noChangeArrowheads="1"/>
            </p:cNvSpPr>
            <p:nvPr/>
          </p:nvSpPr>
          <p:spPr bwMode="auto">
            <a:xfrm>
              <a:off x="6261166" y="946902"/>
              <a:ext cx="163827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目  的  端  口</a:t>
              </a:r>
            </a:p>
          </p:txBody>
        </p:sp>
        <p:sp>
          <p:nvSpPr>
            <p:cNvPr id="97" name="Rectangle 17"/>
            <p:cNvSpPr>
              <a:spLocks noChangeArrowheads="1"/>
            </p:cNvSpPr>
            <p:nvPr/>
          </p:nvSpPr>
          <p:spPr bwMode="auto">
            <a:xfrm>
              <a:off x="962488" y="2869365"/>
              <a:ext cx="695704"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数据</a:t>
              </a:r>
            </a:p>
            <a:p>
              <a:pPr defTabSz="762000" eaLnBrk="0" hangingPunct="0"/>
              <a:r>
                <a:rPr kumimoji="1" lang="zh-CN" altLang="en-US" sz="2000" b="1">
                  <a:solidFill>
                    <a:srgbClr val="000099"/>
                  </a:solidFill>
                  <a:latin typeface="+mn-lt"/>
                  <a:ea typeface="黑体" panose="02010609060101010101" pitchFamily="2" charset="-122"/>
                </a:rPr>
                <a:t>偏移</a:t>
              </a:r>
            </a:p>
          </p:txBody>
        </p:sp>
        <p:sp>
          <p:nvSpPr>
            <p:cNvPr id="98" name="Rectangle 18"/>
            <p:cNvSpPr>
              <a:spLocks noChangeArrowheads="1"/>
            </p:cNvSpPr>
            <p:nvPr/>
          </p:nvSpPr>
          <p:spPr bwMode="auto">
            <a:xfrm>
              <a:off x="2131946" y="3734552"/>
              <a:ext cx="138018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检   验   和</a:t>
              </a:r>
            </a:p>
          </p:txBody>
        </p:sp>
        <p:sp>
          <p:nvSpPr>
            <p:cNvPr id="99" name="Rectangle 19"/>
            <p:cNvSpPr>
              <a:spLocks noChangeArrowheads="1"/>
            </p:cNvSpPr>
            <p:nvPr/>
          </p:nvSpPr>
          <p:spPr bwMode="auto">
            <a:xfrm>
              <a:off x="2350359" y="4375902"/>
              <a:ext cx="346538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选    项    （长  度  可  变）</a:t>
              </a:r>
            </a:p>
          </p:txBody>
        </p:sp>
        <p:sp>
          <p:nvSpPr>
            <p:cNvPr id="100" name="Rectangle 20"/>
            <p:cNvSpPr>
              <a:spLocks noChangeArrowheads="1"/>
            </p:cNvSpPr>
            <p:nvPr/>
          </p:nvSpPr>
          <p:spPr bwMode="auto">
            <a:xfrm>
              <a:off x="2255771" y="946902"/>
              <a:ext cx="123912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源  端  口</a:t>
              </a:r>
            </a:p>
          </p:txBody>
        </p:sp>
        <p:sp>
          <p:nvSpPr>
            <p:cNvPr id="101" name="Rectangle 21"/>
            <p:cNvSpPr>
              <a:spLocks noChangeArrowheads="1"/>
            </p:cNvSpPr>
            <p:nvPr/>
          </p:nvSpPr>
          <p:spPr bwMode="auto">
            <a:xfrm>
              <a:off x="4479461" y="1634290"/>
              <a:ext cx="1496219"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序   号</a:t>
              </a:r>
            </a:p>
          </p:txBody>
        </p:sp>
        <p:sp>
          <p:nvSpPr>
            <p:cNvPr id="102" name="Line 22"/>
            <p:cNvSpPr>
              <a:spLocks noChangeShapeType="1"/>
            </p:cNvSpPr>
            <p:nvPr/>
          </p:nvSpPr>
          <p:spPr bwMode="auto">
            <a:xfrm>
              <a:off x="4967882" y="2913815"/>
              <a:ext cx="0" cy="13700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3" name="Rectangle 23"/>
            <p:cNvSpPr>
              <a:spLocks noChangeArrowheads="1"/>
            </p:cNvSpPr>
            <p:nvPr/>
          </p:nvSpPr>
          <p:spPr bwMode="auto">
            <a:xfrm>
              <a:off x="6087467" y="3734552"/>
              <a:ext cx="184986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紧   急   指   针</a:t>
              </a:r>
            </a:p>
          </p:txBody>
        </p:sp>
        <p:sp>
          <p:nvSpPr>
            <p:cNvPr id="104" name="Rectangle 24"/>
            <p:cNvSpPr>
              <a:spLocks noChangeArrowheads="1"/>
            </p:cNvSpPr>
            <p:nvPr/>
          </p:nvSpPr>
          <p:spPr bwMode="auto">
            <a:xfrm>
              <a:off x="6574168" y="3015415"/>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窗   口</a:t>
              </a:r>
            </a:p>
          </p:txBody>
        </p:sp>
        <p:sp>
          <p:nvSpPr>
            <p:cNvPr id="105" name="Rectangle 25"/>
            <p:cNvSpPr>
              <a:spLocks noChangeArrowheads="1"/>
            </p:cNvSpPr>
            <p:nvPr/>
          </p:nvSpPr>
          <p:spPr bwMode="auto">
            <a:xfrm>
              <a:off x="4214613" y="2358190"/>
              <a:ext cx="199495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确    认    号</a:t>
              </a:r>
            </a:p>
          </p:txBody>
        </p:sp>
        <p:sp>
          <p:nvSpPr>
            <p:cNvPr id="106" name="Line 26"/>
            <p:cNvSpPr>
              <a:spLocks noChangeShapeType="1"/>
            </p:cNvSpPr>
            <p:nvPr/>
          </p:nvSpPr>
          <p:spPr bwMode="auto">
            <a:xfrm>
              <a:off x="1832702"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7" name="Line 27"/>
            <p:cNvSpPr>
              <a:spLocks noChangeShapeType="1"/>
            </p:cNvSpPr>
            <p:nvPr/>
          </p:nvSpPr>
          <p:spPr bwMode="auto">
            <a:xfrm>
              <a:off x="3920529" y="2905878"/>
              <a:ext cx="0" cy="6842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8" name="Line 28"/>
            <p:cNvSpPr>
              <a:spLocks noChangeShapeType="1"/>
            </p:cNvSpPr>
            <p:nvPr/>
          </p:nvSpPr>
          <p:spPr bwMode="auto">
            <a:xfrm>
              <a:off x="3385673"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9" name="Line 29"/>
            <p:cNvSpPr>
              <a:spLocks noChangeShapeType="1"/>
            </p:cNvSpPr>
            <p:nvPr/>
          </p:nvSpPr>
          <p:spPr bwMode="auto">
            <a:xfrm>
              <a:off x="3650521"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0" name="Line 30"/>
            <p:cNvSpPr>
              <a:spLocks noChangeShapeType="1"/>
            </p:cNvSpPr>
            <p:nvPr/>
          </p:nvSpPr>
          <p:spPr bwMode="auto">
            <a:xfrm>
              <a:off x="4441626"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1" name="Line 31"/>
            <p:cNvSpPr>
              <a:spLocks noChangeShapeType="1"/>
            </p:cNvSpPr>
            <p:nvPr/>
          </p:nvSpPr>
          <p:spPr bwMode="auto">
            <a:xfrm>
              <a:off x="4180217"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2" name="Line 32"/>
            <p:cNvSpPr>
              <a:spLocks noChangeShapeType="1"/>
            </p:cNvSpPr>
            <p:nvPr/>
          </p:nvSpPr>
          <p:spPr bwMode="auto">
            <a:xfrm>
              <a:off x="4706473"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3" name="Rectangle 33"/>
            <p:cNvSpPr>
              <a:spLocks noChangeArrowheads="1"/>
            </p:cNvSpPr>
            <p:nvPr/>
          </p:nvSpPr>
          <p:spPr bwMode="auto">
            <a:xfrm>
              <a:off x="2157743" y="3029702"/>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保   留</a:t>
              </a:r>
            </a:p>
          </p:txBody>
        </p:sp>
        <p:sp>
          <p:nvSpPr>
            <p:cNvPr id="114" name="Rectangle 34"/>
            <p:cNvSpPr>
              <a:spLocks noChangeArrowheads="1"/>
            </p:cNvSpPr>
            <p:nvPr/>
          </p:nvSpPr>
          <p:spPr bwMode="auto">
            <a:xfrm>
              <a:off x="4689265" y="2932865"/>
              <a:ext cx="330221"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75000"/>
                </a:lnSpc>
              </a:pPr>
              <a:r>
                <a:rPr kumimoji="1" lang="en-US" altLang="zh-CN" sz="1600" b="1">
                  <a:solidFill>
                    <a:srgbClr val="000099"/>
                  </a:solidFill>
                  <a:latin typeface="+mn-lt"/>
                  <a:ea typeface="黑体" panose="02010609060101010101" pitchFamily="2" charset="-122"/>
                </a:rPr>
                <a:t>F</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I</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115" name="Line 37"/>
            <p:cNvSpPr>
              <a:spLocks noChangeShapeType="1"/>
            </p:cNvSpPr>
            <p:nvPr/>
          </p:nvSpPr>
          <p:spPr bwMode="auto">
            <a:xfrm>
              <a:off x="792228" y="654802"/>
              <a:ext cx="831519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6" name="Line 38"/>
            <p:cNvSpPr>
              <a:spLocks noChangeShapeType="1"/>
            </p:cNvSpPr>
            <p:nvPr/>
          </p:nvSpPr>
          <p:spPr bwMode="auto">
            <a:xfrm>
              <a:off x="792228"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7" name="Line 39"/>
            <p:cNvSpPr>
              <a:spLocks noChangeShapeType="1"/>
            </p:cNvSpPr>
            <p:nvPr/>
          </p:nvSpPr>
          <p:spPr bwMode="auto">
            <a:xfrm>
              <a:off x="105191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 name="Line 40"/>
            <p:cNvSpPr>
              <a:spLocks noChangeShapeType="1"/>
            </p:cNvSpPr>
            <p:nvPr/>
          </p:nvSpPr>
          <p:spPr bwMode="auto">
            <a:xfrm>
              <a:off x="131160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9" name="Line 41"/>
            <p:cNvSpPr>
              <a:spLocks noChangeShapeType="1"/>
            </p:cNvSpPr>
            <p:nvPr/>
          </p:nvSpPr>
          <p:spPr bwMode="auto">
            <a:xfrm>
              <a:off x="157129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0" name="Line 42"/>
            <p:cNvSpPr>
              <a:spLocks noChangeShapeType="1"/>
            </p:cNvSpPr>
            <p:nvPr/>
          </p:nvSpPr>
          <p:spPr bwMode="auto">
            <a:xfrm>
              <a:off x="183270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1" name="Line 43"/>
            <p:cNvSpPr>
              <a:spLocks noChangeShapeType="1"/>
            </p:cNvSpPr>
            <p:nvPr/>
          </p:nvSpPr>
          <p:spPr bwMode="auto">
            <a:xfrm>
              <a:off x="20923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2" name="Line 44"/>
            <p:cNvSpPr>
              <a:spLocks noChangeShapeType="1"/>
            </p:cNvSpPr>
            <p:nvPr/>
          </p:nvSpPr>
          <p:spPr bwMode="auto">
            <a:xfrm>
              <a:off x="235035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3" name="Line 45"/>
            <p:cNvSpPr>
              <a:spLocks noChangeShapeType="1"/>
            </p:cNvSpPr>
            <p:nvPr/>
          </p:nvSpPr>
          <p:spPr bwMode="auto">
            <a:xfrm>
              <a:off x="261004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4" name="Line 46"/>
            <p:cNvSpPr>
              <a:spLocks noChangeShapeType="1"/>
            </p:cNvSpPr>
            <p:nvPr/>
          </p:nvSpPr>
          <p:spPr bwMode="auto">
            <a:xfrm>
              <a:off x="2871456"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5" name="Line 47"/>
            <p:cNvSpPr>
              <a:spLocks noChangeShapeType="1"/>
            </p:cNvSpPr>
            <p:nvPr/>
          </p:nvSpPr>
          <p:spPr bwMode="auto">
            <a:xfrm>
              <a:off x="31311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6" name="Line 48"/>
            <p:cNvSpPr>
              <a:spLocks noChangeShapeType="1"/>
            </p:cNvSpPr>
            <p:nvPr/>
          </p:nvSpPr>
          <p:spPr bwMode="auto">
            <a:xfrm>
              <a:off x="339083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 name="Line 49"/>
            <p:cNvSpPr>
              <a:spLocks noChangeShapeType="1"/>
            </p:cNvSpPr>
            <p:nvPr/>
          </p:nvSpPr>
          <p:spPr bwMode="auto">
            <a:xfrm>
              <a:off x="365052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8" name="Line 50"/>
            <p:cNvSpPr>
              <a:spLocks noChangeShapeType="1"/>
            </p:cNvSpPr>
            <p:nvPr/>
          </p:nvSpPr>
          <p:spPr bwMode="auto">
            <a:xfrm>
              <a:off x="391193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9" name="Line 51"/>
            <p:cNvSpPr>
              <a:spLocks noChangeShapeType="1"/>
            </p:cNvSpPr>
            <p:nvPr/>
          </p:nvSpPr>
          <p:spPr bwMode="auto">
            <a:xfrm>
              <a:off x="417161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0" name="Line 52"/>
            <p:cNvSpPr>
              <a:spLocks noChangeShapeType="1"/>
            </p:cNvSpPr>
            <p:nvPr/>
          </p:nvSpPr>
          <p:spPr bwMode="auto">
            <a:xfrm>
              <a:off x="442958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1" name="Line 53"/>
            <p:cNvSpPr>
              <a:spLocks noChangeShapeType="1"/>
            </p:cNvSpPr>
            <p:nvPr/>
          </p:nvSpPr>
          <p:spPr bwMode="auto">
            <a:xfrm>
              <a:off x="468927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2" name="Line 54"/>
            <p:cNvSpPr>
              <a:spLocks noChangeShapeType="1"/>
            </p:cNvSpPr>
            <p:nvPr/>
          </p:nvSpPr>
          <p:spPr bwMode="auto">
            <a:xfrm>
              <a:off x="4948965"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3" name="Line 55"/>
            <p:cNvSpPr>
              <a:spLocks noChangeShapeType="1"/>
            </p:cNvSpPr>
            <p:nvPr/>
          </p:nvSpPr>
          <p:spPr bwMode="auto">
            <a:xfrm>
              <a:off x="521037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4" name="Line 56"/>
            <p:cNvSpPr>
              <a:spLocks noChangeShapeType="1"/>
            </p:cNvSpPr>
            <p:nvPr/>
          </p:nvSpPr>
          <p:spPr bwMode="auto">
            <a:xfrm>
              <a:off x="547006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5" name="Line 57"/>
            <p:cNvSpPr>
              <a:spLocks noChangeShapeType="1"/>
            </p:cNvSpPr>
            <p:nvPr/>
          </p:nvSpPr>
          <p:spPr bwMode="auto">
            <a:xfrm>
              <a:off x="572975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6" name="Line 58"/>
            <p:cNvSpPr>
              <a:spLocks noChangeShapeType="1"/>
            </p:cNvSpPr>
            <p:nvPr/>
          </p:nvSpPr>
          <p:spPr bwMode="auto">
            <a:xfrm>
              <a:off x="598943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7" name="Line 59"/>
            <p:cNvSpPr>
              <a:spLocks noChangeShapeType="1"/>
            </p:cNvSpPr>
            <p:nvPr/>
          </p:nvSpPr>
          <p:spPr bwMode="auto">
            <a:xfrm>
              <a:off x="625084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8" name="Line 60"/>
            <p:cNvSpPr>
              <a:spLocks noChangeShapeType="1"/>
            </p:cNvSpPr>
            <p:nvPr/>
          </p:nvSpPr>
          <p:spPr bwMode="auto">
            <a:xfrm>
              <a:off x="650881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9" name="Line 61"/>
            <p:cNvSpPr>
              <a:spLocks noChangeShapeType="1"/>
            </p:cNvSpPr>
            <p:nvPr/>
          </p:nvSpPr>
          <p:spPr bwMode="auto">
            <a:xfrm>
              <a:off x="676850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0" name="Line 62"/>
            <p:cNvSpPr>
              <a:spLocks noChangeShapeType="1"/>
            </p:cNvSpPr>
            <p:nvPr/>
          </p:nvSpPr>
          <p:spPr bwMode="auto">
            <a:xfrm>
              <a:off x="7028192"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1" name="Line 63"/>
            <p:cNvSpPr>
              <a:spLocks noChangeShapeType="1"/>
            </p:cNvSpPr>
            <p:nvPr/>
          </p:nvSpPr>
          <p:spPr bwMode="auto">
            <a:xfrm>
              <a:off x="728788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2" name="Line 64"/>
            <p:cNvSpPr>
              <a:spLocks noChangeShapeType="1"/>
            </p:cNvSpPr>
            <p:nvPr/>
          </p:nvSpPr>
          <p:spPr bwMode="auto">
            <a:xfrm>
              <a:off x="75492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3" name="Line 65"/>
            <p:cNvSpPr>
              <a:spLocks noChangeShapeType="1"/>
            </p:cNvSpPr>
            <p:nvPr/>
          </p:nvSpPr>
          <p:spPr bwMode="auto">
            <a:xfrm>
              <a:off x="780897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4" name="Line 66"/>
            <p:cNvSpPr>
              <a:spLocks noChangeShapeType="1"/>
            </p:cNvSpPr>
            <p:nvPr/>
          </p:nvSpPr>
          <p:spPr bwMode="auto">
            <a:xfrm>
              <a:off x="806866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5" name="Line 67"/>
            <p:cNvSpPr>
              <a:spLocks noChangeShapeType="1"/>
            </p:cNvSpPr>
            <p:nvPr/>
          </p:nvSpPr>
          <p:spPr bwMode="auto">
            <a:xfrm>
              <a:off x="832835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6" name="Line 68"/>
            <p:cNvSpPr>
              <a:spLocks noChangeShapeType="1"/>
            </p:cNvSpPr>
            <p:nvPr/>
          </p:nvSpPr>
          <p:spPr bwMode="auto">
            <a:xfrm>
              <a:off x="85880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7" name="Line 69"/>
            <p:cNvSpPr>
              <a:spLocks noChangeShapeType="1"/>
            </p:cNvSpPr>
            <p:nvPr/>
          </p:nvSpPr>
          <p:spPr bwMode="auto">
            <a:xfrm>
              <a:off x="884773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8" name="Line 70"/>
            <p:cNvSpPr>
              <a:spLocks noChangeShapeType="1"/>
            </p:cNvSpPr>
            <p:nvPr/>
          </p:nvSpPr>
          <p:spPr bwMode="auto">
            <a:xfrm>
              <a:off x="9107421"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9" name="Rectangle 71"/>
            <p:cNvSpPr>
              <a:spLocks noChangeArrowheads="1"/>
            </p:cNvSpPr>
            <p:nvPr/>
          </p:nvSpPr>
          <p:spPr bwMode="auto">
            <a:xfrm>
              <a:off x="964207"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0" name="Rectangle 72"/>
            <p:cNvSpPr>
              <a:spLocks noChangeArrowheads="1"/>
            </p:cNvSpPr>
            <p:nvPr/>
          </p:nvSpPr>
          <p:spPr bwMode="auto">
            <a:xfrm>
              <a:off x="3043435"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1" name="Rectangle 73"/>
            <p:cNvSpPr>
              <a:spLocks noChangeArrowheads="1"/>
            </p:cNvSpPr>
            <p:nvPr/>
          </p:nvSpPr>
          <p:spPr bwMode="auto">
            <a:xfrm>
              <a:off x="5122663"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2" name="Rectangle 74"/>
            <p:cNvSpPr>
              <a:spLocks noChangeArrowheads="1"/>
            </p:cNvSpPr>
            <p:nvPr/>
          </p:nvSpPr>
          <p:spPr bwMode="auto">
            <a:xfrm>
              <a:off x="7201892"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3" name="Rectangle 75"/>
            <p:cNvSpPr>
              <a:spLocks noChangeArrowheads="1"/>
            </p:cNvSpPr>
            <p:nvPr/>
          </p:nvSpPr>
          <p:spPr bwMode="auto">
            <a:xfrm>
              <a:off x="4429588"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Y</a:t>
              </a:r>
            </a:p>
            <a:p>
              <a:pP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154" name="Rectangle 76"/>
            <p:cNvSpPr>
              <a:spLocks noChangeArrowheads="1"/>
            </p:cNvSpPr>
            <p:nvPr/>
          </p:nvSpPr>
          <p:spPr bwMode="auto">
            <a:xfrm>
              <a:off x="4171619"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T</a:t>
              </a:r>
            </a:p>
          </p:txBody>
        </p:sp>
        <p:sp>
          <p:nvSpPr>
            <p:cNvPr id="155" name="Rectangle 77"/>
            <p:cNvSpPr>
              <a:spLocks noChangeArrowheads="1"/>
            </p:cNvSpPr>
            <p:nvPr/>
          </p:nvSpPr>
          <p:spPr bwMode="auto">
            <a:xfrm>
              <a:off x="3893013"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P</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H</a:t>
              </a:r>
            </a:p>
          </p:txBody>
        </p:sp>
        <p:sp>
          <p:nvSpPr>
            <p:cNvPr id="156" name="Rectangle 78"/>
            <p:cNvSpPr>
              <a:spLocks noChangeArrowheads="1"/>
            </p:cNvSpPr>
            <p:nvPr/>
          </p:nvSpPr>
          <p:spPr bwMode="auto">
            <a:xfrm>
              <a:off x="3633324"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A</a:t>
              </a:r>
            </a:p>
            <a:p>
              <a:pPr defTabSz="762000" eaLnBrk="0" hangingPunct="0">
                <a:lnSpc>
                  <a:spcPct val="75000"/>
                </a:lnSpc>
              </a:pPr>
              <a:r>
                <a:rPr kumimoji="1" lang="en-US" altLang="zh-CN" sz="1600" b="1">
                  <a:solidFill>
                    <a:srgbClr val="000099"/>
                  </a:solidFill>
                  <a:latin typeface="+mn-lt"/>
                  <a:ea typeface="黑体" panose="02010609060101010101" pitchFamily="2" charset="-122"/>
                </a:rPr>
                <a:t>C</a:t>
              </a:r>
            </a:p>
            <a:p>
              <a:pPr defTabSz="762000" eaLnBrk="0" hangingPunct="0">
                <a:lnSpc>
                  <a:spcPct val="75000"/>
                </a:lnSpc>
              </a:pPr>
              <a:r>
                <a:rPr kumimoji="1" lang="en-US" altLang="zh-CN" sz="1600" b="1">
                  <a:solidFill>
                    <a:srgbClr val="000099"/>
                  </a:solidFill>
                  <a:latin typeface="+mn-lt"/>
                  <a:ea typeface="黑体" panose="02010609060101010101" pitchFamily="2" charset="-122"/>
                </a:rPr>
                <a:t>K</a:t>
              </a:r>
            </a:p>
          </p:txBody>
        </p:sp>
        <p:sp>
          <p:nvSpPr>
            <p:cNvPr id="157" name="Rectangle 79"/>
            <p:cNvSpPr>
              <a:spLocks noChangeArrowheads="1"/>
            </p:cNvSpPr>
            <p:nvPr/>
          </p:nvSpPr>
          <p:spPr bwMode="auto">
            <a:xfrm>
              <a:off x="3349559" y="2932865"/>
              <a:ext cx="343044"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U</a:t>
              </a:r>
            </a:p>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G</a:t>
              </a:r>
            </a:p>
          </p:txBody>
        </p:sp>
        <p:sp>
          <p:nvSpPr>
            <p:cNvPr id="158" name="Rectangle 80"/>
            <p:cNvSpPr>
              <a:spLocks noChangeArrowheads="1"/>
            </p:cNvSpPr>
            <p:nvPr/>
          </p:nvSpPr>
          <p:spPr bwMode="auto">
            <a:xfrm>
              <a:off x="365720" y="78539"/>
              <a:ext cx="8917507"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anose="02010609060101010101" pitchFamily="2" charset="-122"/>
                </a:rPr>
                <a:t>位 </a:t>
              </a:r>
              <a:r>
                <a:rPr kumimoji="1" lang="en-US" altLang="zh-CN" sz="2000" b="1" dirty="0">
                  <a:solidFill>
                    <a:srgbClr val="000099"/>
                  </a:solidFill>
                  <a:latin typeface="+mn-lt"/>
                  <a:ea typeface="黑体" panose="02010609060101010101" pitchFamily="2" charset="-122"/>
                </a:rPr>
                <a:t>0                         8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16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24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31</a:t>
              </a:r>
            </a:p>
          </p:txBody>
        </p:sp>
        <p:sp>
          <p:nvSpPr>
            <p:cNvPr id="159" name="Line 81"/>
            <p:cNvSpPr>
              <a:spLocks noChangeShapeType="1"/>
            </p:cNvSpPr>
            <p:nvPr/>
          </p:nvSpPr>
          <p:spPr bwMode="auto">
            <a:xfrm flipH="1">
              <a:off x="7026473" y="4309227"/>
              <a:ext cx="3440" cy="64293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0" name="Rectangle 83"/>
            <p:cNvSpPr>
              <a:spLocks noChangeArrowheads="1"/>
            </p:cNvSpPr>
            <p:nvPr/>
          </p:nvSpPr>
          <p:spPr bwMode="auto">
            <a:xfrm>
              <a:off x="7581966" y="4375902"/>
              <a:ext cx="135863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填    充</a:t>
              </a:r>
            </a:p>
          </p:txBody>
        </p:sp>
        <p:sp>
          <p:nvSpPr>
            <p:cNvPr id="161" name="Line 96"/>
            <p:cNvSpPr>
              <a:spLocks noChangeShapeType="1"/>
            </p:cNvSpPr>
            <p:nvPr/>
          </p:nvSpPr>
          <p:spPr bwMode="auto">
            <a:xfrm>
              <a:off x="9167753" y="788152"/>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2" name="Line 97"/>
            <p:cNvSpPr>
              <a:spLocks noChangeShapeType="1"/>
            </p:cNvSpPr>
            <p:nvPr/>
          </p:nvSpPr>
          <p:spPr bwMode="auto">
            <a:xfrm>
              <a:off x="9167753" y="4283827"/>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3" name="Line 98"/>
            <p:cNvSpPr>
              <a:spLocks noChangeShapeType="1"/>
            </p:cNvSpPr>
            <p:nvPr/>
          </p:nvSpPr>
          <p:spPr bwMode="auto">
            <a:xfrm>
              <a:off x="214869" y="826252"/>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4" name="Line 99"/>
            <p:cNvSpPr>
              <a:spLocks noChangeShapeType="1"/>
            </p:cNvSpPr>
            <p:nvPr/>
          </p:nvSpPr>
          <p:spPr bwMode="auto">
            <a:xfrm>
              <a:off x="230346" y="4926765"/>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504915" name="Rectangle 83"/>
          <p:cNvSpPr>
            <a:spLocks noChangeArrowheads="1"/>
          </p:cNvSpPr>
          <p:nvPr/>
        </p:nvSpPr>
        <p:spPr bwMode="auto">
          <a:xfrm>
            <a:off x="787068" y="1487314"/>
            <a:ext cx="8318641" cy="717550"/>
          </a:xfrm>
          <a:prstGeom prst="rect">
            <a:avLst/>
          </a:prstGeom>
          <a:noFill/>
          <a:ln w="762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4915"/>
                                        </p:tgtEl>
                                        <p:attrNameLst>
                                          <p:attrName>style.visibility</p:attrName>
                                        </p:attrNameLst>
                                      </p:cBhvr>
                                      <p:to>
                                        <p:strVal val="visible"/>
                                      </p:to>
                                    </p:set>
                                  </p:childTnLst>
                                </p:cTn>
                              </p:par>
                            </p:childTnLst>
                          </p:cTn>
                        </p:par>
                        <p:par>
                          <p:cTn id="7" fill="hold">
                            <p:stCondLst>
                              <p:cond delay="0"/>
                            </p:stCondLst>
                            <p:childTnLst>
                              <p:par>
                                <p:cTn id="8" presetID="35" presetClass="emph" presetSubtype="0" repeatCount="3000" fill="hold" grpId="1" nodeType="afterEffect">
                                  <p:stCondLst>
                                    <p:cond delay="500"/>
                                  </p:stCondLst>
                                  <p:childTnLst>
                                    <p:anim calcmode="discrete" valueType="str">
                                      <p:cBhvr>
                                        <p:cTn id="9" dur="1000" fill="hold"/>
                                        <p:tgtEl>
                                          <p:spTgt spid="50491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915" grpId="0" animBg="1"/>
      <p:bldP spid="50491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algn="ctr"/>
            <a:r>
              <a:rPr lang="zh-CN" altLang="zh-CN" dirty="0"/>
              <a:t>网络层和运输层有明显的</a:t>
            </a:r>
            <a:r>
              <a:rPr lang="zh-CN" altLang="zh-CN" dirty="0" smtClean="0"/>
              <a:t>区别</a:t>
            </a:r>
            <a:endParaRPr lang="zh-CN" altLang="en-US" dirty="0"/>
          </a:p>
        </p:txBody>
      </p:sp>
      <p:sp>
        <p:nvSpPr>
          <p:cNvPr id="4" name="矩形 3"/>
          <p:cNvSpPr/>
          <p:nvPr/>
        </p:nvSpPr>
        <p:spPr>
          <a:xfrm>
            <a:off x="992560" y="1124744"/>
            <a:ext cx="8424936" cy="954107"/>
          </a:xfrm>
          <a:prstGeom prst="rect">
            <a:avLst/>
          </a:prstGeom>
          <a:solidFill>
            <a:srgbClr val="FFFF66"/>
          </a:solidFill>
          <a:ln>
            <a:solidFill>
              <a:srgbClr val="000099"/>
            </a:solidFill>
          </a:ln>
        </p:spPr>
        <p:txBody>
          <a:bodyPr wrap="square">
            <a:spAutoFit/>
          </a:bodyPr>
          <a:lstStyle/>
          <a:p>
            <a:r>
              <a:rPr lang="zh-CN" altLang="zh-CN" sz="2800" b="1" dirty="0">
                <a:latin typeface="+mn-lt"/>
                <a:ea typeface="黑体" panose="02010609060101010101" pitchFamily="2" charset="-122"/>
              </a:rPr>
              <a:t>网络层是为主机之间提供逻辑通信</a:t>
            </a:r>
            <a:r>
              <a:rPr lang="zh-CN" altLang="zh-CN" sz="2800" b="1" dirty="0" smtClean="0">
                <a:latin typeface="+mn-lt"/>
                <a:ea typeface="黑体" panose="02010609060101010101" pitchFamily="2" charset="-122"/>
              </a:rPr>
              <a:t>，</a:t>
            </a:r>
            <a:endParaRPr lang="en-US" altLang="zh-CN" sz="2800" b="1" dirty="0" smtClean="0">
              <a:latin typeface="+mn-lt"/>
              <a:ea typeface="黑体" panose="02010609060101010101" pitchFamily="2" charset="-122"/>
            </a:endParaRPr>
          </a:p>
          <a:p>
            <a:r>
              <a:rPr lang="zh-CN" altLang="zh-CN" sz="2800" b="1" dirty="0" smtClean="0">
                <a:latin typeface="+mn-lt"/>
                <a:ea typeface="黑体" panose="02010609060101010101" pitchFamily="2" charset="-122"/>
              </a:rPr>
              <a:t>而</a:t>
            </a:r>
            <a:r>
              <a:rPr lang="zh-CN" altLang="zh-CN" sz="2800" b="1" dirty="0">
                <a:latin typeface="+mn-lt"/>
                <a:ea typeface="黑体" panose="02010609060101010101" pitchFamily="2" charset="-122"/>
              </a:rPr>
              <a:t>运输层为应用进程之间提供端到端的逻辑</a:t>
            </a:r>
            <a:r>
              <a:rPr lang="zh-CN" altLang="zh-CN" sz="2800" b="1" dirty="0" smtClean="0">
                <a:latin typeface="+mn-lt"/>
                <a:ea typeface="黑体" panose="02010609060101010101" pitchFamily="2" charset="-122"/>
              </a:rPr>
              <a:t>通信</a:t>
            </a:r>
            <a:r>
              <a:rPr lang="zh-CN" altLang="en-US" sz="2800" b="1" dirty="0" smtClean="0">
                <a:latin typeface="+mn-lt"/>
                <a:ea typeface="黑体" panose="02010609060101010101" pitchFamily="2" charset="-122"/>
              </a:rPr>
              <a:t>。</a:t>
            </a:r>
            <a:endParaRPr lang="zh-CN" altLang="en-US" sz="2800" b="1" dirty="0">
              <a:latin typeface="+mn-lt"/>
              <a:ea typeface="黑体" panose="02010609060101010101" pitchFamily="2" charset="-122"/>
            </a:endParaRPr>
          </a:p>
        </p:txBody>
      </p:sp>
      <p:grpSp>
        <p:nvGrpSpPr>
          <p:cNvPr id="6" name="组合 5"/>
          <p:cNvGrpSpPr/>
          <p:nvPr/>
        </p:nvGrpSpPr>
        <p:grpSpPr>
          <a:xfrm>
            <a:off x="1712640" y="2106116"/>
            <a:ext cx="6905626" cy="4043958"/>
            <a:chOff x="1206500" y="1993380"/>
            <a:chExt cx="6905626" cy="4043958"/>
          </a:xfrm>
        </p:grpSpPr>
        <p:sp>
          <p:nvSpPr>
            <p:cNvPr id="34" name="Line 2"/>
            <p:cNvSpPr>
              <a:spLocks noChangeShapeType="1"/>
            </p:cNvSpPr>
            <p:nvPr/>
          </p:nvSpPr>
          <p:spPr bwMode="auto">
            <a:xfrm>
              <a:off x="2217738" y="4076700"/>
              <a:ext cx="4926013" cy="0"/>
            </a:xfrm>
            <a:prstGeom prst="line">
              <a:avLst/>
            </a:prstGeom>
            <a:noFill/>
            <a:ln w="3810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35" name="Rectangle 3"/>
            <p:cNvSpPr>
              <a:spLocks noChangeArrowheads="1"/>
            </p:cNvSpPr>
            <p:nvPr/>
          </p:nvSpPr>
          <p:spPr bwMode="auto">
            <a:xfrm>
              <a:off x="1206500" y="2379663"/>
              <a:ext cx="1781175" cy="1033463"/>
            </a:xfrm>
            <a:prstGeom prst="rect">
              <a:avLst/>
            </a:prstGeom>
            <a:solidFill>
              <a:srgbClr val="66FF66"/>
            </a:solidFill>
            <a:ln w="9525">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36" name="Rectangle 4"/>
            <p:cNvSpPr>
              <a:spLocks noChangeArrowheads="1"/>
            </p:cNvSpPr>
            <p:nvPr/>
          </p:nvSpPr>
          <p:spPr bwMode="auto">
            <a:xfrm>
              <a:off x="6302376" y="2379663"/>
              <a:ext cx="1781175" cy="1033463"/>
            </a:xfrm>
            <a:prstGeom prst="rect">
              <a:avLst/>
            </a:prstGeom>
            <a:solidFill>
              <a:srgbClr val="66FF66"/>
            </a:solidFill>
            <a:ln w="9525">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37" name="Text Box 6"/>
            <p:cNvSpPr txBox="1">
              <a:spLocks noChangeArrowheads="1"/>
            </p:cNvSpPr>
            <p:nvPr/>
          </p:nvSpPr>
          <p:spPr bwMode="auto">
            <a:xfrm>
              <a:off x="1206500" y="2276475"/>
              <a:ext cx="830263"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7200">
                  <a:solidFill>
                    <a:srgbClr val="000099"/>
                  </a:solidFill>
                  <a:latin typeface="+mn-lt"/>
                  <a:ea typeface="黑体" panose="02010609060101010101" pitchFamily="2" charset="-122"/>
                  <a:sym typeface="Wingdings" panose="05000000000000000000" pitchFamily="2" charset="2"/>
                </a:rPr>
                <a:t></a:t>
              </a:r>
              <a:endParaRPr lang="en-US" altLang="zh-CN" sz="7200">
                <a:solidFill>
                  <a:srgbClr val="000099"/>
                </a:solidFill>
                <a:latin typeface="+mn-lt"/>
                <a:ea typeface="黑体" panose="02010609060101010101" pitchFamily="2" charset="-122"/>
              </a:endParaRPr>
            </a:p>
          </p:txBody>
        </p:sp>
        <p:sp>
          <p:nvSpPr>
            <p:cNvPr id="38" name="Rectangle 7"/>
            <p:cNvSpPr>
              <a:spLocks noChangeArrowheads="1"/>
            </p:cNvSpPr>
            <p:nvPr/>
          </p:nvSpPr>
          <p:spPr bwMode="auto">
            <a:xfrm>
              <a:off x="1423988" y="1993380"/>
              <a:ext cx="142081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defTabSz="762000" eaLnBrk="0" hangingPunct="0"/>
              <a:r>
                <a:rPr lang="zh-CN" altLang="en-US" sz="2400" b="1" dirty="0">
                  <a:solidFill>
                    <a:srgbClr val="000099"/>
                  </a:solidFill>
                  <a:latin typeface="+mn-lt"/>
                  <a:ea typeface="黑体" panose="02010609060101010101" pitchFamily="2" charset="-122"/>
                </a:rPr>
                <a:t>应用进程</a:t>
              </a:r>
            </a:p>
          </p:txBody>
        </p:sp>
        <p:sp>
          <p:nvSpPr>
            <p:cNvPr id="39" name="Rectangle 8"/>
            <p:cNvSpPr>
              <a:spLocks noChangeArrowheads="1"/>
            </p:cNvSpPr>
            <p:nvPr/>
          </p:nvSpPr>
          <p:spPr bwMode="auto">
            <a:xfrm>
              <a:off x="1889125" y="2849563"/>
              <a:ext cx="4397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defTabSz="762000" eaLnBrk="0" hangingPunct="0"/>
              <a:r>
                <a:rPr lang="en-US" altLang="zh-CN" sz="2000" b="1">
                  <a:solidFill>
                    <a:srgbClr val="000099"/>
                  </a:solidFill>
                  <a:latin typeface="+mn-lt"/>
                  <a:ea typeface="黑体" panose="02010609060101010101" pitchFamily="2" charset="-122"/>
                </a:rPr>
                <a:t>…</a:t>
              </a:r>
            </a:p>
          </p:txBody>
        </p:sp>
        <p:sp>
          <p:nvSpPr>
            <p:cNvPr id="40" name="Text Box 9"/>
            <p:cNvSpPr txBox="1">
              <a:spLocks noChangeArrowheads="1"/>
            </p:cNvSpPr>
            <p:nvPr/>
          </p:nvSpPr>
          <p:spPr bwMode="auto">
            <a:xfrm>
              <a:off x="2185988" y="2276475"/>
              <a:ext cx="830263"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7200" dirty="0">
                  <a:solidFill>
                    <a:srgbClr val="000099"/>
                  </a:solidFill>
                  <a:latin typeface="+mn-lt"/>
                  <a:ea typeface="黑体" panose="02010609060101010101" pitchFamily="2" charset="-122"/>
                  <a:sym typeface="Wingdings" panose="05000000000000000000" pitchFamily="2" charset="2"/>
                </a:rPr>
                <a:t></a:t>
              </a:r>
              <a:endParaRPr lang="en-US" altLang="zh-CN" sz="7200" dirty="0">
                <a:solidFill>
                  <a:srgbClr val="000099"/>
                </a:solidFill>
                <a:latin typeface="+mn-lt"/>
                <a:ea typeface="黑体" panose="02010609060101010101" pitchFamily="2" charset="-122"/>
              </a:endParaRPr>
            </a:p>
          </p:txBody>
        </p:sp>
        <p:sp>
          <p:nvSpPr>
            <p:cNvPr id="41" name="Text Box 10"/>
            <p:cNvSpPr txBox="1">
              <a:spLocks noChangeArrowheads="1"/>
            </p:cNvSpPr>
            <p:nvPr/>
          </p:nvSpPr>
          <p:spPr bwMode="auto">
            <a:xfrm>
              <a:off x="6302376" y="2276475"/>
              <a:ext cx="830263"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7200">
                  <a:solidFill>
                    <a:srgbClr val="000099"/>
                  </a:solidFill>
                  <a:latin typeface="+mn-lt"/>
                  <a:ea typeface="黑体" panose="02010609060101010101" pitchFamily="2" charset="-122"/>
                  <a:sym typeface="Wingdings" panose="05000000000000000000" pitchFamily="2" charset="2"/>
                </a:rPr>
                <a:t></a:t>
              </a:r>
              <a:endParaRPr lang="en-US" altLang="zh-CN" sz="7200">
                <a:solidFill>
                  <a:srgbClr val="000099"/>
                </a:solidFill>
                <a:latin typeface="+mn-lt"/>
                <a:ea typeface="黑体" panose="02010609060101010101" pitchFamily="2" charset="-122"/>
              </a:endParaRPr>
            </a:p>
          </p:txBody>
        </p:sp>
        <p:sp>
          <p:nvSpPr>
            <p:cNvPr id="42" name="Rectangle 11"/>
            <p:cNvSpPr>
              <a:spLocks noChangeArrowheads="1"/>
            </p:cNvSpPr>
            <p:nvPr/>
          </p:nvSpPr>
          <p:spPr bwMode="auto">
            <a:xfrm>
              <a:off x="6519863" y="1993380"/>
              <a:ext cx="1420813"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defTabSz="762000" eaLnBrk="0" hangingPunct="0"/>
              <a:r>
                <a:rPr lang="zh-CN" altLang="en-US" sz="2400" b="1">
                  <a:solidFill>
                    <a:srgbClr val="000099"/>
                  </a:solidFill>
                  <a:latin typeface="+mn-lt"/>
                  <a:ea typeface="黑体" panose="02010609060101010101" pitchFamily="2" charset="-122"/>
                </a:rPr>
                <a:t>应用进程</a:t>
              </a:r>
            </a:p>
          </p:txBody>
        </p:sp>
        <p:sp>
          <p:nvSpPr>
            <p:cNvPr id="43" name="Rectangle 12"/>
            <p:cNvSpPr>
              <a:spLocks noChangeArrowheads="1"/>
            </p:cNvSpPr>
            <p:nvPr/>
          </p:nvSpPr>
          <p:spPr bwMode="auto">
            <a:xfrm>
              <a:off x="6985001" y="2849563"/>
              <a:ext cx="4397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defTabSz="762000" eaLnBrk="0" hangingPunct="0"/>
              <a:r>
                <a:rPr lang="en-US" altLang="zh-CN" sz="2000" b="1">
                  <a:solidFill>
                    <a:srgbClr val="000099"/>
                  </a:solidFill>
                  <a:latin typeface="+mn-lt"/>
                  <a:ea typeface="黑体" panose="02010609060101010101" pitchFamily="2" charset="-122"/>
                </a:rPr>
                <a:t>…</a:t>
              </a:r>
            </a:p>
          </p:txBody>
        </p:sp>
        <p:sp>
          <p:nvSpPr>
            <p:cNvPr id="44" name="Text Box 13"/>
            <p:cNvSpPr txBox="1">
              <a:spLocks noChangeArrowheads="1"/>
            </p:cNvSpPr>
            <p:nvPr/>
          </p:nvSpPr>
          <p:spPr bwMode="auto">
            <a:xfrm>
              <a:off x="7281863" y="2276475"/>
              <a:ext cx="830263"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7200">
                  <a:solidFill>
                    <a:srgbClr val="000099"/>
                  </a:solidFill>
                  <a:latin typeface="+mn-lt"/>
                  <a:ea typeface="黑体" panose="02010609060101010101" pitchFamily="2" charset="-122"/>
                  <a:sym typeface="Wingdings" panose="05000000000000000000" pitchFamily="2" charset="2"/>
                </a:rPr>
                <a:t></a:t>
              </a:r>
              <a:endParaRPr lang="en-US" altLang="zh-CN" sz="7200">
                <a:solidFill>
                  <a:srgbClr val="000099"/>
                </a:solidFill>
                <a:latin typeface="+mn-lt"/>
                <a:ea typeface="黑体" panose="02010609060101010101" pitchFamily="2" charset="-122"/>
              </a:endParaRPr>
            </a:p>
          </p:txBody>
        </p:sp>
        <p:pic>
          <p:nvPicPr>
            <p:cNvPr id="45" name="Picture 14"/>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60550" y="3651250"/>
              <a:ext cx="533400"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15"/>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64363" y="3651250"/>
              <a:ext cx="534988" cy="53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AutoShape 16"/>
            <p:cNvSpPr>
              <a:spLocks noChangeArrowheads="1"/>
            </p:cNvSpPr>
            <p:nvPr/>
          </p:nvSpPr>
          <p:spPr bwMode="auto">
            <a:xfrm>
              <a:off x="7073901" y="3213100"/>
              <a:ext cx="255588" cy="573088"/>
            </a:xfrm>
            <a:prstGeom prst="upDownArrow">
              <a:avLst>
                <a:gd name="adj1" fmla="val 50000"/>
                <a:gd name="adj2" fmla="val 44845"/>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48" name="Line 17"/>
            <p:cNvSpPr>
              <a:spLocks noChangeShapeType="1"/>
            </p:cNvSpPr>
            <p:nvPr/>
          </p:nvSpPr>
          <p:spPr bwMode="auto">
            <a:xfrm>
              <a:off x="2132013" y="4160838"/>
              <a:ext cx="0" cy="1109663"/>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49" name="Line 18"/>
            <p:cNvSpPr>
              <a:spLocks noChangeShapeType="1"/>
            </p:cNvSpPr>
            <p:nvPr/>
          </p:nvSpPr>
          <p:spPr bwMode="auto">
            <a:xfrm>
              <a:off x="7229476" y="4160838"/>
              <a:ext cx="0" cy="1109663"/>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0" name="Line 19"/>
            <p:cNvSpPr>
              <a:spLocks noChangeShapeType="1"/>
            </p:cNvSpPr>
            <p:nvPr/>
          </p:nvSpPr>
          <p:spPr bwMode="auto">
            <a:xfrm>
              <a:off x="2132013" y="5014913"/>
              <a:ext cx="5097463"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1" name="Rectangle 20"/>
            <p:cNvSpPr>
              <a:spLocks noChangeArrowheads="1"/>
            </p:cNvSpPr>
            <p:nvPr/>
          </p:nvSpPr>
          <p:spPr bwMode="auto">
            <a:xfrm>
              <a:off x="2865438" y="4557713"/>
              <a:ext cx="3538538" cy="7048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lang="en-US" altLang="zh-CN" sz="2000" b="1" dirty="0">
                  <a:solidFill>
                    <a:srgbClr val="000099"/>
                  </a:solidFill>
                  <a:latin typeface="+mn-lt"/>
                  <a:ea typeface="黑体" panose="02010609060101010101" pitchFamily="2" charset="-122"/>
                </a:rPr>
                <a:t>IP </a:t>
              </a:r>
              <a:r>
                <a:rPr lang="zh-CN" altLang="en-US" sz="2000" b="1" dirty="0">
                  <a:solidFill>
                    <a:srgbClr val="000099"/>
                  </a:solidFill>
                  <a:latin typeface="+mn-lt"/>
                  <a:ea typeface="黑体" panose="02010609060101010101" pitchFamily="2" charset="-122"/>
                </a:rPr>
                <a:t>协议的作用范围</a:t>
              </a:r>
            </a:p>
            <a:p>
              <a:pPr algn="ctr" defTabSz="762000" eaLnBrk="0" hangingPunct="0"/>
              <a:r>
                <a:rPr lang="zh-CN" altLang="en-US" sz="2000" b="1" dirty="0">
                  <a:solidFill>
                    <a:srgbClr val="000099"/>
                  </a:solidFill>
                  <a:latin typeface="+mn-lt"/>
                  <a:ea typeface="黑体" panose="02010609060101010101" pitchFamily="2" charset="-122"/>
                </a:rPr>
                <a:t>（提供主机之间的逻辑通信）</a:t>
              </a:r>
            </a:p>
          </p:txBody>
        </p:sp>
        <p:sp>
          <p:nvSpPr>
            <p:cNvPr id="52" name="Line 21"/>
            <p:cNvSpPr>
              <a:spLocks noChangeShapeType="1"/>
            </p:cNvSpPr>
            <p:nvPr/>
          </p:nvSpPr>
          <p:spPr bwMode="auto">
            <a:xfrm>
              <a:off x="1535114" y="3262313"/>
              <a:ext cx="0" cy="2646239"/>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3" name="Line 22"/>
            <p:cNvSpPr>
              <a:spLocks noChangeShapeType="1"/>
            </p:cNvSpPr>
            <p:nvPr/>
          </p:nvSpPr>
          <p:spPr bwMode="auto">
            <a:xfrm>
              <a:off x="7799388" y="3308350"/>
              <a:ext cx="0" cy="2600202"/>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54" name="Line 23"/>
            <p:cNvSpPr>
              <a:spLocks noChangeShapeType="1"/>
            </p:cNvSpPr>
            <p:nvPr/>
          </p:nvSpPr>
          <p:spPr bwMode="auto">
            <a:xfrm>
              <a:off x="1538288" y="5696025"/>
              <a:ext cx="6284913"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C00000"/>
                </a:solidFill>
                <a:latin typeface="+mn-lt"/>
                <a:ea typeface="黑体" panose="02010609060101010101" pitchFamily="2" charset="-122"/>
              </a:endParaRPr>
            </a:p>
          </p:txBody>
        </p:sp>
        <p:sp>
          <p:nvSpPr>
            <p:cNvPr id="55" name="Rectangle 24"/>
            <p:cNvSpPr>
              <a:spLocks noChangeArrowheads="1"/>
            </p:cNvSpPr>
            <p:nvPr/>
          </p:nvSpPr>
          <p:spPr bwMode="auto">
            <a:xfrm>
              <a:off x="3070225" y="5332488"/>
              <a:ext cx="3538538" cy="704850"/>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lang="en-US" altLang="zh-CN" sz="2000" b="1" dirty="0">
                  <a:solidFill>
                    <a:srgbClr val="C00000"/>
                  </a:solidFill>
                  <a:latin typeface="+mn-lt"/>
                  <a:ea typeface="黑体" panose="02010609060101010101" pitchFamily="2" charset="-122"/>
                </a:rPr>
                <a:t>TCP </a:t>
              </a:r>
              <a:r>
                <a:rPr lang="zh-CN" altLang="en-US" sz="2000" b="1" dirty="0">
                  <a:solidFill>
                    <a:srgbClr val="C00000"/>
                  </a:solidFill>
                  <a:latin typeface="+mn-lt"/>
                  <a:ea typeface="黑体" panose="02010609060101010101" pitchFamily="2" charset="-122"/>
                </a:rPr>
                <a:t>和 </a:t>
              </a:r>
              <a:r>
                <a:rPr lang="en-US" altLang="zh-CN" sz="2000" b="1" dirty="0">
                  <a:solidFill>
                    <a:srgbClr val="C00000"/>
                  </a:solidFill>
                  <a:latin typeface="+mn-lt"/>
                  <a:ea typeface="黑体" panose="02010609060101010101" pitchFamily="2" charset="-122"/>
                </a:rPr>
                <a:t>UDP </a:t>
              </a:r>
              <a:r>
                <a:rPr lang="zh-CN" altLang="en-US" sz="2000" b="1" dirty="0">
                  <a:solidFill>
                    <a:srgbClr val="C00000"/>
                  </a:solidFill>
                  <a:latin typeface="+mn-lt"/>
                  <a:ea typeface="黑体" panose="02010609060101010101" pitchFamily="2" charset="-122"/>
                </a:rPr>
                <a:t>协议的作用范围</a:t>
              </a:r>
            </a:p>
            <a:p>
              <a:pPr defTabSz="762000" eaLnBrk="0" hangingPunct="0"/>
              <a:r>
                <a:rPr lang="zh-CN" altLang="en-US" sz="2000" b="1" dirty="0">
                  <a:solidFill>
                    <a:srgbClr val="C00000"/>
                  </a:solidFill>
                  <a:latin typeface="+mn-lt"/>
                  <a:ea typeface="黑体" panose="02010609060101010101" pitchFamily="2" charset="-122"/>
                </a:rPr>
                <a:t>（提供进程之间的逻辑通信）</a:t>
              </a:r>
            </a:p>
          </p:txBody>
        </p:sp>
        <p:sp>
          <p:nvSpPr>
            <p:cNvPr id="56" name="AutoShape 25"/>
            <p:cNvSpPr>
              <a:spLocks noChangeArrowheads="1"/>
            </p:cNvSpPr>
            <p:nvPr/>
          </p:nvSpPr>
          <p:spPr bwMode="auto">
            <a:xfrm>
              <a:off x="1984375" y="3213100"/>
              <a:ext cx="255588" cy="573088"/>
            </a:xfrm>
            <a:prstGeom prst="upDownArrow">
              <a:avLst>
                <a:gd name="adj1" fmla="val 50000"/>
                <a:gd name="adj2" fmla="val 44845"/>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aphicFrame>
          <p:nvGraphicFramePr>
            <p:cNvPr id="57" name="Object 26"/>
            <p:cNvGraphicFramePr>
              <a:graphicFrameLocks noChangeAspect="1"/>
            </p:cNvGraphicFramePr>
            <p:nvPr/>
          </p:nvGraphicFramePr>
          <p:xfrm>
            <a:off x="3036888" y="3081338"/>
            <a:ext cx="3200400" cy="1525588"/>
          </p:xfrm>
          <a:graphic>
            <a:graphicData uri="http://schemas.openxmlformats.org/presentationml/2006/ole">
              <mc:AlternateContent xmlns:mc="http://schemas.openxmlformats.org/markup-compatibility/2006">
                <mc:Choice xmlns:v="urn:schemas-microsoft-com:vml" Requires="v">
                  <p:oleObj spid="_x0000_s3143" name="VISIO" r:id="rId5" imgW="1687195" imgH="964565" progId="Visio.Drawing.11">
                    <p:embed/>
                  </p:oleObj>
                </mc:Choice>
                <mc:Fallback>
                  <p:oleObj name="VISIO" r:id="rId5" imgW="1687195" imgH="964565" progId="Visio.Drawing.11">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6888" y="3081338"/>
                          <a:ext cx="3200400" cy="1525588"/>
                        </a:xfrm>
                        <a:prstGeom prst="rect">
                          <a:avLst/>
                        </a:prstGeom>
                        <a:noFill/>
                        <a:ln>
                          <a:noFill/>
                        </a:ln>
                        <a:effectLst>
                          <a:outerShdw dist="25400" dir="54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58" name="Rectangle 27"/>
            <p:cNvSpPr>
              <a:spLocks noChangeArrowheads="1"/>
            </p:cNvSpPr>
            <p:nvPr/>
          </p:nvSpPr>
          <p:spPr bwMode="auto">
            <a:xfrm>
              <a:off x="3979863" y="3594100"/>
              <a:ext cx="1260475" cy="52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defTabSz="762000" eaLnBrk="0" hangingPunct="0"/>
              <a:r>
                <a:rPr lang="zh-CN" altLang="en-US" sz="2800" b="1" dirty="0" smtClean="0">
                  <a:solidFill>
                    <a:srgbClr val="000099"/>
                  </a:solidFill>
                  <a:latin typeface="+mn-lt"/>
                  <a:ea typeface="黑体" panose="02010609060101010101" pitchFamily="2" charset="-122"/>
                </a:rPr>
                <a:t>互联网</a:t>
              </a:r>
              <a:endParaRPr lang="en-US" altLang="zh-CN" sz="2800" b="1" dirty="0">
                <a:solidFill>
                  <a:srgbClr val="000099"/>
                </a:solidFill>
                <a:latin typeface="+mn-lt"/>
                <a:ea typeface="黑体" panose="02010609060101010101" pitchFamily="2" charset="-122"/>
              </a:endParaRPr>
            </a:p>
          </p:txBody>
        </p:sp>
      </p:grpSp>
      <p:sp>
        <p:nvSpPr>
          <p:cNvPr id="59" name="矩形 58"/>
          <p:cNvSpPr/>
          <p:nvPr/>
        </p:nvSpPr>
        <p:spPr>
          <a:xfrm>
            <a:off x="2114820" y="6237312"/>
            <a:ext cx="6059672" cy="461665"/>
          </a:xfrm>
          <a:prstGeom prst="rect">
            <a:avLst/>
          </a:prstGeom>
        </p:spPr>
        <p:txBody>
          <a:bodyPr wrap="square">
            <a:spAutoFit/>
          </a:bodyPr>
          <a:lstStyle/>
          <a:p>
            <a:pPr algn="ctr"/>
            <a:r>
              <a:rPr lang="zh-CN" altLang="zh-CN" sz="2400" b="1" dirty="0" smtClean="0">
                <a:latin typeface="+mn-lt"/>
                <a:ea typeface="黑体" panose="02010609060101010101" pitchFamily="2" charset="-122"/>
              </a:rPr>
              <a:t>运输层</a:t>
            </a:r>
            <a:r>
              <a:rPr lang="zh-CN" altLang="zh-CN" sz="2400" b="1" dirty="0">
                <a:latin typeface="+mn-lt"/>
                <a:ea typeface="黑体" panose="02010609060101010101" pitchFamily="2" charset="-122"/>
              </a:rPr>
              <a:t>协议和网络层协议的主要区别</a:t>
            </a:r>
            <a:endParaRPr lang="zh-CN" altLang="en-US" sz="2400" b="1" dirty="0">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938" name="Text Box 82"/>
          <p:cNvSpPr txBox="1">
            <a:spLocks noChangeArrowheads="1"/>
          </p:cNvSpPr>
          <p:nvPr/>
        </p:nvSpPr>
        <p:spPr bwMode="auto">
          <a:xfrm>
            <a:off x="534737" y="5046275"/>
            <a:ext cx="90204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defRPr sz="2400" b="1">
                <a:solidFill>
                  <a:srgbClr val="000099"/>
                </a:solidFill>
                <a:latin typeface="+mn-lt"/>
                <a:ea typeface="黑体" panose="02010609060101010101" pitchFamily="2" charset="-122"/>
              </a:defRPr>
            </a:lvl1pPr>
          </a:lstStyle>
          <a:p>
            <a:r>
              <a:rPr lang="zh-CN" altLang="en-US" dirty="0"/>
              <a:t>确认号字段</a:t>
            </a:r>
            <a:r>
              <a:rPr lang="en-US" altLang="zh-CN" dirty="0"/>
              <a:t>——</a:t>
            </a:r>
            <a:r>
              <a:rPr lang="zh-CN" altLang="en-US" dirty="0"/>
              <a:t>占 </a:t>
            </a:r>
            <a:r>
              <a:rPr lang="en-US" altLang="zh-CN" dirty="0"/>
              <a:t>4 </a:t>
            </a:r>
            <a:r>
              <a:rPr lang="zh-CN" altLang="en-US" dirty="0"/>
              <a:t>字节，是期望收到对方的下一个报文段的数据的第一个字节的序号。 </a:t>
            </a:r>
          </a:p>
        </p:txBody>
      </p:sp>
      <p:grpSp>
        <p:nvGrpSpPr>
          <p:cNvPr id="84" name="组合 83"/>
          <p:cNvGrpSpPr/>
          <p:nvPr/>
        </p:nvGrpSpPr>
        <p:grpSpPr>
          <a:xfrm>
            <a:off x="214869" y="78539"/>
            <a:ext cx="9852335" cy="4873626"/>
            <a:chOff x="214869" y="78539"/>
            <a:chExt cx="9852335" cy="4873626"/>
          </a:xfrm>
        </p:grpSpPr>
        <p:sp>
          <p:nvSpPr>
            <p:cNvPr id="85" name="Line 3"/>
            <p:cNvSpPr>
              <a:spLocks noChangeShapeType="1"/>
            </p:cNvSpPr>
            <p:nvPr/>
          </p:nvSpPr>
          <p:spPr bwMode="auto">
            <a:xfrm flipH="1">
              <a:off x="507233" y="815141"/>
              <a:ext cx="18917" cy="4122737"/>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6" name="Rectangle 4"/>
            <p:cNvSpPr>
              <a:spLocks noChangeArrowheads="1"/>
            </p:cNvSpPr>
            <p:nvPr/>
          </p:nvSpPr>
          <p:spPr bwMode="auto">
            <a:xfrm>
              <a:off x="277167" y="2060848"/>
              <a:ext cx="515142" cy="1716756"/>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lIns="90488" tIns="44450" rIns="90488" bIns="44450" anchor="ctr">
              <a:spAutoFit/>
            </a:bodyPr>
            <a:lstStyle/>
            <a:p>
              <a:pPr algn="ctr" defTabSz="762000" eaLnBrk="0" hangingPunct="0">
                <a:lnSpc>
                  <a:spcPct val="90000"/>
                </a:lnSpc>
              </a:pPr>
              <a:r>
                <a:rPr kumimoji="1" lang="en-US" altLang="zh-CN" sz="2400" b="1" dirty="0" smtClean="0">
                  <a:solidFill>
                    <a:srgbClr val="000099"/>
                  </a:solidFill>
                  <a:latin typeface="+mn-lt"/>
                  <a:ea typeface="黑体" panose="02010609060101010101" pitchFamily="2" charset="-122"/>
                </a:rPr>
                <a:t>TCP</a:t>
              </a:r>
              <a:r>
                <a:rPr kumimoji="1" lang="zh-CN" altLang="en-US" sz="2400" b="1" dirty="0" smtClean="0">
                  <a:solidFill>
                    <a:srgbClr val="000099"/>
                  </a:solidFill>
                  <a:latin typeface="+mn-lt"/>
                  <a:ea typeface="黑体" panose="02010609060101010101" pitchFamily="2" charset="-122"/>
                </a:rPr>
                <a:t>首部</a:t>
              </a:r>
              <a:endParaRPr kumimoji="1" lang="zh-CN" altLang="en-US" sz="2400" b="1" dirty="0">
                <a:solidFill>
                  <a:srgbClr val="000099"/>
                </a:solidFill>
                <a:latin typeface="+mn-lt"/>
                <a:ea typeface="黑体" panose="02010609060101010101" pitchFamily="2" charset="-122"/>
              </a:endParaRPr>
            </a:p>
          </p:txBody>
        </p:sp>
        <p:sp>
          <p:nvSpPr>
            <p:cNvPr id="87" name="Line 5"/>
            <p:cNvSpPr>
              <a:spLocks noChangeShapeType="1"/>
            </p:cNvSpPr>
            <p:nvPr/>
          </p:nvSpPr>
          <p:spPr bwMode="auto">
            <a:xfrm>
              <a:off x="9494513" y="805616"/>
              <a:ext cx="0" cy="3463925"/>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8" name="Rectangle 6"/>
            <p:cNvSpPr>
              <a:spLocks noChangeArrowheads="1"/>
            </p:cNvSpPr>
            <p:nvPr/>
          </p:nvSpPr>
          <p:spPr bwMode="auto">
            <a:xfrm>
              <a:off x="9129464" y="1883527"/>
              <a:ext cx="695704" cy="119776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90000"/>
                </a:lnSpc>
              </a:pPr>
              <a:r>
                <a:rPr kumimoji="1" lang="en-US" altLang="zh-CN" sz="2000" b="1" dirty="0">
                  <a:solidFill>
                    <a:srgbClr val="000099"/>
                  </a:solidFill>
                  <a:latin typeface="+mn-lt"/>
                  <a:ea typeface="黑体" panose="02010609060101010101" pitchFamily="2" charset="-122"/>
                </a:rPr>
                <a:t>20</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字节</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固定</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首部</a:t>
              </a:r>
            </a:p>
          </p:txBody>
        </p:sp>
        <p:sp>
          <p:nvSpPr>
            <p:cNvPr id="89" name="Rectangle 7"/>
            <p:cNvSpPr>
              <a:spLocks noChangeArrowheads="1"/>
            </p:cNvSpPr>
            <p:nvPr/>
          </p:nvSpPr>
          <p:spPr bwMode="auto">
            <a:xfrm>
              <a:off x="795668" y="811965"/>
              <a:ext cx="8327231" cy="4133850"/>
            </a:xfrm>
            <a:prstGeom prst="rect">
              <a:avLst/>
            </a:prstGeom>
            <a:solidFill>
              <a:srgbClr val="FFFFCC"/>
            </a:solidFill>
            <a:ln w="254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0" name="Line 10"/>
            <p:cNvSpPr>
              <a:spLocks noChangeShapeType="1"/>
            </p:cNvSpPr>
            <p:nvPr/>
          </p:nvSpPr>
          <p:spPr bwMode="auto">
            <a:xfrm>
              <a:off x="787069" y="1515227"/>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1" name="Line 11"/>
            <p:cNvSpPr>
              <a:spLocks noChangeShapeType="1"/>
            </p:cNvSpPr>
            <p:nvPr/>
          </p:nvSpPr>
          <p:spPr bwMode="auto">
            <a:xfrm>
              <a:off x="802546" y="2210552"/>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 name="Line 12"/>
            <p:cNvSpPr>
              <a:spLocks noChangeShapeType="1"/>
            </p:cNvSpPr>
            <p:nvPr/>
          </p:nvSpPr>
          <p:spPr bwMode="auto">
            <a:xfrm>
              <a:off x="787069" y="290429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3" name="Line 13"/>
            <p:cNvSpPr>
              <a:spLocks noChangeShapeType="1"/>
            </p:cNvSpPr>
            <p:nvPr/>
          </p:nvSpPr>
          <p:spPr bwMode="auto">
            <a:xfrm>
              <a:off x="787069" y="359644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4" name="Line 14"/>
            <p:cNvSpPr>
              <a:spLocks noChangeShapeType="1"/>
            </p:cNvSpPr>
            <p:nvPr/>
          </p:nvSpPr>
          <p:spPr bwMode="auto">
            <a:xfrm>
              <a:off x="802546" y="4291765"/>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5" name="Line 15"/>
            <p:cNvSpPr>
              <a:spLocks noChangeShapeType="1"/>
            </p:cNvSpPr>
            <p:nvPr/>
          </p:nvSpPr>
          <p:spPr bwMode="auto">
            <a:xfrm>
              <a:off x="4961003" y="819903"/>
              <a:ext cx="0" cy="7096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6" name="Rectangle 16"/>
            <p:cNvSpPr>
              <a:spLocks noChangeArrowheads="1"/>
            </p:cNvSpPr>
            <p:nvPr/>
          </p:nvSpPr>
          <p:spPr bwMode="auto">
            <a:xfrm>
              <a:off x="6261166" y="946902"/>
              <a:ext cx="163827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目  的  端  口</a:t>
              </a:r>
            </a:p>
          </p:txBody>
        </p:sp>
        <p:sp>
          <p:nvSpPr>
            <p:cNvPr id="97" name="Rectangle 17"/>
            <p:cNvSpPr>
              <a:spLocks noChangeArrowheads="1"/>
            </p:cNvSpPr>
            <p:nvPr/>
          </p:nvSpPr>
          <p:spPr bwMode="auto">
            <a:xfrm>
              <a:off x="962488" y="2869365"/>
              <a:ext cx="695704"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数据</a:t>
              </a:r>
            </a:p>
            <a:p>
              <a:pPr defTabSz="762000" eaLnBrk="0" hangingPunct="0"/>
              <a:r>
                <a:rPr kumimoji="1" lang="zh-CN" altLang="en-US" sz="2000" b="1">
                  <a:solidFill>
                    <a:srgbClr val="000099"/>
                  </a:solidFill>
                  <a:latin typeface="+mn-lt"/>
                  <a:ea typeface="黑体" panose="02010609060101010101" pitchFamily="2" charset="-122"/>
                </a:rPr>
                <a:t>偏移</a:t>
              </a:r>
            </a:p>
          </p:txBody>
        </p:sp>
        <p:sp>
          <p:nvSpPr>
            <p:cNvPr id="98" name="Rectangle 18"/>
            <p:cNvSpPr>
              <a:spLocks noChangeArrowheads="1"/>
            </p:cNvSpPr>
            <p:nvPr/>
          </p:nvSpPr>
          <p:spPr bwMode="auto">
            <a:xfrm>
              <a:off x="2131946" y="3734552"/>
              <a:ext cx="138018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检   验   和</a:t>
              </a:r>
            </a:p>
          </p:txBody>
        </p:sp>
        <p:sp>
          <p:nvSpPr>
            <p:cNvPr id="99" name="Rectangle 19"/>
            <p:cNvSpPr>
              <a:spLocks noChangeArrowheads="1"/>
            </p:cNvSpPr>
            <p:nvPr/>
          </p:nvSpPr>
          <p:spPr bwMode="auto">
            <a:xfrm>
              <a:off x="2350359" y="4375902"/>
              <a:ext cx="346538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选    项    （长  度  可  变）</a:t>
              </a:r>
            </a:p>
          </p:txBody>
        </p:sp>
        <p:sp>
          <p:nvSpPr>
            <p:cNvPr id="100" name="Rectangle 20"/>
            <p:cNvSpPr>
              <a:spLocks noChangeArrowheads="1"/>
            </p:cNvSpPr>
            <p:nvPr/>
          </p:nvSpPr>
          <p:spPr bwMode="auto">
            <a:xfrm>
              <a:off x="2255771" y="946902"/>
              <a:ext cx="123912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源  端  口</a:t>
              </a:r>
            </a:p>
          </p:txBody>
        </p:sp>
        <p:sp>
          <p:nvSpPr>
            <p:cNvPr id="101" name="Rectangle 21"/>
            <p:cNvSpPr>
              <a:spLocks noChangeArrowheads="1"/>
            </p:cNvSpPr>
            <p:nvPr/>
          </p:nvSpPr>
          <p:spPr bwMode="auto">
            <a:xfrm>
              <a:off x="4479461" y="1634290"/>
              <a:ext cx="1496219"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序   号</a:t>
              </a:r>
            </a:p>
          </p:txBody>
        </p:sp>
        <p:sp>
          <p:nvSpPr>
            <p:cNvPr id="102" name="Line 22"/>
            <p:cNvSpPr>
              <a:spLocks noChangeShapeType="1"/>
            </p:cNvSpPr>
            <p:nvPr/>
          </p:nvSpPr>
          <p:spPr bwMode="auto">
            <a:xfrm>
              <a:off x="4967882" y="2913815"/>
              <a:ext cx="0" cy="13700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3" name="Rectangle 23"/>
            <p:cNvSpPr>
              <a:spLocks noChangeArrowheads="1"/>
            </p:cNvSpPr>
            <p:nvPr/>
          </p:nvSpPr>
          <p:spPr bwMode="auto">
            <a:xfrm>
              <a:off x="6087467" y="3734552"/>
              <a:ext cx="184986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紧   急   指   针</a:t>
              </a:r>
            </a:p>
          </p:txBody>
        </p:sp>
        <p:sp>
          <p:nvSpPr>
            <p:cNvPr id="104" name="Rectangle 24"/>
            <p:cNvSpPr>
              <a:spLocks noChangeArrowheads="1"/>
            </p:cNvSpPr>
            <p:nvPr/>
          </p:nvSpPr>
          <p:spPr bwMode="auto">
            <a:xfrm>
              <a:off x="6574168" y="3015415"/>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窗   口</a:t>
              </a:r>
            </a:p>
          </p:txBody>
        </p:sp>
        <p:sp>
          <p:nvSpPr>
            <p:cNvPr id="105" name="Rectangle 25"/>
            <p:cNvSpPr>
              <a:spLocks noChangeArrowheads="1"/>
            </p:cNvSpPr>
            <p:nvPr/>
          </p:nvSpPr>
          <p:spPr bwMode="auto">
            <a:xfrm>
              <a:off x="4214613" y="2358190"/>
              <a:ext cx="199495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确    认    号</a:t>
              </a:r>
            </a:p>
          </p:txBody>
        </p:sp>
        <p:sp>
          <p:nvSpPr>
            <p:cNvPr id="106" name="Line 26"/>
            <p:cNvSpPr>
              <a:spLocks noChangeShapeType="1"/>
            </p:cNvSpPr>
            <p:nvPr/>
          </p:nvSpPr>
          <p:spPr bwMode="auto">
            <a:xfrm>
              <a:off x="1832702"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7" name="Line 27"/>
            <p:cNvSpPr>
              <a:spLocks noChangeShapeType="1"/>
            </p:cNvSpPr>
            <p:nvPr/>
          </p:nvSpPr>
          <p:spPr bwMode="auto">
            <a:xfrm>
              <a:off x="3920529" y="2905878"/>
              <a:ext cx="0" cy="6842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8" name="Line 28"/>
            <p:cNvSpPr>
              <a:spLocks noChangeShapeType="1"/>
            </p:cNvSpPr>
            <p:nvPr/>
          </p:nvSpPr>
          <p:spPr bwMode="auto">
            <a:xfrm>
              <a:off x="3385673"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9" name="Line 29"/>
            <p:cNvSpPr>
              <a:spLocks noChangeShapeType="1"/>
            </p:cNvSpPr>
            <p:nvPr/>
          </p:nvSpPr>
          <p:spPr bwMode="auto">
            <a:xfrm>
              <a:off x="3650521"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0" name="Line 30"/>
            <p:cNvSpPr>
              <a:spLocks noChangeShapeType="1"/>
            </p:cNvSpPr>
            <p:nvPr/>
          </p:nvSpPr>
          <p:spPr bwMode="auto">
            <a:xfrm>
              <a:off x="4441626"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1" name="Line 31"/>
            <p:cNvSpPr>
              <a:spLocks noChangeShapeType="1"/>
            </p:cNvSpPr>
            <p:nvPr/>
          </p:nvSpPr>
          <p:spPr bwMode="auto">
            <a:xfrm>
              <a:off x="4180217"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2" name="Line 32"/>
            <p:cNvSpPr>
              <a:spLocks noChangeShapeType="1"/>
            </p:cNvSpPr>
            <p:nvPr/>
          </p:nvSpPr>
          <p:spPr bwMode="auto">
            <a:xfrm>
              <a:off x="4706473"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3" name="Rectangle 33"/>
            <p:cNvSpPr>
              <a:spLocks noChangeArrowheads="1"/>
            </p:cNvSpPr>
            <p:nvPr/>
          </p:nvSpPr>
          <p:spPr bwMode="auto">
            <a:xfrm>
              <a:off x="2157743" y="3029702"/>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保   留</a:t>
              </a:r>
            </a:p>
          </p:txBody>
        </p:sp>
        <p:sp>
          <p:nvSpPr>
            <p:cNvPr id="114" name="Rectangle 34"/>
            <p:cNvSpPr>
              <a:spLocks noChangeArrowheads="1"/>
            </p:cNvSpPr>
            <p:nvPr/>
          </p:nvSpPr>
          <p:spPr bwMode="auto">
            <a:xfrm>
              <a:off x="4689265" y="2932865"/>
              <a:ext cx="330221"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75000"/>
                </a:lnSpc>
              </a:pPr>
              <a:r>
                <a:rPr kumimoji="1" lang="en-US" altLang="zh-CN" sz="1600" b="1">
                  <a:solidFill>
                    <a:srgbClr val="000099"/>
                  </a:solidFill>
                  <a:latin typeface="+mn-lt"/>
                  <a:ea typeface="黑体" panose="02010609060101010101" pitchFamily="2" charset="-122"/>
                </a:rPr>
                <a:t>F</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I</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115" name="Line 37"/>
            <p:cNvSpPr>
              <a:spLocks noChangeShapeType="1"/>
            </p:cNvSpPr>
            <p:nvPr/>
          </p:nvSpPr>
          <p:spPr bwMode="auto">
            <a:xfrm>
              <a:off x="792228" y="654802"/>
              <a:ext cx="831519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6" name="Line 38"/>
            <p:cNvSpPr>
              <a:spLocks noChangeShapeType="1"/>
            </p:cNvSpPr>
            <p:nvPr/>
          </p:nvSpPr>
          <p:spPr bwMode="auto">
            <a:xfrm>
              <a:off x="792228"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7" name="Line 39"/>
            <p:cNvSpPr>
              <a:spLocks noChangeShapeType="1"/>
            </p:cNvSpPr>
            <p:nvPr/>
          </p:nvSpPr>
          <p:spPr bwMode="auto">
            <a:xfrm>
              <a:off x="105191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 name="Line 40"/>
            <p:cNvSpPr>
              <a:spLocks noChangeShapeType="1"/>
            </p:cNvSpPr>
            <p:nvPr/>
          </p:nvSpPr>
          <p:spPr bwMode="auto">
            <a:xfrm>
              <a:off x="131160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9" name="Line 41"/>
            <p:cNvSpPr>
              <a:spLocks noChangeShapeType="1"/>
            </p:cNvSpPr>
            <p:nvPr/>
          </p:nvSpPr>
          <p:spPr bwMode="auto">
            <a:xfrm>
              <a:off x="157129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0" name="Line 42"/>
            <p:cNvSpPr>
              <a:spLocks noChangeShapeType="1"/>
            </p:cNvSpPr>
            <p:nvPr/>
          </p:nvSpPr>
          <p:spPr bwMode="auto">
            <a:xfrm>
              <a:off x="183270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1" name="Line 43"/>
            <p:cNvSpPr>
              <a:spLocks noChangeShapeType="1"/>
            </p:cNvSpPr>
            <p:nvPr/>
          </p:nvSpPr>
          <p:spPr bwMode="auto">
            <a:xfrm>
              <a:off x="20923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2" name="Line 44"/>
            <p:cNvSpPr>
              <a:spLocks noChangeShapeType="1"/>
            </p:cNvSpPr>
            <p:nvPr/>
          </p:nvSpPr>
          <p:spPr bwMode="auto">
            <a:xfrm>
              <a:off x="235035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3" name="Line 45"/>
            <p:cNvSpPr>
              <a:spLocks noChangeShapeType="1"/>
            </p:cNvSpPr>
            <p:nvPr/>
          </p:nvSpPr>
          <p:spPr bwMode="auto">
            <a:xfrm>
              <a:off x="261004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4" name="Line 46"/>
            <p:cNvSpPr>
              <a:spLocks noChangeShapeType="1"/>
            </p:cNvSpPr>
            <p:nvPr/>
          </p:nvSpPr>
          <p:spPr bwMode="auto">
            <a:xfrm>
              <a:off x="2871456"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5" name="Line 47"/>
            <p:cNvSpPr>
              <a:spLocks noChangeShapeType="1"/>
            </p:cNvSpPr>
            <p:nvPr/>
          </p:nvSpPr>
          <p:spPr bwMode="auto">
            <a:xfrm>
              <a:off x="31311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6" name="Line 48"/>
            <p:cNvSpPr>
              <a:spLocks noChangeShapeType="1"/>
            </p:cNvSpPr>
            <p:nvPr/>
          </p:nvSpPr>
          <p:spPr bwMode="auto">
            <a:xfrm>
              <a:off x="339083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 name="Line 49"/>
            <p:cNvSpPr>
              <a:spLocks noChangeShapeType="1"/>
            </p:cNvSpPr>
            <p:nvPr/>
          </p:nvSpPr>
          <p:spPr bwMode="auto">
            <a:xfrm>
              <a:off x="365052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8" name="Line 50"/>
            <p:cNvSpPr>
              <a:spLocks noChangeShapeType="1"/>
            </p:cNvSpPr>
            <p:nvPr/>
          </p:nvSpPr>
          <p:spPr bwMode="auto">
            <a:xfrm>
              <a:off x="391193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9" name="Line 51"/>
            <p:cNvSpPr>
              <a:spLocks noChangeShapeType="1"/>
            </p:cNvSpPr>
            <p:nvPr/>
          </p:nvSpPr>
          <p:spPr bwMode="auto">
            <a:xfrm>
              <a:off x="417161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0" name="Line 52"/>
            <p:cNvSpPr>
              <a:spLocks noChangeShapeType="1"/>
            </p:cNvSpPr>
            <p:nvPr/>
          </p:nvSpPr>
          <p:spPr bwMode="auto">
            <a:xfrm>
              <a:off x="442958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1" name="Line 53"/>
            <p:cNvSpPr>
              <a:spLocks noChangeShapeType="1"/>
            </p:cNvSpPr>
            <p:nvPr/>
          </p:nvSpPr>
          <p:spPr bwMode="auto">
            <a:xfrm>
              <a:off x="468927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2" name="Line 54"/>
            <p:cNvSpPr>
              <a:spLocks noChangeShapeType="1"/>
            </p:cNvSpPr>
            <p:nvPr/>
          </p:nvSpPr>
          <p:spPr bwMode="auto">
            <a:xfrm>
              <a:off x="4948965"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3" name="Line 55"/>
            <p:cNvSpPr>
              <a:spLocks noChangeShapeType="1"/>
            </p:cNvSpPr>
            <p:nvPr/>
          </p:nvSpPr>
          <p:spPr bwMode="auto">
            <a:xfrm>
              <a:off x="521037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4" name="Line 56"/>
            <p:cNvSpPr>
              <a:spLocks noChangeShapeType="1"/>
            </p:cNvSpPr>
            <p:nvPr/>
          </p:nvSpPr>
          <p:spPr bwMode="auto">
            <a:xfrm>
              <a:off x="547006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5" name="Line 57"/>
            <p:cNvSpPr>
              <a:spLocks noChangeShapeType="1"/>
            </p:cNvSpPr>
            <p:nvPr/>
          </p:nvSpPr>
          <p:spPr bwMode="auto">
            <a:xfrm>
              <a:off x="572975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6" name="Line 58"/>
            <p:cNvSpPr>
              <a:spLocks noChangeShapeType="1"/>
            </p:cNvSpPr>
            <p:nvPr/>
          </p:nvSpPr>
          <p:spPr bwMode="auto">
            <a:xfrm>
              <a:off x="598943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7" name="Line 59"/>
            <p:cNvSpPr>
              <a:spLocks noChangeShapeType="1"/>
            </p:cNvSpPr>
            <p:nvPr/>
          </p:nvSpPr>
          <p:spPr bwMode="auto">
            <a:xfrm>
              <a:off x="625084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8" name="Line 60"/>
            <p:cNvSpPr>
              <a:spLocks noChangeShapeType="1"/>
            </p:cNvSpPr>
            <p:nvPr/>
          </p:nvSpPr>
          <p:spPr bwMode="auto">
            <a:xfrm>
              <a:off x="650881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9" name="Line 61"/>
            <p:cNvSpPr>
              <a:spLocks noChangeShapeType="1"/>
            </p:cNvSpPr>
            <p:nvPr/>
          </p:nvSpPr>
          <p:spPr bwMode="auto">
            <a:xfrm>
              <a:off x="676850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0" name="Line 62"/>
            <p:cNvSpPr>
              <a:spLocks noChangeShapeType="1"/>
            </p:cNvSpPr>
            <p:nvPr/>
          </p:nvSpPr>
          <p:spPr bwMode="auto">
            <a:xfrm>
              <a:off x="7028192"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1" name="Line 63"/>
            <p:cNvSpPr>
              <a:spLocks noChangeShapeType="1"/>
            </p:cNvSpPr>
            <p:nvPr/>
          </p:nvSpPr>
          <p:spPr bwMode="auto">
            <a:xfrm>
              <a:off x="728788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2" name="Line 64"/>
            <p:cNvSpPr>
              <a:spLocks noChangeShapeType="1"/>
            </p:cNvSpPr>
            <p:nvPr/>
          </p:nvSpPr>
          <p:spPr bwMode="auto">
            <a:xfrm>
              <a:off x="75492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3" name="Line 65"/>
            <p:cNvSpPr>
              <a:spLocks noChangeShapeType="1"/>
            </p:cNvSpPr>
            <p:nvPr/>
          </p:nvSpPr>
          <p:spPr bwMode="auto">
            <a:xfrm>
              <a:off x="780897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4" name="Line 66"/>
            <p:cNvSpPr>
              <a:spLocks noChangeShapeType="1"/>
            </p:cNvSpPr>
            <p:nvPr/>
          </p:nvSpPr>
          <p:spPr bwMode="auto">
            <a:xfrm>
              <a:off x="806866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5" name="Line 67"/>
            <p:cNvSpPr>
              <a:spLocks noChangeShapeType="1"/>
            </p:cNvSpPr>
            <p:nvPr/>
          </p:nvSpPr>
          <p:spPr bwMode="auto">
            <a:xfrm>
              <a:off x="832835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6" name="Line 68"/>
            <p:cNvSpPr>
              <a:spLocks noChangeShapeType="1"/>
            </p:cNvSpPr>
            <p:nvPr/>
          </p:nvSpPr>
          <p:spPr bwMode="auto">
            <a:xfrm>
              <a:off x="85880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7" name="Line 69"/>
            <p:cNvSpPr>
              <a:spLocks noChangeShapeType="1"/>
            </p:cNvSpPr>
            <p:nvPr/>
          </p:nvSpPr>
          <p:spPr bwMode="auto">
            <a:xfrm>
              <a:off x="884773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8" name="Line 70"/>
            <p:cNvSpPr>
              <a:spLocks noChangeShapeType="1"/>
            </p:cNvSpPr>
            <p:nvPr/>
          </p:nvSpPr>
          <p:spPr bwMode="auto">
            <a:xfrm>
              <a:off x="9107421"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9" name="Rectangle 71"/>
            <p:cNvSpPr>
              <a:spLocks noChangeArrowheads="1"/>
            </p:cNvSpPr>
            <p:nvPr/>
          </p:nvSpPr>
          <p:spPr bwMode="auto">
            <a:xfrm>
              <a:off x="964207"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0" name="Rectangle 72"/>
            <p:cNvSpPr>
              <a:spLocks noChangeArrowheads="1"/>
            </p:cNvSpPr>
            <p:nvPr/>
          </p:nvSpPr>
          <p:spPr bwMode="auto">
            <a:xfrm>
              <a:off x="3043435"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1" name="Rectangle 73"/>
            <p:cNvSpPr>
              <a:spLocks noChangeArrowheads="1"/>
            </p:cNvSpPr>
            <p:nvPr/>
          </p:nvSpPr>
          <p:spPr bwMode="auto">
            <a:xfrm>
              <a:off x="5122663"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2" name="Rectangle 74"/>
            <p:cNvSpPr>
              <a:spLocks noChangeArrowheads="1"/>
            </p:cNvSpPr>
            <p:nvPr/>
          </p:nvSpPr>
          <p:spPr bwMode="auto">
            <a:xfrm>
              <a:off x="7201892"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3" name="Rectangle 75"/>
            <p:cNvSpPr>
              <a:spLocks noChangeArrowheads="1"/>
            </p:cNvSpPr>
            <p:nvPr/>
          </p:nvSpPr>
          <p:spPr bwMode="auto">
            <a:xfrm>
              <a:off x="4429588"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Y</a:t>
              </a:r>
            </a:p>
            <a:p>
              <a:pP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154" name="Rectangle 76"/>
            <p:cNvSpPr>
              <a:spLocks noChangeArrowheads="1"/>
            </p:cNvSpPr>
            <p:nvPr/>
          </p:nvSpPr>
          <p:spPr bwMode="auto">
            <a:xfrm>
              <a:off x="4171619"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T</a:t>
              </a:r>
            </a:p>
          </p:txBody>
        </p:sp>
        <p:sp>
          <p:nvSpPr>
            <p:cNvPr id="155" name="Rectangle 77"/>
            <p:cNvSpPr>
              <a:spLocks noChangeArrowheads="1"/>
            </p:cNvSpPr>
            <p:nvPr/>
          </p:nvSpPr>
          <p:spPr bwMode="auto">
            <a:xfrm>
              <a:off x="3893013"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P</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H</a:t>
              </a:r>
            </a:p>
          </p:txBody>
        </p:sp>
        <p:sp>
          <p:nvSpPr>
            <p:cNvPr id="156" name="Rectangle 78"/>
            <p:cNvSpPr>
              <a:spLocks noChangeArrowheads="1"/>
            </p:cNvSpPr>
            <p:nvPr/>
          </p:nvSpPr>
          <p:spPr bwMode="auto">
            <a:xfrm>
              <a:off x="3633324"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A</a:t>
              </a:r>
            </a:p>
            <a:p>
              <a:pPr defTabSz="762000" eaLnBrk="0" hangingPunct="0">
                <a:lnSpc>
                  <a:spcPct val="75000"/>
                </a:lnSpc>
              </a:pPr>
              <a:r>
                <a:rPr kumimoji="1" lang="en-US" altLang="zh-CN" sz="1600" b="1">
                  <a:solidFill>
                    <a:srgbClr val="000099"/>
                  </a:solidFill>
                  <a:latin typeface="+mn-lt"/>
                  <a:ea typeface="黑体" panose="02010609060101010101" pitchFamily="2" charset="-122"/>
                </a:rPr>
                <a:t>C</a:t>
              </a:r>
            </a:p>
            <a:p>
              <a:pPr defTabSz="762000" eaLnBrk="0" hangingPunct="0">
                <a:lnSpc>
                  <a:spcPct val="75000"/>
                </a:lnSpc>
              </a:pPr>
              <a:r>
                <a:rPr kumimoji="1" lang="en-US" altLang="zh-CN" sz="1600" b="1">
                  <a:solidFill>
                    <a:srgbClr val="000099"/>
                  </a:solidFill>
                  <a:latin typeface="+mn-lt"/>
                  <a:ea typeface="黑体" panose="02010609060101010101" pitchFamily="2" charset="-122"/>
                </a:rPr>
                <a:t>K</a:t>
              </a:r>
            </a:p>
          </p:txBody>
        </p:sp>
        <p:sp>
          <p:nvSpPr>
            <p:cNvPr id="157" name="Rectangle 79"/>
            <p:cNvSpPr>
              <a:spLocks noChangeArrowheads="1"/>
            </p:cNvSpPr>
            <p:nvPr/>
          </p:nvSpPr>
          <p:spPr bwMode="auto">
            <a:xfrm>
              <a:off x="3349559" y="2932865"/>
              <a:ext cx="343044"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U</a:t>
              </a:r>
            </a:p>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G</a:t>
              </a:r>
            </a:p>
          </p:txBody>
        </p:sp>
        <p:sp>
          <p:nvSpPr>
            <p:cNvPr id="158" name="Rectangle 80"/>
            <p:cNvSpPr>
              <a:spLocks noChangeArrowheads="1"/>
            </p:cNvSpPr>
            <p:nvPr/>
          </p:nvSpPr>
          <p:spPr bwMode="auto">
            <a:xfrm>
              <a:off x="365720" y="78539"/>
              <a:ext cx="8917507"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anose="02010609060101010101" pitchFamily="2" charset="-122"/>
                </a:rPr>
                <a:t>位 </a:t>
              </a:r>
              <a:r>
                <a:rPr kumimoji="1" lang="en-US" altLang="zh-CN" sz="2000" b="1" dirty="0">
                  <a:solidFill>
                    <a:srgbClr val="000099"/>
                  </a:solidFill>
                  <a:latin typeface="+mn-lt"/>
                  <a:ea typeface="黑体" panose="02010609060101010101" pitchFamily="2" charset="-122"/>
                </a:rPr>
                <a:t>0                         8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16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24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31</a:t>
              </a:r>
            </a:p>
          </p:txBody>
        </p:sp>
        <p:sp>
          <p:nvSpPr>
            <p:cNvPr id="159" name="Line 81"/>
            <p:cNvSpPr>
              <a:spLocks noChangeShapeType="1"/>
            </p:cNvSpPr>
            <p:nvPr/>
          </p:nvSpPr>
          <p:spPr bwMode="auto">
            <a:xfrm flipH="1">
              <a:off x="7026473" y="4309227"/>
              <a:ext cx="3440" cy="64293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0" name="Rectangle 83"/>
            <p:cNvSpPr>
              <a:spLocks noChangeArrowheads="1"/>
            </p:cNvSpPr>
            <p:nvPr/>
          </p:nvSpPr>
          <p:spPr bwMode="auto">
            <a:xfrm>
              <a:off x="7581966" y="4375902"/>
              <a:ext cx="135863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填    充</a:t>
              </a:r>
            </a:p>
          </p:txBody>
        </p:sp>
        <p:sp>
          <p:nvSpPr>
            <p:cNvPr id="161" name="Line 96"/>
            <p:cNvSpPr>
              <a:spLocks noChangeShapeType="1"/>
            </p:cNvSpPr>
            <p:nvPr/>
          </p:nvSpPr>
          <p:spPr bwMode="auto">
            <a:xfrm>
              <a:off x="9167753" y="788152"/>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2" name="Line 97"/>
            <p:cNvSpPr>
              <a:spLocks noChangeShapeType="1"/>
            </p:cNvSpPr>
            <p:nvPr/>
          </p:nvSpPr>
          <p:spPr bwMode="auto">
            <a:xfrm>
              <a:off x="9167753" y="4283827"/>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3" name="Line 98"/>
            <p:cNvSpPr>
              <a:spLocks noChangeShapeType="1"/>
            </p:cNvSpPr>
            <p:nvPr/>
          </p:nvSpPr>
          <p:spPr bwMode="auto">
            <a:xfrm>
              <a:off x="214869" y="826252"/>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4" name="Line 99"/>
            <p:cNvSpPr>
              <a:spLocks noChangeShapeType="1"/>
            </p:cNvSpPr>
            <p:nvPr/>
          </p:nvSpPr>
          <p:spPr bwMode="auto">
            <a:xfrm>
              <a:off x="230346" y="4926765"/>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505939" name="Rectangle 83"/>
          <p:cNvSpPr>
            <a:spLocks noChangeArrowheads="1"/>
          </p:cNvSpPr>
          <p:nvPr/>
        </p:nvSpPr>
        <p:spPr bwMode="auto">
          <a:xfrm>
            <a:off x="787068" y="2207394"/>
            <a:ext cx="8342395" cy="717550"/>
          </a:xfrm>
          <a:prstGeom prst="rect">
            <a:avLst/>
          </a:prstGeom>
          <a:noFill/>
          <a:ln w="762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5939"/>
                                        </p:tgtEl>
                                        <p:attrNameLst>
                                          <p:attrName>style.visibility</p:attrName>
                                        </p:attrNameLst>
                                      </p:cBhvr>
                                      <p:to>
                                        <p:strVal val="visible"/>
                                      </p:to>
                                    </p:set>
                                  </p:childTnLst>
                                </p:cTn>
                              </p:par>
                            </p:childTnLst>
                          </p:cTn>
                        </p:par>
                        <p:par>
                          <p:cTn id="7" fill="hold">
                            <p:stCondLst>
                              <p:cond delay="0"/>
                            </p:stCondLst>
                            <p:childTnLst>
                              <p:par>
                                <p:cTn id="8" presetID="35" presetClass="emph" presetSubtype="0" repeatCount="3000" fill="hold" grpId="1" nodeType="afterEffect">
                                  <p:stCondLst>
                                    <p:cond delay="500"/>
                                  </p:stCondLst>
                                  <p:childTnLst>
                                    <p:anim calcmode="discrete" valueType="str">
                                      <p:cBhvr>
                                        <p:cTn id="9" dur="1000" fill="hold"/>
                                        <p:tgtEl>
                                          <p:spTgt spid="50593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5939" grpId="0" animBg="1"/>
      <p:bldP spid="505939"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156" name="Rectangle 84"/>
          <p:cNvSpPr>
            <a:spLocks noGrp="1" noChangeArrowheads="1"/>
          </p:cNvSpPr>
          <p:nvPr>
            <p:ph type="title"/>
          </p:nvPr>
        </p:nvSpPr>
        <p:spPr>
          <a:xfrm>
            <a:off x="632521" y="5046275"/>
            <a:ext cx="8844796" cy="830997"/>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zh-CN" altLang="en-US" sz="2400" kern="1200" dirty="0">
                <a:solidFill>
                  <a:srgbClr val="000099"/>
                </a:solidFill>
                <a:cs typeface="+mn-cs"/>
              </a:rPr>
              <a:t>窗口字段 </a:t>
            </a:r>
            <a:r>
              <a:rPr lang="en-US" altLang="zh-CN" sz="2400" kern="1200" dirty="0">
                <a:solidFill>
                  <a:srgbClr val="000099"/>
                </a:solidFill>
                <a:cs typeface="+mn-cs"/>
              </a:rPr>
              <a:t>—— </a:t>
            </a:r>
            <a:r>
              <a:rPr lang="zh-CN" altLang="en-US" sz="2400" kern="1200" dirty="0">
                <a:solidFill>
                  <a:srgbClr val="000099"/>
                </a:solidFill>
                <a:cs typeface="+mn-cs"/>
              </a:rPr>
              <a:t>占 </a:t>
            </a:r>
            <a:r>
              <a:rPr lang="en-US" altLang="zh-CN" sz="2400" kern="1200" dirty="0">
                <a:solidFill>
                  <a:srgbClr val="000099"/>
                </a:solidFill>
                <a:cs typeface="+mn-cs"/>
              </a:rPr>
              <a:t>2 </a:t>
            </a:r>
            <a:r>
              <a:rPr lang="zh-CN" altLang="en-US" sz="2400" kern="1200" dirty="0">
                <a:solidFill>
                  <a:srgbClr val="000099"/>
                </a:solidFill>
                <a:cs typeface="+mn-cs"/>
              </a:rPr>
              <a:t>字节，用来让对方设置发送窗口的依据，单位为字节。</a:t>
            </a:r>
          </a:p>
        </p:txBody>
      </p:sp>
      <p:grpSp>
        <p:nvGrpSpPr>
          <p:cNvPr id="84" name="组合 83"/>
          <p:cNvGrpSpPr/>
          <p:nvPr/>
        </p:nvGrpSpPr>
        <p:grpSpPr>
          <a:xfrm>
            <a:off x="214869" y="78539"/>
            <a:ext cx="9852335" cy="4873626"/>
            <a:chOff x="214869" y="78539"/>
            <a:chExt cx="9852335" cy="4873626"/>
          </a:xfrm>
        </p:grpSpPr>
        <p:sp>
          <p:nvSpPr>
            <p:cNvPr id="85" name="Line 3"/>
            <p:cNvSpPr>
              <a:spLocks noChangeShapeType="1"/>
            </p:cNvSpPr>
            <p:nvPr/>
          </p:nvSpPr>
          <p:spPr bwMode="auto">
            <a:xfrm flipH="1">
              <a:off x="507233" y="815141"/>
              <a:ext cx="18917" cy="4122737"/>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6" name="Rectangle 4"/>
            <p:cNvSpPr>
              <a:spLocks noChangeArrowheads="1"/>
            </p:cNvSpPr>
            <p:nvPr/>
          </p:nvSpPr>
          <p:spPr bwMode="auto">
            <a:xfrm>
              <a:off x="277167" y="2060848"/>
              <a:ext cx="515142" cy="1716756"/>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lIns="90488" tIns="44450" rIns="90488" bIns="44450" anchor="ctr">
              <a:spAutoFit/>
            </a:bodyPr>
            <a:lstStyle/>
            <a:p>
              <a:pPr algn="ctr" defTabSz="762000" eaLnBrk="0" hangingPunct="0">
                <a:lnSpc>
                  <a:spcPct val="90000"/>
                </a:lnSpc>
              </a:pPr>
              <a:r>
                <a:rPr kumimoji="1" lang="en-US" altLang="zh-CN" sz="2400" b="1" dirty="0" smtClean="0">
                  <a:solidFill>
                    <a:srgbClr val="000099"/>
                  </a:solidFill>
                  <a:latin typeface="+mn-lt"/>
                  <a:ea typeface="黑体" panose="02010609060101010101" pitchFamily="2" charset="-122"/>
                </a:rPr>
                <a:t>TCP</a:t>
              </a:r>
              <a:r>
                <a:rPr kumimoji="1" lang="zh-CN" altLang="en-US" sz="2400" b="1" dirty="0" smtClean="0">
                  <a:solidFill>
                    <a:srgbClr val="000099"/>
                  </a:solidFill>
                  <a:latin typeface="+mn-lt"/>
                  <a:ea typeface="黑体" panose="02010609060101010101" pitchFamily="2" charset="-122"/>
                </a:rPr>
                <a:t>首部</a:t>
              </a:r>
              <a:endParaRPr kumimoji="1" lang="zh-CN" altLang="en-US" sz="2400" b="1" dirty="0">
                <a:solidFill>
                  <a:srgbClr val="000099"/>
                </a:solidFill>
                <a:latin typeface="+mn-lt"/>
                <a:ea typeface="黑体" panose="02010609060101010101" pitchFamily="2" charset="-122"/>
              </a:endParaRPr>
            </a:p>
          </p:txBody>
        </p:sp>
        <p:sp>
          <p:nvSpPr>
            <p:cNvPr id="87" name="Line 5"/>
            <p:cNvSpPr>
              <a:spLocks noChangeShapeType="1"/>
            </p:cNvSpPr>
            <p:nvPr/>
          </p:nvSpPr>
          <p:spPr bwMode="auto">
            <a:xfrm>
              <a:off x="9494513" y="805616"/>
              <a:ext cx="0" cy="3463925"/>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8" name="Rectangle 6"/>
            <p:cNvSpPr>
              <a:spLocks noChangeArrowheads="1"/>
            </p:cNvSpPr>
            <p:nvPr/>
          </p:nvSpPr>
          <p:spPr bwMode="auto">
            <a:xfrm>
              <a:off x="9129464" y="1883527"/>
              <a:ext cx="695704" cy="119776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90000"/>
                </a:lnSpc>
              </a:pPr>
              <a:r>
                <a:rPr kumimoji="1" lang="en-US" altLang="zh-CN" sz="2000" b="1" dirty="0">
                  <a:solidFill>
                    <a:srgbClr val="000099"/>
                  </a:solidFill>
                  <a:latin typeface="+mn-lt"/>
                  <a:ea typeface="黑体" panose="02010609060101010101" pitchFamily="2" charset="-122"/>
                </a:rPr>
                <a:t>20</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字节</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固定</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首部</a:t>
              </a:r>
            </a:p>
          </p:txBody>
        </p:sp>
        <p:sp>
          <p:nvSpPr>
            <p:cNvPr id="89" name="Rectangle 7"/>
            <p:cNvSpPr>
              <a:spLocks noChangeArrowheads="1"/>
            </p:cNvSpPr>
            <p:nvPr/>
          </p:nvSpPr>
          <p:spPr bwMode="auto">
            <a:xfrm>
              <a:off x="795668" y="811965"/>
              <a:ext cx="8327231" cy="4133850"/>
            </a:xfrm>
            <a:prstGeom prst="rect">
              <a:avLst/>
            </a:prstGeom>
            <a:solidFill>
              <a:srgbClr val="FFFFCC"/>
            </a:solidFill>
            <a:ln w="254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0" name="Line 10"/>
            <p:cNvSpPr>
              <a:spLocks noChangeShapeType="1"/>
            </p:cNvSpPr>
            <p:nvPr/>
          </p:nvSpPr>
          <p:spPr bwMode="auto">
            <a:xfrm>
              <a:off x="787069" y="1515227"/>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1" name="Line 11"/>
            <p:cNvSpPr>
              <a:spLocks noChangeShapeType="1"/>
            </p:cNvSpPr>
            <p:nvPr/>
          </p:nvSpPr>
          <p:spPr bwMode="auto">
            <a:xfrm>
              <a:off x="802546" y="2210552"/>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 name="Line 12"/>
            <p:cNvSpPr>
              <a:spLocks noChangeShapeType="1"/>
            </p:cNvSpPr>
            <p:nvPr/>
          </p:nvSpPr>
          <p:spPr bwMode="auto">
            <a:xfrm>
              <a:off x="787069" y="290429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3" name="Line 13"/>
            <p:cNvSpPr>
              <a:spLocks noChangeShapeType="1"/>
            </p:cNvSpPr>
            <p:nvPr/>
          </p:nvSpPr>
          <p:spPr bwMode="auto">
            <a:xfrm>
              <a:off x="787069" y="359644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4" name="Line 14"/>
            <p:cNvSpPr>
              <a:spLocks noChangeShapeType="1"/>
            </p:cNvSpPr>
            <p:nvPr/>
          </p:nvSpPr>
          <p:spPr bwMode="auto">
            <a:xfrm>
              <a:off x="802546" y="4291765"/>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5" name="Line 15"/>
            <p:cNvSpPr>
              <a:spLocks noChangeShapeType="1"/>
            </p:cNvSpPr>
            <p:nvPr/>
          </p:nvSpPr>
          <p:spPr bwMode="auto">
            <a:xfrm>
              <a:off x="4961003" y="819903"/>
              <a:ext cx="0" cy="7096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6" name="Rectangle 16"/>
            <p:cNvSpPr>
              <a:spLocks noChangeArrowheads="1"/>
            </p:cNvSpPr>
            <p:nvPr/>
          </p:nvSpPr>
          <p:spPr bwMode="auto">
            <a:xfrm>
              <a:off x="6261166" y="946902"/>
              <a:ext cx="163827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目  的  端  口</a:t>
              </a:r>
            </a:p>
          </p:txBody>
        </p:sp>
        <p:sp>
          <p:nvSpPr>
            <p:cNvPr id="97" name="Rectangle 17"/>
            <p:cNvSpPr>
              <a:spLocks noChangeArrowheads="1"/>
            </p:cNvSpPr>
            <p:nvPr/>
          </p:nvSpPr>
          <p:spPr bwMode="auto">
            <a:xfrm>
              <a:off x="962488" y="2869365"/>
              <a:ext cx="695704"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数据</a:t>
              </a:r>
            </a:p>
            <a:p>
              <a:pPr defTabSz="762000" eaLnBrk="0" hangingPunct="0"/>
              <a:r>
                <a:rPr kumimoji="1" lang="zh-CN" altLang="en-US" sz="2000" b="1">
                  <a:solidFill>
                    <a:srgbClr val="000099"/>
                  </a:solidFill>
                  <a:latin typeface="+mn-lt"/>
                  <a:ea typeface="黑体" panose="02010609060101010101" pitchFamily="2" charset="-122"/>
                </a:rPr>
                <a:t>偏移</a:t>
              </a:r>
            </a:p>
          </p:txBody>
        </p:sp>
        <p:sp>
          <p:nvSpPr>
            <p:cNvPr id="98" name="Rectangle 18"/>
            <p:cNvSpPr>
              <a:spLocks noChangeArrowheads="1"/>
            </p:cNvSpPr>
            <p:nvPr/>
          </p:nvSpPr>
          <p:spPr bwMode="auto">
            <a:xfrm>
              <a:off x="2131946" y="3734552"/>
              <a:ext cx="138018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检   验   和</a:t>
              </a:r>
            </a:p>
          </p:txBody>
        </p:sp>
        <p:sp>
          <p:nvSpPr>
            <p:cNvPr id="99" name="Rectangle 19"/>
            <p:cNvSpPr>
              <a:spLocks noChangeArrowheads="1"/>
            </p:cNvSpPr>
            <p:nvPr/>
          </p:nvSpPr>
          <p:spPr bwMode="auto">
            <a:xfrm>
              <a:off x="2350359" y="4375902"/>
              <a:ext cx="346538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选    项    （长  度  可  变）</a:t>
              </a:r>
            </a:p>
          </p:txBody>
        </p:sp>
        <p:sp>
          <p:nvSpPr>
            <p:cNvPr id="100" name="Rectangle 20"/>
            <p:cNvSpPr>
              <a:spLocks noChangeArrowheads="1"/>
            </p:cNvSpPr>
            <p:nvPr/>
          </p:nvSpPr>
          <p:spPr bwMode="auto">
            <a:xfrm>
              <a:off x="2255771" y="946902"/>
              <a:ext cx="123912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源  端  口</a:t>
              </a:r>
            </a:p>
          </p:txBody>
        </p:sp>
        <p:sp>
          <p:nvSpPr>
            <p:cNvPr id="101" name="Rectangle 21"/>
            <p:cNvSpPr>
              <a:spLocks noChangeArrowheads="1"/>
            </p:cNvSpPr>
            <p:nvPr/>
          </p:nvSpPr>
          <p:spPr bwMode="auto">
            <a:xfrm>
              <a:off x="4479461" y="1634290"/>
              <a:ext cx="1496219"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序   号</a:t>
              </a:r>
            </a:p>
          </p:txBody>
        </p:sp>
        <p:sp>
          <p:nvSpPr>
            <p:cNvPr id="102" name="Line 22"/>
            <p:cNvSpPr>
              <a:spLocks noChangeShapeType="1"/>
            </p:cNvSpPr>
            <p:nvPr/>
          </p:nvSpPr>
          <p:spPr bwMode="auto">
            <a:xfrm>
              <a:off x="4967882" y="2913815"/>
              <a:ext cx="0" cy="13700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3" name="Rectangle 23"/>
            <p:cNvSpPr>
              <a:spLocks noChangeArrowheads="1"/>
            </p:cNvSpPr>
            <p:nvPr/>
          </p:nvSpPr>
          <p:spPr bwMode="auto">
            <a:xfrm>
              <a:off x="6087467" y="3734552"/>
              <a:ext cx="184986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紧   急   指   针</a:t>
              </a:r>
            </a:p>
          </p:txBody>
        </p:sp>
        <p:sp>
          <p:nvSpPr>
            <p:cNvPr id="104" name="Rectangle 24"/>
            <p:cNvSpPr>
              <a:spLocks noChangeArrowheads="1"/>
            </p:cNvSpPr>
            <p:nvPr/>
          </p:nvSpPr>
          <p:spPr bwMode="auto">
            <a:xfrm>
              <a:off x="6574168" y="3015415"/>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窗   口</a:t>
              </a:r>
            </a:p>
          </p:txBody>
        </p:sp>
        <p:sp>
          <p:nvSpPr>
            <p:cNvPr id="105" name="Rectangle 25"/>
            <p:cNvSpPr>
              <a:spLocks noChangeArrowheads="1"/>
            </p:cNvSpPr>
            <p:nvPr/>
          </p:nvSpPr>
          <p:spPr bwMode="auto">
            <a:xfrm>
              <a:off x="4214613" y="2358190"/>
              <a:ext cx="199495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确    认    号</a:t>
              </a:r>
            </a:p>
          </p:txBody>
        </p:sp>
        <p:sp>
          <p:nvSpPr>
            <p:cNvPr id="106" name="Line 26"/>
            <p:cNvSpPr>
              <a:spLocks noChangeShapeType="1"/>
            </p:cNvSpPr>
            <p:nvPr/>
          </p:nvSpPr>
          <p:spPr bwMode="auto">
            <a:xfrm>
              <a:off x="1832702"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7" name="Line 27"/>
            <p:cNvSpPr>
              <a:spLocks noChangeShapeType="1"/>
            </p:cNvSpPr>
            <p:nvPr/>
          </p:nvSpPr>
          <p:spPr bwMode="auto">
            <a:xfrm>
              <a:off x="3920529" y="2905878"/>
              <a:ext cx="0" cy="6842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8" name="Line 28"/>
            <p:cNvSpPr>
              <a:spLocks noChangeShapeType="1"/>
            </p:cNvSpPr>
            <p:nvPr/>
          </p:nvSpPr>
          <p:spPr bwMode="auto">
            <a:xfrm>
              <a:off x="3385673"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9" name="Line 29"/>
            <p:cNvSpPr>
              <a:spLocks noChangeShapeType="1"/>
            </p:cNvSpPr>
            <p:nvPr/>
          </p:nvSpPr>
          <p:spPr bwMode="auto">
            <a:xfrm>
              <a:off x="3650521"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0" name="Line 30"/>
            <p:cNvSpPr>
              <a:spLocks noChangeShapeType="1"/>
            </p:cNvSpPr>
            <p:nvPr/>
          </p:nvSpPr>
          <p:spPr bwMode="auto">
            <a:xfrm>
              <a:off x="4441626"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1" name="Line 31"/>
            <p:cNvSpPr>
              <a:spLocks noChangeShapeType="1"/>
            </p:cNvSpPr>
            <p:nvPr/>
          </p:nvSpPr>
          <p:spPr bwMode="auto">
            <a:xfrm>
              <a:off x="4180217"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2" name="Line 32"/>
            <p:cNvSpPr>
              <a:spLocks noChangeShapeType="1"/>
            </p:cNvSpPr>
            <p:nvPr/>
          </p:nvSpPr>
          <p:spPr bwMode="auto">
            <a:xfrm>
              <a:off x="4706473"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3" name="Rectangle 33"/>
            <p:cNvSpPr>
              <a:spLocks noChangeArrowheads="1"/>
            </p:cNvSpPr>
            <p:nvPr/>
          </p:nvSpPr>
          <p:spPr bwMode="auto">
            <a:xfrm>
              <a:off x="2157743" y="3029702"/>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保   留</a:t>
              </a:r>
            </a:p>
          </p:txBody>
        </p:sp>
        <p:sp>
          <p:nvSpPr>
            <p:cNvPr id="114" name="Rectangle 34"/>
            <p:cNvSpPr>
              <a:spLocks noChangeArrowheads="1"/>
            </p:cNvSpPr>
            <p:nvPr/>
          </p:nvSpPr>
          <p:spPr bwMode="auto">
            <a:xfrm>
              <a:off x="4689265" y="2932865"/>
              <a:ext cx="330221"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75000"/>
                </a:lnSpc>
              </a:pPr>
              <a:r>
                <a:rPr kumimoji="1" lang="en-US" altLang="zh-CN" sz="1600" b="1">
                  <a:solidFill>
                    <a:srgbClr val="000099"/>
                  </a:solidFill>
                  <a:latin typeface="+mn-lt"/>
                  <a:ea typeface="黑体" panose="02010609060101010101" pitchFamily="2" charset="-122"/>
                </a:rPr>
                <a:t>F</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I</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115" name="Line 37"/>
            <p:cNvSpPr>
              <a:spLocks noChangeShapeType="1"/>
            </p:cNvSpPr>
            <p:nvPr/>
          </p:nvSpPr>
          <p:spPr bwMode="auto">
            <a:xfrm>
              <a:off x="792228" y="654802"/>
              <a:ext cx="831519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6" name="Line 38"/>
            <p:cNvSpPr>
              <a:spLocks noChangeShapeType="1"/>
            </p:cNvSpPr>
            <p:nvPr/>
          </p:nvSpPr>
          <p:spPr bwMode="auto">
            <a:xfrm>
              <a:off x="792228"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7" name="Line 39"/>
            <p:cNvSpPr>
              <a:spLocks noChangeShapeType="1"/>
            </p:cNvSpPr>
            <p:nvPr/>
          </p:nvSpPr>
          <p:spPr bwMode="auto">
            <a:xfrm>
              <a:off x="105191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 name="Line 40"/>
            <p:cNvSpPr>
              <a:spLocks noChangeShapeType="1"/>
            </p:cNvSpPr>
            <p:nvPr/>
          </p:nvSpPr>
          <p:spPr bwMode="auto">
            <a:xfrm>
              <a:off x="131160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9" name="Line 41"/>
            <p:cNvSpPr>
              <a:spLocks noChangeShapeType="1"/>
            </p:cNvSpPr>
            <p:nvPr/>
          </p:nvSpPr>
          <p:spPr bwMode="auto">
            <a:xfrm>
              <a:off x="157129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0" name="Line 42"/>
            <p:cNvSpPr>
              <a:spLocks noChangeShapeType="1"/>
            </p:cNvSpPr>
            <p:nvPr/>
          </p:nvSpPr>
          <p:spPr bwMode="auto">
            <a:xfrm>
              <a:off x="183270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1" name="Line 43"/>
            <p:cNvSpPr>
              <a:spLocks noChangeShapeType="1"/>
            </p:cNvSpPr>
            <p:nvPr/>
          </p:nvSpPr>
          <p:spPr bwMode="auto">
            <a:xfrm>
              <a:off x="20923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2" name="Line 44"/>
            <p:cNvSpPr>
              <a:spLocks noChangeShapeType="1"/>
            </p:cNvSpPr>
            <p:nvPr/>
          </p:nvSpPr>
          <p:spPr bwMode="auto">
            <a:xfrm>
              <a:off x="235035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3" name="Line 45"/>
            <p:cNvSpPr>
              <a:spLocks noChangeShapeType="1"/>
            </p:cNvSpPr>
            <p:nvPr/>
          </p:nvSpPr>
          <p:spPr bwMode="auto">
            <a:xfrm>
              <a:off x="261004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4" name="Line 46"/>
            <p:cNvSpPr>
              <a:spLocks noChangeShapeType="1"/>
            </p:cNvSpPr>
            <p:nvPr/>
          </p:nvSpPr>
          <p:spPr bwMode="auto">
            <a:xfrm>
              <a:off x="2871456"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5" name="Line 47"/>
            <p:cNvSpPr>
              <a:spLocks noChangeShapeType="1"/>
            </p:cNvSpPr>
            <p:nvPr/>
          </p:nvSpPr>
          <p:spPr bwMode="auto">
            <a:xfrm>
              <a:off x="31311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6" name="Line 48"/>
            <p:cNvSpPr>
              <a:spLocks noChangeShapeType="1"/>
            </p:cNvSpPr>
            <p:nvPr/>
          </p:nvSpPr>
          <p:spPr bwMode="auto">
            <a:xfrm>
              <a:off x="339083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 name="Line 49"/>
            <p:cNvSpPr>
              <a:spLocks noChangeShapeType="1"/>
            </p:cNvSpPr>
            <p:nvPr/>
          </p:nvSpPr>
          <p:spPr bwMode="auto">
            <a:xfrm>
              <a:off x="365052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8" name="Line 50"/>
            <p:cNvSpPr>
              <a:spLocks noChangeShapeType="1"/>
            </p:cNvSpPr>
            <p:nvPr/>
          </p:nvSpPr>
          <p:spPr bwMode="auto">
            <a:xfrm>
              <a:off x="391193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9" name="Line 51"/>
            <p:cNvSpPr>
              <a:spLocks noChangeShapeType="1"/>
            </p:cNvSpPr>
            <p:nvPr/>
          </p:nvSpPr>
          <p:spPr bwMode="auto">
            <a:xfrm>
              <a:off x="417161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0" name="Line 52"/>
            <p:cNvSpPr>
              <a:spLocks noChangeShapeType="1"/>
            </p:cNvSpPr>
            <p:nvPr/>
          </p:nvSpPr>
          <p:spPr bwMode="auto">
            <a:xfrm>
              <a:off x="442958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1" name="Line 53"/>
            <p:cNvSpPr>
              <a:spLocks noChangeShapeType="1"/>
            </p:cNvSpPr>
            <p:nvPr/>
          </p:nvSpPr>
          <p:spPr bwMode="auto">
            <a:xfrm>
              <a:off x="468927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2" name="Line 54"/>
            <p:cNvSpPr>
              <a:spLocks noChangeShapeType="1"/>
            </p:cNvSpPr>
            <p:nvPr/>
          </p:nvSpPr>
          <p:spPr bwMode="auto">
            <a:xfrm>
              <a:off x="4948965"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3" name="Line 55"/>
            <p:cNvSpPr>
              <a:spLocks noChangeShapeType="1"/>
            </p:cNvSpPr>
            <p:nvPr/>
          </p:nvSpPr>
          <p:spPr bwMode="auto">
            <a:xfrm>
              <a:off x="521037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4" name="Line 56"/>
            <p:cNvSpPr>
              <a:spLocks noChangeShapeType="1"/>
            </p:cNvSpPr>
            <p:nvPr/>
          </p:nvSpPr>
          <p:spPr bwMode="auto">
            <a:xfrm>
              <a:off x="547006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5" name="Line 57"/>
            <p:cNvSpPr>
              <a:spLocks noChangeShapeType="1"/>
            </p:cNvSpPr>
            <p:nvPr/>
          </p:nvSpPr>
          <p:spPr bwMode="auto">
            <a:xfrm>
              <a:off x="572975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6" name="Line 58"/>
            <p:cNvSpPr>
              <a:spLocks noChangeShapeType="1"/>
            </p:cNvSpPr>
            <p:nvPr/>
          </p:nvSpPr>
          <p:spPr bwMode="auto">
            <a:xfrm>
              <a:off x="598943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7" name="Line 59"/>
            <p:cNvSpPr>
              <a:spLocks noChangeShapeType="1"/>
            </p:cNvSpPr>
            <p:nvPr/>
          </p:nvSpPr>
          <p:spPr bwMode="auto">
            <a:xfrm>
              <a:off x="625084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8" name="Line 60"/>
            <p:cNvSpPr>
              <a:spLocks noChangeShapeType="1"/>
            </p:cNvSpPr>
            <p:nvPr/>
          </p:nvSpPr>
          <p:spPr bwMode="auto">
            <a:xfrm>
              <a:off x="650881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9" name="Line 61"/>
            <p:cNvSpPr>
              <a:spLocks noChangeShapeType="1"/>
            </p:cNvSpPr>
            <p:nvPr/>
          </p:nvSpPr>
          <p:spPr bwMode="auto">
            <a:xfrm>
              <a:off x="676850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0" name="Line 62"/>
            <p:cNvSpPr>
              <a:spLocks noChangeShapeType="1"/>
            </p:cNvSpPr>
            <p:nvPr/>
          </p:nvSpPr>
          <p:spPr bwMode="auto">
            <a:xfrm>
              <a:off x="7028192"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1" name="Line 63"/>
            <p:cNvSpPr>
              <a:spLocks noChangeShapeType="1"/>
            </p:cNvSpPr>
            <p:nvPr/>
          </p:nvSpPr>
          <p:spPr bwMode="auto">
            <a:xfrm>
              <a:off x="728788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2" name="Line 64"/>
            <p:cNvSpPr>
              <a:spLocks noChangeShapeType="1"/>
            </p:cNvSpPr>
            <p:nvPr/>
          </p:nvSpPr>
          <p:spPr bwMode="auto">
            <a:xfrm>
              <a:off x="75492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3" name="Line 65"/>
            <p:cNvSpPr>
              <a:spLocks noChangeShapeType="1"/>
            </p:cNvSpPr>
            <p:nvPr/>
          </p:nvSpPr>
          <p:spPr bwMode="auto">
            <a:xfrm>
              <a:off x="780897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4" name="Line 66"/>
            <p:cNvSpPr>
              <a:spLocks noChangeShapeType="1"/>
            </p:cNvSpPr>
            <p:nvPr/>
          </p:nvSpPr>
          <p:spPr bwMode="auto">
            <a:xfrm>
              <a:off x="806866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5" name="Line 67"/>
            <p:cNvSpPr>
              <a:spLocks noChangeShapeType="1"/>
            </p:cNvSpPr>
            <p:nvPr/>
          </p:nvSpPr>
          <p:spPr bwMode="auto">
            <a:xfrm>
              <a:off x="832835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6" name="Line 68"/>
            <p:cNvSpPr>
              <a:spLocks noChangeShapeType="1"/>
            </p:cNvSpPr>
            <p:nvPr/>
          </p:nvSpPr>
          <p:spPr bwMode="auto">
            <a:xfrm>
              <a:off x="85880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7" name="Line 69"/>
            <p:cNvSpPr>
              <a:spLocks noChangeShapeType="1"/>
            </p:cNvSpPr>
            <p:nvPr/>
          </p:nvSpPr>
          <p:spPr bwMode="auto">
            <a:xfrm>
              <a:off x="884773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8" name="Line 70"/>
            <p:cNvSpPr>
              <a:spLocks noChangeShapeType="1"/>
            </p:cNvSpPr>
            <p:nvPr/>
          </p:nvSpPr>
          <p:spPr bwMode="auto">
            <a:xfrm>
              <a:off x="9107421"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9" name="Rectangle 71"/>
            <p:cNvSpPr>
              <a:spLocks noChangeArrowheads="1"/>
            </p:cNvSpPr>
            <p:nvPr/>
          </p:nvSpPr>
          <p:spPr bwMode="auto">
            <a:xfrm>
              <a:off x="964207"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0" name="Rectangle 72"/>
            <p:cNvSpPr>
              <a:spLocks noChangeArrowheads="1"/>
            </p:cNvSpPr>
            <p:nvPr/>
          </p:nvSpPr>
          <p:spPr bwMode="auto">
            <a:xfrm>
              <a:off x="3043435"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1" name="Rectangle 73"/>
            <p:cNvSpPr>
              <a:spLocks noChangeArrowheads="1"/>
            </p:cNvSpPr>
            <p:nvPr/>
          </p:nvSpPr>
          <p:spPr bwMode="auto">
            <a:xfrm>
              <a:off x="5122663"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2" name="Rectangle 74"/>
            <p:cNvSpPr>
              <a:spLocks noChangeArrowheads="1"/>
            </p:cNvSpPr>
            <p:nvPr/>
          </p:nvSpPr>
          <p:spPr bwMode="auto">
            <a:xfrm>
              <a:off x="7201892"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3" name="Rectangle 75"/>
            <p:cNvSpPr>
              <a:spLocks noChangeArrowheads="1"/>
            </p:cNvSpPr>
            <p:nvPr/>
          </p:nvSpPr>
          <p:spPr bwMode="auto">
            <a:xfrm>
              <a:off x="4429588"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Y</a:t>
              </a:r>
            </a:p>
            <a:p>
              <a:pP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154" name="Rectangle 76"/>
            <p:cNvSpPr>
              <a:spLocks noChangeArrowheads="1"/>
            </p:cNvSpPr>
            <p:nvPr/>
          </p:nvSpPr>
          <p:spPr bwMode="auto">
            <a:xfrm>
              <a:off x="4171619"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T</a:t>
              </a:r>
            </a:p>
          </p:txBody>
        </p:sp>
        <p:sp>
          <p:nvSpPr>
            <p:cNvPr id="155" name="Rectangle 77"/>
            <p:cNvSpPr>
              <a:spLocks noChangeArrowheads="1"/>
            </p:cNvSpPr>
            <p:nvPr/>
          </p:nvSpPr>
          <p:spPr bwMode="auto">
            <a:xfrm>
              <a:off x="3893013"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P</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H</a:t>
              </a:r>
            </a:p>
          </p:txBody>
        </p:sp>
        <p:sp>
          <p:nvSpPr>
            <p:cNvPr id="156" name="Rectangle 78"/>
            <p:cNvSpPr>
              <a:spLocks noChangeArrowheads="1"/>
            </p:cNvSpPr>
            <p:nvPr/>
          </p:nvSpPr>
          <p:spPr bwMode="auto">
            <a:xfrm>
              <a:off x="3633324"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A</a:t>
              </a:r>
            </a:p>
            <a:p>
              <a:pPr defTabSz="762000" eaLnBrk="0" hangingPunct="0">
                <a:lnSpc>
                  <a:spcPct val="75000"/>
                </a:lnSpc>
              </a:pPr>
              <a:r>
                <a:rPr kumimoji="1" lang="en-US" altLang="zh-CN" sz="1600" b="1">
                  <a:solidFill>
                    <a:srgbClr val="000099"/>
                  </a:solidFill>
                  <a:latin typeface="+mn-lt"/>
                  <a:ea typeface="黑体" panose="02010609060101010101" pitchFamily="2" charset="-122"/>
                </a:rPr>
                <a:t>C</a:t>
              </a:r>
            </a:p>
            <a:p>
              <a:pPr defTabSz="762000" eaLnBrk="0" hangingPunct="0">
                <a:lnSpc>
                  <a:spcPct val="75000"/>
                </a:lnSpc>
              </a:pPr>
              <a:r>
                <a:rPr kumimoji="1" lang="en-US" altLang="zh-CN" sz="1600" b="1">
                  <a:solidFill>
                    <a:srgbClr val="000099"/>
                  </a:solidFill>
                  <a:latin typeface="+mn-lt"/>
                  <a:ea typeface="黑体" panose="02010609060101010101" pitchFamily="2" charset="-122"/>
                </a:rPr>
                <a:t>K</a:t>
              </a:r>
            </a:p>
          </p:txBody>
        </p:sp>
        <p:sp>
          <p:nvSpPr>
            <p:cNvPr id="157" name="Rectangle 79"/>
            <p:cNvSpPr>
              <a:spLocks noChangeArrowheads="1"/>
            </p:cNvSpPr>
            <p:nvPr/>
          </p:nvSpPr>
          <p:spPr bwMode="auto">
            <a:xfrm>
              <a:off x="3349559" y="2932865"/>
              <a:ext cx="343044"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U</a:t>
              </a:r>
            </a:p>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G</a:t>
              </a:r>
            </a:p>
          </p:txBody>
        </p:sp>
        <p:sp>
          <p:nvSpPr>
            <p:cNvPr id="158" name="Rectangle 80"/>
            <p:cNvSpPr>
              <a:spLocks noChangeArrowheads="1"/>
            </p:cNvSpPr>
            <p:nvPr/>
          </p:nvSpPr>
          <p:spPr bwMode="auto">
            <a:xfrm>
              <a:off x="365720" y="78539"/>
              <a:ext cx="8917507"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anose="02010609060101010101" pitchFamily="2" charset="-122"/>
                </a:rPr>
                <a:t>位 </a:t>
              </a:r>
              <a:r>
                <a:rPr kumimoji="1" lang="en-US" altLang="zh-CN" sz="2000" b="1" dirty="0">
                  <a:solidFill>
                    <a:srgbClr val="000099"/>
                  </a:solidFill>
                  <a:latin typeface="+mn-lt"/>
                  <a:ea typeface="黑体" panose="02010609060101010101" pitchFamily="2" charset="-122"/>
                </a:rPr>
                <a:t>0                         8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16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24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31</a:t>
              </a:r>
            </a:p>
          </p:txBody>
        </p:sp>
        <p:sp>
          <p:nvSpPr>
            <p:cNvPr id="159" name="Line 81"/>
            <p:cNvSpPr>
              <a:spLocks noChangeShapeType="1"/>
            </p:cNvSpPr>
            <p:nvPr/>
          </p:nvSpPr>
          <p:spPr bwMode="auto">
            <a:xfrm flipH="1">
              <a:off x="7026473" y="4309227"/>
              <a:ext cx="3440" cy="64293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0" name="Rectangle 83"/>
            <p:cNvSpPr>
              <a:spLocks noChangeArrowheads="1"/>
            </p:cNvSpPr>
            <p:nvPr/>
          </p:nvSpPr>
          <p:spPr bwMode="auto">
            <a:xfrm>
              <a:off x="7581966" y="4375902"/>
              <a:ext cx="135863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填    充</a:t>
              </a:r>
            </a:p>
          </p:txBody>
        </p:sp>
        <p:sp>
          <p:nvSpPr>
            <p:cNvPr id="161" name="Line 96"/>
            <p:cNvSpPr>
              <a:spLocks noChangeShapeType="1"/>
            </p:cNvSpPr>
            <p:nvPr/>
          </p:nvSpPr>
          <p:spPr bwMode="auto">
            <a:xfrm>
              <a:off x="9167753" y="788152"/>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2" name="Line 97"/>
            <p:cNvSpPr>
              <a:spLocks noChangeShapeType="1"/>
            </p:cNvSpPr>
            <p:nvPr/>
          </p:nvSpPr>
          <p:spPr bwMode="auto">
            <a:xfrm>
              <a:off x="9167753" y="4283827"/>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3" name="Line 98"/>
            <p:cNvSpPr>
              <a:spLocks noChangeShapeType="1"/>
            </p:cNvSpPr>
            <p:nvPr/>
          </p:nvSpPr>
          <p:spPr bwMode="auto">
            <a:xfrm>
              <a:off x="214869" y="826252"/>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4" name="Line 99"/>
            <p:cNvSpPr>
              <a:spLocks noChangeShapeType="1"/>
            </p:cNvSpPr>
            <p:nvPr/>
          </p:nvSpPr>
          <p:spPr bwMode="auto">
            <a:xfrm>
              <a:off x="230346" y="4926765"/>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515155" name="Rectangle 83"/>
          <p:cNvSpPr>
            <a:spLocks noChangeArrowheads="1"/>
          </p:cNvSpPr>
          <p:nvPr/>
        </p:nvSpPr>
        <p:spPr bwMode="auto">
          <a:xfrm>
            <a:off x="4955530" y="2927474"/>
            <a:ext cx="4173934" cy="717550"/>
          </a:xfrm>
          <a:prstGeom prst="rect">
            <a:avLst/>
          </a:prstGeom>
          <a:noFill/>
          <a:ln w="762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5155"/>
                                        </p:tgtEl>
                                        <p:attrNameLst>
                                          <p:attrName>style.visibility</p:attrName>
                                        </p:attrNameLst>
                                      </p:cBhvr>
                                      <p:to>
                                        <p:strVal val="visible"/>
                                      </p:to>
                                    </p:set>
                                  </p:childTnLst>
                                </p:cTn>
                              </p:par>
                            </p:childTnLst>
                          </p:cTn>
                        </p:par>
                        <p:par>
                          <p:cTn id="7" fill="hold">
                            <p:stCondLst>
                              <p:cond delay="0"/>
                            </p:stCondLst>
                            <p:childTnLst>
                              <p:par>
                                <p:cTn id="8" presetID="35" presetClass="emph" presetSubtype="0" repeatCount="3000" fill="hold" grpId="1" nodeType="afterEffect">
                                  <p:stCondLst>
                                    <p:cond delay="500"/>
                                  </p:stCondLst>
                                  <p:childTnLst>
                                    <p:anim calcmode="discrete" valueType="str">
                                      <p:cBhvr>
                                        <p:cTn id="9" dur="1000" fill="hold"/>
                                        <p:tgtEl>
                                          <p:spTgt spid="51515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155" grpId="0" animBg="1"/>
      <p:bldP spid="515155"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204" name="Text Box 84"/>
          <p:cNvSpPr txBox="1">
            <a:spLocks noChangeArrowheads="1"/>
          </p:cNvSpPr>
          <p:nvPr/>
        </p:nvSpPr>
        <p:spPr bwMode="auto">
          <a:xfrm>
            <a:off x="534738" y="5053014"/>
            <a:ext cx="894303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spAutoFit/>
          </a:bodyPr>
          <a:lstStyle>
            <a:lvl1pPr>
              <a:defRPr sz="2400" b="1">
                <a:solidFill>
                  <a:srgbClr val="000099"/>
                </a:solidFill>
                <a:latin typeface="+mn-lt"/>
                <a:ea typeface="黑体" panose="02010609060101010101" pitchFamily="2" charset="-122"/>
              </a:defRPr>
            </a:lvl1pPr>
            <a:lvl2pPr eaLnBrk="1" hangingPunct="1">
              <a:defRPr sz="4400">
                <a:solidFill>
                  <a:schemeClr val="tx2"/>
                </a:solidFill>
                <a:latin typeface="Times New Roman" panose="02020603050405020304" pitchFamily="18" charset="0"/>
              </a:defRPr>
            </a:lvl2pPr>
            <a:lvl3pPr eaLnBrk="1" hangingPunct="1">
              <a:defRPr sz="4400">
                <a:solidFill>
                  <a:schemeClr val="tx2"/>
                </a:solidFill>
                <a:latin typeface="Times New Roman" panose="02020603050405020304" pitchFamily="18" charset="0"/>
              </a:defRPr>
            </a:lvl3pPr>
            <a:lvl4pPr eaLnBrk="1" hangingPunct="1">
              <a:defRPr sz="4400">
                <a:solidFill>
                  <a:schemeClr val="tx2"/>
                </a:solidFill>
                <a:latin typeface="Times New Roman" panose="02020603050405020304" pitchFamily="18" charset="0"/>
              </a:defRPr>
            </a:lvl4pPr>
            <a:lvl5pPr eaLnBrk="1" hangingPunct="1">
              <a:defRPr sz="4400">
                <a:solidFill>
                  <a:schemeClr val="tx2"/>
                </a:solidFill>
                <a:latin typeface="Times New Roman" panose="02020603050405020304" pitchFamily="18" charset="0"/>
              </a:defRPr>
            </a:lvl5pPr>
            <a:lvl6pPr marL="457200" fontAlgn="base">
              <a:spcBef>
                <a:spcPct val="0"/>
              </a:spcBef>
              <a:spcAft>
                <a:spcPct val="0"/>
              </a:spcAft>
              <a:defRPr sz="4400">
                <a:solidFill>
                  <a:schemeClr val="tx2"/>
                </a:solidFill>
                <a:latin typeface="Times New Roman" panose="02020603050405020304" pitchFamily="18" charset="0"/>
              </a:defRPr>
            </a:lvl6pPr>
            <a:lvl7pPr marL="914400" fontAlgn="base">
              <a:spcBef>
                <a:spcPct val="0"/>
              </a:spcBef>
              <a:spcAft>
                <a:spcPct val="0"/>
              </a:spcAft>
              <a:defRPr sz="4400">
                <a:solidFill>
                  <a:schemeClr val="tx2"/>
                </a:solidFill>
                <a:latin typeface="Times New Roman" panose="02020603050405020304" pitchFamily="18" charset="0"/>
              </a:defRPr>
            </a:lvl7pPr>
            <a:lvl8pPr marL="1371600" fontAlgn="base">
              <a:spcBef>
                <a:spcPct val="0"/>
              </a:spcBef>
              <a:spcAft>
                <a:spcPct val="0"/>
              </a:spcAft>
              <a:defRPr sz="4400">
                <a:solidFill>
                  <a:schemeClr val="tx2"/>
                </a:solidFill>
                <a:latin typeface="Times New Roman" panose="02020603050405020304" pitchFamily="18" charset="0"/>
              </a:defRPr>
            </a:lvl8pPr>
            <a:lvl9pPr marL="1828800" fontAlgn="base">
              <a:spcBef>
                <a:spcPct val="0"/>
              </a:spcBef>
              <a:spcAft>
                <a:spcPct val="0"/>
              </a:spcAft>
              <a:defRPr sz="4400">
                <a:solidFill>
                  <a:schemeClr val="tx2"/>
                </a:solidFill>
                <a:latin typeface="Times New Roman" panose="02020603050405020304" pitchFamily="18" charset="0"/>
              </a:defRPr>
            </a:lvl9pPr>
          </a:lstStyle>
          <a:p>
            <a:r>
              <a:rPr lang="zh-CN" altLang="en-US" dirty="0"/>
              <a:t>检验和 </a:t>
            </a:r>
            <a:r>
              <a:rPr lang="en-US" altLang="zh-CN" dirty="0"/>
              <a:t>—— </a:t>
            </a:r>
            <a:r>
              <a:rPr lang="zh-CN" altLang="en-US" dirty="0"/>
              <a:t>占 </a:t>
            </a:r>
            <a:r>
              <a:rPr lang="en-US" altLang="zh-CN" dirty="0"/>
              <a:t>2 </a:t>
            </a:r>
            <a:r>
              <a:rPr lang="zh-CN" altLang="en-US" dirty="0"/>
              <a:t>字节。检验和字段检验的范围包括首部和数据这两部分。在计算检验和时，要在 </a:t>
            </a:r>
            <a:r>
              <a:rPr lang="en-US" altLang="zh-CN" dirty="0"/>
              <a:t>TCP </a:t>
            </a:r>
            <a:r>
              <a:rPr lang="zh-CN" altLang="en-US" dirty="0"/>
              <a:t>报文段的前面加上 </a:t>
            </a:r>
            <a:r>
              <a:rPr lang="en-US" altLang="zh-CN" dirty="0"/>
              <a:t>12 </a:t>
            </a:r>
            <a:r>
              <a:rPr lang="zh-CN" altLang="en-US" dirty="0"/>
              <a:t>字节的伪首部。</a:t>
            </a:r>
          </a:p>
        </p:txBody>
      </p:sp>
      <p:grpSp>
        <p:nvGrpSpPr>
          <p:cNvPr id="84" name="组合 83"/>
          <p:cNvGrpSpPr/>
          <p:nvPr/>
        </p:nvGrpSpPr>
        <p:grpSpPr>
          <a:xfrm>
            <a:off x="214869" y="78539"/>
            <a:ext cx="9852335" cy="4873626"/>
            <a:chOff x="214869" y="78539"/>
            <a:chExt cx="9852335" cy="4873626"/>
          </a:xfrm>
        </p:grpSpPr>
        <p:sp>
          <p:nvSpPr>
            <p:cNvPr id="85" name="Line 3"/>
            <p:cNvSpPr>
              <a:spLocks noChangeShapeType="1"/>
            </p:cNvSpPr>
            <p:nvPr/>
          </p:nvSpPr>
          <p:spPr bwMode="auto">
            <a:xfrm flipH="1">
              <a:off x="507233" y="815141"/>
              <a:ext cx="18917" cy="4122737"/>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6" name="Rectangle 4"/>
            <p:cNvSpPr>
              <a:spLocks noChangeArrowheads="1"/>
            </p:cNvSpPr>
            <p:nvPr/>
          </p:nvSpPr>
          <p:spPr bwMode="auto">
            <a:xfrm>
              <a:off x="277167" y="2060848"/>
              <a:ext cx="515142" cy="1716756"/>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lIns="90488" tIns="44450" rIns="90488" bIns="44450" anchor="ctr">
              <a:spAutoFit/>
            </a:bodyPr>
            <a:lstStyle/>
            <a:p>
              <a:pPr algn="ctr" defTabSz="762000" eaLnBrk="0" hangingPunct="0">
                <a:lnSpc>
                  <a:spcPct val="90000"/>
                </a:lnSpc>
              </a:pPr>
              <a:r>
                <a:rPr kumimoji="1" lang="en-US" altLang="zh-CN" sz="2400" b="1" dirty="0" smtClean="0">
                  <a:solidFill>
                    <a:srgbClr val="000099"/>
                  </a:solidFill>
                  <a:latin typeface="+mn-lt"/>
                  <a:ea typeface="黑体" panose="02010609060101010101" pitchFamily="2" charset="-122"/>
                </a:rPr>
                <a:t>TCP</a:t>
              </a:r>
              <a:r>
                <a:rPr kumimoji="1" lang="zh-CN" altLang="en-US" sz="2400" b="1" dirty="0" smtClean="0">
                  <a:solidFill>
                    <a:srgbClr val="000099"/>
                  </a:solidFill>
                  <a:latin typeface="+mn-lt"/>
                  <a:ea typeface="黑体" panose="02010609060101010101" pitchFamily="2" charset="-122"/>
                </a:rPr>
                <a:t>首部</a:t>
              </a:r>
              <a:endParaRPr kumimoji="1" lang="zh-CN" altLang="en-US" sz="2400" b="1" dirty="0">
                <a:solidFill>
                  <a:srgbClr val="000099"/>
                </a:solidFill>
                <a:latin typeface="+mn-lt"/>
                <a:ea typeface="黑体" panose="02010609060101010101" pitchFamily="2" charset="-122"/>
              </a:endParaRPr>
            </a:p>
          </p:txBody>
        </p:sp>
        <p:sp>
          <p:nvSpPr>
            <p:cNvPr id="87" name="Line 5"/>
            <p:cNvSpPr>
              <a:spLocks noChangeShapeType="1"/>
            </p:cNvSpPr>
            <p:nvPr/>
          </p:nvSpPr>
          <p:spPr bwMode="auto">
            <a:xfrm>
              <a:off x="9494513" y="805616"/>
              <a:ext cx="0" cy="3463925"/>
            </a:xfrm>
            <a:prstGeom prst="line">
              <a:avLst/>
            </a:prstGeom>
            <a:noFill/>
            <a:ln w="28575">
              <a:solidFill>
                <a:srgbClr val="0000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88" name="Rectangle 6"/>
            <p:cNvSpPr>
              <a:spLocks noChangeArrowheads="1"/>
            </p:cNvSpPr>
            <p:nvPr/>
          </p:nvSpPr>
          <p:spPr bwMode="auto">
            <a:xfrm>
              <a:off x="9129464" y="1883527"/>
              <a:ext cx="695704" cy="119776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90000"/>
                </a:lnSpc>
              </a:pPr>
              <a:r>
                <a:rPr kumimoji="1" lang="en-US" altLang="zh-CN" sz="2000" b="1" dirty="0">
                  <a:solidFill>
                    <a:srgbClr val="000099"/>
                  </a:solidFill>
                  <a:latin typeface="+mn-lt"/>
                  <a:ea typeface="黑体" panose="02010609060101010101" pitchFamily="2" charset="-122"/>
                </a:rPr>
                <a:t>20</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字节</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固定</a:t>
              </a:r>
            </a:p>
            <a:p>
              <a:pPr algn="ctr" defTabSz="762000" eaLnBrk="0" hangingPunct="0">
                <a:lnSpc>
                  <a:spcPct val="90000"/>
                </a:lnSpc>
              </a:pPr>
              <a:r>
                <a:rPr kumimoji="1" lang="zh-CN" altLang="en-US" sz="2000" b="1" dirty="0">
                  <a:solidFill>
                    <a:srgbClr val="000099"/>
                  </a:solidFill>
                  <a:latin typeface="+mn-lt"/>
                  <a:ea typeface="黑体" panose="02010609060101010101" pitchFamily="2" charset="-122"/>
                </a:rPr>
                <a:t>首部</a:t>
              </a:r>
            </a:p>
          </p:txBody>
        </p:sp>
        <p:sp>
          <p:nvSpPr>
            <p:cNvPr id="89" name="Rectangle 7"/>
            <p:cNvSpPr>
              <a:spLocks noChangeArrowheads="1"/>
            </p:cNvSpPr>
            <p:nvPr/>
          </p:nvSpPr>
          <p:spPr bwMode="auto">
            <a:xfrm>
              <a:off x="795668" y="811965"/>
              <a:ext cx="8327231" cy="4133850"/>
            </a:xfrm>
            <a:prstGeom prst="rect">
              <a:avLst/>
            </a:prstGeom>
            <a:solidFill>
              <a:srgbClr val="FFFFCC"/>
            </a:solidFill>
            <a:ln w="254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0" name="Line 10"/>
            <p:cNvSpPr>
              <a:spLocks noChangeShapeType="1"/>
            </p:cNvSpPr>
            <p:nvPr/>
          </p:nvSpPr>
          <p:spPr bwMode="auto">
            <a:xfrm>
              <a:off x="787069" y="1515227"/>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1" name="Line 11"/>
            <p:cNvSpPr>
              <a:spLocks noChangeShapeType="1"/>
            </p:cNvSpPr>
            <p:nvPr/>
          </p:nvSpPr>
          <p:spPr bwMode="auto">
            <a:xfrm>
              <a:off x="802546" y="2210552"/>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 name="Line 12"/>
            <p:cNvSpPr>
              <a:spLocks noChangeShapeType="1"/>
            </p:cNvSpPr>
            <p:nvPr/>
          </p:nvSpPr>
          <p:spPr bwMode="auto">
            <a:xfrm>
              <a:off x="787069" y="290429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3" name="Line 13"/>
            <p:cNvSpPr>
              <a:spLocks noChangeShapeType="1"/>
            </p:cNvSpPr>
            <p:nvPr/>
          </p:nvSpPr>
          <p:spPr bwMode="auto">
            <a:xfrm>
              <a:off x="787069" y="3596440"/>
              <a:ext cx="8340990"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4" name="Line 14"/>
            <p:cNvSpPr>
              <a:spLocks noChangeShapeType="1"/>
            </p:cNvSpPr>
            <p:nvPr/>
          </p:nvSpPr>
          <p:spPr bwMode="auto">
            <a:xfrm>
              <a:off x="802546" y="4291765"/>
              <a:ext cx="8325512"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5" name="Line 15"/>
            <p:cNvSpPr>
              <a:spLocks noChangeShapeType="1"/>
            </p:cNvSpPr>
            <p:nvPr/>
          </p:nvSpPr>
          <p:spPr bwMode="auto">
            <a:xfrm>
              <a:off x="4961003" y="819903"/>
              <a:ext cx="0" cy="7096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6" name="Rectangle 16"/>
            <p:cNvSpPr>
              <a:spLocks noChangeArrowheads="1"/>
            </p:cNvSpPr>
            <p:nvPr/>
          </p:nvSpPr>
          <p:spPr bwMode="auto">
            <a:xfrm>
              <a:off x="6261166" y="946902"/>
              <a:ext cx="1638270"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目  的  端  口</a:t>
              </a:r>
            </a:p>
          </p:txBody>
        </p:sp>
        <p:sp>
          <p:nvSpPr>
            <p:cNvPr id="97" name="Rectangle 17"/>
            <p:cNvSpPr>
              <a:spLocks noChangeArrowheads="1"/>
            </p:cNvSpPr>
            <p:nvPr/>
          </p:nvSpPr>
          <p:spPr bwMode="auto">
            <a:xfrm>
              <a:off x="962488" y="2869365"/>
              <a:ext cx="695704"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数据</a:t>
              </a:r>
            </a:p>
            <a:p>
              <a:pPr defTabSz="762000" eaLnBrk="0" hangingPunct="0"/>
              <a:r>
                <a:rPr kumimoji="1" lang="zh-CN" altLang="en-US" sz="2000" b="1">
                  <a:solidFill>
                    <a:srgbClr val="000099"/>
                  </a:solidFill>
                  <a:latin typeface="+mn-lt"/>
                  <a:ea typeface="黑体" panose="02010609060101010101" pitchFamily="2" charset="-122"/>
                </a:rPr>
                <a:t>偏移</a:t>
              </a:r>
            </a:p>
          </p:txBody>
        </p:sp>
        <p:sp>
          <p:nvSpPr>
            <p:cNvPr id="98" name="Rectangle 18"/>
            <p:cNvSpPr>
              <a:spLocks noChangeArrowheads="1"/>
            </p:cNvSpPr>
            <p:nvPr/>
          </p:nvSpPr>
          <p:spPr bwMode="auto">
            <a:xfrm>
              <a:off x="2131946" y="3734552"/>
              <a:ext cx="138018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检   验   和</a:t>
              </a:r>
            </a:p>
          </p:txBody>
        </p:sp>
        <p:sp>
          <p:nvSpPr>
            <p:cNvPr id="99" name="Rectangle 19"/>
            <p:cNvSpPr>
              <a:spLocks noChangeArrowheads="1"/>
            </p:cNvSpPr>
            <p:nvPr/>
          </p:nvSpPr>
          <p:spPr bwMode="auto">
            <a:xfrm>
              <a:off x="2350359" y="4375902"/>
              <a:ext cx="346538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选    项    （长  度  可  变）</a:t>
              </a:r>
            </a:p>
          </p:txBody>
        </p:sp>
        <p:sp>
          <p:nvSpPr>
            <p:cNvPr id="100" name="Rectangle 20"/>
            <p:cNvSpPr>
              <a:spLocks noChangeArrowheads="1"/>
            </p:cNvSpPr>
            <p:nvPr/>
          </p:nvSpPr>
          <p:spPr bwMode="auto">
            <a:xfrm>
              <a:off x="2255771" y="946902"/>
              <a:ext cx="123912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源  端  口</a:t>
              </a:r>
            </a:p>
          </p:txBody>
        </p:sp>
        <p:sp>
          <p:nvSpPr>
            <p:cNvPr id="101" name="Rectangle 21"/>
            <p:cNvSpPr>
              <a:spLocks noChangeArrowheads="1"/>
            </p:cNvSpPr>
            <p:nvPr/>
          </p:nvSpPr>
          <p:spPr bwMode="auto">
            <a:xfrm>
              <a:off x="4479461" y="1634290"/>
              <a:ext cx="1496219"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序   号</a:t>
              </a:r>
            </a:p>
          </p:txBody>
        </p:sp>
        <p:sp>
          <p:nvSpPr>
            <p:cNvPr id="102" name="Line 22"/>
            <p:cNvSpPr>
              <a:spLocks noChangeShapeType="1"/>
            </p:cNvSpPr>
            <p:nvPr/>
          </p:nvSpPr>
          <p:spPr bwMode="auto">
            <a:xfrm>
              <a:off x="4967882" y="2913815"/>
              <a:ext cx="0" cy="1370012"/>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3" name="Rectangle 23"/>
            <p:cNvSpPr>
              <a:spLocks noChangeArrowheads="1"/>
            </p:cNvSpPr>
            <p:nvPr/>
          </p:nvSpPr>
          <p:spPr bwMode="auto">
            <a:xfrm>
              <a:off x="6087467" y="3734552"/>
              <a:ext cx="184986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紧   急   指   针</a:t>
              </a:r>
            </a:p>
          </p:txBody>
        </p:sp>
        <p:sp>
          <p:nvSpPr>
            <p:cNvPr id="104" name="Rectangle 24"/>
            <p:cNvSpPr>
              <a:spLocks noChangeArrowheads="1"/>
            </p:cNvSpPr>
            <p:nvPr/>
          </p:nvSpPr>
          <p:spPr bwMode="auto">
            <a:xfrm>
              <a:off x="6574168" y="3015415"/>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窗   口</a:t>
              </a:r>
            </a:p>
          </p:txBody>
        </p:sp>
        <p:sp>
          <p:nvSpPr>
            <p:cNvPr id="105" name="Rectangle 25"/>
            <p:cNvSpPr>
              <a:spLocks noChangeArrowheads="1"/>
            </p:cNvSpPr>
            <p:nvPr/>
          </p:nvSpPr>
          <p:spPr bwMode="auto">
            <a:xfrm>
              <a:off x="4214613" y="2358190"/>
              <a:ext cx="199495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确    认    号</a:t>
              </a:r>
            </a:p>
          </p:txBody>
        </p:sp>
        <p:sp>
          <p:nvSpPr>
            <p:cNvPr id="106" name="Line 26"/>
            <p:cNvSpPr>
              <a:spLocks noChangeShapeType="1"/>
            </p:cNvSpPr>
            <p:nvPr/>
          </p:nvSpPr>
          <p:spPr bwMode="auto">
            <a:xfrm>
              <a:off x="1832702"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7" name="Line 27"/>
            <p:cNvSpPr>
              <a:spLocks noChangeShapeType="1"/>
            </p:cNvSpPr>
            <p:nvPr/>
          </p:nvSpPr>
          <p:spPr bwMode="auto">
            <a:xfrm>
              <a:off x="3920529" y="2905878"/>
              <a:ext cx="0" cy="684213"/>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8" name="Line 28"/>
            <p:cNvSpPr>
              <a:spLocks noChangeShapeType="1"/>
            </p:cNvSpPr>
            <p:nvPr/>
          </p:nvSpPr>
          <p:spPr bwMode="auto">
            <a:xfrm>
              <a:off x="3385673" y="2913815"/>
              <a:ext cx="0" cy="6921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09" name="Line 29"/>
            <p:cNvSpPr>
              <a:spLocks noChangeShapeType="1"/>
            </p:cNvSpPr>
            <p:nvPr/>
          </p:nvSpPr>
          <p:spPr bwMode="auto">
            <a:xfrm>
              <a:off x="3650521"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0" name="Line 30"/>
            <p:cNvSpPr>
              <a:spLocks noChangeShapeType="1"/>
            </p:cNvSpPr>
            <p:nvPr/>
          </p:nvSpPr>
          <p:spPr bwMode="auto">
            <a:xfrm>
              <a:off x="4441626"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1" name="Line 31"/>
            <p:cNvSpPr>
              <a:spLocks noChangeShapeType="1"/>
            </p:cNvSpPr>
            <p:nvPr/>
          </p:nvSpPr>
          <p:spPr bwMode="auto">
            <a:xfrm>
              <a:off x="4180217"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2" name="Line 32"/>
            <p:cNvSpPr>
              <a:spLocks noChangeShapeType="1"/>
            </p:cNvSpPr>
            <p:nvPr/>
          </p:nvSpPr>
          <p:spPr bwMode="auto">
            <a:xfrm>
              <a:off x="4706473" y="2913816"/>
              <a:ext cx="0" cy="6810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3" name="Rectangle 33"/>
            <p:cNvSpPr>
              <a:spLocks noChangeArrowheads="1"/>
            </p:cNvSpPr>
            <p:nvPr/>
          </p:nvSpPr>
          <p:spPr bwMode="auto">
            <a:xfrm>
              <a:off x="2157743" y="3029702"/>
              <a:ext cx="91050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保   留</a:t>
              </a:r>
            </a:p>
          </p:txBody>
        </p:sp>
        <p:sp>
          <p:nvSpPr>
            <p:cNvPr id="114" name="Rectangle 34"/>
            <p:cNvSpPr>
              <a:spLocks noChangeArrowheads="1"/>
            </p:cNvSpPr>
            <p:nvPr/>
          </p:nvSpPr>
          <p:spPr bwMode="auto">
            <a:xfrm>
              <a:off x="4689265" y="2932865"/>
              <a:ext cx="330221"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lnSpc>
                  <a:spcPct val="75000"/>
                </a:lnSpc>
              </a:pPr>
              <a:r>
                <a:rPr kumimoji="1" lang="en-US" altLang="zh-CN" sz="1600" b="1">
                  <a:solidFill>
                    <a:srgbClr val="000099"/>
                  </a:solidFill>
                  <a:latin typeface="+mn-lt"/>
                  <a:ea typeface="黑体" panose="02010609060101010101" pitchFamily="2" charset="-122"/>
                </a:rPr>
                <a:t>F</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I</a:t>
              </a:r>
            </a:p>
            <a:p>
              <a:pPr algn="ct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115" name="Line 37"/>
            <p:cNvSpPr>
              <a:spLocks noChangeShapeType="1"/>
            </p:cNvSpPr>
            <p:nvPr/>
          </p:nvSpPr>
          <p:spPr bwMode="auto">
            <a:xfrm>
              <a:off x="792228" y="654802"/>
              <a:ext cx="8315193" cy="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6" name="Line 38"/>
            <p:cNvSpPr>
              <a:spLocks noChangeShapeType="1"/>
            </p:cNvSpPr>
            <p:nvPr/>
          </p:nvSpPr>
          <p:spPr bwMode="auto">
            <a:xfrm>
              <a:off x="792228"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7" name="Line 39"/>
            <p:cNvSpPr>
              <a:spLocks noChangeShapeType="1"/>
            </p:cNvSpPr>
            <p:nvPr/>
          </p:nvSpPr>
          <p:spPr bwMode="auto">
            <a:xfrm>
              <a:off x="105191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8" name="Line 40"/>
            <p:cNvSpPr>
              <a:spLocks noChangeShapeType="1"/>
            </p:cNvSpPr>
            <p:nvPr/>
          </p:nvSpPr>
          <p:spPr bwMode="auto">
            <a:xfrm>
              <a:off x="131160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19" name="Line 41"/>
            <p:cNvSpPr>
              <a:spLocks noChangeShapeType="1"/>
            </p:cNvSpPr>
            <p:nvPr/>
          </p:nvSpPr>
          <p:spPr bwMode="auto">
            <a:xfrm>
              <a:off x="157129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0" name="Line 42"/>
            <p:cNvSpPr>
              <a:spLocks noChangeShapeType="1"/>
            </p:cNvSpPr>
            <p:nvPr/>
          </p:nvSpPr>
          <p:spPr bwMode="auto">
            <a:xfrm>
              <a:off x="183270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1" name="Line 43"/>
            <p:cNvSpPr>
              <a:spLocks noChangeShapeType="1"/>
            </p:cNvSpPr>
            <p:nvPr/>
          </p:nvSpPr>
          <p:spPr bwMode="auto">
            <a:xfrm>
              <a:off x="20923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2" name="Line 44"/>
            <p:cNvSpPr>
              <a:spLocks noChangeShapeType="1"/>
            </p:cNvSpPr>
            <p:nvPr/>
          </p:nvSpPr>
          <p:spPr bwMode="auto">
            <a:xfrm>
              <a:off x="235035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3" name="Line 45"/>
            <p:cNvSpPr>
              <a:spLocks noChangeShapeType="1"/>
            </p:cNvSpPr>
            <p:nvPr/>
          </p:nvSpPr>
          <p:spPr bwMode="auto">
            <a:xfrm>
              <a:off x="261004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4" name="Line 46"/>
            <p:cNvSpPr>
              <a:spLocks noChangeShapeType="1"/>
            </p:cNvSpPr>
            <p:nvPr/>
          </p:nvSpPr>
          <p:spPr bwMode="auto">
            <a:xfrm>
              <a:off x="2871456"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5" name="Line 47"/>
            <p:cNvSpPr>
              <a:spLocks noChangeShapeType="1"/>
            </p:cNvSpPr>
            <p:nvPr/>
          </p:nvSpPr>
          <p:spPr bwMode="auto">
            <a:xfrm>
              <a:off x="31311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6" name="Line 48"/>
            <p:cNvSpPr>
              <a:spLocks noChangeShapeType="1"/>
            </p:cNvSpPr>
            <p:nvPr/>
          </p:nvSpPr>
          <p:spPr bwMode="auto">
            <a:xfrm>
              <a:off x="339083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7" name="Line 49"/>
            <p:cNvSpPr>
              <a:spLocks noChangeShapeType="1"/>
            </p:cNvSpPr>
            <p:nvPr/>
          </p:nvSpPr>
          <p:spPr bwMode="auto">
            <a:xfrm>
              <a:off x="365052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8" name="Line 50"/>
            <p:cNvSpPr>
              <a:spLocks noChangeShapeType="1"/>
            </p:cNvSpPr>
            <p:nvPr/>
          </p:nvSpPr>
          <p:spPr bwMode="auto">
            <a:xfrm>
              <a:off x="391193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29" name="Line 51"/>
            <p:cNvSpPr>
              <a:spLocks noChangeShapeType="1"/>
            </p:cNvSpPr>
            <p:nvPr/>
          </p:nvSpPr>
          <p:spPr bwMode="auto">
            <a:xfrm>
              <a:off x="4171619"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0" name="Line 52"/>
            <p:cNvSpPr>
              <a:spLocks noChangeShapeType="1"/>
            </p:cNvSpPr>
            <p:nvPr/>
          </p:nvSpPr>
          <p:spPr bwMode="auto">
            <a:xfrm>
              <a:off x="442958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1" name="Line 53"/>
            <p:cNvSpPr>
              <a:spLocks noChangeShapeType="1"/>
            </p:cNvSpPr>
            <p:nvPr/>
          </p:nvSpPr>
          <p:spPr bwMode="auto">
            <a:xfrm>
              <a:off x="468927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2" name="Line 54"/>
            <p:cNvSpPr>
              <a:spLocks noChangeShapeType="1"/>
            </p:cNvSpPr>
            <p:nvPr/>
          </p:nvSpPr>
          <p:spPr bwMode="auto">
            <a:xfrm>
              <a:off x="4948965"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3" name="Line 55"/>
            <p:cNvSpPr>
              <a:spLocks noChangeShapeType="1"/>
            </p:cNvSpPr>
            <p:nvPr/>
          </p:nvSpPr>
          <p:spPr bwMode="auto">
            <a:xfrm>
              <a:off x="5210373"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4" name="Line 56"/>
            <p:cNvSpPr>
              <a:spLocks noChangeShapeType="1"/>
            </p:cNvSpPr>
            <p:nvPr/>
          </p:nvSpPr>
          <p:spPr bwMode="auto">
            <a:xfrm>
              <a:off x="547006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5" name="Line 57"/>
            <p:cNvSpPr>
              <a:spLocks noChangeShapeType="1"/>
            </p:cNvSpPr>
            <p:nvPr/>
          </p:nvSpPr>
          <p:spPr bwMode="auto">
            <a:xfrm>
              <a:off x="572975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6" name="Line 58"/>
            <p:cNvSpPr>
              <a:spLocks noChangeShapeType="1"/>
            </p:cNvSpPr>
            <p:nvPr/>
          </p:nvSpPr>
          <p:spPr bwMode="auto">
            <a:xfrm>
              <a:off x="598943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7" name="Line 59"/>
            <p:cNvSpPr>
              <a:spLocks noChangeShapeType="1"/>
            </p:cNvSpPr>
            <p:nvPr/>
          </p:nvSpPr>
          <p:spPr bwMode="auto">
            <a:xfrm>
              <a:off x="6250846"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8" name="Line 60"/>
            <p:cNvSpPr>
              <a:spLocks noChangeShapeType="1"/>
            </p:cNvSpPr>
            <p:nvPr/>
          </p:nvSpPr>
          <p:spPr bwMode="auto">
            <a:xfrm>
              <a:off x="650881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39" name="Line 61"/>
            <p:cNvSpPr>
              <a:spLocks noChangeShapeType="1"/>
            </p:cNvSpPr>
            <p:nvPr/>
          </p:nvSpPr>
          <p:spPr bwMode="auto">
            <a:xfrm>
              <a:off x="676850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0" name="Line 62"/>
            <p:cNvSpPr>
              <a:spLocks noChangeShapeType="1"/>
            </p:cNvSpPr>
            <p:nvPr/>
          </p:nvSpPr>
          <p:spPr bwMode="auto">
            <a:xfrm>
              <a:off x="7028192"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1" name="Line 63"/>
            <p:cNvSpPr>
              <a:spLocks noChangeShapeType="1"/>
            </p:cNvSpPr>
            <p:nvPr/>
          </p:nvSpPr>
          <p:spPr bwMode="auto">
            <a:xfrm>
              <a:off x="7287881"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2" name="Line 64"/>
            <p:cNvSpPr>
              <a:spLocks noChangeShapeType="1"/>
            </p:cNvSpPr>
            <p:nvPr/>
          </p:nvSpPr>
          <p:spPr bwMode="auto">
            <a:xfrm>
              <a:off x="7549290"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3" name="Line 65"/>
            <p:cNvSpPr>
              <a:spLocks noChangeShapeType="1"/>
            </p:cNvSpPr>
            <p:nvPr/>
          </p:nvSpPr>
          <p:spPr bwMode="auto">
            <a:xfrm>
              <a:off x="7808978"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4" name="Line 66"/>
            <p:cNvSpPr>
              <a:spLocks noChangeShapeType="1"/>
            </p:cNvSpPr>
            <p:nvPr/>
          </p:nvSpPr>
          <p:spPr bwMode="auto">
            <a:xfrm>
              <a:off x="8068667"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5" name="Line 67"/>
            <p:cNvSpPr>
              <a:spLocks noChangeShapeType="1"/>
            </p:cNvSpPr>
            <p:nvPr/>
          </p:nvSpPr>
          <p:spPr bwMode="auto">
            <a:xfrm>
              <a:off x="8328355"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6" name="Line 68"/>
            <p:cNvSpPr>
              <a:spLocks noChangeShapeType="1"/>
            </p:cNvSpPr>
            <p:nvPr/>
          </p:nvSpPr>
          <p:spPr bwMode="auto">
            <a:xfrm>
              <a:off x="8588044"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7" name="Line 69"/>
            <p:cNvSpPr>
              <a:spLocks noChangeShapeType="1"/>
            </p:cNvSpPr>
            <p:nvPr/>
          </p:nvSpPr>
          <p:spPr bwMode="auto">
            <a:xfrm>
              <a:off x="8847732" y="356352"/>
              <a:ext cx="0" cy="298450"/>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8" name="Line 70"/>
            <p:cNvSpPr>
              <a:spLocks noChangeShapeType="1"/>
            </p:cNvSpPr>
            <p:nvPr/>
          </p:nvSpPr>
          <p:spPr bwMode="auto">
            <a:xfrm>
              <a:off x="9107421" y="456365"/>
              <a:ext cx="0" cy="198437"/>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49" name="Rectangle 71"/>
            <p:cNvSpPr>
              <a:spLocks noChangeArrowheads="1"/>
            </p:cNvSpPr>
            <p:nvPr/>
          </p:nvSpPr>
          <p:spPr bwMode="auto">
            <a:xfrm>
              <a:off x="964207"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0" name="Rectangle 72"/>
            <p:cNvSpPr>
              <a:spLocks noChangeArrowheads="1"/>
            </p:cNvSpPr>
            <p:nvPr/>
          </p:nvSpPr>
          <p:spPr bwMode="auto">
            <a:xfrm>
              <a:off x="3043435"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1" name="Rectangle 73"/>
            <p:cNvSpPr>
              <a:spLocks noChangeArrowheads="1"/>
            </p:cNvSpPr>
            <p:nvPr/>
          </p:nvSpPr>
          <p:spPr bwMode="auto">
            <a:xfrm>
              <a:off x="5122663"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2" name="Rectangle 74"/>
            <p:cNvSpPr>
              <a:spLocks noChangeArrowheads="1"/>
            </p:cNvSpPr>
            <p:nvPr/>
          </p:nvSpPr>
          <p:spPr bwMode="auto">
            <a:xfrm>
              <a:off x="7201892" y="256341"/>
              <a:ext cx="1733550" cy="300037"/>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153" name="Rectangle 75"/>
            <p:cNvSpPr>
              <a:spLocks noChangeArrowheads="1"/>
            </p:cNvSpPr>
            <p:nvPr/>
          </p:nvSpPr>
          <p:spPr bwMode="auto">
            <a:xfrm>
              <a:off x="4429588"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Y</a:t>
              </a:r>
            </a:p>
            <a:p>
              <a:pPr defTabSz="762000" eaLnBrk="0" hangingPunct="0">
                <a:lnSpc>
                  <a:spcPct val="75000"/>
                </a:lnSpc>
              </a:pPr>
              <a:r>
                <a:rPr kumimoji="1" lang="en-US" altLang="zh-CN" sz="1600" b="1">
                  <a:solidFill>
                    <a:srgbClr val="000099"/>
                  </a:solidFill>
                  <a:latin typeface="+mn-lt"/>
                  <a:ea typeface="黑体" panose="02010609060101010101" pitchFamily="2" charset="-122"/>
                </a:rPr>
                <a:t>N</a:t>
              </a:r>
            </a:p>
          </p:txBody>
        </p:sp>
        <p:sp>
          <p:nvSpPr>
            <p:cNvPr id="154" name="Rectangle 76"/>
            <p:cNvSpPr>
              <a:spLocks noChangeArrowheads="1"/>
            </p:cNvSpPr>
            <p:nvPr/>
          </p:nvSpPr>
          <p:spPr bwMode="auto">
            <a:xfrm>
              <a:off x="4171619"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T</a:t>
              </a:r>
            </a:p>
          </p:txBody>
        </p:sp>
        <p:sp>
          <p:nvSpPr>
            <p:cNvPr id="155" name="Rectangle 77"/>
            <p:cNvSpPr>
              <a:spLocks noChangeArrowheads="1"/>
            </p:cNvSpPr>
            <p:nvPr/>
          </p:nvSpPr>
          <p:spPr bwMode="auto">
            <a:xfrm>
              <a:off x="3893013"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P</a:t>
              </a:r>
            </a:p>
            <a:p>
              <a:pPr defTabSz="762000" eaLnBrk="0" hangingPunct="0">
                <a:lnSpc>
                  <a:spcPct val="75000"/>
                </a:lnSpc>
              </a:pPr>
              <a:r>
                <a:rPr kumimoji="1" lang="en-US" altLang="zh-CN" sz="1600" b="1">
                  <a:solidFill>
                    <a:srgbClr val="000099"/>
                  </a:solidFill>
                  <a:latin typeface="+mn-lt"/>
                  <a:ea typeface="黑体" panose="02010609060101010101" pitchFamily="2" charset="-122"/>
                </a:rPr>
                <a:t>S</a:t>
              </a:r>
            </a:p>
            <a:p>
              <a:pPr defTabSz="762000" eaLnBrk="0" hangingPunct="0">
                <a:lnSpc>
                  <a:spcPct val="75000"/>
                </a:lnSpc>
              </a:pPr>
              <a:r>
                <a:rPr kumimoji="1" lang="en-US" altLang="zh-CN" sz="1600" b="1">
                  <a:solidFill>
                    <a:srgbClr val="000099"/>
                  </a:solidFill>
                  <a:latin typeface="+mn-lt"/>
                  <a:ea typeface="黑体" panose="02010609060101010101" pitchFamily="2" charset="-122"/>
                </a:rPr>
                <a:t>H</a:t>
              </a:r>
            </a:p>
          </p:txBody>
        </p:sp>
        <p:sp>
          <p:nvSpPr>
            <p:cNvPr id="156" name="Rectangle 78"/>
            <p:cNvSpPr>
              <a:spLocks noChangeArrowheads="1"/>
            </p:cNvSpPr>
            <p:nvPr/>
          </p:nvSpPr>
          <p:spPr bwMode="auto">
            <a:xfrm>
              <a:off x="3633324" y="2932865"/>
              <a:ext cx="330220"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A</a:t>
              </a:r>
            </a:p>
            <a:p>
              <a:pPr defTabSz="762000" eaLnBrk="0" hangingPunct="0">
                <a:lnSpc>
                  <a:spcPct val="75000"/>
                </a:lnSpc>
              </a:pPr>
              <a:r>
                <a:rPr kumimoji="1" lang="en-US" altLang="zh-CN" sz="1600" b="1">
                  <a:solidFill>
                    <a:srgbClr val="000099"/>
                  </a:solidFill>
                  <a:latin typeface="+mn-lt"/>
                  <a:ea typeface="黑体" panose="02010609060101010101" pitchFamily="2" charset="-122"/>
                </a:rPr>
                <a:t>C</a:t>
              </a:r>
            </a:p>
            <a:p>
              <a:pPr defTabSz="762000" eaLnBrk="0" hangingPunct="0">
                <a:lnSpc>
                  <a:spcPct val="75000"/>
                </a:lnSpc>
              </a:pPr>
              <a:r>
                <a:rPr kumimoji="1" lang="en-US" altLang="zh-CN" sz="1600" b="1">
                  <a:solidFill>
                    <a:srgbClr val="000099"/>
                  </a:solidFill>
                  <a:latin typeface="+mn-lt"/>
                  <a:ea typeface="黑体" panose="02010609060101010101" pitchFamily="2" charset="-122"/>
                </a:rPr>
                <a:t>K</a:t>
              </a:r>
            </a:p>
          </p:txBody>
        </p:sp>
        <p:sp>
          <p:nvSpPr>
            <p:cNvPr id="157" name="Rectangle 79"/>
            <p:cNvSpPr>
              <a:spLocks noChangeArrowheads="1"/>
            </p:cNvSpPr>
            <p:nvPr/>
          </p:nvSpPr>
          <p:spPr bwMode="auto">
            <a:xfrm>
              <a:off x="3349559" y="2932865"/>
              <a:ext cx="343044" cy="643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75000"/>
                </a:lnSpc>
              </a:pPr>
              <a:r>
                <a:rPr kumimoji="1" lang="en-US" altLang="zh-CN" sz="1600" b="1">
                  <a:solidFill>
                    <a:srgbClr val="000099"/>
                  </a:solidFill>
                  <a:latin typeface="+mn-lt"/>
                  <a:ea typeface="黑体" panose="02010609060101010101" pitchFamily="2" charset="-122"/>
                </a:rPr>
                <a:t>U</a:t>
              </a:r>
            </a:p>
            <a:p>
              <a:pPr defTabSz="762000" eaLnBrk="0" hangingPunct="0">
                <a:lnSpc>
                  <a:spcPct val="75000"/>
                </a:lnSpc>
              </a:pPr>
              <a:r>
                <a:rPr kumimoji="1" lang="en-US" altLang="zh-CN" sz="1600" b="1">
                  <a:solidFill>
                    <a:srgbClr val="000099"/>
                  </a:solidFill>
                  <a:latin typeface="+mn-lt"/>
                  <a:ea typeface="黑体" panose="02010609060101010101" pitchFamily="2" charset="-122"/>
                </a:rPr>
                <a:t>R</a:t>
              </a:r>
            </a:p>
            <a:p>
              <a:pPr defTabSz="762000" eaLnBrk="0" hangingPunct="0">
                <a:lnSpc>
                  <a:spcPct val="75000"/>
                </a:lnSpc>
              </a:pPr>
              <a:r>
                <a:rPr kumimoji="1" lang="en-US" altLang="zh-CN" sz="1600" b="1">
                  <a:solidFill>
                    <a:srgbClr val="000099"/>
                  </a:solidFill>
                  <a:latin typeface="+mn-lt"/>
                  <a:ea typeface="黑体" panose="02010609060101010101" pitchFamily="2" charset="-122"/>
                </a:rPr>
                <a:t>G</a:t>
              </a:r>
            </a:p>
          </p:txBody>
        </p:sp>
        <p:sp>
          <p:nvSpPr>
            <p:cNvPr id="158" name="Rectangle 80"/>
            <p:cNvSpPr>
              <a:spLocks noChangeArrowheads="1"/>
            </p:cNvSpPr>
            <p:nvPr/>
          </p:nvSpPr>
          <p:spPr bwMode="auto">
            <a:xfrm>
              <a:off x="365720" y="78539"/>
              <a:ext cx="8917507"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000" b="1" dirty="0">
                  <a:solidFill>
                    <a:srgbClr val="000099"/>
                  </a:solidFill>
                  <a:latin typeface="+mn-lt"/>
                  <a:ea typeface="黑体" panose="02010609060101010101" pitchFamily="2" charset="-122"/>
                </a:rPr>
                <a:t>位 </a:t>
              </a:r>
              <a:r>
                <a:rPr kumimoji="1" lang="en-US" altLang="zh-CN" sz="2000" b="1" dirty="0">
                  <a:solidFill>
                    <a:srgbClr val="000099"/>
                  </a:solidFill>
                  <a:latin typeface="+mn-lt"/>
                  <a:ea typeface="黑体" panose="02010609060101010101" pitchFamily="2" charset="-122"/>
                </a:rPr>
                <a:t>0                         8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16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24                  </a:t>
              </a:r>
              <a:r>
                <a:rPr kumimoji="1" lang="en-US" altLang="zh-CN" sz="2000" b="1" dirty="0" smtClean="0">
                  <a:solidFill>
                    <a:srgbClr val="000099"/>
                  </a:solidFill>
                  <a:latin typeface="+mn-lt"/>
                  <a:ea typeface="黑体" panose="02010609060101010101" pitchFamily="2" charset="-122"/>
                </a:rPr>
                <a:t>        </a:t>
              </a:r>
              <a:r>
                <a:rPr kumimoji="1" lang="en-US" altLang="zh-CN" sz="2000" b="1" dirty="0">
                  <a:solidFill>
                    <a:srgbClr val="000099"/>
                  </a:solidFill>
                  <a:latin typeface="+mn-lt"/>
                  <a:ea typeface="黑体" panose="02010609060101010101" pitchFamily="2" charset="-122"/>
                </a:rPr>
                <a:t>31</a:t>
              </a:r>
            </a:p>
          </p:txBody>
        </p:sp>
        <p:sp>
          <p:nvSpPr>
            <p:cNvPr id="159" name="Line 81"/>
            <p:cNvSpPr>
              <a:spLocks noChangeShapeType="1"/>
            </p:cNvSpPr>
            <p:nvPr/>
          </p:nvSpPr>
          <p:spPr bwMode="auto">
            <a:xfrm flipH="1">
              <a:off x="7026473" y="4309227"/>
              <a:ext cx="3440" cy="64293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0" name="Rectangle 83"/>
            <p:cNvSpPr>
              <a:spLocks noChangeArrowheads="1"/>
            </p:cNvSpPr>
            <p:nvPr/>
          </p:nvSpPr>
          <p:spPr bwMode="auto">
            <a:xfrm>
              <a:off x="7581966" y="4375902"/>
              <a:ext cx="135863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sz="2000" b="1">
                  <a:solidFill>
                    <a:srgbClr val="000099"/>
                  </a:solidFill>
                  <a:latin typeface="+mn-lt"/>
                  <a:ea typeface="黑体" panose="02010609060101010101" pitchFamily="2" charset="-122"/>
                </a:rPr>
                <a:t>填    充</a:t>
              </a:r>
            </a:p>
          </p:txBody>
        </p:sp>
        <p:sp>
          <p:nvSpPr>
            <p:cNvPr id="161" name="Line 96"/>
            <p:cNvSpPr>
              <a:spLocks noChangeShapeType="1"/>
            </p:cNvSpPr>
            <p:nvPr/>
          </p:nvSpPr>
          <p:spPr bwMode="auto">
            <a:xfrm>
              <a:off x="9167753" y="788152"/>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2" name="Line 97"/>
            <p:cNvSpPr>
              <a:spLocks noChangeShapeType="1"/>
            </p:cNvSpPr>
            <p:nvPr/>
          </p:nvSpPr>
          <p:spPr bwMode="auto">
            <a:xfrm>
              <a:off x="9167753" y="4283827"/>
              <a:ext cx="899451"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3" name="Line 98"/>
            <p:cNvSpPr>
              <a:spLocks noChangeShapeType="1"/>
            </p:cNvSpPr>
            <p:nvPr/>
          </p:nvSpPr>
          <p:spPr bwMode="auto">
            <a:xfrm>
              <a:off x="214869" y="826252"/>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164" name="Line 99"/>
            <p:cNvSpPr>
              <a:spLocks noChangeShapeType="1"/>
            </p:cNvSpPr>
            <p:nvPr/>
          </p:nvSpPr>
          <p:spPr bwMode="auto">
            <a:xfrm>
              <a:off x="230346" y="4926765"/>
              <a:ext cx="574410" cy="0"/>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grpSp>
      <p:sp>
        <p:nvSpPr>
          <p:cNvPr id="517202" name="Rectangle 82"/>
          <p:cNvSpPr>
            <a:spLocks noChangeArrowheads="1"/>
          </p:cNvSpPr>
          <p:nvPr/>
        </p:nvSpPr>
        <p:spPr bwMode="auto">
          <a:xfrm>
            <a:off x="779065" y="3575546"/>
            <a:ext cx="4173935" cy="717550"/>
          </a:xfrm>
          <a:prstGeom prst="rect">
            <a:avLst/>
          </a:prstGeom>
          <a:noFill/>
          <a:ln w="762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7202"/>
                                        </p:tgtEl>
                                        <p:attrNameLst>
                                          <p:attrName>style.visibility</p:attrName>
                                        </p:attrNameLst>
                                      </p:cBhvr>
                                      <p:to>
                                        <p:strVal val="visible"/>
                                      </p:to>
                                    </p:set>
                                  </p:childTnLst>
                                </p:cTn>
                              </p:par>
                            </p:childTnLst>
                          </p:cTn>
                        </p:par>
                        <p:par>
                          <p:cTn id="7" fill="hold">
                            <p:stCondLst>
                              <p:cond delay="0"/>
                            </p:stCondLst>
                            <p:childTnLst>
                              <p:par>
                                <p:cTn id="8" presetID="35" presetClass="emph" presetSubtype="0" repeatCount="3000" fill="hold" grpId="1" nodeType="afterEffect">
                                  <p:stCondLst>
                                    <p:cond delay="500"/>
                                  </p:stCondLst>
                                  <p:childTnLst>
                                    <p:anim calcmode="discrete" valueType="str">
                                      <p:cBhvr>
                                        <p:cTn id="9" dur="1000" fill="hold"/>
                                        <p:tgtEl>
                                          <p:spTgt spid="51720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7202" grpId="0" animBg="1"/>
      <p:bldP spid="517202"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5.6  </a:t>
            </a:r>
            <a:r>
              <a:rPr lang="en-US" altLang="zh-CN" dirty="0" smtClean="0"/>
              <a:t>TCP </a:t>
            </a:r>
            <a:r>
              <a:rPr lang="zh-CN" altLang="zh-CN" dirty="0" smtClean="0"/>
              <a:t>可靠</a:t>
            </a:r>
            <a:r>
              <a:rPr lang="zh-CN" altLang="zh-CN" dirty="0"/>
              <a:t>传输的实现</a:t>
            </a:r>
          </a:p>
        </p:txBody>
      </p:sp>
      <p:sp>
        <p:nvSpPr>
          <p:cNvPr id="931843" name="Rectangle 3"/>
          <p:cNvSpPr>
            <a:spLocks noGrp="1" noChangeArrowheads="1"/>
          </p:cNvSpPr>
          <p:nvPr>
            <p:ph idx="1"/>
          </p:nvPr>
        </p:nvSpPr>
        <p:spPr/>
        <p:txBody>
          <a:bodyPr/>
          <a:lstStyle/>
          <a:p>
            <a:r>
              <a:rPr lang="en-US" altLang="zh-CN"/>
              <a:t>5.6.1  </a:t>
            </a:r>
            <a:r>
              <a:rPr lang="zh-CN" altLang="zh-CN" smtClean="0"/>
              <a:t>超</a:t>
            </a:r>
            <a:r>
              <a:rPr lang="zh-CN" altLang="zh-CN" dirty="0"/>
              <a:t>时重传时间的选择</a:t>
            </a:r>
            <a:r>
              <a:rPr lang="en-US" altLang="zh-CN" dirty="0"/>
              <a:t>  </a:t>
            </a:r>
            <a:endParaRPr lang="zh-CN" altLang="zh-CN" dirty="0"/>
          </a:p>
          <a:p>
            <a:r>
              <a:rPr lang="en-US" altLang="zh-CN" smtClean="0"/>
              <a:t>5.6.2  </a:t>
            </a:r>
            <a:r>
              <a:rPr lang="zh-CN" altLang="zh-CN" dirty="0"/>
              <a:t>选择</a:t>
            </a:r>
            <a:r>
              <a:rPr lang="zh-CN" altLang="zh-CN" dirty="0" smtClean="0"/>
              <a:t>确认</a:t>
            </a:r>
            <a:r>
              <a:rPr lang="en-US" altLang="zh-CN" dirty="0" smtClean="0"/>
              <a:t> SACK</a:t>
            </a:r>
            <a:endParaRPr lang="zh-CN" altLang="zh-CN"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Grp="1" noChangeArrowheads="1"/>
          </p:cNvSpPr>
          <p:nvPr>
            <p:ph type="title"/>
          </p:nvPr>
        </p:nvSpPr>
        <p:spPr/>
        <p:txBody>
          <a:bodyPr/>
          <a:lstStyle/>
          <a:p>
            <a:r>
              <a:rPr lang="en-US" altLang="zh-CN" smtClean="0"/>
              <a:t>5.6.1  </a:t>
            </a:r>
            <a:r>
              <a:rPr lang="zh-CN" altLang="en-US" dirty="0"/>
              <a:t>超时重传时间的选择</a:t>
            </a:r>
          </a:p>
        </p:txBody>
      </p:sp>
      <p:sp>
        <p:nvSpPr>
          <p:cNvPr id="755715" name="Rectangle 3"/>
          <p:cNvSpPr>
            <a:spLocks noGrp="1" noChangeArrowheads="1"/>
          </p:cNvSpPr>
          <p:nvPr>
            <p:ph idx="1"/>
          </p:nvPr>
        </p:nvSpPr>
        <p:spPr/>
        <p:txBody>
          <a:bodyPr/>
          <a:lstStyle/>
          <a:p>
            <a:r>
              <a:rPr lang="zh-CN" altLang="zh-CN" smtClean="0">
                <a:solidFill>
                  <a:srgbClr val="FF0000"/>
                </a:solidFill>
              </a:rPr>
              <a:t>重</a:t>
            </a:r>
            <a:r>
              <a:rPr lang="zh-CN" altLang="zh-CN" dirty="0">
                <a:solidFill>
                  <a:srgbClr val="FF0000"/>
                </a:solidFill>
              </a:rPr>
              <a:t>传时间的</a:t>
            </a:r>
            <a:r>
              <a:rPr lang="zh-CN" altLang="zh-CN" dirty="0" smtClean="0">
                <a:solidFill>
                  <a:srgbClr val="FF0000"/>
                </a:solidFill>
              </a:rPr>
              <a:t>选择是</a:t>
            </a:r>
            <a:r>
              <a:rPr lang="en-US" altLang="zh-CN" dirty="0" smtClean="0">
                <a:solidFill>
                  <a:srgbClr val="FF0000"/>
                </a:solidFill>
              </a:rPr>
              <a:t> TCP </a:t>
            </a:r>
            <a:r>
              <a:rPr lang="zh-CN" altLang="zh-CN" dirty="0" smtClean="0">
                <a:solidFill>
                  <a:srgbClr val="FF0000"/>
                </a:solidFill>
              </a:rPr>
              <a:t>最</a:t>
            </a:r>
            <a:r>
              <a:rPr lang="zh-CN" altLang="zh-CN" dirty="0">
                <a:solidFill>
                  <a:srgbClr val="FF0000"/>
                </a:solidFill>
              </a:rPr>
              <a:t>复杂的问题</a:t>
            </a:r>
            <a:r>
              <a:rPr lang="zh-CN" altLang="zh-CN" dirty="0" smtClean="0">
                <a:solidFill>
                  <a:srgbClr val="FF0000"/>
                </a:solidFill>
              </a:rPr>
              <a:t>之一</a:t>
            </a:r>
            <a:r>
              <a:rPr lang="zh-CN" altLang="en-US" dirty="0" smtClean="0">
                <a:solidFill>
                  <a:srgbClr val="FF0000"/>
                </a:solidFill>
              </a:rPr>
              <a:t>。</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lstStyle/>
          <a:p>
            <a:pPr algn="ctr"/>
            <a:r>
              <a:rPr lang="zh-CN" altLang="en-US"/>
              <a:t>往返时延的方差很大</a:t>
            </a:r>
          </a:p>
        </p:txBody>
      </p:sp>
      <p:sp>
        <p:nvSpPr>
          <p:cNvPr id="757764" name="Line 4"/>
          <p:cNvSpPr>
            <a:spLocks noChangeShapeType="1"/>
          </p:cNvSpPr>
          <p:nvPr/>
        </p:nvSpPr>
        <p:spPr bwMode="auto">
          <a:xfrm>
            <a:off x="779976" y="5436244"/>
            <a:ext cx="8659152" cy="0"/>
          </a:xfrm>
          <a:prstGeom prst="line">
            <a:avLst/>
          </a:prstGeom>
          <a:noFill/>
          <a:ln w="28575">
            <a:solidFill>
              <a:schemeClr val="tx1"/>
            </a:solidFill>
            <a:rou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7765" name="Line 5"/>
          <p:cNvSpPr>
            <a:spLocks noChangeShapeType="1"/>
          </p:cNvSpPr>
          <p:nvPr/>
        </p:nvSpPr>
        <p:spPr bwMode="auto">
          <a:xfrm rot="5400000" flipH="1">
            <a:off x="-515556" y="4140712"/>
            <a:ext cx="2587625" cy="3440"/>
          </a:xfrm>
          <a:prstGeom prst="line">
            <a:avLst/>
          </a:prstGeom>
          <a:noFill/>
          <a:ln w="28575">
            <a:solidFill>
              <a:schemeClr val="tx1"/>
            </a:solidFill>
            <a:rou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7766" name="Freeform 6"/>
          <p:cNvSpPr/>
          <p:nvPr/>
        </p:nvSpPr>
        <p:spPr bwMode="auto">
          <a:xfrm>
            <a:off x="2953793" y="2818458"/>
            <a:ext cx="2005277" cy="2617787"/>
          </a:xfrm>
          <a:custGeom>
            <a:avLst/>
            <a:gdLst>
              <a:gd name="T0" fmla="*/ 0 w 360"/>
              <a:gd name="T1" fmla="*/ 1012 h 1012"/>
              <a:gd name="T2" fmla="*/ 84 w 360"/>
              <a:gd name="T3" fmla="*/ 982 h 1012"/>
              <a:gd name="T4" fmla="*/ 117 w 360"/>
              <a:gd name="T5" fmla="*/ 934 h 1012"/>
              <a:gd name="T6" fmla="*/ 135 w 360"/>
              <a:gd name="T7" fmla="*/ 844 h 1012"/>
              <a:gd name="T8" fmla="*/ 159 w 360"/>
              <a:gd name="T9" fmla="*/ 364 h 1012"/>
              <a:gd name="T10" fmla="*/ 171 w 360"/>
              <a:gd name="T11" fmla="*/ 109 h 1012"/>
              <a:gd name="T12" fmla="*/ 183 w 360"/>
              <a:gd name="T13" fmla="*/ 16 h 1012"/>
              <a:gd name="T14" fmla="*/ 201 w 360"/>
              <a:gd name="T15" fmla="*/ 16 h 1012"/>
              <a:gd name="T16" fmla="*/ 207 w 360"/>
              <a:gd name="T17" fmla="*/ 112 h 1012"/>
              <a:gd name="T18" fmla="*/ 216 w 360"/>
              <a:gd name="T19" fmla="*/ 367 h 1012"/>
              <a:gd name="T20" fmla="*/ 231 w 360"/>
              <a:gd name="T21" fmla="*/ 847 h 1012"/>
              <a:gd name="T22" fmla="*/ 255 w 360"/>
              <a:gd name="T23" fmla="*/ 961 h 1012"/>
              <a:gd name="T24" fmla="*/ 360 w 360"/>
              <a:gd name="T25" fmla="*/ 1009 h 10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0" h="1012">
                <a:moveTo>
                  <a:pt x="0" y="1012"/>
                </a:moveTo>
                <a:cubicBezTo>
                  <a:pt x="14" y="1007"/>
                  <a:pt x="65" y="995"/>
                  <a:pt x="84" y="982"/>
                </a:cubicBezTo>
                <a:cubicBezTo>
                  <a:pt x="110" y="970"/>
                  <a:pt x="105" y="960"/>
                  <a:pt x="117" y="934"/>
                </a:cubicBezTo>
                <a:cubicBezTo>
                  <a:pt x="129" y="908"/>
                  <a:pt x="128" y="939"/>
                  <a:pt x="135" y="844"/>
                </a:cubicBezTo>
                <a:cubicBezTo>
                  <a:pt x="142" y="749"/>
                  <a:pt x="153" y="486"/>
                  <a:pt x="159" y="364"/>
                </a:cubicBezTo>
                <a:cubicBezTo>
                  <a:pt x="165" y="242"/>
                  <a:pt x="167" y="167"/>
                  <a:pt x="171" y="109"/>
                </a:cubicBezTo>
                <a:cubicBezTo>
                  <a:pt x="175" y="51"/>
                  <a:pt x="178" y="31"/>
                  <a:pt x="183" y="16"/>
                </a:cubicBezTo>
                <a:cubicBezTo>
                  <a:pt x="188" y="1"/>
                  <a:pt x="197" y="0"/>
                  <a:pt x="201" y="16"/>
                </a:cubicBezTo>
                <a:cubicBezTo>
                  <a:pt x="205" y="32"/>
                  <a:pt x="205" y="54"/>
                  <a:pt x="207" y="112"/>
                </a:cubicBezTo>
                <a:cubicBezTo>
                  <a:pt x="209" y="170"/>
                  <a:pt x="212" y="245"/>
                  <a:pt x="216" y="367"/>
                </a:cubicBezTo>
                <a:cubicBezTo>
                  <a:pt x="220" y="489"/>
                  <a:pt x="225" y="748"/>
                  <a:pt x="231" y="847"/>
                </a:cubicBezTo>
                <a:cubicBezTo>
                  <a:pt x="237" y="946"/>
                  <a:pt x="234" y="934"/>
                  <a:pt x="255" y="961"/>
                </a:cubicBezTo>
                <a:cubicBezTo>
                  <a:pt x="281" y="988"/>
                  <a:pt x="339" y="998"/>
                  <a:pt x="360" y="1009"/>
                </a:cubicBezTo>
              </a:path>
            </a:pathLst>
          </a:custGeom>
          <a:noFill/>
          <a:ln w="38100" cmpd="sng">
            <a:solidFill>
              <a:srgbClr val="C00000"/>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7767" name="Freeform 7"/>
          <p:cNvSpPr/>
          <p:nvPr/>
        </p:nvSpPr>
        <p:spPr bwMode="auto">
          <a:xfrm>
            <a:off x="2496328" y="4999682"/>
            <a:ext cx="5897166" cy="436562"/>
          </a:xfrm>
          <a:custGeom>
            <a:avLst/>
            <a:gdLst>
              <a:gd name="T0" fmla="*/ 0 w 1608"/>
              <a:gd name="T1" fmla="*/ 160 h 160"/>
              <a:gd name="T2" fmla="*/ 120 w 1608"/>
              <a:gd name="T3" fmla="*/ 94 h 160"/>
              <a:gd name="T4" fmla="*/ 264 w 1608"/>
              <a:gd name="T5" fmla="*/ 13 h 160"/>
              <a:gd name="T6" fmla="*/ 441 w 1608"/>
              <a:gd name="T7" fmla="*/ 13 h 160"/>
              <a:gd name="T8" fmla="*/ 708 w 1608"/>
              <a:gd name="T9" fmla="*/ 70 h 160"/>
              <a:gd name="T10" fmla="*/ 858 w 1608"/>
              <a:gd name="T11" fmla="*/ 112 h 160"/>
              <a:gd name="T12" fmla="*/ 1041 w 1608"/>
              <a:gd name="T13" fmla="*/ 133 h 160"/>
              <a:gd name="T14" fmla="*/ 1230 w 1608"/>
              <a:gd name="T15" fmla="*/ 145 h 160"/>
              <a:gd name="T16" fmla="*/ 1608 w 1608"/>
              <a:gd name="T17" fmla="*/ 1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8" h="160">
                <a:moveTo>
                  <a:pt x="0" y="160"/>
                </a:moveTo>
                <a:cubicBezTo>
                  <a:pt x="20" y="149"/>
                  <a:pt x="76" y="118"/>
                  <a:pt x="120" y="94"/>
                </a:cubicBezTo>
                <a:cubicBezTo>
                  <a:pt x="164" y="70"/>
                  <a:pt x="211" y="26"/>
                  <a:pt x="264" y="13"/>
                </a:cubicBezTo>
                <a:cubicBezTo>
                  <a:pt x="317" y="0"/>
                  <a:pt x="367" y="4"/>
                  <a:pt x="441" y="13"/>
                </a:cubicBezTo>
                <a:cubicBezTo>
                  <a:pt x="515" y="22"/>
                  <a:pt x="639" y="54"/>
                  <a:pt x="708" y="70"/>
                </a:cubicBezTo>
                <a:cubicBezTo>
                  <a:pt x="777" y="86"/>
                  <a:pt x="803" y="102"/>
                  <a:pt x="858" y="112"/>
                </a:cubicBezTo>
                <a:cubicBezTo>
                  <a:pt x="913" y="122"/>
                  <a:pt x="979" y="128"/>
                  <a:pt x="1041" y="133"/>
                </a:cubicBezTo>
                <a:cubicBezTo>
                  <a:pt x="1103" y="138"/>
                  <a:pt x="1136" y="141"/>
                  <a:pt x="1230" y="145"/>
                </a:cubicBezTo>
                <a:cubicBezTo>
                  <a:pt x="1324" y="149"/>
                  <a:pt x="1529" y="157"/>
                  <a:pt x="1608" y="160"/>
                </a:cubicBezTo>
              </a:path>
            </a:pathLst>
          </a:custGeom>
          <a:noFill/>
          <a:ln w="57150" cmpd="sng">
            <a:solidFill>
              <a:srgbClr val="0000FF"/>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7768" name="Line 8"/>
          <p:cNvSpPr>
            <a:spLocks noChangeShapeType="1"/>
          </p:cNvSpPr>
          <p:nvPr/>
        </p:nvSpPr>
        <p:spPr bwMode="auto">
          <a:xfrm>
            <a:off x="4014905" y="2708920"/>
            <a:ext cx="0" cy="2727325"/>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7769" name="Line 9"/>
          <p:cNvSpPr>
            <a:spLocks noChangeShapeType="1"/>
          </p:cNvSpPr>
          <p:nvPr/>
        </p:nvSpPr>
        <p:spPr bwMode="auto">
          <a:xfrm>
            <a:off x="4959070" y="3255020"/>
            <a:ext cx="0" cy="2181225"/>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7770" name="Line 10"/>
          <p:cNvSpPr>
            <a:spLocks noChangeShapeType="1"/>
          </p:cNvSpPr>
          <p:nvPr/>
        </p:nvSpPr>
        <p:spPr bwMode="auto">
          <a:xfrm>
            <a:off x="7946348" y="3255020"/>
            <a:ext cx="0" cy="2181225"/>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7771" name="Text Box 11"/>
          <p:cNvSpPr txBox="1">
            <a:spLocks noChangeArrowheads="1"/>
          </p:cNvSpPr>
          <p:nvPr/>
        </p:nvSpPr>
        <p:spPr bwMode="auto">
          <a:xfrm>
            <a:off x="8586111" y="4945708"/>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时间</a:t>
            </a:r>
          </a:p>
        </p:txBody>
      </p:sp>
      <p:sp>
        <p:nvSpPr>
          <p:cNvPr id="757772" name="Line 12"/>
          <p:cNvSpPr>
            <a:spLocks noChangeShapeType="1"/>
          </p:cNvSpPr>
          <p:nvPr/>
        </p:nvSpPr>
        <p:spPr bwMode="auto">
          <a:xfrm>
            <a:off x="2795571" y="4418657"/>
            <a:ext cx="969963" cy="361950"/>
          </a:xfrm>
          <a:prstGeom prst="line">
            <a:avLst/>
          </a:prstGeom>
          <a:noFill/>
          <a:ln w="28575">
            <a:solidFill>
              <a:srgbClr val="333399"/>
            </a:solidFill>
            <a:rou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57773" name="Text Box 13"/>
          <p:cNvSpPr txBox="1">
            <a:spLocks noChangeArrowheads="1"/>
          </p:cNvSpPr>
          <p:nvPr/>
        </p:nvSpPr>
        <p:spPr bwMode="auto">
          <a:xfrm>
            <a:off x="1715543" y="4010670"/>
            <a:ext cx="146706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数据链路层</a:t>
            </a:r>
          </a:p>
        </p:txBody>
      </p:sp>
      <p:grpSp>
        <p:nvGrpSpPr>
          <p:cNvPr id="757774" name="Group 14"/>
          <p:cNvGrpSpPr/>
          <p:nvPr/>
        </p:nvGrpSpPr>
        <p:grpSpPr bwMode="auto">
          <a:xfrm>
            <a:off x="5082897" y="4515495"/>
            <a:ext cx="1332839" cy="720725"/>
            <a:chOff x="2978" y="3249"/>
            <a:chExt cx="775" cy="454"/>
          </a:xfrm>
        </p:grpSpPr>
        <p:sp>
          <p:nvSpPr>
            <p:cNvPr id="757775" name="Text Box 15"/>
            <p:cNvSpPr txBox="1">
              <a:spLocks noChangeArrowheads="1"/>
            </p:cNvSpPr>
            <p:nvPr/>
          </p:nvSpPr>
          <p:spPr bwMode="auto">
            <a:xfrm>
              <a:off x="3198" y="3249"/>
              <a:ext cx="555"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运输层</a:t>
              </a:r>
            </a:p>
          </p:txBody>
        </p:sp>
        <p:sp>
          <p:nvSpPr>
            <p:cNvPr id="757776" name="Line 16"/>
            <p:cNvSpPr>
              <a:spLocks noChangeShapeType="1"/>
            </p:cNvSpPr>
            <p:nvPr/>
          </p:nvSpPr>
          <p:spPr bwMode="auto">
            <a:xfrm flipH="1">
              <a:off x="2978" y="3486"/>
              <a:ext cx="276" cy="217"/>
            </a:xfrm>
            <a:prstGeom prst="line">
              <a:avLst/>
            </a:prstGeom>
            <a:noFill/>
            <a:ln w="28575">
              <a:solidFill>
                <a:srgbClr val="333399"/>
              </a:solidFill>
              <a:rou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sp>
        <p:nvSpPr>
          <p:cNvPr id="757777" name="Text Box 17"/>
          <p:cNvSpPr txBox="1">
            <a:spLocks noChangeArrowheads="1"/>
          </p:cNvSpPr>
          <p:nvPr/>
        </p:nvSpPr>
        <p:spPr bwMode="auto">
          <a:xfrm>
            <a:off x="3739738" y="5412433"/>
            <a:ext cx="43633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i="1">
                <a:solidFill>
                  <a:srgbClr val="000099"/>
                </a:solidFill>
                <a:latin typeface="+mn-lt"/>
                <a:ea typeface="黑体" panose="02010609060101010101" pitchFamily="2" charset="-122"/>
              </a:rPr>
              <a:t>T</a:t>
            </a:r>
            <a:r>
              <a:rPr kumimoji="1" lang="en-US" altLang="zh-CN" sz="2000" b="1" baseline="-25000">
                <a:solidFill>
                  <a:srgbClr val="000099"/>
                </a:solidFill>
                <a:latin typeface="+mn-lt"/>
                <a:ea typeface="黑体" panose="02010609060101010101" pitchFamily="2" charset="-122"/>
              </a:rPr>
              <a:t>1</a:t>
            </a:r>
            <a:endParaRPr kumimoji="1" lang="en-US" altLang="zh-CN" sz="2000" b="1">
              <a:solidFill>
                <a:srgbClr val="000099"/>
              </a:solidFill>
              <a:latin typeface="+mn-lt"/>
              <a:ea typeface="黑体" panose="02010609060101010101" pitchFamily="2" charset="-122"/>
            </a:endParaRPr>
          </a:p>
        </p:txBody>
      </p:sp>
      <p:sp>
        <p:nvSpPr>
          <p:cNvPr id="757778" name="Text Box 18"/>
          <p:cNvSpPr txBox="1">
            <a:spLocks noChangeArrowheads="1"/>
          </p:cNvSpPr>
          <p:nvPr/>
        </p:nvSpPr>
        <p:spPr bwMode="auto">
          <a:xfrm>
            <a:off x="4666706" y="5412433"/>
            <a:ext cx="43633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i="1">
                <a:solidFill>
                  <a:srgbClr val="000099"/>
                </a:solidFill>
                <a:latin typeface="+mn-lt"/>
                <a:ea typeface="黑体" panose="02010609060101010101" pitchFamily="2" charset="-122"/>
              </a:rPr>
              <a:t>T</a:t>
            </a:r>
            <a:r>
              <a:rPr kumimoji="1" lang="en-US" altLang="zh-CN" sz="2000" b="1" baseline="-25000">
                <a:solidFill>
                  <a:srgbClr val="000099"/>
                </a:solidFill>
                <a:latin typeface="+mn-lt"/>
                <a:ea typeface="黑体" panose="02010609060101010101" pitchFamily="2" charset="-122"/>
              </a:rPr>
              <a:t>2</a:t>
            </a:r>
            <a:endParaRPr kumimoji="1" lang="en-US" altLang="zh-CN" sz="2000" b="1">
              <a:solidFill>
                <a:srgbClr val="000099"/>
              </a:solidFill>
              <a:latin typeface="+mn-lt"/>
              <a:ea typeface="黑体" panose="02010609060101010101" pitchFamily="2" charset="-122"/>
            </a:endParaRPr>
          </a:p>
        </p:txBody>
      </p:sp>
      <p:sp>
        <p:nvSpPr>
          <p:cNvPr id="757779" name="Text Box 19"/>
          <p:cNvSpPr txBox="1">
            <a:spLocks noChangeArrowheads="1"/>
          </p:cNvSpPr>
          <p:nvPr/>
        </p:nvSpPr>
        <p:spPr bwMode="auto">
          <a:xfrm>
            <a:off x="7653984" y="5412432"/>
            <a:ext cx="43633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000" b="1" i="1">
                <a:solidFill>
                  <a:srgbClr val="000099"/>
                </a:solidFill>
                <a:latin typeface="+mn-lt"/>
                <a:ea typeface="黑体" panose="02010609060101010101" pitchFamily="2" charset="-122"/>
              </a:rPr>
              <a:t>T</a:t>
            </a:r>
            <a:r>
              <a:rPr kumimoji="1" lang="en-US" altLang="zh-CN" sz="2000" b="1" baseline="-25000">
                <a:solidFill>
                  <a:srgbClr val="000099"/>
                </a:solidFill>
                <a:latin typeface="+mn-lt"/>
                <a:ea typeface="黑体" panose="02010609060101010101" pitchFamily="2" charset="-122"/>
              </a:rPr>
              <a:t>3</a:t>
            </a:r>
            <a:endParaRPr kumimoji="1" lang="en-US" altLang="zh-CN" sz="2000" b="1">
              <a:solidFill>
                <a:srgbClr val="000099"/>
              </a:solidFill>
              <a:latin typeface="+mn-lt"/>
              <a:ea typeface="黑体" panose="02010609060101010101" pitchFamily="2" charset="-122"/>
            </a:endParaRPr>
          </a:p>
        </p:txBody>
      </p:sp>
      <p:sp>
        <p:nvSpPr>
          <p:cNvPr id="757780" name="Text Box 20"/>
          <p:cNvSpPr txBox="1">
            <a:spLocks noChangeArrowheads="1"/>
          </p:cNvSpPr>
          <p:nvPr/>
        </p:nvSpPr>
        <p:spPr bwMode="auto">
          <a:xfrm>
            <a:off x="857368" y="2713682"/>
            <a:ext cx="14670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000" b="1">
                <a:solidFill>
                  <a:srgbClr val="000099"/>
                </a:solidFill>
                <a:latin typeface="+mn-lt"/>
                <a:ea typeface="黑体" panose="02010609060101010101" pitchFamily="2" charset="-122"/>
              </a:rPr>
              <a:t>往返时间的</a:t>
            </a:r>
          </a:p>
          <a:p>
            <a:r>
              <a:rPr kumimoji="1" lang="zh-CN" altLang="en-US" sz="2000" b="1">
                <a:solidFill>
                  <a:srgbClr val="000099"/>
                </a:solidFill>
                <a:latin typeface="+mn-lt"/>
                <a:ea typeface="黑体" panose="02010609060101010101" pitchFamily="2" charset="-122"/>
              </a:rPr>
              <a:t>概率分布</a:t>
            </a:r>
          </a:p>
        </p:txBody>
      </p:sp>
      <p:sp>
        <p:nvSpPr>
          <p:cNvPr id="2" name="矩形 1"/>
          <p:cNvSpPr/>
          <p:nvPr/>
        </p:nvSpPr>
        <p:spPr>
          <a:xfrm>
            <a:off x="857368" y="1124744"/>
            <a:ext cx="8426370" cy="1384995"/>
          </a:xfrm>
          <a:prstGeom prst="rect">
            <a:avLst/>
          </a:prstGeom>
          <a:solidFill>
            <a:srgbClr val="FFFF66"/>
          </a:solidFill>
          <a:ln>
            <a:solidFill>
              <a:srgbClr val="000099"/>
            </a:solidFill>
          </a:ln>
        </p:spPr>
        <p:txBody>
          <a:bodyPr wrap="square">
            <a:spAutoFit/>
          </a:bodyPr>
          <a:lstStyle/>
          <a:p>
            <a:r>
              <a:rPr lang="zh-CN" altLang="en-US" sz="2800" b="1" dirty="0">
                <a:solidFill>
                  <a:srgbClr val="000099"/>
                </a:solidFill>
                <a:latin typeface="+mn-lt"/>
                <a:ea typeface="黑体" panose="02010609060101010101" pitchFamily="2" charset="-122"/>
              </a:rPr>
              <a:t>由于 </a:t>
            </a:r>
            <a:r>
              <a:rPr lang="en-US" altLang="zh-CN" sz="2800" b="1" dirty="0">
                <a:solidFill>
                  <a:srgbClr val="000099"/>
                </a:solidFill>
                <a:latin typeface="+mn-lt"/>
                <a:ea typeface="黑体" panose="02010609060101010101" pitchFamily="2" charset="-122"/>
              </a:rPr>
              <a:t>TCP </a:t>
            </a:r>
            <a:r>
              <a:rPr lang="zh-CN" altLang="en-US" sz="2800" b="1" dirty="0">
                <a:solidFill>
                  <a:srgbClr val="000099"/>
                </a:solidFill>
                <a:latin typeface="+mn-lt"/>
                <a:ea typeface="黑体" panose="02010609060101010101" pitchFamily="2" charset="-122"/>
              </a:rPr>
              <a:t>的下层是一个互联网环境，</a:t>
            </a:r>
            <a:r>
              <a:rPr lang="en-US" altLang="zh-CN" sz="2800" b="1" dirty="0">
                <a:solidFill>
                  <a:srgbClr val="000099"/>
                </a:solidFill>
                <a:latin typeface="+mn-lt"/>
                <a:ea typeface="黑体" panose="02010609060101010101" pitchFamily="2" charset="-122"/>
              </a:rPr>
              <a:t>IP </a:t>
            </a:r>
            <a:r>
              <a:rPr lang="zh-CN" altLang="en-US" sz="2800" b="1" dirty="0">
                <a:solidFill>
                  <a:srgbClr val="000099"/>
                </a:solidFill>
                <a:latin typeface="+mn-lt"/>
                <a:ea typeface="黑体" panose="02010609060101010101" pitchFamily="2" charset="-122"/>
              </a:rPr>
              <a:t>数据报所选择的路由变化很大。因而运输层的往返时间 </a:t>
            </a:r>
            <a:r>
              <a:rPr lang="en-US" altLang="zh-CN" sz="2800" b="1" dirty="0">
                <a:solidFill>
                  <a:srgbClr val="000099"/>
                </a:solidFill>
                <a:latin typeface="+mn-lt"/>
                <a:ea typeface="黑体" panose="02010609060101010101" pitchFamily="2" charset="-122"/>
              </a:rPr>
              <a:t>(RTT) </a:t>
            </a:r>
            <a:r>
              <a:rPr lang="zh-CN" altLang="en-US" sz="2800" b="1" dirty="0">
                <a:solidFill>
                  <a:srgbClr val="000099"/>
                </a:solidFill>
                <a:latin typeface="+mn-lt"/>
                <a:ea typeface="黑体" panose="02010609060101010101" pitchFamily="2" charset="-122"/>
              </a:rPr>
              <a:t>的方差也很大。</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lstStyle/>
          <a:p>
            <a:pPr algn="ctr"/>
            <a:r>
              <a:rPr lang="en-US" altLang="zh-CN" dirty="0" smtClean="0"/>
              <a:t>TCP </a:t>
            </a:r>
            <a:r>
              <a:rPr lang="zh-CN" altLang="zh-CN" dirty="0" smtClean="0"/>
              <a:t>超时</a:t>
            </a:r>
            <a:r>
              <a:rPr lang="zh-CN" altLang="zh-CN" dirty="0"/>
              <a:t>重传</a:t>
            </a:r>
            <a:r>
              <a:rPr lang="zh-CN" altLang="zh-CN" dirty="0" smtClean="0"/>
              <a:t>时间设置</a:t>
            </a:r>
            <a:endParaRPr lang="zh-CN" altLang="en-US" dirty="0"/>
          </a:p>
        </p:txBody>
      </p:sp>
      <p:sp>
        <p:nvSpPr>
          <p:cNvPr id="3" name="内容占位符 2"/>
          <p:cNvSpPr>
            <a:spLocks noGrp="1"/>
          </p:cNvSpPr>
          <p:nvPr>
            <p:ph idx="1"/>
          </p:nvPr>
        </p:nvSpPr>
        <p:spPr/>
        <p:txBody>
          <a:bodyPr/>
          <a:lstStyle/>
          <a:p>
            <a:r>
              <a:rPr lang="zh-CN" altLang="zh-CN" dirty="0"/>
              <a:t>如果把超时重传时间设置得</a:t>
            </a:r>
            <a:r>
              <a:rPr lang="zh-CN" altLang="zh-CN" dirty="0">
                <a:solidFill>
                  <a:srgbClr val="FF0000"/>
                </a:solidFill>
              </a:rPr>
              <a:t>太短</a:t>
            </a:r>
            <a:r>
              <a:rPr lang="zh-CN" altLang="zh-CN" dirty="0"/>
              <a:t>，就会引起很多报文段的</a:t>
            </a:r>
            <a:r>
              <a:rPr lang="zh-CN" altLang="zh-CN" dirty="0">
                <a:solidFill>
                  <a:srgbClr val="0070C0"/>
                </a:solidFill>
              </a:rPr>
              <a:t>不必要的重传</a:t>
            </a:r>
            <a:r>
              <a:rPr lang="zh-CN" altLang="zh-CN" dirty="0"/>
              <a:t>，使网络负荷增大</a:t>
            </a:r>
            <a:r>
              <a:rPr lang="zh-CN" altLang="zh-CN" dirty="0" smtClean="0"/>
              <a:t>。</a:t>
            </a:r>
            <a:endParaRPr lang="en-US" altLang="zh-CN" dirty="0" smtClean="0"/>
          </a:p>
          <a:p>
            <a:r>
              <a:rPr lang="zh-CN" altLang="zh-CN" dirty="0" smtClean="0"/>
              <a:t>但</a:t>
            </a:r>
            <a:r>
              <a:rPr lang="zh-CN" altLang="zh-CN" dirty="0"/>
              <a:t>若把超时重传时间设置得</a:t>
            </a:r>
            <a:r>
              <a:rPr lang="zh-CN" altLang="zh-CN" dirty="0">
                <a:solidFill>
                  <a:srgbClr val="FF0000"/>
                </a:solidFill>
              </a:rPr>
              <a:t>过长</a:t>
            </a:r>
            <a:r>
              <a:rPr lang="zh-CN" altLang="zh-CN" dirty="0"/>
              <a:t>，则又使网络的</a:t>
            </a:r>
            <a:r>
              <a:rPr lang="zh-CN" altLang="zh-CN" dirty="0">
                <a:solidFill>
                  <a:srgbClr val="0070C0"/>
                </a:solidFill>
              </a:rPr>
              <a:t>空闲时间增大</a:t>
            </a:r>
            <a:r>
              <a:rPr lang="zh-CN" altLang="zh-CN" dirty="0"/>
              <a:t>，降低了传输效率</a:t>
            </a:r>
            <a:r>
              <a:rPr lang="zh-CN" altLang="zh-CN" dirty="0" smtClean="0"/>
              <a:t>。</a:t>
            </a:r>
            <a:endParaRPr lang="en-US" altLang="zh-CN" dirty="0" smtClean="0"/>
          </a:p>
          <a:p>
            <a:r>
              <a:rPr lang="en-US" altLang="zh-CN" dirty="0" smtClean="0">
                <a:solidFill>
                  <a:srgbClr val="FF0000"/>
                </a:solidFill>
              </a:rPr>
              <a:t>TCP </a:t>
            </a:r>
            <a:r>
              <a:rPr lang="zh-CN" altLang="zh-CN" dirty="0" smtClean="0">
                <a:solidFill>
                  <a:srgbClr val="FF0000"/>
                </a:solidFill>
              </a:rPr>
              <a:t>采用</a:t>
            </a:r>
            <a:r>
              <a:rPr lang="zh-CN" altLang="zh-CN" dirty="0">
                <a:solidFill>
                  <a:srgbClr val="FF0000"/>
                </a:solidFill>
              </a:rPr>
              <a:t>了一种自适应算法，</a:t>
            </a:r>
            <a:r>
              <a:rPr lang="zh-CN" altLang="zh-CN" dirty="0"/>
              <a:t>它记录一个报文段发出的时间，以及收到相应的确认的时间。这两个时间之差就是报文段的往返</a:t>
            </a:r>
            <a:r>
              <a:rPr lang="zh-CN" altLang="zh-CN" dirty="0" smtClean="0"/>
              <a:t>时间</a:t>
            </a:r>
            <a:r>
              <a:rPr lang="en-US" altLang="zh-CN" dirty="0" smtClean="0"/>
              <a:t> RTT</a:t>
            </a:r>
            <a:r>
              <a:rPr lang="zh-CN" altLang="zh-CN" dirty="0"/>
              <a:t>。</a:t>
            </a:r>
          </a:p>
          <a:p>
            <a:endParaRPr lang="zh-CN" alt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lstStyle/>
          <a:p>
            <a:pPr algn="ctr"/>
            <a:r>
              <a:rPr lang="zh-CN" altLang="en-US"/>
              <a:t>加权平均往返时间</a:t>
            </a:r>
          </a:p>
        </p:txBody>
      </p:sp>
      <p:sp>
        <p:nvSpPr>
          <p:cNvPr id="747523" name="Rectangle 3"/>
          <p:cNvSpPr>
            <a:spLocks noGrp="1" noChangeArrowheads="1"/>
          </p:cNvSpPr>
          <p:nvPr>
            <p:ph idx="1"/>
          </p:nvPr>
        </p:nvSpPr>
        <p:spPr/>
        <p:txBody>
          <a:bodyPr/>
          <a:lstStyle/>
          <a:p>
            <a:r>
              <a:rPr lang="en-US" altLang="zh-CN" sz="2400" dirty="0"/>
              <a:t>TCP </a:t>
            </a:r>
            <a:r>
              <a:rPr lang="zh-CN" altLang="en-US" sz="2400" dirty="0"/>
              <a:t>保留了 </a:t>
            </a:r>
            <a:r>
              <a:rPr lang="en-US" altLang="zh-CN" sz="2400" dirty="0"/>
              <a:t>RTT </a:t>
            </a:r>
            <a:r>
              <a:rPr lang="zh-CN" altLang="en-US" sz="2400" dirty="0"/>
              <a:t>的一个</a:t>
            </a:r>
            <a:r>
              <a:rPr lang="zh-CN" altLang="en-US" sz="2400" dirty="0">
                <a:solidFill>
                  <a:srgbClr val="FF0000"/>
                </a:solidFill>
              </a:rPr>
              <a:t>加权平均往返时间 </a:t>
            </a:r>
            <a:r>
              <a:rPr lang="en-US" altLang="zh-CN" sz="2400" dirty="0"/>
              <a:t>RTT</a:t>
            </a:r>
            <a:r>
              <a:rPr lang="en-US" altLang="zh-CN" sz="2400" baseline="-25000" dirty="0"/>
              <a:t>S</a:t>
            </a:r>
            <a:r>
              <a:rPr lang="zh-CN" altLang="en-US" sz="2400" dirty="0"/>
              <a:t>（这又称为</a:t>
            </a:r>
            <a:r>
              <a:rPr lang="zh-CN" altLang="en-US" sz="2400" dirty="0">
                <a:solidFill>
                  <a:srgbClr val="FF0000"/>
                </a:solidFill>
              </a:rPr>
              <a:t>平滑的往返时间</a:t>
            </a:r>
            <a:r>
              <a:rPr lang="zh-CN" altLang="en-US" sz="2400" dirty="0"/>
              <a:t>）。</a:t>
            </a:r>
          </a:p>
          <a:p>
            <a:r>
              <a:rPr lang="zh-CN" altLang="en-US" sz="2400" dirty="0"/>
              <a:t>第一次测量到 </a:t>
            </a:r>
            <a:r>
              <a:rPr lang="en-US" altLang="zh-CN" sz="2400" dirty="0"/>
              <a:t>RTT </a:t>
            </a:r>
            <a:r>
              <a:rPr lang="zh-CN" altLang="en-US" sz="2400" dirty="0"/>
              <a:t>样本时，</a:t>
            </a:r>
            <a:r>
              <a:rPr lang="en-US" altLang="zh-CN" sz="2400" dirty="0"/>
              <a:t>RTT</a:t>
            </a:r>
            <a:r>
              <a:rPr lang="en-US" altLang="zh-CN" sz="2400" baseline="-25000" dirty="0"/>
              <a:t>S </a:t>
            </a:r>
            <a:r>
              <a:rPr lang="zh-CN" altLang="en-US" sz="2400" dirty="0"/>
              <a:t>值就取为所测量到的 </a:t>
            </a:r>
            <a:r>
              <a:rPr lang="en-US" altLang="zh-CN" sz="2400" dirty="0"/>
              <a:t>RTT </a:t>
            </a:r>
            <a:r>
              <a:rPr lang="zh-CN" altLang="en-US" sz="2400" dirty="0"/>
              <a:t>样本值。以后每测量到一个新的 </a:t>
            </a:r>
            <a:r>
              <a:rPr lang="en-US" altLang="zh-CN" sz="2400" dirty="0"/>
              <a:t>RTT </a:t>
            </a:r>
            <a:r>
              <a:rPr lang="zh-CN" altLang="en-US" sz="2400" dirty="0"/>
              <a:t>样本，就按下式重新计算一次 </a:t>
            </a:r>
            <a:r>
              <a:rPr lang="en-US" altLang="zh-CN" sz="2400" dirty="0"/>
              <a:t>RTT</a:t>
            </a:r>
            <a:r>
              <a:rPr lang="en-US" altLang="zh-CN" sz="2400" baseline="-25000" dirty="0"/>
              <a:t>S</a:t>
            </a:r>
            <a:r>
              <a:rPr lang="zh-CN" altLang="en-US" sz="2400" dirty="0"/>
              <a:t>：</a:t>
            </a:r>
          </a:p>
          <a:p>
            <a:endParaRPr lang="en-US" altLang="zh-CN" sz="2400" dirty="0" smtClean="0"/>
          </a:p>
          <a:p>
            <a:endParaRPr lang="en-US" altLang="zh-CN" sz="2400" dirty="0"/>
          </a:p>
          <a:p>
            <a:r>
              <a:rPr lang="zh-CN" altLang="en-US" sz="2400" dirty="0" smtClean="0"/>
              <a:t>式</a:t>
            </a:r>
            <a:r>
              <a:rPr lang="zh-CN" altLang="en-US" sz="2400" dirty="0"/>
              <a:t>中，</a:t>
            </a:r>
            <a:r>
              <a:rPr lang="en-US" altLang="zh-CN" sz="2400" dirty="0"/>
              <a:t>0 </a:t>
            </a:r>
            <a:r>
              <a:rPr lang="en-US" altLang="zh-CN" sz="2400" dirty="0">
                <a:sym typeface="Symbol" panose="05050102010706020507" pitchFamily="18" charset="2"/>
              </a:rPr>
              <a:t></a:t>
            </a:r>
            <a:r>
              <a:rPr lang="en-US" altLang="zh-CN" sz="2400" dirty="0"/>
              <a:t> </a:t>
            </a:r>
            <a:r>
              <a:rPr lang="en-US" altLang="zh-CN" sz="2400" dirty="0">
                <a:sym typeface="Symbol" panose="05050102010706020507" pitchFamily="18" charset="2"/>
              </a:rPr>
              <a:t></a:t>
            </a:r>
            <a:r>
              <a:rPr lang="en-US" altLang="zh-CN" sz="2400" dirty="0"/>
              <a:t> </a:t>
            </a:r>
            <a:r>
              <a:rPr lang="en-US" altLang="zh-CN" sz="2400" dirty="0">
                <a:sym typeface="Symbol" panose="05050102010706020507" pitchFamily="18" charset="2"/>
              </a:rPr>
              <a:t></a:t>
            </a:r>
            <a:r>
              <a:rPr lang="en-US" altLang="zh-CN" sz="2400" dirty="0"/>
              <a:t> 1</a:t>
            </a:r>
            <a:r>
              <a:rPr lang="zh-CN" altLang="en-US" sz="2400" dirty="0"/>
              <a:t>。若 </a:t>
            </a:r>
            <a:r>
              <a:rPr lang="zh-CN" altLang="en-US" sz="2400" dirty="0">
                <a:sym typeface="Symbol" panose="05050102010706020507" pitchFamily="18" charset="2"/>
              </a:rPr>
              <a:t> </a:t>
            </a:r>
            <a:r>
              <a:rPr lang="zh-CN" altLang="en-US" sz="2400" dirty="0"/>
              <a:t>很接近于零，表示 </a:t>
            </a:r>
            <a:r>
              <a:rPr lang="en-US" altLang="zh-CN" sz="2400" dirty="0"/>
              <a:t>RTT </a:t>
            </a:r>
            <a:r>
              <a:rPr lang="zh-CN" altLang="en-US" sz="2400" dirty="0"/>
              <a:t>值更新较慢。若选择 </a:t>
            </a:r>
            <a:r>
              <a:rPr lang="zh-CN" altLang="en-US" sz="2400" dirty="0">
                <a:sym typeface="Symbol" panose="05050102010706020507" pitchFamily="18" charset="2"/>
              </a:rPr>
              <a:t> </a:t>
            </a:r>
            <a:r>
              <a:rPr lang="zh-CN" altLang="en-US" sz="2400" dirty="0"/>
              <a:t>接近于 </a:t>
            </a:r>
            <a:r>
              <a:rPr lang="en-US" altLang="zh-CN" sz="2400" dirty="0"/>
              <a:t>1</a:t>
            </a:r>
            <a:r>
              <a:rPr lang="zh-CN" altLang="en-US" sz="2400" dirty="0"/>
              <a:t>，则表示 </a:t>
            </a:r>
            <a:r>
              <a:rPr lang="en-US" altLang="zh-CN" sz="2400" dirty="0"/>
              <a:t>RTT </a:t>
            </a:r>
            <a:r>
              <a:rPr lang="zh-CN" altLang="en-US" sz="2400" dirty="0"/>
              <a:t>值更新较快。</a:t>
            </a:r>
          </a:p>
          <a:p>
            <a:r>
              <a:rPr lang="en-US" altLang="zh-CN" sz="2400" dirty="0"/>
              <a:t>RFC 2988 </a:t>
            </a:r>
            <a:r>
              <a:rPr lang="zh-CN" altLang="en-US" sz="2400" dirty="0"/>
              <a:t>推荐的 </a:t>
            </a:r>
            <a:r>
              <a:rPr lang="zh-CN" altLang="en-US" sz="2400" dirty="0">
                <a:sym typeface="Symbol" panose="05050102010706020507" pitchFamily="18" charset="2"/>
              </a:rPr>
              <a:t> </a:t>
            </a:r>
            <a:r>
              <a:rPr lang="zh-CN" altLang="en-US" sz="2400" dirty="0"/>
              <a:t>值为 </a:t>
            </a:r>
            <a:r>
              <a:rPr lang="en-US" altLang="zh-CN" sz="2400" dirty="0"/>
              <a:t>1/8</a:t>
            </a:r>
            <a:r>
              <a:rPr lang="zh-CN" altLang="en-US" sz="2400" dirty="0"/>
              <a:t>，即 </a:t>
            </a:r>
            <a:r>
              <a:rPr lang="en-US" altLang="zh-CN" sz="2400" dirty="0"/>
              <a:t>0.125</a:t>
            </a:r>
            <a:r>
              <a:rPr lang="zh-CN" altLang="en-US" sz="2400" dirty="0"/>
              <a:t>。 </a:t>
            </a:r>
          </a:p>
        </p:txBody>
      </p:sp>
      <p:sp>
        <p:nvSpPr>
          <p:cNvPr id="747524" name="Rectangle 4"/>
          <p:cNvSpPr>
            <a:spLocks noChangeArrowheads="1"/>
          </p:cNvSpPr>
          <p:nvPr/>
        </p:nvSpPr>
        <p:spPr bwMode="auto">
          <a:xfrm>
            <a:off x="776536" y="3356992"/>
            <a:ext cx="8784976" cy="936104"/>
          </a:xfrm>
          <a:prstGeom prst="rect">
            <a:avLst/>
          </a:prstGeom>
          <a:solidFill>
            <a:srgbClr val="FFFF99"/>
          </a:solidFill>
          <a:ln w="9525">
            <a:solidFill>
              <a:srgbClr val="000066"/>
            </a:solidFill>
            <a:miter lim="800000"/>
          </a:ln>
          <a:effectLst>
            <a:outerShdw dist="35921" sx="1000" sy="1000" algn="ctr" rotWithShape="0">
              <a:schemeClr val="bg2"/>
            </a:outerShdw>
          </a:effectLst>
        </p:spPr>
        <p:txBody>
          <a:bodyPr wrap="none" anchor="ctr"/>
          <a:lstStyle/>
          <a:p>
            <a:pPr>
              <a:spcBef>
                <a:spcPct val="30000"/>
              </a:spcBef>
              <a:buFont typeface="Wingdings" panose="05000000000000000000" pitchFamily="2" charset="2"/>
              <a:buNone/>
            </a:pPr>
            <a:r>
              <a:rPr lang="zh-CN" altLang="zh-CN" sz="2400" b="1" dirty="0">
                <a:solidFill>
                  <a:srgbClr val="000099"/>
                </a:solidFill>
                <a:latin typeface="+mn-lt"/>
                <a:ea typeface="黑体" panose="02010609060101010101" pitchFamily="2" charset="-122"/>
              </a:rPr>
              <a:t>新的</a:t>
            </a:r>
            <a:r>
              <a:rPr lang="en-US" altLang="zh-CN" sz="2400" b="1" dirty="0">
                <a:solidFill>
                  <a:srgbClr val="000099"/>
                </a:solidFill>
                <a:latin typeface="+mn-lt"/>
                <a:ea typeface="黑体" panose="02010609060101010101" pitchFamily="2" charset="-122"/>
              </a:rPr>
              <a:t>RTT</a:t>
            </a:r>
            <a:r>
              <a:rPr lang="en-US" altLang="zh-CN" sz="2400" b="1" baseline="-25000" dirty="0">
                <a:solidFill>
                  <a:srgbClr val="000099"/>
                </a:solidFill>
                <a:latin typeface="+mn-lt"/>
                <a:ea typeface="黑体" panose="02010609060101010101" pitchFamily="2" charset="-122"/>
              </a:rPr>
              <a:t>S</a:t>
            </a:r>
            <a:r>
              <a:rPr lang="en-US" altLang="zh-CN" sz="2400" b="1" dirty="0">
                <a:solidFill>
                  <a:srgbClr val="000099"/>
                </a:solidFill>
                <a:latin typeface="+mn-lt"/>
                <a:ea typeface="黑体" panose="02010609060101010101" pitchFamily="2" charset="-122"/>
              </a:rPr>
              <a:t> </a:t>
            </a:r>
            <a:r>
              <a:rPr lang="en-US" altLang="zh-CN" sz="2400" b="1" dirty="0" smtClean="0">
                <a:solidFill>
                  <a:srgbClr val="000099"/>
                </a:solidFill>
                <a:latin typeface="+mn-lt"/>
                <a:ea typeface="黑体" panose="02010609060101010101" pitchFamily="2" charset="-122"/>
              </a:rPr>
              <a:t> </a:t>
            </a:r>
            <a:r>
              <a:rPr lang="en-US" altLang="zh-CN" sz="2400" b="1" dirty="0" smtClean="0">
                <a:solidFill>
                  <a:srgbClr val="000099"/>
                </a:solidFill>
                <a:latin typeface="+mn-lt"/>
                <a:ea typeface="黑体" panose="02010609060101010101" pitchFamily="2" charset="-122"/>
                <a:sym typeface="Symbol" panose="05050102010706020507"/>
              </a:rPr>
              <a:t> </a:t>
            </a:r>
            <a:r>
              <a:rPr lang="en-US" altLang="zh-CN" sz="2400" b="1" dirty="0" smtClean="0">
                <a:solidFill>
                  <a:srgbClr val="000099"/>
                </a:solidFill>
                <a:latin typeface="+mn-lt"/>
                <a:ea typeface="黑体" panose="02010609060101010101" pitchFamily="2" charset="-122"/>
              </a:rPr>
              <a:t> </a:t>
            </a:r>
            <a:r>
              <a:rPr lang="en-US" altLang="zh-CN" sz="2400" b="1" dirty="0">
                <a:solidFill>
                  <a:srgbClr val="000099"/>
                </a:solidFill>
                <a:latin typeface="+mn-lt"/>
                <a:ea typeface="黑体" panose="02010609060101010101" pitchFamily="2" charset="-122"/>
              </a:rPr>
              <a:t>(1 </a:t>
            </a:r>
            <a:r>
              <a:rPr lang="en-US" altLang="zh-CN" sz="2400" b="1" dirty="0">
                <a:solidFill>
                  <a:srgbClr val="000099"/>
                </a:solidFill>
                <a:latin typeface="+mn-lt"/>
                <a:ea typeface="黑体" panose="02010609060101010101" pitchFamily="2" charset="-122"/>
                <a:sym typeface="Symbol" panose="05050102010706020507"/>
              </a:rPr>
              <a:t></a:t>
            </a:r>
            <a:r>
              <a:rPr lang="en-US" altLang="zh-CN" sz="2400" b="1" dirty="0">
                <a:solidFill>
                  <a:srgbClr val="000099"/>
                </a:solidFill>
                <a:latin typeface="+mn-lt"/>
                <a:ea typeface="黑体" panose="02010609060101010101" pitchFamily="2" charset="-122"/>
              </a:rPr>
              <a:t> </a:t>
            </a:r>
            <a:r>
              <a:rPr lang="en-US" altLang="zh-CN" sz="2400" b="1" dirty="0">
                <a:solidFill>
                  <a:srgbClr val="000099"/>
                </a:solidFill>
                <a:latin typeface="+mn-lt"/>
                <a:ea typeface="黑体" panose="02010609060101010101" pitchFamily="2" charset="-122"/>
                <a:sym typeface="Symbol" panose="05050102010706020507"/>
              </a:rPr>
              <a:t></a:t>
            </a:r>
            <a:r>
              <a:rPr lang="en-US" altLang="zh-CN" sz="2400" b="1" dirty="0">
                <a:solidFill>
                  <a:srgbClr val="000099"/>
                </a:solidFill>
                <a:latin typeface="+mn-lt"/>
                <a:ea typeface="黑体" panose="02010609060101010101" pitchFamily="2" charset="-122"/>
              </a:rPr>
              <a:t>) </a:t>
            </a:r>
            <a:r>
              <a:rPr lang="en-US" altLang="zh-CN" sz="2400" b="1" dirty="0">
                <a:solidFill>
                  <a:srgbClr val="000099"/>
                </a:solidFill>
                <a:latin typeface="+mn-lt"/>
                <a:ea typeface="黑体" panose="02010609060101010101" pitchFamily="2" charset="-122"/>
                <a:sym typeface="Symbol" panose="05050102010706020507"/>
              </a:rPr>
              <a:t></a:t>
            </a:r>
            <a:r>
              <a:rPr lang="en-US" altLang="zh-CN" sz="2400" b="1" dirty="0">
                <a:solidFill>
                  <a:srgbClr val="000099"/>
                </a:solidFill>
                <a:latin typeface="+mn-lt"/>
                <a:ea typeface="黑体" panose="02010609060101010101" pitchFamily="2" charset="-122"/>
              </a:rPr>
              <a:t> (</a:t>
            </a:r>
            <a:r>
              <a:rPr lang="zh-CN" altLang="zh-CN" sz="2400" b="1" dirty="0">
                <a:solidFill>
                  <a:srgbClr val="000099"/>
                </a:solidFill>
                <a:latin typeface="+mn-lt"/>
                <a:ea typeface="黑体" panose="02010609060101010101" pitchFamily="2" charset="-122"/>
              </a:rPr>
              <a:t>旧的</a:t>
            </a:r>
            <a:r>
              <a:rPr lang="en-US" altLang="zh-CN" sz="2400" b="1" dirty="0">
                <a:solidFill>
                  <a:srgbClr val="000099"/>
                </a:solidFill>
                <a:latin typeface="+mn-lt"/>
                <a:ea typeface="黑体" panose="02010609060101010101" pitchFamily="2" charset="-122"/>
              </a:rPr>
              <a:t>RTT</a:t>
            </a:r>
            <a:r>
              <a:rPr lang="en-US" altLang="zh-CN" sz="2400" b="1" baseline="-25000" dirty="0">
                <a:solidFill>
                  <a:srgbClr val="000099"/>
                </a:solidFill>
                <a:latin typeface="+mn-lt"/>
                <a:ea typeface="黑体" panose="02010609060101010101" pitchFamily="2" charset="-122"/>
              </a:rPr>
              <a:t>S</a:t>
            </a:r>
            <a:r>
              <a:rPr lang="en-US" altLang="zh-CN" sz="2400" b="1" dirty="0">
                <a:solidFill>
                  <a:srgbClr val="000099"/>
                </a:solidFill>
                <a:latin typeface="+mn-lt"/>
                <a:ea typeface="黑体" panose="02010609060101010101" pitchFamily="2" charset="-122"/>
              </a:rPr>
              <a:t>) </a:t>
            </a:r>
            <a:endParaRPr lang="en-US" altLang="zh-CN" sz="2400" b="1" dirty="0" smtClean="0">
              <a:solidFill>
                <a:srgbClr val="000099"/>
              </a:solidFill>
              <a:latin typeface="+mn-lt"/>
              <a:ea typeface="黑体" panose="02010609060101010101" pitchFamily="2" charset="-122"/>
            </a:endParaRPr>
          </a:p>
          <a:p>
            <a:pPr>
              <a:spcBef>
                <a:spcPct val="30000"/>
              </a:spcBef>
              <a:buFont typeface="Wingdings" panose="05000000000000000000" pitchFamily="2" charset="2"/>
              <a:buNone/>
            </a:pPr>
            <a:r>
              <a:rPr lang="en-US" altLang="zh-CN" sz="2400" b="1" dirty="0">
                <a:solidFill>
                  <a:srgbClr val="000099"/>
                </a:solidFill>
                <a:latin typeface="+mn-lt"/>
                <a:ea typeface="黑体" panose="02010609060101010101" pitchFamily="2" charset="-122"/>
                <a:sym typeface="Symbol" panose="05050102010706020507"/>
              </a:rPr>
              <a:t>		</a:t>
            </a:r>
            <a:r>
              <a:rPr lang="en-US" altLang="zh-CN" sz="2400" b="1" dirty="0" smtClean="0">
                <a:solidFill>
                  <a:srgbClr val="000099"/>
                </a:solidFill>
                <a:latin typeface="+mn-lt"/>
                <a:ea typeface="黑体" panose="02010609060101010101" pitchFamily="2" charset="-122"/>
                <a:sym typeface="Symbol" panose="05050102010706020507"/>
              </a:rPr>
              <a:t></a:t>
            </a:r>
            <a:r>
              <a:rPr lang="en-US" altLang="zh-CN" sz="2400" b="1" dirty="0" smtClean="0">
                <a:solidFill>
                  <a:srgbClr val="000099"/>
                </a:solidFill>
                <a:latin typeface="+mn-lt"/>
                <a:ea typeface="黑体" panose="02010609060101010101" pitchFamily="2" charset="-122"/>
              </a:rPr>
              <a:t> </a:t>
            </a:r>
            <a:r>
              <a:rPr lang="en-US" altLang="zh-CN" sz="2400" b="1" dirty="0">
                <a:solidFill>
                  <a:srgbClr val="000099"/>
                </a:solidFill>
                <a:latin typeface="+mn-lt"/>
                <a:ea typeface="黑体" panose="02010609060101010101" pitchFamily="2" charset="-122"/>
                <a:sym typeface="Symbol" panose="05050102010706020507"/>
              </a:rPr>
              <a:t></a:t>
            </a:r>
            <a:r>
              <a:rPr lang="en-US" altLang="zh-CN" sz="2400" b="1" dirty="0">
                <a:solidFill>
                  <a:srgbClr val="000099"/>
                </a:solidFill>
                <a:latin typeface="+mn-lt"/>
                <a:ea typeface="黑体" panose="02010609060101010101" pitchFamily="2" charset="-122"/>
              </a:rPr>
              <a:t> </a:t>
            </a:r>
            <a:r>
              <a:rPr lang="en-US" altLang="zh-CN" sz="2400" b="1" dirty="0">
                <a:solidFill>
                  <a:srgbClr val="000099"/>
                </a:solidFill>
                <a:latin typeface="+mn-lt"/>
                <a:ea typeface="黑体" panose="02010609060101010101" pitchFamily="2" charset="-122"/>
                <a:sym typeface="Symbol" panose="05050102010706020507"/>
              </a:rPr>
              <a:t></a:t>
            </a:r>
            <a:r>
              <a:rPr lang="en-US" altLang="zh-CN" sz="2400" b="1" dirty="0">
                <a:solidFill>
                  <a:srgbClr val="000099"/>
                </a:solidFill>
                <a:latin typeface="+mn-lt"/>
                <a:ea typeface="黑体" panose="02010609060101010101" pitchFamily="2" charset="-122"/>
              </a:rPr>
              <a:t> (</a:t>
            </a:r>
            <a:r>
              <a:rPr lang="zh-CN" altLang="zh-CN" sz="2400" b="1" dirty="0">
                <a:solidFill>
                  <a:srgbClr val="000099"/>
                </a:solidFill>
                <a:latin typeface="+mn-lt"/>
                <a:ea typeface="黑体" panose="02010609060101010101" pitchFamily="2" charset="-122"/>
              </a:rPr>
              <a:t>新的</a:t>
            </a:r>
            <a:r>
              <a:rPr lang="en-US" altLang="zh-CN" sz="2400" b="1" dirty="0">
                <a:solidFill>
                  <a:srgbClr val="000099"/>
                </a:solidFill>
                <a:latin typeface="+mn-lt"/>
                <a:ea typeface="黑体" panose="02010609060101010101" pitchFamily="2" charset="-122"/>
              </a:rPr>
              <a:t>RTT</a:t>
            </a:r>
            <a:r>
              <a:rPr lang="zh-CN" altLang="zh-CN" sz="2400" b="1" dirty="0">
                <a:solidFill>
                  <a:srgbClr val="000099"/>
                </a:solidFill>
                <a:latin typeface="+mn-lt"/>
                <a:ea typeface="黑体" panose="02010609060101010101" pitchFamily="2" charset="-122"/>
              </a:rPr>
              <a:t>样本</a:t>
            </a:r>
            <a:r>
              <a:rPr lang="en-US" altLang="zh-CN" sz="2400" b="1">
                <a:solidFill>
                  <a:srgbClr val="000099"/>
                </a:solidFill>
                <a:latin typeface="+mn-lt"/>
                <a:ea typeface="黑体" panose="02010609060101010101" pitchFamily="2" charset="-122"/>
              </a:rPr>
              <a:t>)   </a:t>
            </a:r>
            <a:r>
              <a:rPr lang="en-US" altLang="zh-CN" sz="2400" b="1" smtClean="0">
                <a:solidFill>
                  <a:srgbClr val="000099"/>
                </a:solidFill>
                <a:latin typeface="+mn-lt"/>
                <a:ea typeface="黑体" panose="02010609060101010101" pitchFamily="2" charset="-122"/>
              </a:rPr>
              <a:t>                        </a:t>
            </a:r>
            <a:endParaRPr lang="en-US" altLang="zh-CN" sz="2400" b="1" dirty="0">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72" name="Rectangle 4"/>
          <p:cNvSpPr>
            <a:spLocks noGrp="1" noChangeArrowheads="1"/>
          </p:cNvSpPr>
          <p:nvPr>
            <p:ph type="title"/>
          </p:nvPr>
        </p:nvSpPr>
        <p:spPr/>
        <p:txBody>
          <a:bodyPr/>
          <a:lstStyle/>
          <a:p>
            <a:pPr algn="ctr"/>
            <a:r>
              <a:rPr lang="zh-CN" altLang="en-US" sz="4000" dirty="0"/>
              <a:t>往返</a:t>
            </a:r>
            <a:r>
              <a:rPr lang="zh-CN" altLang="en-US" sz="4000" dirty="0" smtClean="0"/>
              <a:t>时间 </a:t>
            </a:r>
            <a:r>
              <a:rPr lang="en-US" altLang="zh-CN" sz="4000" dirty="0" smtClean="0"/>
              <a:t>(RTT) </a:t>
            </a:r>
            <a:r>
              <a:rPr lang="zh-CN" altLang="en-US" sz="4000" dirty="0" smtClean="0"/>
              <a:t>的</a:t>
            </a:r>
            <a:r>
              <a:rPr lang="zh-CN" altLang="en-US" sz="4000" dirty="0"/>
              <a:t>测量相当复杂 </a:t>
            </a:r>
          </a:p>
        </p:txBody>
      </p:sp>
      <p:sp>
        <p:nvSpPr>
          <p:cNvPr id="749573" name="Rectangle 5"/>
          <p:cNvSpPr>
            <a:spLocks noGrp="1" noChangeArrowheads="1"/>
          </p:cNvSpPr>
          <p:nvPr>
            <p:ph idx="1"/>
          </p:nvPr>
        </p:nvSpPr>
        <p:spPr/>
        <p:txBody>
          <a:bodyPr/>
          <a:lstStyle/>
          <a:p>
            <a:r>
              <a:rPr lang="en-US" altLang="zh-CN" sz="2800" dirty="0"/>
              <a:t>TCP </a:t>
            </a:r>
            <a:r>
              <a:rPr lang="zh-CN" altLang="en-US" sz="2800" dirty="0"/>
              <a:t>报文段 </a:t>
            </a:r>
            <a:r>
              <a:rPr lang="en-US" altLang="zh-CN" sz="2800" dirty="0"/>
              <a:t>1 </a:t>
            </a:r>
            <a:r>
              <a:rPr lang="zh-CN" altLang="en-US" sz="2800" dirty="0"/>
              <a:t>没有收到确认。重传（即报文段 </a:t>
            </a:r>
            <a:r>
              <a:rPr lang="en-US" altLang="zh-CN" sz="2800" dirty="0"/>
              <a:t>2</a:t>
            </a:r>
            <a:r>
              <a:rPr lang="zh-CN" altLang="en-US" sz="2800" dirty="0"/>
              <a:t>）后，收到了确认报文段 </a:t>
            </a:r>
            <a:r>
              <a:rPr lang="en-US" altLang="zh-CN" sz="2800" dirty="0"/>
              <a:t>ACK</a:t>
            </a:r>
            <a:r>
              <a:rPr lang="zh-CN" altLang="en-US" sz="2800" dirty="0"/>
              <a:t>。</a:t>
            </a:r>
          </a:p>
          <a:p>
            <a:r>
              <a:rPr lang="zh-CN" altLang="en-US" sz="2800" dirty="0">
                <a:solidFill>
                  <a:srgbClr val="FF0000"/>
                </a:solidFill>
              </a:rPr>
              <a:t>如何判定此确认报文段是对原来的报文段 </a:t>
            </a:r>
            <a:r>
              <a:rPr lang="en-US" altLang="zh-CN" sz="2800" dirty="0">
                <a:solidFill>
                  <a:srgbClr val="FF0000"/>
                </a:solidFill>
              </a:rPr>
              <a:t>1 </a:t>
            </a:r>
            <a:r>
              <a:rPr lang="zh-CN" altLang="en-US" sz="2800" dirty="0">
                <a:solidFill>
                  <a:srgbClr val="FF0000"/>
                </a:solidFill>
              </a:rPr>
              <a:t>的确认，还是对重传的报文段 </a:t>
            </a:r>
            <a:r>
              <a:rPr lang="en-US" altLang="zh-CN" sz="2800" dirty="0">
                <a:solidFill>
                  <a:srgbClr val="FF0000"/>
                </a:solidFill>
              </a:rPr>
              <a:t>2 </a:t>
            </a:r>
            <a:r>
              <a:rPr lang="zh-CN" altLang="en-US" sz="2800" dirty="0">
                <a:solidFill>
                  <a:srgbClr val="FF0000"/>
                </a:solidFill>
              </a:rPr>
              <a:t>的确认？ </a:t>
            </a:r>
          </a:p>
        </p:txBody>
      </p:sp>
      <p:sp>
        <p:nvSpPr>
          <p:cNvPr id="749570" name="Line 2"/>
          <p:cNvSpPr>
            <a:spLocks noChangeShapeType="1"/>
          </p:cNvSpPr>
          <p:nvPr/>
        </p:nvSpPr>
        <p:spPr bwMode="auto">
          <a:xfrm>
            <a:off x="4017845" y="5423756"/>
            <a:ext cx="3785261"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71" name="Text Box 3"/>
          <p:cNvSpPr txBox="1">
            <a:spLocks noChangeArrowheads="1"/>
          </p:cNvSpPr>
          <p:nvPr/>
        </p:nvSpPr>
        <p:spPr bwMode="auto">
          <a:xfrm>
            <a:off x="5027523" y="5188807"/>
            <a:ext cx="1944764" cy="40011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b="1" dirty="0">
                <a:solidFill>
                  <a:srgbClr val="0000FF"/>
                </a:solidFill>
                <a:latin typeface="+mn-lt"/>
                <a:ea typeface="黑体" panose="02010609060101010101" pitchFamily="2" charset="-122"/>
              </a:rPr>
              <a:t>往返时间 </a:t>
            </a:r>
            <a:r>
              <a:rPr kumimoji="1" lang="en-US" altLang="zh-CN" sz="2000" b="1" dirty="0">
                <a:solidFill>
                  <a:srgbClr val="0000FF"/>
                </a:solidFill>
                <a:latin typeface="+mn-lt"/>
                <a:ea typeface="黑体" panose="02010609060101010101" pitchFamily="2" charset="-122"/>
              </a:rPr>
              <a:t>RTT?</a:t>
            </a:r>
          </a:p>
        </p:txBody>
      </p:sp>
      <p:sp>
        <p:nvSpPr>
          <p:cNvPr id="749574" name="Line 6"/>
          <p:cNvSpPr>
            <a:spLocks noChangeShapeType="1"/>
          </p:cNvSpPr>
          <p:nvPr/>
        </p:nvSpPr>
        <p:spPr bwMode="auto">
          <a:xfrm>
            <a:off x="863747" y="5123719"/>
            <a:ext cx="8516408" cy="0"/>
          </a:xfrm>
          <a:prstGeom prst="line">
            <a:avLst/>
          </a:prstGeom>
          <a:noFill/>
          <a:ln w="28575">
            <a:solidFill>
              <a:srgbClr val="333399"/>
            </a:solidFill>
            <a:round/>
            <a:headEnd type="non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75" name="Line 7"/>
          <p:cNvSpPr>
            <a:spLocks noChangeShapeType="1"/>
          </p:cNvSpPr>
          <p:nvPr/>
        </p:nvSpPr>
        <p:spPr bwMode="auto">
          <a:xfrm rot="-5400000">
            <a:off x="888882" y="4832413"/>
            <a:ext cx="582613" cy="0"/>
          </a:xfrm>
          <a:prstGeom prst="line">
            <a:avLst/>
          </a:prstGeom>
          <a:noFill/>
          <a:ln w="76200">
            <a:solidFill>
              <a:srgbClr val="0000FF"/>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76" name="Text Box 8"/>
          <p:cNvSpPr txBox="1">
            <a:spLocks noChangeArrowheads="1"/>
          </p:cNvSpPr>
          <p:nvPr/>
        </p:nvSpPr>
        <p:spPr bwMode="auto">
          <a:xfrm>
            <a:off x="449011" y="3928074"/>
            <a:ext cx="153458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b="1" dirty="0">
                <a:solidFill>
                  <a:srgbClr val="000099"/>
                </a:solidFill>
                <a:latin typeface="+mn-lt"/>
                <a:ea typeface="黑体" panose="02010609060101010101" pitchFamily="2" charset="-122"/>
              </a:rPr>
              <a:t>发送一个</a:t>
            </a:r>
          </a:p>
          <a:p>
            <a:pPr algn="ctr"/>
            <a:r>
              <a:rPr kumimoji="1" lang="en-US" altLang="zh-CN" sz="2000" b="1" dirty="0">
                <a:solidFill>
                  <a:srgbClr val="000099"/>
                </a:solidFill>
                <a:latin typeface="+mn-lt"/>
                <a:ea typeface="黑体" panose="02010609060101010101" pitchFamily="2" charset="-122"/>
              </a:rPr>
              <a:t>TCP </a:t>
            </a:r>
            <a:r>
              <a:rPr kumimoji="1" lang="zh-CN" altLang="en-US" sz="2000" b="1" dirty="0">
                <a:solidFill>
                  <a:srgbClr val="000099"/>
                </a:solidFill>
                <a:latin typeface="+mn-lt"/>
                <a:ea typeface="黑体" panose="02010609060101010101" pitchFamily="2" charset="-122"/>
              </a:rPr>
              <a:t>报文段</a:t>
            </a:r>
          </a:p>
        </p:txBody>
      </p:sp>
      <p:sp>
        <p:nvSpPr>
          <p:cNvPr id="749577" name="Line 9"/>
          <p:cNvSpPr>
            <a:spLocks noChangeShapeType="1"/>
          </p:cNvSpPr>
          <p:nvPr/>
        </p:nvSpPr>
        <p:spPr bwMode="auto">
          <a:xfrm rot="-5400000">
            <a:off x="3726538" y="4832413"/>
            <a:ext cx="582613" cy="0"/>
          </a:xfrm>
          <a:prstGeom prst="line">
            <a:avLst/>
          </a:prstGeom>
          <a:noFill/>
          <a:ln w="76200">
            <a:solidFill>
              <a:srgbClr val="0000FF"/>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78" name="Text Box 10"/>
          <p:cNvSpPr txBox="1">
            <a:spLocks noChangeArrowheads="1"/>
          </p:cNvSpPr>
          <p:nvPr/>
        </p:nvSpPr>
        <p:spPr bwMode="auto">
          <a:xfrm>
            <a:off x="3214435" y="3928074"/>
            <a:ext cx="153458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b="1">
                <a:solidFill>
                  <a:srgbClr val="000099"/>
                </a:solidFill>
                <a:latin typeface="+mn-lt"/>
                <a:ea typeface="黑体" panose="02010609060101010101" pitchFamily="2" charset="-122"/>
              </a:rPr>
              <a:t>超时重传</a:t>
            </a:r>
          </a:p>
          <a:p>
            <a:pPr algn="ctr"/>
            <a:r>
              <a:rPr kumimoji="1" lang="en-US" altLang="zh-CN" sz="2000" b="1">
                <a:solidFill>
                  <a:srgbClr val="000099"/>
                </a:solidFill>
                <a:latin typeface="+mn-lt"/>
                <a:ea typeface="黑体" panose="02010609060101010101" pitchFamily="2" charset="-122"/>
              </a:rPr>
              <a:t>TCP </a:t>
            </a:r>
            <a:r>
              <a:rPr kumimoji="1" lang="zh-CN" altLang="en-US" sz="2000" b="1">
                <a:solidFill>
                  <a:srgbClr val="000099"/>
                </a:solidFill>
                <a:latin typeface="+mn-lt"/>
                <a:ea typeface="黑体" panose="02010609060101010101" pitchFamily="2" charset="-122"/>
              </a:rPr>
              <a:t>报文段</a:t>
            </a:r>
          </a:p>
        </p:txBody>
      </p:sp>
      <p:sp>
        <p:nvSpPr>
          <p:cNvPr id="749579" name="Line 11"/>
          <p:cNvSpPr>
            <a:spLocks noChangeShapeType="1"/>
          </p:cNvSpPr>
          <p:nvPr/>
        </p:nvSpPr>
        <p:spPr bwMode="auto">
          <a:xfrm rot="-5400000">
            <a:off x="7511799" y="4832413"/>
            <a:ext cx="582613" cy="0"/>
          </a:xfrm>
          <a:prstGeom prst="line">
            <a:avLst/>
          </a:prstGeom>
          <a:noFill/>
          <a:ln w="76200">
            <a:solidFill>
              <a:srgbClr val="FF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80" name="Text Box 12"/>
          <p:cNvSpPr txBox="1">
            <a:spLocks noChangeArrowheads="1"/>
          </p:cNvSpPr>
          <p:nvPr/>
        </p:nvSpPr>
        <p:spPr bwMode="auto">
          <a:xfrm>
            <a:off x="7143246" y="4235850"/>
            <a:ext cx="131972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b="1" dirty="0">
                <a:solidFill>
                  <a:srgbClr val="000099"/>
                </a:solidFill>
                <a:latin typeface="+mn-lt"/>
                <a:ea typeface="黑体" panose="02010609060101010101" pitchFamily="2" charset="-122"/>
              </a:rPr>
              <a:t>收到 </a:t>
            </a:r>
            <a:r>
              <a:rPr kumimoji="1" lang="en-US" altLang="zh-CN" sz="2000" b="1" dirty="0">
                <a:solidFill>
                  <a:srgbClr val="000099"/>
                </a:solidFill>
                <a:latin typeface="+mn-lt"/>
                <a:ea typeface="黑体" panose="02010609060101010101" pitchFamily="2" charset="-122"/>
              </a:rPr>
              <a:t>ACK</a:t>
            </a:r>
          </a:p>
        </p:txBody>
      </p:sp>
      <p:sp>
        <p:nvSpPr>
          <p:cNvPr id="749581" name="Text Box 13"/>
          <p:cNvSpPr txBox="1">
            <a:spLocks noChangeArrowheads="1"/>
          </p:cNvSpPr>
          <p:nvPr/>
        </p:nvSpPr>
        <p:spPr bwMode="auto">
          <a:xfrm>
            <a:off x="8985448" y="5140016"/>
            <a:ext cx="6976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b="1">
                <a:solidFill>
                  <a:srgbClr val="000099"/>
                </a:solidFill>
                <a:latin typeface="+mn-lt"/>
                <a:ea typeface="黑体" panose="02010609060101010101" pitchFamily="2" charset="-122"/>
              </a:rPr>
              <a:t>时间</a:t>
            </a:r>
          </a:p>
        </p:txBody>
      </p:sp>
      <p:sp>
        <p:nvSpPr>
          <p:cNvPr id="749582" name="Text Box 14"/>
          <p:cNvSpPr txBox="1">
            <a:spLocks noChangeArrowheads="1"/>
          </p:cNvSpPr>
          <p:nvPr/>
        </p:nvSpPr>
        <p:spPr bwMode="auto">
          <a:xfrm>
            <a:off x="800687" y="4677632"/>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2000" b="1">
                <a:solidFill>
                  <a:srgbClr val="000099"/>
                </a:solidFill>
                <a:latin typeface="+mn-lt"/>
                <a:ea typeface="黑体" panose="02010609060101010101" pitchFamily="2" charset="-122"/>
              </a:rPr>
              <a:t>1</a:t>
            </a:r>
          </a:p>
        </p:txBody>
      </p:sp>
      <p:sp>
        <p:nvSpPr>
          <p:cNvPr id="749583" name="Text Box 15"/>
          <p:cNvSpPr txBox="1">
            <a:spLocks noChangeArrowheads="1"/>
          </p:cNvSpPr>
          <p:nvPr/>
        </p:nvSpPr>
        <p:spPr bwMode="auto">
          <a:xfrm>
            <a:off x="3650382" y="4677632"/>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en-US" altLang="zh-CN" sz="2000" b="1">
                <a:solidFill>
                  <a:srgbClr val="000099"/>
                </a:solidFill>
                <a:latin typeface="+mn-lt"/>
                <a:ea typeface="黑体" panose="02010609060101010101" pitchFamily="2" charset="-122"/>
              </a:rPr>
              <a:t>2</a:t>
            </a:r>
          </a:p>
        </p:txBody>
      </p:sp>
      <p:sp>
        <p:nvSpPr>
          <p:cNvPr id="749584" name="Line 16"/>
          <p:cNvSpPr>
            <a:spLocks noChangeShapeType="1"/>
          </p:cNvSpPr>
          <p:nvPr/>
        </p:nvSpPr>
        <p:spPr bwMode="auto">
          <a:xfrm>
            <a:off x="4017845" y="5206270"/>
            <a:ext cx="0" cy="25082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85" name="Line 17"/>
          <p:cNvSpPr>
            <a:spLocks noChangeShapeType="1"/>
          </p:cNvSpPr>
          <p:nvPr/>
        </p:nvSpPr>
        <p:spPr bwMode="auto">
          <a:xfrm>
            <a:off x="7803106" y="5206270"/>
            <a:ext cx="0" cy="73977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86" name="Line 18"/>
          <p:cNvSpPr>
            <a:spLocks noChangeShapeType="1"/>
          </p:cNvSpPr>
          <p:nvPr/>
        </p:nvSpPr>
        <p:spPr bwMode="auto">
          <a:xfrm>
            <a:off x="1180188" y="5206270"/>
            <a:ext cx="0" cy="739775"/>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87" name="Line 19"/>
          <p:cNvSpPr>
            <a:spLocks noChangeShapeType="1"/>
          </p:cNvSpPr>
          <p:nvPr/>
        </p:nvSpPr>
        <p:spPr bwMode="auto">
          <a:xfrm>
            <a:off x="1180188" y="5777769"/>
            <a:ext cx="6622917" cy="0"/>
          </a:xfrm>
          <a:prstGeom prst="line">
            <a:avLst/>
          </a:prstGeom>
          <a:noFill/>
          <a:ln w="28575">
            <a:solidFill>
              <a:srgbClr val="333399"/>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88" name="Text Box 20"/>
          <p:cNvSpPr txBox="1">
            <a:spLocks noChangeArrowheads="1"/>
          </p:cNvSpPr>
          <p:nvPr/>
        </p:nvSpPr>
        <p:spPr bwMode="auto">
          <a:xfrm>
            <a:off x="3366205" y="5549170"/>
            <a:ext cx="1944764" cy="40011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b="1">
                <a:solidFill>
                  <a:srgbClr val="0000FF"/>
                </a:solidFill>
                <a:latin typeface="+mn-lt"/>
                <a:ea typeface="黑体" panose="02010609060101010101" pitchFamily="2" charset="-122"/>
              </a:rPr>
              <a:t>往返时间 </a:t>
            </a:r>
            <a:r>
              <a:rPr kumimoji="1" lang="en-US" altLang="zh-CN" sz="2000" b="1">
                <a:solidFill>
                  <a:srgbClr val="0000FF"/>
                </a:solidFill>
                <a:latin typeface="+mn-lt"/>
                <a:ea typeface="黑体" panose="02010609060101010101" pitchFamily="2" charset="-122"/>
              </a:rPr>
              <a:t>RTT?</a:t>
            </a:r>
          </a:p>
        </p:txBody>
      </p:sp>
      <p:sp>
        <p:nvSpPr>
          <p:cNvPr id="749589" name="Freeform 21"/>
          <p:cNvSpPr/>
          <p:nvPr/>
        </p:nvSpPr>
        <p:spPr bwMode="auto">
          <a:xfrm>
            <a:off x="4649008" y="3920394"/>
            <a:ext cx="2944283" cy="328612"/>
          </a:xfrm>
          <a:custGeom>
            <a:avLst/>
            <a:gdLst>
              <a:gd name="T0" fmla="*/ 1472 w 1472"/>
              <a:gd name="T1" fmla="*/ 189 h 189"/>
              <a:gd name="T2" fmla="*/ 1240 w 1472"/>
              <a:gd name="T3" fmla="*/ 85 h 189"/>
              <a:gd name="T4" fmla="*/ 948 w 1472"/>
              <a:gd name="T5" fmla="*/ 17 h 189"/>
              <a:gd name="T6" fmla="*/ 684 w 1472"/>
              <a:gd name="T7" fmla="*/ 1 h 189"/>
              <a:gd name="T8" fmla="*/ 480 w 1472"/>
              <a:gd name="T9" fmla="*/ 13 h 189"/>
              <a:gd name="T10" fmla="*/ 268 w 1472"/>
              <a:gd name="T11" fmla="*/ 61 h 189"/>
              <a:gd name="T12" fmla="*/ 96 w 1472"/>
              <a:gd name="T13" fmla="*/ 117 h 189"/>
              <a:gd name="T14" fmla="*/ 0 w 1472"/>
              <a:gd name="T15" fmla="*/ 165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72" h="189">
                <a:moveTo>
                  <a:pt x="1472" y="189"/>
                </a:moveTo>
                <a:cubicBezTo>
                  <a:pt x="1433" y="172"/>
                  <a:pt x="1327" y="114"/>
                  <a:pt x="1240" y="85"/>
                </a:cubicBezTo>
                <a:cubicBezTo>
                  <a:pt x="1153" y="56"/>
                  <a:pt x="1041" y="31"/>
                  <a:pt x="948" y="17"/>
                </a:cubicBezTo>
                <a:cubicBezTo>
                  <a:pt x="855" y="3"/>
                  <a:pt x="762" y="2"/>
                  <a:pt x="684" y="1"/>
                </a:cubicBezTo>
                <a:cubicBezTo>
                  <a:pt x="606" y="0"/>
                  <a:pt x="549" y="3"/>
                  <a:pt x="480" y="13"/>
                </a:cubicBezTo>
                <a:cubicBezTo>
                  <a:pt x="411" y="23"/>
                  <a:pt x="332" y="44"/>
                  <a:pt x="268" y="61"/>
                </a:cubicBezTo>
                <a:cubicBezTo>
                  <a:pt x="204" y="78"/>
                  <a:pt x="141" y="100"/>
                  <a:pt x="96" y="117"/>
                </a:cubicBezTo>
                <a:cubicBezTo>
                  <a:pt x="51" y="134"/>
                  <a:pt x="28" y="149"/>
                  <a:pt x="0" y="165"/>
                </a:cubicBezTo>
              </a:path>
            </a:pathLst>
          </a:custGeom>
          <a:noFill/>
          <a:ln w="76200" cap="flat" cmpd="sng">
            <a:solidFill>
              <a:srgbClr val="FF0000"/>
            </a:solidFill>
            <a:prstDash val="sysDot"/>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90" name="Freeform 22"/>
          <p:cNvSpPr/>
          <p:nvPr/>
        </p:nvSpPr>
        <p:spPr bwMode="auto">
          <a:xfrm>
            <a:off x="1811352" y="3629881"/>
            <a:ext cx="5781940" cy="577850"/>
          </a:xfrm>
          <a:custGeom>
            <a:avLst/>
            <a:gdLst>
              <a:gd name="T0" fmla="*/ 1472 w 1472"/>
              <a:gd name="T1" fmla="*/ 189 h 189"/>
              <a:gd name="T2" fmla="*/ 1240 w 1472"/>
              <a:gd name="T3" fmla="*/ 85 h 189"/>
              <a:gd name="T4" fmla="*/ 948 w 1472"/>
              <a:gd name="T5" fmla="*/ 17 h 189"/>
              <a:gd name="T6" fmla="*/ 684 w 1472"/>
              <a:gd name="T7" fmla="*/ 1 h 189"/>
              <a:gd name="T8" fmla="*/ 480 w 1472"/>
              <a:gd name="T9" fmla="*/ 13 h 189"/>
              <a:gd name="T10" fmla="*/ 268 w 1472"/>
              <a:gd name="T11" fmla="*/ 61 h 189"/>
              <a:gd name="T12" fmla="*/ 96 w 1472"/>
              <a:gd name="T13" fmla="*/ 117 h 189"/>
              <a:gd name="T14" fmla="*/ 0 w 1472"/>
              <a:gd name="T15" fmla="*/ 165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72" h="189">
                <a:moveTo>
                  <a:pt x="1472" y="189"/>
                </a:moveTo>
                <a:cubicBezTo>
                  <a:pt x="1433" y="172"/>
                  <a:pt x="1327" y="114"/>
                  <a:pt x="1240" y="85"/>
                </a:cubicBezTo>
                <a:cubicBezTo>
                  <a:pt x="1153" y="56"/>
                  <a:pt x="1041" y="31"/>
                  <a:pt x="948" y="17"/>
                </a:cubicBezTo>
                <a:cubicBezTo>
                  <a:pt x="855" y="3"/>
                  <a:pt x="762" y="2"/>
                  <a:pt x="684" y="1"/>
                </a:cubicBezTo>
                <a:cubicBezTo>
                  <a:pt x="606" y="0"/>
                  <a:pt x="549" y="3"/>
                  <a:pt x="480" y="13"/>
                </a:cubicBezTo>
                <a:cubicBezTo>
                  <a:pt x="411" y="23"/>
                  <a:pt x="332" y="44"/>
                  <a:pt x="268" y="61"/>
                </a:cubicBezTo>
                <a:cubicBezTo>
                  <a:pt x="204" y="78"/>
                  <a:pt x="141" y="100"/>
                  <a:pt x="96" y="117"/>
                </a:cubicBezTo>
                <a:cubicBezTo>
                  <a:pt x="51" y="134"/>
                  <a:pt x="28" y="149"/>
                  <a:pt x="0" y="165"/>
                </a:cubicBezTo>
              </a:path>
            </a:pathLst>
          </a:custGeom>
          <a:noFill/>
          <a:ln w="76200" cap="flat" cmpd="sng">
            <a:solidFill>
              <a:srgbClr val="FF0000"/>
            </a:solidFill>
            <a:prstDash val="sysDot"/>
            <a:round/>
            <a:headEnd type="none" w="med" len="me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9591" name="Text Box 23"/>
          <p:cNvSpPr txBox="1">
            <a:spLocks noChangeArrowheads="1"/>
          </p:cNvSpPr>
          <p:nvPr/>
        </p:nvSpPr>
        <p:spPr bwMode="auto">
          <a:xfrm>
            <a:off x="6897216" y="3411824"/>
            <a:ext cx="2236510" cy="7078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kumimoji="1" lang="zh-CN" altLang="en-US" sz="2000" b="1" dirty="0">
                <a:solidFill>
                  <a:srgbClr val="0000FF"/>
                </a:solidFill>
                <a:latin typeface="+mn-lt"/>
                <a:ea typeface="黑体" panose="02010609060101010101" pitchFamily="2" charset="-122"/>
              </a:rPr>
              <a:t>是对哪一个报文段</a:t>
            </a:r>
          </a:p>
          <a:p>
            <a:pPr algn="ctr"/>
            <a:r>
              <a:rPr kumimoji="1" lang="zh-CN" altLang="en-US" sz="2000" b="1" dirty="0">
                <a:solidFill>
                  <a:srgbClr val="0000FF"/>
                </a:solidFill>
                <a:latin typeface="+mn-lt"/>
                <a:ea typeface="黑体" panose="02010609060101010101" pitchFamily="2" charset="-122"/>
              </a:rPr>
              <a:t>的确认？</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18" name="Rectangle 2"/>
          <p:cNvSpPr>
            <a:spLocks noGrp="1" noChangeArrowheads="1"/>
          </p:cNvSpPr>
          <p:nvPr>
            <p:ph type="title"/>
          </p:nvPr>
        </p:nvSpPr>
        <p:spPr/>
        <p:txBody>
          <a:bodyPr/>
          <a:lstStyle/>
          <a:p>
            <a:pPr algn="ctr"/>
            <a:r>
              <a:rPr lang="en-US" altLang="zh-CN"/>
              <a:t>Karn </a:t>
            </a:r>
            <a:r>
              <a:rPr lang="zh-CN" altLang="en-US"/>
              <a:t>算</a:t>
            </a:r>
            <a:r>
              <a:rPr lang="zh-CN" altLang="en-US" smtClean="0"/>
              <a:t>法问题 </a:t>
            </a:r>
            <a:endParaRPr lang="zh-CN" altLang="en-US"/>
          </a:p>
        </p:txBody>
      </p:sp>
      <p:sp>
        <p:nvSpPr>
          <p:cNvPr id="751619" name="Rectangle 3"/>
          <p:cNvSpPr>
            <a:spLocks noGrp="1" noChangeArrowheads="1"/>
          </p:cNvSpPr>
          <p:nvPr>
            <p:ph idx="1"/>
          </p:nvPr>
        </p:nvSpPr>
        <p:spPr/>
        <p:txBody>
          <a:bodyPr/>
          <a:lstStyle/>
          <a:p>
            <a:r>
              <a:rPr lang="zh-CN" altLang="en-US" dirty="0">
                <a:solidFill>
                  <a:srgbClr val="0000FF"/>
                </a:solidFill>
              </a:rPr>
              <a:t>在计算平均往返时间 </a:t>
            </a:r>
            <a:r>
              <a:rPr lang="en-US" altLang="zh-CN" dirty="0">
                <a:solidFill>
                  <a:srgbClr val="0000FF"/>
                </a:solidFill>
              </a:rPr>
              <a:t>RTT </a:t>
            </a:r>
            <a:r>
              <a:rPr lang="zh-CN" altLang="en-US" dirty="0">
                <a:solidFill>
                  <a:srgbClr val="0000FF"/>
                </a:solidFill>
              </a:rPr>
              <a:t>时，只要报文段重传了，就不采用其往返时间样本。</a:t>
            </a:r>
          </a:p>
          <a:p>
            <a:r>
              <a:rPr lang="zh-CN" altLang="zh-CN" smtClean="0"/>
              <a:t>但</a:t>
            </a:r>
            <a:r>
              <a:rPr lang="zh-CN" altLang="zh-CN" dirty="0"/>
              <a:t>是，这又引起</a:t>
            </a:r>
            <a:r>
              <a:rPr lang="zh-CN" altLang="zh-CN" dirty="0">
                <a:solidFill>
                  <a:srgbClr val="FF0000"/>
                </a:solidFill>
              </a:rPr>
              <a:t>新的问题</a:t>
            </a:r>
            <a:r>
              <a:rPr lang="zh-CN" altLang="zh-CN" dirty="0" smtClean="0">
                <a:solidFill>
                  <a:srgbClr val="FF0000"/>
                </a:solidFill>
              </a:rPr>
              <a:t>。</a:t>
            </a:r>
            <a:r>
              <a:rPr lang="zh-CN" altLang="en-US" dirty="0">
                <a:solidFill>
                  <a:srgbClr val="0070C0"/>
                </a:solidFill>
              </a:rPr>
              <a:t>当</a:t>
            </a:r>
            <a:r>
              <a:rPr lang="zh-CN" altLang="zh-CN" dirty="0" smtClean="0">
                <a:solidFill>
                  <a:srgbClr val="0070C0"/>
                </a:solidFill>
              </a:rPr>
              <a:t>报文</a:t>
            </a:r>
            <a:r>
              <a:rPr lang="zh-CN" altLang="zh-CN" dirty="0">
                <a:solidFill>
                  <a:srgbClr val="0070C0"/>
                </a:solidFill>
              </a:rPr>
              <a:t>段的时延突然增大了</a:t>
            </a:r>
            <a:r>
              <a:rPr lang="zh-CN" altLang="zh-CN" dirty="0" smtClean="0">
                <a:solidFill>
                  <a:srgbClr val="0070C0"/>
                </a:solidFill>
              </a:rPr>
              <a:t>很多</a:t>
            </a:r>
            <a:r>
              <a:rPr lang="zh-CN" altLang="en-US" dirty="0" smtClean="0">
                <a:solidFill>
                  <a:srgbClr val="0070C0"/>
                </a:solidFill>
              </a:rPr>
              <a:t>时</a:t>
            </a:r>
            <a:r>
              <a:rPr lang="zh-CN" altLang="en-US" dirty="0" smtClean="0"/>
              <a:t>，</a:t>
            </a:r>
            <a:r>
              <a:rPr lang="zh-CN" altLang="zh-CN" dirty="0" smtClean="0"/>
              <a:t>在</a:t>
            </a:r>
            <a:r>
              <a:rPr lang="zh-CN" altLang="zh-CN" dirty="0"/>
              <a:t>原来得出的重传时间内，不会收到确认报文段。于是就重传报文段</a:t>
            </a:r>
            <a:r>
              <a:rPr lang="zh-CN" altLang="zh-CN"/>
              <a:t>。</a:t>
            </a:r>
            <a:r>
              <a:rPr lang="zh-CN" altLang="zh-CN" smtClean="0"/>
              <a:t>但不</a:t>
            </a:r>
            <a:r>
              <a:rPr lang="zh-CN" altLang="zh-CN" dirty="0"/>
              <a:t>考虑重传的报文段的往返时间样本。这样，</a:t>
            </a:r>
            <a:r>
              <a:rPr lang="zh-CN" altLang="zh-CN" dirty="0">
                <a:solidFill>
                  <a:srgbClr val="FF0000"/>
                </a:solidFill>
              </a:rPr>
              <a:t>超时重传时</a:t>
            </a:r>
            <a:r>
              <a:rPr lang="zh-CN" altLang="zh-CN">
                <a:solidFill>
                  <a:srgbClr val="FF0000"/>
                </a:solidFill>
              </a:rPr>
              <a:t>间</a:t>
            </a:r>
            <a:r>
              <a:rPr lang="zh-CN" altLang="zh-CN" smtClean="0">
                <a:solidFill>
                  <a:srgbClr val="FF0000"/>
                </a:solidFill>
              </a:rPr>
              <a:t>就</a:t>
            </a:r>
            <a:r>
              <a:rPr lang="zh-CN" altLang="en-US" smtClean="0">
                <a:solidFill>
                  <a:srgbClr val="FF0000"/>
                </a:solidFill>
              </a:rPr>
              <a:t>一直</a:t>
            </a:r>
            <a:r>
              <a:rPr lang="zh-CN" altLang="zh-CN" smtClean="0">
                <a:solidFill>
                  <a:srgbClr val="FF0000"/>
                </a:solidFill>
              </a:rPr>
              <a:t>无</a:t>
            </a:r>
            <a:r>
              <a:rPr lang="zh-CN" altLang="zh-CN" dirty="0">
                <a:solidFill>
                  <a:srgbClr val="FF0000"/>
                </a:solidFill>
              </a:rPr>
              <a:t>法更新</a:t>
            </a:r>
            <a:r>
              <a:rPr lang="zh-CN" altLang="zh-CN" dirty="0" smtClean="0">
                <a:solidFill>
                  <a:srgbClr val="FF0000"/>
                </a:solidFill>
              </a:rPr>
              <a:t>。</a:t>
            </a:r>
            <a:endParaRPr lang="zh-CN" altLang="zh-CN"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algn="ctr"/>
            <a:r>
              <a:rPr lang="zh-CN" altLang="en-US" dirty="0" smtClean="0"/>
              <a:t>运输层的作用</a:t>
            </a:r>
            <a:endParaRPr lang="zh-CN" altLang="en-US" dirty="0"/>
          </a:p>
        </p:txBody>
      </p:sp>
      <p:sp>
        <p:nvSpPr>
          <p:cNvPr id="3" name="内容占位符 2"/>
          <p:cNvSpPr>
            <a:spLocks noGrp="1"/>
          </p:cNvSpPr>
          <p:nvPr>
            <p:ph idx="1"/>
          </p:nvPr>
        </p:nvSpPr>
        <p:spPr/>
        <p:txBody>
          <a:bodyPr/>
          <a:lstStyle/>
          <a:p>
            <a:r>
              <a:rPr lang="zh-CN" altLang="zh-CN" dirty="0" smtClean="0"/>
              <a:t>在</a:t>
            </a:r>
            <a:r>
              <a:rPr lang="zh-CN" altLang="zh-CN" dirty="0"/>
              <a:t>一台主机中经常有</a:t>
            </a:r>
            <a:r>
              <a:rPr lang="zh-CN" altLang="zh-CN" dirty="0">
                <a:solidFill>
                  <a:srgbClr val="FF0000"/>
                </a:solidFill>
              </a:rPr>
              <a:t>多个应用进程</a:t>
            </a:r>
            <a:r>
              <a:rPr lang="zh-CN" altLang="zh-CN" dirty="0"/>
              <a:t>同时分别和另一台主机中的多个应用进程通</a:t>
            </a:r>
            <a:r>
              <a:rPr lang="zh-CN" altLang="zh-CN"/>
              <a:t>信</a:t>
            </a:r>
            <a:r>
              <a:rPr lang="zh-CN" altLang="zh-CN" smtClean="0"/>
              <a:t>。</a:t>
            </a:r>
            <a:r>
              <a:rPr lang="zh-CN" altLang="en-US" smtClean="0"/>
              <a:t>即</a:t>
            </a:r>
            <a:r>
              <a:rPr lang="zh-CN" altLang="zh-CN" smtClean="0">
                <a:solidFill>
                  <a:srgbClr val="FF0000"/>
                </a:solidFill>
              </a:rPr>
              <a:t>复</a:t>
            </a:r>
            <a:r>
              <a:rPr lang="zh-CN" altLang="zh-CN" dirty="0" smtClean="0">
                <a:solidFill>
                  <a:srgbClr val="FF0000"/>
                </a:solidFill>
              </a:rPr>
              <a:t>用</a:t>
            </a:r>
            <a:r>
              <a:rPr lang="en-US" altLang="zh-CN" dirty="0" smtClean="0">
                <a:solidFill>
                  <a:srgbClr val="FF0000"/>
                </a:solidFill>
              </a:rPr>
              <a:t> </a:t>
            </a:r>
            <a:r>
              <a:rPr lang="en-US" altLang="zh-CN" dirty="0" smtClean="0"/>
              <a:t>(</a:t>
            </a:r>
            <a:r>
              <a:rPr lang="en-US" altLang="zh-CN" dirty="0"/>
              <a:t>multiplexing)</a:t>
            </a:r>
            <a:r>
              <a:rPr lang="zh-CN" altLang="zh-CN" dirty="0"/>
              <a:t>和</a:t>
            </a:r>
            <a:r>
              <a:rPr lang="zh-CN" altLang="zh-CN" dirty="0" smtClean="0">
                <a:solidFill>
                  <a:srgbClr val="FF0000"/>
                </a:solidFill>
              </a:rPr>
              <a:t>分用</a:t>
            </a:r>
            <a:r>
              <a:rPr lang="en-US" altLang="zh-CN" dirty="0" smtClean="0">
                <a:solidFill>
                  <a:srgbClr val="FF0000"/>
                </a:solidFill>
              </a:rPr>
              <a:t> </a:t>
            </a:r>
            <a:r>
              <a:rPr lang="en-US" altLang="zh-CN" dirty="0" smtClean="0"/>
              <a:t>(</a:t>
            </a:r>
            <a:r>
              <a:rPr lang="en-US" altLang="zh-CN" dirty="0" err="1"/>
              <a:t>demultiplexing</a:t>
            </a:r>
            <a:r>
              <a:rPr lang="en-US" altLang="zh-CN"/>
              <a:t>)</a:t>
            </a:r>
            <a:r>
              <a:rPr lang="zh-CN" altLang="zh-CN" smtClean="0"/>
              <a:t>。</a:t>
            </a:r>
            <a:endParaRPr lang="en-US" altLang="zh-CN" smtClean="0"/>
          </a:p>
          <a:p>
            <a:endParaRPr lang="zh-CN" alt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7" name="Rectangle 3"/>
          <p:cNvSpPr>
            <a:spLocks noGrp="1" noChangeArrowheads="1"/>
          </p:cNvSpPr>
          <p:nvPr>
            <p:ph type="title"/>
          </p:nvPr>
        </p:nvSpPr>
        <p:spPr/>
        <p:txBody>
          <a:bodyPr/>
          <a:lstStyle/>
          <a:p>
            <a:pPr algn="ctr"/>
            <a:r>
              <a:rPr lang="zh-CN" altLang="en-US"/>
              <a:t>修正的 </a:t>
            </a:r>
            <a:r>
              <a:rPr lang="en-US" altLang="zh-CN"/>
              <a:t>Karn </a:t>
            </a:r>
            <a:r>
              <a:rPr lang="zh-CN" altLang="en-US"/>
              <a:t>算法 </a:t>
            </a:r>
          </a:p>
        </p:txBody>
      </p:sp>
      <p:sp>
        <p:nvSpPr>
          <p:cNvPr id="753668" name="Rectangle 4"/>
          <p:cNvSpPr>
            <a:spLocks noGrp="1" noChangeArrowheads="1"/>
          </p:cNvSpPr>
          <p:nvPr>
            <p:ph idx="1"/>
          </p:nvPr>
        </p:nvSpPr>
        <p:spPr/>
        <p:txBody>
          <a:bodyPr/>
          <a:lstStyle/>
          <a:p>
            <a:pPr algn="just">
              <a:lnSpc>
                <a:spcPct val="110000"/>
              </a:lnSpc>
            </a:pPr>
            <a:r>
              <a:rPr lang="zh-CN" altLang="en-US" dirty="0"/>
              <a:t>报文段每重传一次，就</a:t>
            </a:r>
            <a:r>
              <a:rPr lang="zh-CN" altLang="en-US"/>
              <a:t>把 </a:t>
            </a:r>
            <a:r>
              <a:rPr lang="en-US" altLang="zh-CN" smtClean="0"/>
              <a:t>RTT </a:t>
            </a:r>
            <a:r>
              <a:rPr lang="zh-CN" altLang="en-US" dirty="0"/>
              <a:t>增大一些：</a:t>
            </a:r>
          </a:p>
          <a:p>
            <a:pPr>
              <a:lnSpc>
                <a:spcPct val="110000"/>
              </a:lnSpc>
            </a:pPr>
            <a:endParaRPr lang="en-US" altLang="zh-CN" dirty="0" smtClean="0"/>
          </a:p>
          <a:p>
            <a:pPr>
              <a:lnSpc>
                <a:spcPct val="110000"/>
              </a:lnSpc>
            </a:pPr>
            <a:endParaRPr lang="en-US" altLang="zh-CN" dirty="0"/>
          </a:p>
          <a:p>
            <a:pPr>
              <a:lnSpc>
                <a:spcPct val="110000"/>
              </a:lnSpc>
            </a:pPr>
            <a:r>
              <a:rPr lang="zh-CN" altLang="en-US" dirty="0" smtClean="0"/>
              <a:t>系数 </a:t>
            </a:r>
            <a:r>
              <a:rPr lang="zh-CN" altLang="en-US" dirty="0">
                <a:sym typeface="Symbol" panose="05050102010706020507" pitchFamily="18" charset="2"/>
              </a:rPr>
              <a:t> </a:t>
            </a:r>
            <a:r>
              <a:rPr lang="zh-CN" altLang="en-US" dirty="0"/>
              <a:t>的典型值是 </a:t>
            </a:r>
            <a:r>
              <a:rPr lang="en-US" altLang="zh-CN" dirty="0"/>
              <a:t>2 </a:t>
            </a:r>
            <a:r>
              <a:rPr lang="zh-CN" altLang="en-US" dirty="0"/>
              <a:t>。</a:t>
            </a:r>
          </a:p>
          <a:p>
            <a:pPr>
              <a:lnSpc>
                <a:spcPct val="110000"/>
              </a:lnSpc>
            </a:pPr>
            <a:r>
              <a:rPr lang="zh-CN" altLang="en-US" dirty="0"/>
              <a:t>当不再发生报文段的重传时，才根据报文段的往返时延更新平均往返时延 </a:t>
            </a:r>
            <a:r>
              <a:rPr lang="en-US" altLang="zh-CN"/>
              <a:t>RTT </a:t>
            </a:r>
            <a:r>
              <a:rPr lang="zh-CN" altLang="en-US" smtClean="0"/>
              <a:t>的</a:t>
            </a:r>
            <a:r>
              <a:rPr lang="zh-CN" altLang="en-US" dirty="0"/>
              <a:t>数</a:t>
            </a:r>
            <a:r>
              <a:rPr lang="zh-CN" altLang="en-US"/>
              <a:t>值</a:t>
            </a:r>
            <a:r>
              <a:rPr lang="zh-CN" altLang="en-US" smtClean="0"/>
              <a:t>。</a:t>
            </a:r>
            <a:endParaRPr lang="zh-CN" altLang="en-US" dirty="0"/>
          </a:p>
        </p:txBody>
      </p:sp>
      <p:sp>
        <p:nvSpPr>
          <p:cNvPr id="753666" name="Rectangle 2"/>
          <p:cNvSpPr>
            <a:spLocks noChangeArrowheads="1"/>
          </p:cNvSpPr>
          <p:nvPr/>
        </p:nvSpPr>
        <p:spPr bwMode="auto">
          <a:xfrm>
            <a:off x="920553" y="1988840"/>
            <a:ext cx="8496944" cy="841375"/>
          </a:xfrm>
          <a:prstGeom prst="rect">
            <a:avLst/>
          </a:prstGeom>
          <a:solidFill>
            <a:srgbClr val="66FF66"/>
          </a:solidFill>
          <a:ln w="9525">
            <a:solidFill>
              <a:srgbClr val="000066"/>
            </a:solidFill>
            <a:miter lim="800000"/>
          </a:ln>
          <a:effectLst>
            <a:outerShdw dist="35921" sx="1000" sy="1000" algn="ctr" rotWithShape="0">
              <a:schemeClr val="bg2"/>
            </a:outerShdw>
          </a:effectLst>
        </p:spPr>
        <p:txBody>
          <a:bodyPr wrap="none" anchor="ctr"/>
          <a:lstStyle/>
          <a:p>
            <a:pPr>
              <a:spcBef>
                <a:spcPct val="30000"/>
              </a:spcBef>
              <a:buFont typeface="Wingdings" panose="05000000000000000000" pitchFamily="2" charset="2"/>
              <a:buNone/>
            </a:pPr>
            <a:r>
              <a:rPr lang="zh-CN" altLang="en-US" sz="3200" b="1" dirty="0">
                <a:solidFill>
                  <a:srgbClr val="000099"/>
                </a:solidFill>
                <a:latin typeface="+mn-lt"/>
                <a:ea typeface="黑体" panose="02010609060101010101" pitchFamily="2" charset="-122"/>
              </a:rPr>
              <a:t>新</a:t>
            </a:r>
            <a:r>
              <a:rPr lang="zh-CN" altLang="en-US" sz="3200" b="1">
                <a:solidFill>
                  <a:srgbClr val="000099"/>
                </a:solidFill>
                <a:latin typeface="+mn-lt"/>
                <a:ea typeface="黑体" panose="02010609060101010101" pitchFamily="2" charset="-122"/>
              </a:rPr>
              <a:t>的 </a:t>
            </a:r>
            <a:r>
              <a:rPr lang="en-US" altLang="zh-CN" sz="3200" b="1" smtClean="0">
                <a:solidFill>
                  <a:srgbClr val="000099"/>
                </a:solidFill>
                <a:latin typeface="+mn-lt"/>
                <a:ea typeface="黑体" panose="02010609060101010101" pitchFamily="2" charset="-122"/>
              </a:rPr>
              <a:t>RTT </a:t>
            </a:r>
            <a:r>
              <a:rPr lang="en-US" altLang="zh-CN" sz="3200" b="1" dirty="0">
                <a:solidFill>
                  <a:srgbClr val="000099"/>
                </a:solidFill>
                <a:latin typeface="+mn-lt"/>
                <a:ea typeface="黑体" panose="02010609060101010101" pitchFamily="2" charset="-122"/>
                <a:sym typeface="Symbol" panose="05050102010706020507" pitchFamily="18" charset="2"/>
              </a:rPr>
              <a:t></a:t>
            </a:r>
            <a:r>
              <a:rPr lang="en-US" altLang="zh-CN" sz="3200" b="1" dirty="0">
                <a:solidFill>
                  <a:srgbClr val="000099"/>
                </a:solidFill>
                <a:latin typeface="+mn-lt"/>
                <a:ea typeface="黑体" panose="02010609060101010101" pitchFamily="2" charset="-122"/>
              </a:rPr>
              <a:t> </a:t>
            </a:r>
            <a:r>
              <a:rPr lang="en-US" altLang="zh-CN" sz="3200" b="1" dirty="0">
                <a:solidFill>
                  <a:srgbClr val="000099"/>
                </a:solidFill>
                <a:latin typeface="+mn-lt"/>
                <a:ea typeface="黑体" panose="02010609060101010101" pitchFamily="2" charset="-122"/>
                <a:sym typeface="Symbol" panose="05050102010706020507" pitchFamily="18" charset="2"/>
              </a:rPr>
              <a:t></a:t>
            </a:r>
            <a:r>
              <a:rPr lang="en-US" altLang="zh-CN" sz="3200" b="1" dirty="0">
                <a:solidFill>
                  <a:srgbClr val="000099"/>
                </a:solidFill>
                <a:latin typeface="+mn-lt"/>
                <a:ea typeface="黑体" panose="02010609060101010101" pitchFamily="2" charset="-122"/>
              </a:rPr>
              <a:t> </a:t>
            </a:r>
            <a:r>
              <a:rPr lang="en-US" altLang="zh-CN" sz="3200" b="1" dirty="0">
                <a:solidFill>
                  <a:srgbClr val="000099"/>
                </a:solidFill>
                <a:latin typeface="+mn-lt"/>
                <a:ea typeface="黑体" panose="02010609060101010101" pitchFamily="2" charset="-122"/>
                <a:sym typeface="Symbol" panose="05050102010706020507" pitchFamily="18" charset="2"/>
              </a:rPr>
              <a:t></a:t>
            </a:r>
            <a:r>
              <a:rPr lang="en-US" altLang="zh-CN" sz="3200" b="1" dirty="0">
                <a:solidFill>
                  <a:srgbClr val="000099"/>
                </a:solidFill>
                <a:latin typeface="+mn-lt"/>
                <a:ea typeface="黑体" panose="02010609060101010101" pitchFamily="2" charset="-122"/>
              </a:rPr>
              <a:t> (</a:t>
            </a:r>
            <a:r>
              <a:rPr lang="zh-CN" altLang="en-US" sz="3200" b="1" dirty="0">
                <a:solidFill>
                  <a:srgbClr val="000099"/>
                </a:solidFill>
                <a:latin typeface="+mn-lt"/>
                <a:ea typeface="黑体" panose="02010609060101010101" pitchFamily="2" charset="-122"/>
              </a:rPr>
              <a:t>旧</a:t>
            </a:r>
            <a:r>
              <a:rPr lang="zh-CN" altLang="en-US" sz="3200" b="1">
                <a:solidFill>
                  <a:srgbClr val="000099"/>
                </a:solidFill>
                <a:latin typeface="+mn-lt"/>
                <a:ea typeface="黑体" panose="02010609060101010101" pitchFamily="2" charset="-122"/>
              </a:rPr>
              <a:t>的 </a:t>
            </a:r>
            <a:r>
              <a:rPr lang="en-US" altLang="zh-CN" sz="3200" b="1" smtClean="0">
                <a:solidFill>
                  <a:srgbClr val="000099"/>
                </a:solidFill>
                <a:latin typeface="+mn-lt"/>
                <a:ea typeface="黑体" panose="02010609060101010101" pitchFamily="2" charset="-122"/>
              </a:rPr>
              <a:t>RTT) </a:t>
            </a:r>
            <a:endParaRPr lang="zh-CN" altLang="en-US" sz="3200" b="1" dirty="0">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p:txBody>
          <a:bodyPr/>
          <a:lstStyle/>
          <a:p>
            <a:r>
              <a:rPr lang="en-US" altLang="zh-CN" smtClean="0"/>
              <a:t>5.6.2  </a:t>
            </a:r>
            <a:r>
              <a:rPr lang="zh-CN" altLang="en-US" dirty="0"/>
              <a:t>选择确认 </a:t>
            </a:r>
            <a:r>
              <a:rPr lang="en-US" altLang="zh-CN" dirty="0" smtClean="0"/>
              <a:t>SACK</a:t>
            </a:r>
            <a:endParaRPr lang="en-US" altLang="zh-CN" dirty="0"/>
          </a:p>
        </p:txBody>
      </p:sp>
      <p:sp>
        <p:nvSpPr>
          <p:cNvPr id="759811" name="Rectangle 3"/>
          <p:cNvSpPr>
            <a:spLocks noGrp="1" noChangeArrowheads="1"/>
          </p:cNvSpPr>
          <p:nvPr>
            <p:ph idx="1"/>
          </p:nvPr>
        </p:nvSpPr>
        <p:spPr/>
        <p:txBody>
          <a:bodyPr/>
          <a:lstStyle/>
          <a:p>
            <a:r>
              <a:rPr lang="zh-CN" altLang="en-US" dirty="0" smtClean="0">
                <a:solidFill>
                  <a:srgbClr val="FF0000"/>
                </a:solidFill>
              </a:rPr>
              <a:t>问题：</a:t>
            </a:r>
            <a:r>
              <a:rPr lang="zh-CN" altLang="zh-CN" dirty="0" smtClean="0"/>
              <a:t>若</a:t>
            </a:r>
            <a:r>
              <a:rPr lang="zh-CN" altLang="zh-CN" dirty="0"/>
              <a:t>收到的报文段无差错，只是未按序号，中间还缺少一些序号的数据，那么能否设法只传送缺少的数据而不重传已经正确到达接收方的数据</a:t>
            </a:r>
            <a:r>
              <a:rPr lang="zh-CN" altLang="zh-CN" dirty="0" smtClean="0"/>
              <a:t>？</a:t>
            </a:r>
            <a:endParaRPr lang="en-US" altLang="zh-CN" dirty="0" smtClean="0"/>
          </a:p>
          <a:p>
            <a:r>
              <a:rPr lang="zh-CN" altLang="zh-CN" dirty="0" smtClean="0"/>
              <a:t>答案</a:t>
            </a:r>
            <a:r>
              <a:rPr lang="zh-CN" altLang="zh-CN" dirty="0"/>
              <a:t>是可以的。</a:t>
            </a:r>
            <a:r>
              <a:rPr lang="zh-CN" altLang="zh-CN" dirty="0">
                <a:solidFill>
                  <a:srgbClr val="FF0000"/>
                </a:solidFill>
              </a:rPr>
              <a:t>选择</a:t>
            </a:r>
            <a:r>
              <a:rPr lang="zh-CN" altLang="zh-CN" dirty="0" smtClean="0">
                <a:solidFill>
                  <a:srgbClr val="FF0000"/>
                </a:solidFill>
              </a:rPr>
              <a:t>确认</a:t>
            </a:r>
            <a:r>
              <a:rPr lang="en-US" altLang="zh-CN" dirty="0" smtClean="0">
                <a:solidFill>
                  <a:srgbClr val="FF0000"/>
                </a:solidFill>
              </a:rPr>
              <a:t> SACK </a:t>
            </a:r>
            <a:r>
              <a:rPr lang="en-US" altLang="zh-CN" dirty="0"/>
              <a:t/>
            </a:r>
            <a:br>
              <a:rPr lang="en-US" altLang="zh-CN" dirty="0"/>
            </a:br>
            <a:r>
              <a:rPr lang="en-US" altLang="zh-CN" dirty="0" smtClean="0"/>
              <a:t> (</a:t>
            </a:r>
            <a:r>
              <a:rPr lang="en-US" altLang="zh-CN" dirty="0"/>
              <a:t>Selective ACK</a:t>
            </a:r>
            <a:r>
              <a:rPr lang="en-US" altLang="zh-CN" dirty="0" smtClean="0"/>
              <a:t>) </a:t>
            </a:r>
            <a:r>
              <a:rPr lang="zh-CN" altLang="zh-CN" dirty="0" smtClean="0"/>
              <a:t>就是</a:t>
            </a:r>
            <a:r>
              <a:rPr lang="zh-CN" altLang="zh-CN" dirty="0"/>
              <a:t>一种可行的处理方法。</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6" name="Rectangle 4"/>
          <p:cNvSpPr>
            <a:spLocks noGrp="1" noChangeArrowheads="1"/>
          </p:cNvSpPr>
          <p:nvPr>
            <p:ph type="title"/>
          </p:nvPr>
        </p:nvSpPr>
        <p:spPr/>
        <p:txBody>
          <a:bodyPr/>
          <a:lstStyle/>
          <a:p>
            <a:pPr algn="ctr"/>
            <a:r>
              <a:rPr lang="zh-CN" altLang="en-US" dirty="0"/>
              <a:t>接收到的字节流序号不连续 </a:t>
            </a:r>
          </a:p>
        </p:txBody>
      </p:sp>
      <p:sp>
        <p:nvSpPr>
          <p:cNvPr id="760838" name="Rectangle 6"/>
          <p:cNvSpPr>
            <a:spLocks noChangeArrowheads="1"/>
          </p:cNvSpPr>
          <p:nvPr/>
        </p:nvSpPr>
        <p:spPr bwMode="auto">
          <a:xfrm>
            <a:off x="325004" y="2758455"/>
            <a:ext cx="2263246" cy="43180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60839" name="Rectangle 7"/>
          <p:cNvSpPr>
            <a:spLocks noChangeArrowheads="1"/>
          </p:cNvSpPr>
          <p:nvPr/>
        </p:nvSpPr>
        <p:spPr bwMode="auto">
          <a:xfrm>
            <a:off x="3523817" y="2758455"/>
            <a:ext cx="2106744" cy="43180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60840" name="Rectangle 8"/>
          <p:cNvSpPr>
            <a:spLocks noChangeArrowheads="1"/>
          </p:cNvSpPr>
          <p:nvPr/>
        </p:nvSpPr>
        <p:spPr bwMode="auto">
          <a:xfrm>
            <a:off x="6487017" y="2758455"/>
            <a:ext cx="2964921" cy="43180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60847" name="Text Box 15"/>
          <p:cNvSpPr txBox="1">
            <a:spLocks noChangeArrowheads="1"/>
          </p:cNvSpPr>
          <p:nvPr/>
        </p:nvSpPr>
        <p:spPr bwMode="auto">
          <a:xfrm>
            <a:off x="364559" y="2806080"/>
            <a:ext cx="9412977"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zh-CN" sz="1600" b="1" dirty="0">
                <a:solidFill>
                  <a:srgbClr val="0000FF"/>
                </a:solidFill>
                <a:latin typeface="+mn-lt"/>
                <a:ea typeface="黑体" panose="02010609060101010101" pitchFamily="2" charset="-122"/>
              </a:rPr>
              <a:t>1                           </a:t>
            </a:r>
            <a:r>
              <a:rPr lang="en-US" altLang="zh-CN" sz="1600" b="1" dirty="0" smtClean="0">
                <a:solidFill>
                  <a:srgbClr val="0000FF"/>
                </a:solidFill>
                <a:latin typeface="+mn-lt"/>
                <a:ea typeface="黑体" panose="02010609060101010101" pitchFamily="2" charset="-122"/>
              </a:rPr>
              <a:t>1000                 </a:t>
            </a:r>
            <a:r>
              <a:rPr lang="en-US" altLang="zh-CN" sz="1600" b="1" dirty="0">
                <a:solidFill>
                  <a:srgbClr val="0000FF"/>
                </a:solidFill>
                <a:latin typeface="+mn-lt"/>
                <a:ea typeface="黑体" panose="02010609060101010101" pitchFamily="2" charset="-122"/>
              </a:rPr>
              <a:t>1501                    </a:t>
            </a:r>
            <a:r>
              <a:rPr lang="en-US" altLang="zh-CN" sz="1600" b="1" dirty="0" smtClean="0">
                <a:solidFill>
                  <a:srgbClr val="0000FF"/>
                </a:solidFill>
                <a:latin typeface="+mn-lt"/>
                <a:ea typeface="黑体" panose="02010609060101010101" pitchFamily="2" charset="-122"/>
              </a:rPr>
              <a:t>3000                3501                                  4500</a:t>
            </a:r>
            <a:endParaRPr lang="en-US" altLang="zh-CN" sz="1600" b="1" dirty="0">
              <a:solidFill>
                <a:srgbClr val="0000FF"/>
              </a:solidFill>
              <a:latin typeface="+mn-lt"/>
              <a:ea typeface="黑体" panose="02010609060101010101" pitchFamily="2" charset="-122"/>
            </a:endParaRPr>
          </a:p>
        </p:txBody>
      </p:sp>
      <p:sp>
        <p:nvSpPr>
          <p:cNvPr id="760851" name="Text Box 19"/>
          <p:cNvSpPr txBox="1">
            <a:spLocks noChangeArrowheads="1"/>
          </p:cNvSpPr>
          <p:nvPr/>
        </p:nvSpPr>
        <p:spPr bwMode="auto">
          <a:xfrm>
            <a:off x="1424608" y="3478163"/>
            <a:ext cx="1657826"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b="1" dirty="0">
                <a:solidFill>
                  <a:srgbClr val="FF0000"/>
                </a:solidFill>
                <a:latin typeface="+mn-lt"/>
                <a:ea typeface="黑体" panose="02010609060101010101" pitchFamily="2" charset="-122"/>
              </a:rPr>
              <a:t>确认号 </a:t>
            </a:r>
            <a:r>
              <a:rPr lang="en-US" altLang="zh-CN" b="1" dirty="0">
                <a:solidFill>
                  <a:srgbClr val="FF0000"/>
                </a:solidFill>
                <a:latin typeface="+mn-lt"/>
                <a:ea typeface="黑体" panose="02010609060101010101" pitchFamily="2" charset="-122"/>
              </a:rPr>
              <a:t>= 1001</a:t>
            </a:r>
          </a:p>
        </p:txBody>
      </p:sp>
      <p:sp>
        <p:nvSpPr>
          <p:cNvPr id="760858" name="Text Box 26"/>
          <p:cNvSpPr txBox="1">
            <a:spLocks noChangeArrowheads="1"/>
          </p:cNvSpPr>
          <p:nvPr/>
        </p:nvSpPr>
        <p:spPr bwMode="auto">
          <a:xfrm>
            <a:off x="3144177" y="3478163"/>
            <a:ext cx="1186543"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solidFill>
                  <a:srgbClr val="000099"/>
                </a:solidFill>
                <a:latin typeface="+mn-lt"/>
                <a:ea typeface="黑体" panose="02010609060101010101" pitchFamily="2" charset="-122"/>
              </a:rPr>
              <a:t>L</a:t>
            </a:r>
            <a:r>
              <a:rPr lang="en-US" altLang="zh-CN" b="1" baseline="-25000">
                <a:solidFill>
                  <a:srgbClr val="000099"/>
                </a:solidFill>
                <a:latin typeface="+mn-lt"/>
                <a:ea typeface="黑体" panose="02010609060101010101" pitchFamily="2" charset="-122"/>
              </a:rPr>
              <a:t>1</a:t>
            </a:r>
            <a:r>
              <a:rPr lang="en-US" altLang="zh-CN" b="1">
                <a:solidFill>
                  <a:srgbClr val="000099"/>
                </a:solidFill>
                <a:latin typeface="+mn-lt"/>
                <a:ea typeface="黑体" panose="02010609060101010101" pitchFamily="2" charset="-122"/>
              </a:rPr>
              <a:t> = 1501</a:t>
            </a:r>
          </a:p>
        </p:txBody>
      </p:sp>
      <p:sp>
        <p:nvSpPr>
          <p:cNvPr id="760859" name="Text Box 27"/>
          <p:cNvSpPr txBox="1">
            <a:spLocks noChangeArrowheads="1"/>
          </p:cNvSpPr>
          <p:nvPr/>
        </p:nvSpPr>
        <p:spPr bwMode="auto">
          <a:xfrm>
            <a:off x="6107378" y="3478163"/>
            <a:ext cx="1186543"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a:solidFill>
                  <a:srgbClr val="000099"/>
                </a:solidFill>
                <a:latin typeface="+mn-lt"/>
                <a:ea typeface="黑体" panose="02010609060101010101" pitchFamily="2" charset="-122"/>
              </a:rPr>
              <a:t>L</a:t>
            </a:r>
            <a:r>
              <a:rPr lang="en-US" altLang="zh-CN" b="1" baseline="-25000">
                <a:solidFill>
                  <a:srgbClr val="000099"/>
                </a:solidFill>
                <a:latin typeface="+mn-lt"/>
                <a:ea typeface="黑体" panose="02010609060101010101" pitchFamily="2" charset="-122"/>
              </a:rPr>
              <a:t>2</a:t>
            </a:r>
            <a:r>
              <a:rPr lang="en-US" altLang="zh-CN" b="1">
                <a:solidFill>
                  <a:srgbClr val="000099"/>
                </a:solidFill>
                <a:latin typeface="+mn-lt"/>
                <a:ea typeface="黑体" panose="02010609060101010101" pitchFamily="2" charset="-122"/>
              </a:rPr>
              <a:t> = 3501</a:t>
            </a:r>
          </a:p>
        </p:txBody>
      </p:sp>
      <p:sp>
        <p:nvSpPr>
          <p:cNvPr id="760860" name="Text Box 28"/>
          <p:cNvSpPr txBox="1">
            <a:spLocks noChangeArrowheads="1"/>
          </p:cNvSpPr>
          <p:nvPr/>
        </p:nvSpPr>
        <p:spPr bwMode="auto">
          <a:xfrm>
            <a:off x="4953000" y="3478163"/>
            <a:ext cx="1212191"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dirty="0">
                <a:solidFill>
                  <a:srgbClr val="000099"/>
                </a:solidFill>
                <a:latin typeface="+mn-lt"/>
                <a:ea typeface="黑体" panose="02010609060101010101" pitchFamily="2" charset="-122"/>
              </a:rPr>
              <a:t>R</a:t>
            </a:r>
            <a:r>
              <a:rPr lang="en-US" altLang="zh-CN" b="1" baseline="-25000" dirty="0">
                <a:solidFill>
                  <a:srgbClr val="000099"/>
                </a:solidFill>
                <a:latin typeface="+mn-lt"/>
                <a:ea typeface="黑体" panose="02010609060101010101" pitchFamily="2" charset="-122"/>
              </a:rPr>
              <a:t>1</a:t>
            </a:r>
            <a:r>
              <a:rPr lang="en-US" altLang="zh-CN" b="1" dirty="0">
                <a:solidFill>
                  <a:srgbClr val="000099"/>
                </a:solidFill>
                <a:latin typeface="+mn-lt"/>
                <a:ea typeface="黑体" panose="02010609060101010101" pitchFamily="2" charset="-122"/>
              </a:rPr>
              <a:t> = 3001</a:t>
            </a:r>
          </a:p>
        </p:txBody>
      </p:sp>
      <p:sp>
        <p:nvSpPr>
          <p:cNvPr id="760861" name="Text Box 29"/>
          <p:cNvSpPr txBox="1">
            <a:spLocks noChangeArrowheads="1"/>
          </p:cNvSpPr>
          <p:nvPr/>
        </p:nvSpPr>
        <p:spPr bwMode="auto">
          <a:xfrm>
            <a:off x="8687085" y="3456677"/>
            <a:ext cx="1212191" cy="3693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b="1" dirty="0">
                <a:solidFill>
                  <a:srgbClr val="000099"/>
                </a:solidFill>
                <a:latin typeface="+mn-lt"/>
                <a:ea typeface="黑体" panose="02010609060101010101" pitchFamily="2" charset="-122"/>
              </a:rPr>
              <a:t>R</a:t>
            </a:r>
            <a:r>
              <a:rPr lang="en-US" altLang="zh-CN" b="1" baseline="-25000" dirty="0">
                <a:solidFill>
                  <a:srgbClr val="000099"/>
                </a:solidFill>
                <a:latin typeface="+mn-lt"/>
                <a:ea typeface="黑体" panose="02010609060101010101" pitchFamily="2" charset="-122"/>
              </a:rPr>
              <a:t>1</a:t>
            </a:r>
            <a:r>
              <a:rPr lang="en-US" altLang="zh-CN" b="1" dirty="0">
                <a:solidFill>
                  <a:srgbClr val="000099"/>
                </a:solidFill>
                <a:latin typeface="+mn-lt"/>
                <a:ea typeface="黑体" panose="02010609060101010101" pitchFamily="2" charset="-122"/>
              </a:rPr>
              <a:t> = 4501</a:t>
            </a:r>
          </a:p>
        </p:txBody>
      </p:sp>
      <p:sp>
        <p:nvSpPr>
          <p:cNvPr id="760837" name="Line 5"/>
          <p:cNvSpPr>
            <a:spLocks noChangeShapeType="1"/>
          </p:cNvSpPr>
          <p:nvPr/>
        </p:nvSpPr>
        <p:spPr bwMode="auto">
          <a:xfrm>
            <a:off x="325004" y="2566367"/>
            <a:ext cx="2263246"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60841" name="Text Box 9"/>
          <p:cNvSpPr txBox="1">
            <a:spLocks noChangeArrowheads="1"/>
          </p:cNvSpPr>
          <p:nvPr/>
        </p:nvSpPr>
        <p:spPr bwMode="auto">
          <a:xfrm>
            <a:off x="2722493" y="2496517"/>
            <a:ext cx="6463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3600" b="1" dirty="0">
                <a:solidFill>
                  <a:srgbClr val="000099"/>
                </a:solidFill>
                <a:latin typeface="+mn-lt"/>
                <a:ea typeface="黑体" panose="02010609060101010101" pitchFamily="2" charset="-122"/>
              </a:rPr>
              <a:t>…</a:t>
            </a:r>
          </a:p>
        </p:txBody>
      </p:sp>
      <p:sp>
        <p:nvSpPr>
          <p:cNvPr id="760842" name="Text Box 10"/>
          <p:cNvSpPr txBox="1">
            <a:spLocks noChangeArrowheads="1"/>
          </p:cNvSpPr>
          <p:nvPr/>
        </p:nvSpPr>
        <p:spPr bwMode="auto">
          <a:xfrm>
            <a:off x="5745088" y="2401267"/>
            <a:ext cx="74892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4400" b="1" dirty="0">
                <a:solidFill>
                  <a:srgbClr val="000099"/>
                </a:solidFill>
                <a:latin typeface="+mn-lt"/>
                <a:ea typeface="黑体" panose="02010609060101010101" pitchFamily="2" charset="-122"/>
              </a:rPr>
              <a:t>…</a:t>
            </a:r>
          </a:p>
        </p:txBody>
      </p:sp>
      <p:sp>
        <p:nvSpPr>
          <p:cNvPr id="760843" name="Line 11"/>
          <p:cNvSpPr>
            <a:spLocks noChangeShapeType="1"/>
          </p:cNvSpPr>
          <p:nvPr/>
        </p:nvSpPr>
        <p:spPr bwMode="auto">
          <a:xfrm flipH="1">
            <a:off x="344488" y="2469530"/>
            <a:ext cx="0" cy="26511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60844" name="Text Box 12"/>
          <p:cNvSpPr txBox="1">
            <a:spLocks noChangeArrowheads="1"/>
          </p:cNvSpPr>
          <p:nvPr/>
        </p:nvSpPr>
        <p:spPr bwMode="auto">
          <a:xfrm>
            <a:off x="715396" y="2371105"/>
            <a:ext cx="1425390" cy="33855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600" b="1">
                <a:solidFill>
                  <a:srgbClr val="000099"/>
                </a:solidFill>
                <a:latin typeface="+mn-lt"/>
                <a:ea typeface="黑体" panose="02010609060101010101" pitchFamily="2" charset="-122"/>
              </a:rPr>
              <a:t>连续的字节流</a:t>
            </a:r>
          </a:p>
        </p:txBody>
      </p:sp>
      <p:sp>
        <p:nvSpPr>
          <p:cNvPr id="760846" name="Line 14"/>
          <p:cNvSpPr>
            <a:spLocks noChangeShapeType="1"/>
          </p:cNvSpPr>
          <p:nvPr/>
        </p:nvSpPr>
        <p:spPr bwMode="auto">
          <a:xfrm flipV="1">
            <a:off x="2638123" y="3045792"/>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60848" name="Text Box 16"/>
          <p:cNvSpPr txBox="1">
            <a:spLocks noChangeArrowheads="1"/>
          </p:cNvSpPr>
          <p:nvPr/>
        </p:nvSpPr>
        <p:spPr bwMode="auto">
          <a:xfrm>
            <a:off x="1200377" y="2660030"/>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anose="02010609060101010101" pitchFamily="2" charset="-122"/>
              </a:rPr>
              <a:t>…</a:t>
            </a:r>
          </a:p>
        </p:txBody>
      </p:sp>
      <p:sp>
        <p:nvSpPr>
          <p:cNvPr id="760849" name="Text Box 17"/>
          <p:cNvSpPr txBox="1">
            <a:spLocks noChangeArrowheads="1"/>
          </p:cNvSpPr>
          <p:nvPr/>
        </p:nvSpPr>
        <p:spPr bwMode="auto">
          <a:xfrm>
            <a:off x="4320079" y="2660030"/>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anose="02010609060101010101" pitchFamily="2" charset="-122"/>
              </a:rPr>
              <a:t>…</a:t>
            </a:r>
          </a:p>
        </p:txBody>
      </p:sp>
      <p:sp>
        <p:nvSpPr>
          <p:cNvPr id="760850" name="Text Box 18"/>
          <p:cNvSpPr txBox="1">
            <a:spLocks noChangeArrowheads="1"/>
          </p:cNvSpPr>
          <p:nvPr/>
        </p:nvSpPr>
        <p:spPr bwMode="auto">
          <a:xfrm>
            <a:off x="7830175" y="2660030"/>
            <a:ext cx="49244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400" b="1">
                <a:solidFill>
                  <a:srgbClr val="000099"/>
                </a:solidFill>
                <a:latin typeface="+mn-lt"/>
                <a:ea typeface="黑体" panose="02010609060101010101" pitchFamily="2" charset="-122"/>
              </a:rPr>
              <a:t>…</a:t>
            </a:r>
          </a:p>
        </p:txBody>
      </p:sp>
      <p:sp>
        <p:nvSpPr>
          <p:cNvPr id="760852" name="Line 20"/>
          <p:cNvSpPr>
            <a:spLocks noChangeShapeType="1"/>
          </p:cNvSpPr>
          <p:nvPr/>
        </p:nvSpPr>
        <p:spPr bwMode="auto">
          <a:xfrm flipV="1">
            <a:off x="3757708" y="3045792"/>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60853" name="Line 21"/>
          <p:cNvSpPr>
            <a:spLocks noChangeShapeType="1"/>
          </p:cNvSpPr>
          <p:nvPr/>
        </p:nvSpPr>
        <p:spPr bwMode="auto">
          <a:xfrm flipV="1">
            <a:off x="5707952" y="3045792"/>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60854" name="Line 22"/>
          <p:cNvSpPr>
            <a:spLocks noChangeShapeType="1"/>
          </p:cNvSpPr>
          <p:nvPr/>
        </p:nvSpPr>
        <p:spPr bwMode="auto">
          <a:xfrm flipV="1">
            <a:off x="6722629" y="3045792"/>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60855" name="Line 23"/>
          <p:cNvSpPr>
            <a:spLocks noChangeShapeType="1"/>
          </p:cNvSpPr>
          <p:nvPr/>
        </p:nvSpPr>
        <p:spPr bwMode="auto">
          <a:xfrm flipV="1">
            <a:off x="9529329" y="3045792"/>
            <a:ext cx="0" cy="431800"/>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60856" name="Text Box 24"/>
          <p:cNvSpPr txBox="1">
            <a:spLocks noChangeArrowheads="1"/>
          </p:cNvSpPr>
          <p:nvPr/>
        </p:nvSpPr>
        <p:spPr bwMode="auto">
          <a:xfrm>
            <a:off x="3835098" y="2358405"/>
            <a:ext cx="1425390"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600" b="1">
                <a:solidFill>
                  <a:srgbClr val="000099"/>
                </a:solidFill>
                <a:latin typeface="+mn-lt"/>
                <a:ea typeface="黑体" panose="02010609060101010101" pitchFamily="2" charset="-122"/>
              </a:rPr>
              <a:t>第一个字节块</a:t>
            </a:r>
          </a:p>
        </p:txBody>
      </p:sp>
      <p:sp>
        <p:nvSpPr>
          <p:cNvPr id="760857" name="Text Box 25"/>
          <p:cNvSpPr txBox="1">
            <a:spLocks noChangeArrowheads="1"/>
          </p:cNvSpPr>
          <p:nvPr/>
        </p:nvSpPr>
        <p:spPr bwMode="auto">
          <a:xfrm>
            <a:off x="7307358" y="2348880"/>
            <a:ext cx="1425390"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1600" b="1">
                <a:solidFill>
                  <a:srgbClr val="000099"/>
                </a:solidFill>
                <a:latin typeface="+mn-lt"/>
                <a:ea typeface="黑体" panose="02010609060101010101" pitchFamily="2" charset="-122"/>
              </a:rPr>
              <a:t>第二个字节块</a:t>
            </a:r>
          </a:p>
        </p:txBody>
      </p:sp>
      <p:sp>
        <p:nvSpPr>
          <p:cNvPr id="760862" name="Text Box 30"/>
          <p:cNvSpPr txBox="1">
            <a:spLocks noChangeArrowheads="1"/>
          </p:cNvSpPr>
          <p:nvPr/>
        </p:nvSpPr>
        <p:spPr bwMode="auto">
          <a:xfrm>
            <a:off x="488504" y="4098925"/>
            <a:ext cx="9145016" cy="1938992"/>
          </a:xfrm>
          <a:prstGeom prst="rect">
            <a:avLst/>
          </a:prstGeom>
          <a:solidFill>
            <a:srgbClr val="FFFF66"/>
          </a:solidFill>
          <a:ln w="9525">
            <a:solidFill>
              <a:schemeClr val="folHlink"/>
            </a:solidFill>
            <a:miter lim="800000"/>
          </a:ln>
          <a:effectLst/>
        </p:spPr>
        <p:txBody>
          <a:bodyPr wrap="square">
            <a:spAutoFit/>
          </a:bodyPr>
          <a:lstStyle/>
          <a:p>
            <a:r>
              <a:rPr lang="zh-CN" altLang="en-US" sz="2400" b="1" dirty="0" smtClean="0">
                <a:solidFill>
                  <a:srgbClr val="000099"/>
                </a:solidFill>
                <a:latin typeface="+mn-lt"/>
                <a:ea typeface="黑体" panose="02010609060101010101" pitchFamily="2" charset="-122"/>
              </a:rPr>
              <a:t>和</a:t>
            </a:r>
            <a:r>
              <a:rPr lang="zh-CN" altLang="en-US" sz="2400" b="1" dirty="0">
                <a:solidFill>
                  <a:srgbClr val="000099"/>
                </a:solidFill>
                <a:latin typeface="+mn-lt"/>
                <a:ea typeface="黑体" panose="02010609060101010101" pitchFamily="2" charset="-122"/>
              </a:rPr>
              <a:t>前后字节不连续的每一个字节块都有</a:t>
            </a:r>
            <a:r>
              <a:rPr lang="zh-CN" altLang="en-US" sz="2400" b="1" dirty="0">
                <a:solidFill>
                  <a:srgbClr val="FF0000"/>
                </a:solidFill>
                <a:latin typeface="+mn-lt"/>
                <a:ea typeface="黑体" panose="02010609060101010101" pitchFamily="2" charset="-122"/>
              </a:rPr>
              <a:t>两个边</a:t>
            </a:r>
            <a:r>
              <a:rPr lang="zh-CN" altLang="en-US" sz="2400" b="1">
                <a:solidFill>
                  <a:srgbClr val="FF0000"/>
                </a:solidFill>
                <a:latin typeface="+mn-lt"/>
                <a:ea typeface="黑体" panose="02010609060101010101" pitchFamily="2" charset="-122"/>
              </a:rPr>
              <a:t>界</a:t>
            </a:r>
            <a:r>
              <a:rPr lang="zh-CN" altLang="en-US" sz="2400" b="1" smtClean="0">
                <a:solidFill>
                  <a:srgbClr val="FF0000"/>
                </a:solidFill>
                <a:latin typeface="+mn-lt"/>
                <a:ea typeface="黑体" panose="02010609060101010101" pitchFamily="2" charset="-122"/>
              </a:rPr>
              <a:t>：</a:t>
            </a:r>
            <a:endParaRPr lang="zh-CN" altLang="en-US" sz="2400" b="1" dirty="0">
              <a:solidFill>
                <a:srgbClr val="FF0000"/>
              </a:solidFill>
              <a:latin typeface="+mn-lt"/>
              <a:ea typeface="黑体" panose="02010609060101010101" pitchFamily="2" charset="-122"/>
            </a:endParaRPr>
          </a:p>
          <a:p>
            <a:pPr marL="342900" indent="-342900">
              <a:buSzPct val="80000"/>
              <a:buFont typeface="Wingdings" panose="05000000000000000000" pitchFamily="2" charset="2"/>
              <a:buChar char="l"/>
            </a:pPr>
            <a:r>
              <a:rPr lang="zh-CN" altLang="en-US" sz="2400" b="1" dirty="0" smtClean="0">
                <a:solidFill>
                  <a:srgbClr val="000099"/>
                </a:solidFill>
                <a:latin typeface="+mn-lt"/>
                <a:ea typeface="黑体" panose="02010609060101010101" pitchFamily="2" charset="-122"/>
              </a:rPr>
              <a:t>第一</a:t>
            </a:r>
            <a:r>
              <a:rPr lang="zh-CN" altLang="en-US" sz="2400" b="1" dirty="0">
                <a:solidFill>
                  <a:srgbClr val="000099"/>
                </a:solidFill>
                <a:latin typeface="+mn-lt"/>
                <a:ea typeface="黑体" panose="02010609060101010101" pitchFamily="2" charset="-122"/>
              </a:rPr>
              <a:t>个字节块的左边界 </a:t>
            </a:r>
            <a:r>
              <a:rPr lang="en-US" altLang="zh-CN" sz="2400" b="1" dirty="0">
                <a:solidFill>
                  <a:srgbClr val="000099"/>
                </a:solidFill>
                <a:latin typeface="+mn-lt"/>
                <a:ea typeface="黑体" panose="02010609060101010101" pitchFamily="2" charset="-122"/>
              </a:rPr>
              <a:t>L</a:t>
            </a:r>
            <a:r>
              <a:rPr lang="en-US" altLang="zh-CN" sz="2400" b="1" baseline="-25000" dirty="0">
                <a:solidFill>
                  <a:srgbClr val="000099"/>
                </a:solidFill>
                <a:latin typeface="+mn-lt"/>
                <a:ea typeface="黑体" panose="02010609060101010101" pitchFamily="2" charset="-122"/>
              </a:rPr>
              <a:t>1</a:t>
            </a:r>
            <a:r>
              <a:rPr lang="en-US" altLang="zh-CN" sz="2400" b="1" dirty="0">
                <a:solidFill>
                  <a:srgbClr val="000099"/>
                </a:solidFill>
                <a:latin typeface="+mn-lt"/>
                <a:ea typeface="黑体" panose="02010609060101010101" pitchFamily="2" charset="-122"/>
              </a:rPr>
              <a:t> = 1501</a:t>
            </a:r>
            <a:r>
              <a:rPr lang="zh-CN" altLang="en-US" sz="2400" b="1" dirty="0">
                <a:solidFill>
                  <a:srgbClr val="000099"/>
                </a:solidFill>
                <a:latin typeface="+mn-lt"/>
                <a:ea typeface="黑体" panose="02010609060101010101" pitchFamily="2" charset="-122"/>
              </a:rPr>
              <a:t>，但右边界 </a:t>
            </a:r>
            <a:r>
              <a:rPr lang="en-US" altLang="zh-CN" sz="2400" b="1" dirty="0">
                <a:solidFill>
                  <a:srgbClr val="000099"/>
                </a:solidFill>
                <a:latin typeface="+mn-lt"/>
                <a:ea typeface="黑体" panose="02010609060101010101" pitchFamily="2" charset="-122"/>
              </a:rPr>
              <a:t>R</a:t>
            </a:r>
            <a:r>
              <a:rPr lang="en-US" altLang="zh-CN" sz="2400" b="1" baseline="-25000" dirty="0">
                <a:solidFill>
                  <a:srgbClr val="000099"/>
                </a:solidFill>
                <a:latin typeface="+mn-lt"/>
                <a:ea typeface="黑体" panose="02010609060101010101" pitchFamily="2" charset="-122"/>
              </a:rPr>
              <a:t>1</a:t>
            </a:r>
            <a:r>
              <a:rPr lang="en-US" altLang="zh-CN" sz="2400" b="1" dirty="0">
                <a:solidFill>
                  <a:srgbClr val="000099"/>
                </a:solidFill>
                <a:latin typeface="+mn-lt"/>
                <a:ea typeface="黑体" panose="02010609060101010101" pitchFamily="2" charset="-122"/>
              </a:rPr>
              <a:t> = 3001</a:t>
            </a:r>
            <a:r>
              <a:rPr lang="zh-CN" altLang="en-US" sz="2400" b="1" dirty="0" smtClean="0">
                <a:solidFill>
                  <a:srgbClr val="000099"/>
                </a:solidFill>
                <a:latin typeface="+mn-lt"/>
                <a:ea typeface="黑体" panose="02010609060101010101" pitchFamily="2" charset="-122"/>
              </a:rPr>
              <a:t>。左边界</a:t>
            </a:r>
            <a:r>
              <a:rPr lang="zh-CN" altLang="en-US" sz="2400" b="1" dirty="0">
                <a:solidFill>
                  <a:srgbClr val="000099"/>
                </a:solidFill>
                <a:latin typeface="+mn-lt"/>
                <a:ea typeface="黑体" panose="02010609060101010101" pitchFamily="2" charset="-122"/>
              </a:rPr>
              <a:t>指出字节块的第一个字节的序号，但右边界减 </a:t>
            </a:r>
            <a:r>
              <a:rPr lang="en-US" altLang="zh-CN" sz="2400" b="1" dirty="0">
                <a:solidFill>
                  <a:srgbClr val="000099"/>
                </a:solidFill>
                <a:latin typeface="+mn-lt"/>
                <a:ea typeface="黑体" panose="02010609060101010101" pitchFamily="2" charset="-122"/>
              </a:rPr>
              <a:t>1 </a:t>
            </a:r>
            <a:r>
              <a:rPr lang="zh-CN" altLang="en-US" sz="2400" b="1" dirty="0" smtClean="0">
                <a:solidFill>
                  <a:srgbClr val="000099"/>
                </a:solidFill>
                <a:latin typeface="+mn-lt"/>
                <a:ea typeface="黑体" panose="02010609060101010101" pitchFamily="2" charset="-122"/>
              </a:rPr>
              <a:t>才是字节</a:t>
            </a:r>
            <a:r>
              <a:rPr lang="zh-CN" altLang="en-US" sz="2400" b="1" dirty="0">
                <a:solidFill>
                  <a:srgbClr val="000099"/>
                </a:solidFill>
                <a:latin typeface="+mn-lt"/>
                <a:ea typeface="黑体" panose="02010609060101010101" pitchFamily="2" charset="-122"/>
              </a:rPr>
              <a:t>块中的最后一个序号</a:t>
            </a:r>
            <a:r>
              <a:rPr lang="zh-CN" altLang="en-US" sz="2400" b="1" dirty="0" smtClean="0">
                <a:solidFill>
                  <a:srgbClr val="000099"/>
                </a:solidFill>
                <a:latin typeface="+mn-lt"/>
                <a:ea typeface="黑体" panose="02010609060101010101" pitchFamily="2" charset="-122"/>
              </a:rPr>
              <a:t>。</a:t>
            </a:r>
            <a:endParaRPr lang="en-US" altLang="zh-CN" sz="2400" b="1" dirty="0" smtClean="0">
              <a:solidFill>
                <a:srgbClr val="000099"/>
              </a:solidFill>
              <a:latin typeface="+mn-lt"/>
              <a:ea typeface="黑体" panose="02010609060101010101" pitchFamily="2" charset="-122"/>
            </a:endParaRPr>
          </a:p>
          <a:p>
            <a:pPr marL="342900" indent="-342900">
              <a:buSzPct val="80000"/>
              <a:buFont typeface="Wingdings" panose="05000000000000000000" pitchFamily="2" charset="2"/>
              <a:buChar char="l"/>
            </a:pPr>
            <a:r>
              <a:rPr lang="zh-CN" altLang="en-US" sz="2400" b="1" dirty="0" smtClean="0">
                <a:solidFill>
                  <a:srgbClr val="000099"/>
                </a:solidFill>
                <a:latin typeface="+mn-lt"/>
                <a:ea typeface="黑体" panose="02010609060101010101" pitchFamily="2" charset="-122"/>
              </a:rPr>
              <a:t>第二</a:t>
            </a:r>
            <a:r>
              <a:rPr lang="zh-CN" altLang="en-US" sz="2400" b="1" dirty="0">
                <a:solidFill>
                  <a:srgbClr val="000099"/>
                </a:solidFill>
                <a:latin typeface="+mn-lt"/>
                <a:ea typeface="黑体" panose="02010609060101010101" pitchFamily="2" charset="-122"/>
              </a:rPr>
              <a:t>个字节块的左边界 </a:t>
            </a:r>
            <a:r>
              <a:rPr lang="en-US" altLang="zh-CN" sz="2400" b="1" dirty="0">
                <a:solidFill>
                  <a:srgbClr val="000099"/>
                </a:solidFill>
                <a:latin typeface="+mn-lt"/>
                <a:ea typeface="黑体" panose="02010609060101010101" pitchFamily="2" charset="-122"/>
              </a:rPr>
              <a:t>L</a:t>
            </a:r>
            <a:r>
              <a:rPr lang="en-US" altLang="zh-CN" sz="2400" b="1" baseline="-25000" dirty="0">
                <a:solidFill>
                  <a:srgbClr val="000099"/>
                </a:solidFill>
                <a:latin typeface="+mn-lt"/>
                <a:ea typeface="黑体" panose="02010609060101010101" pitchFamily="2" charset="-122"/>
              </a:rPr>
              <a:t>2</a:t>
            </a:r>
            <a:r>
              <a:rPr lang="en-US" altLang="zh-CN" sz="2400" b="1" dirty="0">
                <a:solidFill>
                  <a:srgbClr val="000099"/>
                </a:solidFill>
                <a:latin typeface="+mn-lt"/>
                <a:ea typeface="黑体" panose="02010609060101010101" pitchFamily="2" charset="-122"/>
              </a:rPr>
              <a:t> = 3501</a:t>
            </a:r>
            <a:r>
              <a:rPr lang="zh-CN" altLang="en-US" sz="2400" b="1" dirty="0">
                <a:solidFill>
                  <a:srgbClr val="000099"/>
                </a:solidFill>
                <a:latin typeface="+mn-lt"/>
                <a:ea typeface="黑体" panose="02010609060101010101" pitchFamily="2" charset="-122"/>
              </a:rPr>
              <a:t>，而右边界 </a:t>
            </a:r>
            <a:r>
              <a:rPr lang="en-US" altLang="zh-CN" sz="2400" b="1" dirty="0">
                <a:solidFill>
                  <a:srgbClr val="000099"/>
                </a:solidFill>
                <a:latin typeface="+mn-lt"/>
                <a:ea typeface="黑体" panose="02010609060101010101" pitchFamily="2" charset="-122"/>
              </a:rPr>
              <a:t>R</a:t>
            </a:r>
            <a:r>
              <a:rPr lang="en-US" altLang="zh-CN" sz="2400" b="1" baseline="-25000" dirty="0">
                <a:solidFill>
                  <a:srgbClr val="000099"/>
                </a:solidFill>
                <a:latin typeface="+mn-lt"/>
                <a:ea typeface="黑体" panose="02010609060101010101" pitchFamily="2" charset="-122"/>
              </a:rPr>
              <a:t>2</a:t>
            </a:r>
            <a:r>
              <a:rPr lang="en-US" altLang="zh-CN" sz="2400" b="1" dirty="0">
                <a:solidFill>
                  <a:srgbClr val="000099"/>
                </a:solidFill>
                <a:latin typeface="+mn-lt"/>
                <a:ea typeface="黑体" panose="02010609060101010101" pitchFamily="2" charset="-122"/>
              </a:rPr>
              <a:t> = 4501</a:t>
            </a:r>
            <a:r>
              <a:rPr lang="zh-CN" altLang="en-US" sz="2400" b="1" dirty="0">
                <a:solidFill>
                  <a:srgbClr val="000099"/>
                </a:solidFill>
                <a:latin typeface="+mn-lt"/>
                <a:ea typeface="黑体" panose="02010609060101010101" pitchFamily="2" charset="-122"/>
              </a:rPr>
              <a:t>。 </a:t>
            </a:r>
          </a:p>
        </p:txBody>
      </p:sp>
      <p:sp>
        <p:nvSpPr>
          <p:cNvPr id="31" name="Line 11"/>
          <p:cNvSpPr>
            <a:spLocks noChangeShapeType="1"/>
          </p:cNvSpPr>
          <p:nvPr/>
        </p:nvSpPr>
        <p:spPr bwMode="auto">
          <a:xfrm flipH="1">
            <a:off x="2588250" y="2469530"/>
            <a:ext cx="0" cy="26511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2" name="矩形 1"/>
          <p:cNvSpPr/>
          <p:nvPr/>
        </p:nvSpPr>
        <p:spPr>
          <a:xfrm>
            <a:off x="707062" y="1196752"/>
            <a:ext cx="8744875" cy="954107"/>
          </a:xfrm>
          <a:prstGeom prst="rect">
            <a:avLst/>
          </a:prstGeom>
          <a:solidFill>
            <a:srgbClr val="66FF66"/>
          </a:solidFill>
          <a:ln>
            <a:solidFill>
              <a:srgbClr val="003399"/>
            </a:solidFill>
          </a:ln>
        </p:spPr>
        <p:txBody>
          <a:bodyPr wrap="square">
            <a:spAutoFit/>
          </a:bodyPr>
          <a:lstStyle/>
          <a:p>
            <a:r>
              <a:rPr lang="en-US" altLang="zh-CN" sz="2800" b="1" dirty="0" smtClean="0">
                <a:solidFill>
                  <a:srgbClr val="000099"/>
                </a:solidFill>
                <a:latin typeface="+mn-lt"/>
                <a:ea typeface="黑体" panose="02010609060101010101" pitchFamily="2" charset="-122"/>
              </a:rPr>
              <a:t>TCP </a:t>
            </a:r>
            <a:r>
              <a:rPr lang="zh-CN" altLang="zh-CN" sz="2800" b="1" dirty="0" smtClean="0">
                <a:solidFill>
                  <a:srgbClr val="000099"/>
                </a:solidFill>
                <a:latin typeface="+mn-lt"/>
                <a:ea typeface="黑体" panose="02010609060101010101" pitchFamily="2" charset="-122"/>
              </a:rPr>
              <a:t>的</a:t>
            </a:r>
            <a:r>
              <a:rPr lang="zh-CN" altLang="zh-CN" sz="2800" b="1" dirty="0">
                <a:solidFill>
                  <a:srgbClr val="000099"/>
                </a:solidFill>
                <a:latin typeface="+mn-lt"/>
                <a:ea typeface="黑体" panose="02010609060101010101" pitchFamily="2" charset="-122"/>
              </a:rPr>
              <a:t>接收方在接收对方发送过来的数据字节流的序号不连续，结果就形成了一些不连续的字节块</a:t>
            </a:r>
            <a:r>
              <a:rPr lang="zh-CN" altLang="en-US" sz="2800" b="1" dirty="0">
                <a:solidFill>
                  <a:srgbClr val="000099"/>
                </a:solidFill>
                <a:latin typeface="+mn-lt"/>
                <a:ea typeface="黑体" panose="02010609060101010101" pitchFamily="2" charset="-122"/>
              </a:rPr>
              <a:t>。</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p:cNvSpPr>
            <a:spLocks noGrp="1" noChangeArrowheads="1"/>
          </p:cNvSpPr>
          <p:nvPr>
            <p:ph type="title"/>
          </p:nvPr>
        </p:nvSpPr>
        <p:spPr/>
        <p:txBody>
          <a:bodyPr/>
          <a:lstStyle/>
          <a:p>
            <a:r>
              <a:rPr lang="en-US" altLang="zh-CN" smtClean="0"/>
              <a:t>5.6.2  </a:t>
            </a:r>
            <a:r>
              <a:rPr lang="zh-CN" altLang="en-US" dirty="0"/>
              <a:t>选择确认 </a:t>
            </a:r>
            <a:r>
              <a:rPr lang="en-US" altLang="zh-CN" dirty="0" smtClean="0"/>
              <a:t>SACK</a:t>
            </a:r>
            <a:endParaRPr lang="en-US" altLang="zh-CN" dirty="0"/>
          </a:p>
        </p:txBody>
      </p:sp>
      <p:sp>
        <p:nvSpPr>
          <p:cNvPr id="759811" name="Rectangle 3"/>
          <p:cNvSpPr>
            <a:spLocks noGrp="1" noChangeArrowheads="1"/>
          </p:cNvSpPr>
          <p:nvPr>
            <p:ph idx="1"/>
          </p:nvPr>
        </p:nvSpPr>
        <p:spPr/>
        <p:txBody>
          <a:bodyPr/>
          <a:lstStyle/>
          <a:p>
            <a:r>
              <a:rPr lang="zh-CN" altLang="en-US" dirty="0" smtClean="0"/>
              <a:t>接收</a:t>
            </a:r>
            <a:r>
              <a:rPr lang="zh-CN" altLang="en-US" dirty="0"/>
              <a:t>方收到了和前面的字节流不连续的两个字节块。</a:t>
            </a:r>
          </a:p>
          <a:p>
            <a:r>
              <a:rPr lang="zh-CN" altLang="en-US" dirty="0"/>
              <a:t>如果这些字节的序号都在接收窗口之内，那么接收方就</a:t>
            </a:r>
            <a:r>
              <a:rPr lang="zh-CN" altLang="en-US" dirty="0">
                <a:solidFill>
                  <a:srgbClr val="FF0000"/>
                </a:solidFill>
              </a:rPr>
              <a:t>先收下</a:t>
            </a:r>
            <a:r>
              <a:rPr lang="zh-CN" altLang="en-US" dirty="0"/>
              <a:t>这些数据，</a:t>
            </a:r>
            <a:r>
              <a:rPr lang="zh-CN" altLang="en-US" dirty="0">
                <a:solidFill>
                  <a:srgbClr val="0000FF"/>
                </a:solidFill>
              </a:rPr>
              <a:t>但要把这些信息准确地告诉发送方，使发送方不要再重复发送这些已收到的数据</a:t>
            </a:r>
            <a:r>
              <a:rPr lang="zh-CN" altLang="en-US" dirty="0" smtClean="0">
                <a:solidFill>
                  <a:srgbClr val="0000FF"/>
                </a:solidFill>
              </a:rPr>
              <a:t>。</a:t>
            </a:r>
            <a:endParaRPr lang="zh-CN" altLang="en-US" dirty="0">
              <a:solidFill>
                <a:srgbClr val="0000FF"/>
              </a:solidFill>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2" name="Rectangle 2"/>
          <p:cNvSpPr>
            <a:spLocks noGrp="1" noChangeArrowheads="1"/>
          </p:cNvSpPr>
          <p:nvPr>
            <p:ph type="title"/>
          </p:nvPr>
        </p:nvSpPr>
        <p:spPr/>
        <p:txBody>
          <a:bodyPr/>
          <a:lstStyle/>
          <a:p>
            <a:pPr algn="ctr"/>
            <a:r>
              <a:rPr lang="en-US" altLang="zh-CN"/>
              <a:t>RFC 2018 </a:t>
            </a:r>
            <a:r>
              <a:rPr lang="zh-CN" altLang="en-US"/>
              <a:t>的规定</a:t>
            </a:r>
          </a:p>
        </p:txBody>
      </p:sp>
      <p:sp>
        <p:nvSpPr>
          <p:cNvPr id="762883" name="Rectangle 3"/>
          <p:cNvSpPr>
            <a:spLocks noGrp="1" noChangeArrowheads="1"/>
          </p:cNvSpPr>
          <p:nvPr>
            <p:ph idx="1"/>
          </p:nvPr>
        </p:nvSpPr>
        <p:spPr/>
        <p:txBody>
          <a:bodyPr/>
          <a:lstStyle/>
          <a:p>
            <a:r>
              <a:rPr lang="zh-CN" altLang="en-US" sz="2800" dirty="0"/>
              <a:t>如果要使用选择确认，那么在建立 </a:t>
            </a:r>
            <a:r>
              <a:rPr lang="en-US" altLang="zh-CN" sz="2800" dirty="0"/>
              <a:t>TCP </a:t>
            </a:r>
            <a:r>
              <a:rPr lang="zh-CN" altLang="en-US" sz="2800" dirty="0"/>
              <a:t>连接时，就要在 </a:t>
            </a:r>
            <a:r>
              <a:rPr lang="en-US" altLang="zh-CN" sz="2800" dirty="0"/>
              <a:t>TCP </a:t>
            </a:r>
            <a:r>
              <a:rPr lang="zh-CN" altLang="en-US" sz="2800" dirty="0">
                <a:solidFill>
                  <a:srgbClr val="0070C0"/>
                </a:solidFill>
              </a:rPr>
              <a:t>首部的选项中加上“允许 </a:t>
            </a:r>
            <a:r>
              <a:rPr lang="en-US" altLang="zh-CN" sz="2800" dirty="0">
                <a:solidFill>
                  <a:srgbClr val="0070C0"/>
                </a:solidFill>
              </a:rPr>
              <a:t>SACK”</a:t>
            </a:r>
            <a:r>
              <a:rPr lang="zh-CN" altLang="en-US" sz="2800" dirty="0">
                <a:solidFill>
                  <a:srgbClr val="0070C0"/>
                </a:solidFill>
              </a:rPr>
              <a:t>的选项</a:t>
            </a:r>
            <a:r>
              <a:rPr lang="zh-CN" altLang="en-US" sz="2800" dirty="0"/>
              <a:t>，而双方必须都事先商定好。</a:t>
            </a:r>
          </a:p>
          <a:p>
            <a:r>
              <a:rPr lang="zh-CN" altLang="en-US" sz="2800" smtClean="0"/>
              <a:t>由</a:t>
            </a:r>
            <a:r>
              <a:rPr lang="zh-CN" altLang="en-US" sz="2800" dirty="0"/>
              <a:t>于首部选项的长度最多只有 </a:t>
            </a:r>
            <a:r>
              <a:rPr lang="en-US" altLang="zh-CN" sz="2800" dirty="0"/>
              <a:t>40 </a:t>
            </a:r>
            <a:r>
              <a:rPr lang="zh-CN" altLang="en-US" sz="2800" dirty="0"/>
              <a:t>字节，而指明一个边界就要用掉 </a:t>
            </a:r>
            <a:r>
              <a:rPr lang="en-US" altLang="zh-CN" sz="2800" dirty="0"/>
              <a:t>4 </a:t>
            </a:r>
            <a:r>
              <a:rPr lang="zh-CN" altLang="en-US" sz="2800" dirty="0"/>
              <a:t>字节，因此在选项中最多</a:t>
            </a:r>
            <a:r>
              <a:rPr lang="zh-CN" altLang="en-US" sz="2800" dirty="0">
                <a:solidFill>
                  <a:srgbClr val="0070C0"/>
                </a:solidFill>
              </a:rPr>
              <a:t>只能指明 </a:t>
            </a:r>
            <a:r>
              <a:rPr lang="en-US" altLang="zh-CN" sz="2800" dirty="0">
                <a:solidFill>
                  <a:srgbClr val="0070C0"/>
                </a:solidFill>
              </a:rPr>
              <a:t>4 </a:t>
            </a:r>
            <a:r>
              <a:rPr lang="zh-CN" altLang="en-US" sz="2800" dirty="0">
                <a:solidFill>
                  <a:srgbClr val="0070C0"/>
                </a:solidFill>
              </a:rPr>
              <a:t>个字节块的边界信息。</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5.7  </a:t>
            </a:r>
            <a:r>
              <a:rPr lang="en-US" altLang="zh-CN" dirty="0" smtClean="0"/>
              <a:t>TCP </a:t>
            </a:r>
            <a:r>
              <a:rPr lang="zh-CN" altLang="zh-CN" dirty="0" smtClean="0"/>
              <a:t>的</a:t>
            </a:r>
            <a:r>
              <a:rPr lang="zh-CN" altLang="zh-CN" dirty="0"/>
              <a:t>流量控制</a:t>
            </a:r>
          </a:p>
        </p:txBody>
      </p:sp>
      <p:sp>
        <p:nvSpPr>
          <p:cNvPr id="931843" name="Rectangle 3"/>
          <p:cNvSpPr>
            <a:spLocks noGrp="1" noChangeArrowheads="1"/>
          </p:cNvSpPr>
          <p:nvPr>
            <p:ph idx="1"/>
          </p:nvPr>
        </p:nvSpPr>
        <p:spPr/>
        <p:txBody>
          <a:bodyPr/>
          <a:lstStyle/>
          <a:p>
            <a:r>
              <a:rPr lang="en-US" altLang="zh-CN" dirty="0"/>
              <a:t>5.7.1  </a:t>
            </a:r>
            <a:r>
              <a:rPr lang="zh-CN" altLang="zh-CN" dirty="0"/>
              <a:t>利用滑动窗口实现流量控制</a:t>
            </a:r>
          </a:p>
          <a:p>
            <a:r>
              <a:rPr lang="en-US" altLang="zh-CN" dirty="0" smtClean="0"/>
              <a:t>5.7.2  TCP </a:t>
            </a:r>
            <a:r>
              <a:rPr lang="zh-CN" altLang="zh-CN" dirty="0" smtClean="0"/>
              <a:t>的</a:t>
            </a:r>
            <a:r>
              <a:rPr lang="zh-CN" altLang="zh-CN" dirty="0"/>
              <a:t>传输效率</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r>
              <a:rPr lang="en-US" altLang="zh-CN" dirty="0" smtClean="0"/>
              <a:t>5.7.1  </a:t>
            </a:r>
            <a:r>
              <a:rPr lang="zh-CN" altLang="en-US" dirty="0"/>
              <a:t>利用滑动窗口实现流量控制</a:t>
            </a:r>
          </a:p>
        </p:txBody>
      </p:sp>
      <p:sp>
        <p:nvSpPr>
          <p:cNvPr id="738307" name="Rectangle 3"/>
          <p:cNvSpPr>
            <a:spLocks noGrp="1" noChangeArrowheads="1"/>
          </p:cNvSpPr>
          <p:nvPr>
            <p:ph idx="1"/>
          </p:nvPr>
        </p:nvSpPr>
        <p:spPr/>
        <p:txBody>
          <a:bodyPr/>
          <a:lstStyle/>
          <a:p>
            <a:r>
              <a:rPr lang="zh-CN" altLang="en-US" dirty="0"/>
              <a:t>一般说来，我们总是希望数据传输得更快一些。但如果发送方把数据发送得过快，接收方就可能来不及接收，这就会造成数据的丢失。</a:t>
            </a:r>
          </a:p>
          <a:p>
            <a:r>
              <a:rPr lang="zh-CN" altLang="en-US" dirty="0" smtClean="0">
                <a:solidFill>
                  <a:srgbClr val="FF0000"/>
                </a:solidFill>
              </a:rPr>
              <a:t>流量控制</a:t>
            </a:r>
            <a:r>
              <a:rPr lang="zh-CN" altLang="en-US" dirty="0" smtClean="0">
                <a:solidFill>
                  <a:schemeClr val="hlink"/>
                </a:solidFill>
              </a:rPr>
              <a:t> </a:t>
            </a:r>
            <a:r>
              <a:rPr lang="en-US" altLang="zh-CN" dirty="0" smtClean="0"/>
              <a:t>(</a:t>
            </a:r>
            <a:r>
              <a:rPr lang="en-US" altLang="zh-CN" dirty="0"/>
              <a:t>flow control</a:t>
            </a:r>
            <a:r>
              <a:rPr lang="en-US" altLang="zh-CN" dirty="0" smtClean="0"/>
              <a:t>) </a:t>
            </a:r>
            <a:r>
              <a:rPr lang="zh-CN" altLang="en-US" dirty="0" smtClean="0"/>
              <a:t>就是</a:t>
            </a:r>
            <a:r>
              <a:rPr lang="zh-CN" altLang="en-US" dirty="0"/>
              <a:t>让发送方的发送速率不要太快，既要让接收方来得及接收，也不要使网络发生拥塞。</a:t>
            </a:r>
          </a:p>
          <a:p>
            <a:pPr>
              <a:spcAft>
                <a:spcPct val="10000"/>
              </a:spcAft>
            </a:pPr>
            <a:r>
              <a:rPr lang="zh-CN" altLang="en-US" dirty="0"/>
              <a:t>利用</a:t>
            </a:r>
            <a:r>
              <a:rPr lang="zh-CN" altLang="en-US" dirty="0">
                <a:solidFill>
                  <a:srgbClr val="FF0000"/>
                </a:solidFill>
              </a:rPr>
              <a:t>滑动窗口机制</a:t>
            </a:r>
            <a:r>
              <a:rPr lang="zh-CN" altLang="en-US" dirty="0"/>
              <a:t>可以很方便地在 </a:t>
            </a:r>
            <a:r>
              <a:rPr lang="en-US" altLang="zh-CN" dirty="0"/>
              <a:t>TCP </a:t>
            </a:r>
            <a:r>
              <a:rPr lang="zh-CN" altLang="en-US" dirty="0"/>
              <a:t>连接上实现流量控制。 </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452" name="Line 4"/>
          <p:cNvSpPr>
            <a:spLocks noChangeShapeType="1"/>
          </p:cNvSpPr>
          <p:nvPr/>
        </p:nvSpPr>
        <p:spPr bwMode="auto">
          <a:xfrm>
            <a:off x="3919812" y="2280370"/>
            <a:ext cx="0" cy="4132262"/>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4453" name="Line 5"/>
          <p:cNvSpPr>
            <a:spLocks noChangeShapeType="1"/>
          </p:cNvSpPr>
          <p:nvPr/>
        </p:nvSpPr>
        <p:spPr bwMode="auto">
          <a:xfrm>
            <a:off x="450992" y="2439120"/>
            <a:ext cx="3456781"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54" name="Rectangle 6"/>
          <p:cNvSpPr>
            <a:spLocks noChangeArrowheads="1"/>
          </p:cNvSpPr>
          <p:nvPr/>
        </p:nvSpPr>
        <p:spPr bwMode="auto">
          <a:xfrm>
            <a:off x="1016803" y="2116857"/>
            <a:ext cx="1703994"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a:solidFill>
                  <a:srgbClr val="000099"/>
                </a:solidFill>
                <a:latin typeface="+mn-lt"/>
                <a:ea typeface="黑体" panose="02010609060101010101" pitchFamily="2" charset="-122"/>
              </a:rPr>
              <a:t>seq = 1, DATA</a:t>
            </a:r>
          </a:p>
        </p:txBody>
      </p:sp>
      <p:sp>
        <p:nvSpPr>
          <p:cNvPr id="744455" name="Line 7"/>
          <p:cNvSpPr>
            <a:spLocks noChangeShapeType="1"/>
          </p:cNvSpPr>
          <p:nvPr/>
        </p:nvSpPr>
        <p:spPr bwMode="auto">
          <a:xfrm>
            <a:off x="452712" y="4990232"/>
            <a:ext cx="3451621"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56" name="Rectangle 8"/>
          <p:cNvSpPr>
            <a:spLocks noChangeArrowheads="1"/>
          </p:cNvSpPr>
          <p:nvPr/>
        </p:nvSpPr>
        <p:spPr bwMode="auto">
          <a:xfrm>
            <a:off x="1016803" y="4644157"/>
            <a:ext cx="1963103"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a:solidFill>
                  <a:srgbClr val="000099"/>
                </a:solidFill>
                <a:latin typeface="+mn-lt"/>
                <a:ea typeface="黑体" panose="02010609060101010101" pitchFamily="2" charset="-122"/>
              </a:rPr>
              <a:t>seq = 201, DATA</a:t>
            </a:r>
          </a:p>
        </p:txBody>
      </p:sp>
      <p:sp>
        <p:nvSpPr>
          <p:cNvPr id="744457" name="Line 9"/>
          <p:cNvSpPr>
            <a:spLocks noChangeShapeType="1"/>
          </p:cNvSpPr>
          <p:nvPr/>
        </p:nvSpPr>
        <p:spPr bwMode="auto">
          <a:xfrm>
            <a:off x="454431" y="4571132"/>
            <a:ext cx="3448183"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58" name="Rectangle 10"/>
          <p:cNvSpPr>
            <a:spLocks noChangeArrowheads="1"/>
          </p:cNvSpPr>
          <p:nvPr/>
        </p:nvSpPr>
        <p:spPr bwMode="auto">
          <a:xfrm>
            <a:off x="1016803" y="4226646"/>
            <a:ext cx="1963103"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a:solidFill>
                  <a:srgbClr val="000099"/>
                </a:solidFill>
                <a:latin typeface="+mn-lt"/>
                <a:ea typeface="黑体" panose="02010609060101010101" pitchFamily="2" charset="-122"/>
              </a:rPr>
              <a:t>seq = 401, DATA</a:t>
            </a:r>
          </a:p>
        </p:txBody>
      </p:sp>
      <p:sp>
        <p:nvSpPr>
          <p:cNvPr id="744459" name="Line 11"/>
          <p:cNvSpPr>
            <a:spLocks noChangeShapeType="1"/>
          </p:cNvSpPr>
          <p:nvPr/>
        </p:nvSpPr>
        <p:spPr bwMode="auto">
          <a:xfrm>
            <a:off x="447552" y="4136157"/>
            <a:ext cx="3461941"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60" name="Rectangle 12"/>
          <p:cNvSpPr>
            <a:spLocks noChangeArrowheads="1"/>
          </p:cNvSpPr>
          <p:nvPr/>
        </p:nvSpPr>
        <p:spPr bwMode="auto">
          <a:xfrm>
            <a:off x="1016803" y="3782146"/>
            <a:ext cx="1963103"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a:solidFill>
                  <a:srgbClr val="000099"/>
                </a:solidFill>
                <a:latin typeface="+mn-lt"/>
                <a:ea typeface="黑体" panose="02010609060101010101" pitchFamily="2" charset="-122"/>
              </a:rPr>
              <a:t>seq = 301, DATA</a:t>
            </a:r>
          </a:p>
        </p:txBody>
      </p:sp>
      <p:sp>
        <p:nvSpPr>
          <p:cNvPr id="744461" name="Line 13"/>
          <p:cNvSpPr>
            <a:spLocks noChangeShapeType="1"/>
          </p:cNvSpPr>
          <p:nvPr/>
        </p:nvSpPr>
        <p:spPr bwMode="auto">
          <a:xfrm>
            <a:off x="449272" y="2858220"/>
            <a:ext cx="3458501"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62" name="Rectangle 14"/>
          <p:cNvSpPr>
            <a:spLocks noChangeArrowheads="1"/>
          </p:cNvSpPr>
          <p:nvPr/>
        </p:nvSpPr>
        <p:spPr bwMode="auto">
          <a:xfrm>
            <a:off x="1016803" y="2520082"/>
            <a:ext cx="1963103"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a:solidFill>
                  <a:srgbClr val="000099"/>
                </a:solidFill>
                <a:latin typeface="+mn-lt"/>
                <a:ea typeface="黑体" panose="02010609060101010101" pitchFamily="2" charset="-122"/>
              </a:rPr>
              <a:t>seq = 101, DATA</a:t>
            </a:r>
          </a:p>
        </p:txBody>
      </p:sp>
      <p:sp>
        <p:nvSpPr>
          <p:cNvPr id="744463" name="Line 15"/>
          <p:cNvSpPr>
            <a:spLocks noChangeShapeType="1"/>
          </p:cNvSpPr>
          <p:nvPr/>
        </p:nvSpPr>
        <p:spPr bwMode="auto">
          <a:xfrm>
            <a:off x="444113" y="3301132"/>
            <a:ext cx="2323439"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64" name="Rectangle 16"/>
          <p:cNvSpPr>
            <a:spLocks noChangeArrowheads="1"/>
          </p:cNvSpPr>
          <p:nvPr/>
        </p:nvSpPr>
        <p:spPr bwMode="auto">
          <a:xfrm>
            <a:off x="1016803" y="2980457"/>
            <a:ext cx="1963103"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a:solidFill>
                  <a:srgbClr val="000099"/>
                </a:solidFill>
                <a:latin typeface="+mn-lt"/>
                <a:ea typeface="黑体" panose="02010609060101010101" pitchFamily="2" charset="-122"/>
              </a:rPr>
              <a:t>seq = 201, DATA</a:t>
            </a:r>
          </a:p>
        </p:txBody>
      </p:sp>
      <p:sp>
        <p:nvSpPr>
          <p:cNvPr id="744465" name="Line 17"/>
          <p:cNvSpPr>
            <a:spLocks noChangeShapeType="1"/>
          </p:cNvSpPr>
          <p:nvPr/>
        </p:nvSpPr>
        <p:spPr bwMode="auto">
          <a:xfrm>
            <a:off x="450992" y="5847482"/>
            <a:ext cx="3455062" cy="0"/>
          </a:xfrm>
          <a:prstGeom prst="line">
            <a:avLst/>
          </a:prstGeom>
          <a:noFill/>
          <a:ln w="3810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66" name="Rectangle 18"/>
          <p:cNvSpPr>
            <a:spLocks noChangeArrowheads="1"/>
          </p:cNvSpPr>
          <p:nvPr/>
        </p:nvSpPr>
        <p:spPr bwMode="auto">
          <a:xfrm>
            <a:off x="1095914" y="5531571"/>
            <a:ext cx="1963103"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a:solidFill>
                  <a:srgbClr val="000099"/>
                </a:solidFill>
                <a:latin typeface="+mn-lt"/>
                <a:ea typeface="黑体" panose="02010609060101010101" pitchFamily="2" charset="-122"/>
              </a:rPr>
              <a:t>seq = 501, DATA</a:t>
            </a:r>
          </a:p>
        </p:txBody>
      </p:sp>
      <p:sp>
        <p:nvSpPr>
          <p:cNvPr id="744467" name="Line 19"/>
          <p:cNvSpPr>
            <a:spLocks noChangeShapeType="1"/>
          </p:cNvSpPr>
          <p:nvPr/>
        </p:nvSpPr>
        <p:spPr bwMode="auto">
          <a:xfrm flipH="1">
            <a:off x="418316" y="3726582"/>
            <a:ext cx="3520413" cy="0"/>
          </a:xfrm>
          <a:prstGeom prst="line">
            <a:avLst/>
          </a:prstGeom>
          <a:noFill/>
          <a:ln w="38100">
            <a:solidFill>
              <a:srgbClr val="0000FF"/>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68" name="Rectangle 20"/>
          <p:cNvSpPr>
            <a:spLocks noChangeArrowheads="1"/>
          </p:cNvSpPr>
          <p:nvPr/>
        </p:nvSpPr>
        <p:spPr bwMode="auto">
          <a:xfrm flipH="1">
            <a:off x="552461" y="3404320"/>
            <a:ext cx="369332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dirty="0">
                <a:solidFill>
                  <a:srgbClr val="000099"/>
                </a:solidFill>
                <a:latin typeface="+mn-lt"/>
                <a:ea typeface="黑体" panose="02010609060101010101" pitchFamily="2" charset="-122"/>
              </a:rPr>
              <a:t>ACK = 1, </a:t>
            </a:r>
            <a:r>
              <a:rPr kumimoji="1" lang="en-US" altLang="zh-CN" sz="1800" b="1" dirty="0" err="1">
                <a:solidFill>
                  <a:srgbClr val="000099"/>
                </a:solidFill>
                <a:latin typeface="+mn-lt"/>
                <a:ea typeface="黑体" panose="02010609060101010101" pitchFamily="2" charset="-122"/>
              </a:rPr>
              <a:t>ack</a:t>
            </a:r>
            <a:r>
              <a:rPr kumimoji="1" lang="en-US" altLang="zh-CN" sz="1800" b="1" dirty="0">
                <a:solidFill>
                  <a:srgbClr val="000099"/>
                </a:solidFill>
                <a:latin typeface="+mn-lt"/>
                <a:ea typeface="黑体" panose="02010609060101010101" pitchFamily="2" charset="-122"/>
              </a:rPr>
              <a:t> = 201, </a:t>
            </a:r>
            <a:r>
              <a:rPr kumimoji="1" lang="en-US" altLang="zh-CN" sz="1800" b="1" dirty="0" err="1">
                <a:solidFill>
                  <a:srgbClr val="FF0000"/>
                </a:solidFill>
                <a:latin typeface="+mn-lt"/>
                <a:ea typeface="黑体" panose="02010609060101010101" pitchFamily="2" charset="-122"/>
              </a:rPr>
              <a:t>rwnd</a:t>
            </a:r>
            <a:r>
              <a:rPr kumimoji="1" lang="en-US" altLang="zh-CN" sz="1800" b="1" dirty="0">
                <a:solidFill>
                  <a:srgbClr val="FF0000"/>
                </a:solidFill>
                <a:latin typeface="+mn-lt"/>
                <a:ea typeface="黑体" panose="02010609060101010101" pitchFamily="2" charset="-122"/>
              </a:rPr>
              <a:t> = 300</a:t>
            </a:r>
          </a:p>
        </p:txBody>
      </p:sp>
      <p:sp>
        <p:nvSpPr>
          <p:cNvPr id="744469" name="Line 21"/>
          <p:cNvSpPr>
            <a:spLocks noChangeShapeType="1"/>
          </p:cNvSpPr>
          <p:nvPr/>
        </p:nvSpPr>
        <p:spPr bwMode="auto">
          <a:xfrm flipH="1">
            <a:off x="432074" y="6277695"/>
            <a:ext cx="3494617" cy="0"/>
          </a:xfrm>
          <a:prstGeom prst="line">
            <a:avLst/>
          </a:prstGeom>
          <a:noFill/>
          <a:ln w="38100">
            <a:solidFill>
              <a:srgbClr val="0000FF"/>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70" name="Rectangle 22"/>
          <p:cNvSpPr>
            <a:spLocks noChangeArrowheads="1"/>
          </p:cNvSpPr>
          <p:nvPr/>
        </p:nvSpPr>
        <p:spPr bwMode="auto">
          <a:xfrm flipH="1">
            <a:off x="550739" y="5955432"/>
            <a:ext cx="3305393"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dirty="0">
                <a:solidFill>
                  <a:srgbClr val="000099"/>
                </a:solidFill>
                <a:latin typeface="+mn-lt"/>
                <a:ea typeface="黑体" panose="02010609060101010101" pitchFamily="2" charset="-122"/>
              </a:rPr>
              <a:t>ACK = 1, </a:t>
            </a:r>
            <a:r>
              <a:rPr kumimoji="1" lang="en-US" altLang="zh-CN" sz="1800" b="1" dirty="0" err="1">
                <a:solidFill>
                  <a:srgbClr val="000099"/>
                </a:solidFill>
                <a:latin typeface="+mn-lt"/>
                <a:ea typeface="黑体" panose="02010609060101010101" pitchFamily="2" charset="-122"/>
              </a:rPr>
              <a:t>ack</a:t>
            </a:r>
            <a:r>
              <a:rPr kumimoji="1" lang="en-US" altLang="zh-CN" sz="1800" b="1" dirty="0">
                <a:solidFill>
                  <a:srgbClr val="000099"/>
                </a:solidFill>
                <a:latin typeface="+mn-lt"/>
                <a:ea typeface="黑体" panose="02010609060101010101" pitchFamily="2" charset="-122"/>
              </a:rPr>
              <a:t> = 601, </a:t>
            </a:r>
            <a:r>
              <a:rPr kumimoji="1" lang="en-US" altLang="zh-CN" sz="1800" b="1" dirty="0" err="1">
                <a:solidFill>
                  <a:srgbClr val="FF0000"/>
                </a:solidFill>
                <a:latin typeface="+mn-lt"/>
                <a:ea typeface="黑体" panose="02010609060101010101" pitchFamily="2" charset="-122"/>
              </a:rPr>
              <a:t>rwnd</a:t>
            </a:r>
            <a:r>
              <a:rPr kumimoji="1" lang="en-US" altLang="zh-CN" sz="1800" b="1" dirty="0">
                <a:solidFill>
                  <a:srgbClr val="FF0000"/>
                </a:solidFill>
                <a:latin typeface="+mn-lt"/>
                <a:ea typeface="黑体" panose="02010609060101010101" pitchFamily="2" charset="-122"/>
              </a:rPr>
              <a:t> = 0</a:t>
            </a:r>
          </a:p>
        </p:txBody>
      </p:sp>
      <p:sp>
        <p:nvSpPr>
          <p:cNvPr id="744471" name="Line 23"/>
          <p:cNvSpPr>
            <a:spLocks noChangeShapeType="1"/>
          </p:cNvSpPr>
          <p:nvPr/>
        </p:nvSpPr>
        <p:spPr bwMode="auto">
          <a:xfrm flipH="1">
            <a:off x="414877" y="5418857"/>
            <a:ext cx="3523853" cy="0"/>
          </a:xfrm>
          <a:prstGeom prst="line">
            <a:avLst/>
          </a:prstGeom>
          <a:noFill/>
          <a:ln w="38100">
            <a:solidFill>
              <a:srgbClr val="0000FF"/>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744472" name="Rectangle 24"/>
          <p:cNvSpPr>
            <a:spLocks noChangeArrowheads="1"/>
          </p:cNvSpPr>
          <p:nvPr/>
        </p:nvSpPr>
        <p:spPr bwMode="auto">
          <a:xfrm flipH="1">
            <a:off x="471629" y="5104532"/>
            <a:ext cx="369332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1800" b="1" dirty="0">
                <a:solidFill>
                  <a:srgbClr val="000099"/>
                </a:solidFill>
                <a:latin typeface="+mn-lt"/>
                <a:ea typeface="黑体" panose="02010609060101010101" pitchFamily="2" charset="-122"/>
              </a:rPr>
              <a:t>ACK = 1, </a:t>
            </a:r>
            <a:r>
              <a:rPr kumimoji="1" lang="en-US" altLang="zh-CN" sz="1800" b="1" dirty="0" err="1">
                <a:solidFill>
                  <a:srgbClr val="000099"/>
                </a:solidFill>
                <a:latin typeface="+mn-lt"/>
                <a:ea typeface="黑体" panose="02010609060101010101" pitchFamily="2" charset="-122"/>
              </a:rPr>
              <a:t>ack</a:t>
            </a:r>
            <a:r>
              <a:rPr kumimoji="1" lang="en-US" altLang="zh-CN" sz="1800" b="1" dirty="0">
                <a:solidFill>
                  <a:srgbClr val="000099"/>
                </a:solidFill>
                <a:latin typeface="+mn-lt"/>
                <a:ea typeface="黑体" panose="02010609060101010101" pitchFamily="2" charset="-122"/>
              </a:rPr>
              <a:t> = 501, </a:t>
            </a:r>
            <a:r>
              <a:rPr kumimoji="1" lang="en-US" altLang="zh-CN" sz="1800" b="1" dirty="0" err="1">
                <a:solidFill>
                  <a:srgbClr val="FF0000"/>
                </a:solidFill>
                <a:latin typeface="+mn-lt"/>
                <a:ea typeface="黑体" panose="02010609060101010101" pitchFamily="2" charset="-122"/>
              </a:rPr>
              <a:t>rwnd</a:t>
            </a:r>
            <a:r>
              <a:rPr kumimoji="1" lang="en-US" altLang="zh-CN" sz="1800" b="1" dirty="0">
                <a:solidFill>
                  <a:srgbClr val="FF0000"/>
                </a:solidFill>
                <a:latin typeface="+mn-lt"/>
                <a:ea typeface="黑体" panose="02010609060101010101" pitchFamily="2" charset="-122"/>
              </a:rPr>
              <a:t> = 100</a:t>
            </a:r>
          </a:p>
        </p:txBody>
      </p:sp>
      <p:sp>
        <p:nvSpPr>
          <p:cNvPr id="744473" name="Rectangle 25"/>
          <p:cNvSpPr>
            <a:spLocks noChangeArrowheads="1"/>
          </p:cNvSpPr>
          <p:nvPr/>
        </p:nvSpPr>
        <p:spPr bwMode="auto">
          <a:xfrm>
            <a:off x="237738" y="1916832"/>
            <a:ext cx="36869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dirty="0">
                <a:solidFill>
                  <a:srgbClr val="0000FF"/>
                </a:solidFill>
                <a:latin typeface="+mn-lt"/>
                <a:ea typeface="黑体" panose="02010609060101010101" pitchFamily="2" charset="-122"/>
              </a:rPr>
              <a:t>A</a:t>
            </a:r>
          </a:p>
        </p:txBody>
      </p:sp>
      <p:sp>
        <p:nvSpPr>
          <p:cNvPr id="744474" name="Rectangle 26"/>
          <p:cNvSpPr>
            <a:spLocks noChangeArrowheads="1"/>
          </p:cNvSpPr>
          <p:nvPr/>
        </p:nvSpPr>
        <p:spPr bwMode="auto">
          <a:xfrm>
            <a:off x="3716877" y="1916832"/>
            <a:ext cx="36869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sz="2000" b="1">
                <a:solidFill>
                  <a:srgbClr val="0000FF"/>
                </a:solidFill>
                <a:latin typeface="+mn-lt"/>
                <a:ea typeface="黑体" panose="02010609060101010101" pitchFamily="2" charset="-122"/>
              </a:rPr>
              <a:t>B</a:t>
            </a:r>
          </a:p>
        </p:txBody>
      </p:sp>
      <p:sp>
        <p:nvSpPr>
          <p:cNvPr id="744475" name="Rectangle 27"/>
          <p:cNvSpPr>
            <a:spLocks noChangeArrowheads="1"/>
          </p:cNvSpPr>
          <p:nvPr/>
        </p:nvSpPr>
        <p:spPr bwMode="auto">
          <a:xfrm>
            <a:off x="4041917" y="3526557"/>
            <a:ext cx="438786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FF"/>
                </a:solidFill>
                <a:latin typeface="+mn-lt"/>
                <a:ea typeface="黑体" panose="02010609060101010101" pitchFamily="2" charset="-122"/>
              </a:rPr>
              <a:t>允许 </a:t>
            </a:r>
            <a:r>
              <a:rPr kumimoji="1" lang="en-US" altLang="zh-CN" b="1">
                <a:solidFill>
                  <a:srgbClr val="0000FF"/>
                </a:solidFill>
                <a:latin typeface="+mn-lt"/>
                <a:ea typeface="黑体" panose="02010609060101010101" pitchFamily="2" charset="-122"/>
              </a:rPr>
              <a:t>A </a:t>
            </a:r>
            <a:r>
              <a:rPr kumimoji="1" lang="zh-CN" altLang="en-US" b="1">
                <a:solidFill>
                  <a:srgbClr val="0000FF"/>
                </a:solidFill>
                <a:latin typeface="+mn-lt"/>
                <a:ea typeface="黑体" panose="02010609060101010101" pitchFamily="2" charset="-122"/>
              </a:rPr>
              <a:t>发送序号 </a:t>
            </a:r>
            <a:r>
              <a:rPr kumimoji="1" lang="en-US" altLang="zh-CN" b="1">
                <a:solidFill>
                  <a:srgbClr val="0000FF"/>
                </a:solidFill>
                <a:latin typeface="+mn-lt"/>
                <a:ea typeface="黑体" panose="02010609060101010101" pitchFamily="2" charset="-122"/>
              </a:rPr>
              <a:t>201 </a:t>
            </a:r>
            <a:r>
              <a:rPr kumimoji="1" lang="zh-CN" altLang="en-US" b="1">
                <a:solidFill>
                  <a:srgbClr val="0000FF"/>
                </a:solidFill>
                <a:latin typeface="+mn-lt"/>
                <a:ea typeface="黑体" panose="02010609060101010101" pitchFamily="2" charset="-122"/>
              </a:rPr>
              <a:t>至 </a:t>
            </a:r>
            <a:r>
              <a:rPr kumimoji="1" lang="en-US" altLang="zh-CN" b="1">
                <a:solidFill>
                  <a:srgbClr val="0000FF"/>
                </a:solidFill>
                <a:latin typeface="+mn-lt"/>
                <a:ea typeface="黑体" panose="02010609060101010101" pitchFamily="2" charset="-122"/>
              </a:rPr>
              <a:t>500  </a:t>
            </a:r>
            <a:r>
              <a:rPr kumimoji="1" lang="zh-CN" altLang="en-US" b="1">
                <a:solidFill>
                  <a:srgbClr val="0000FF"/>
                </a:solidFill>
                <a:latin typeface="+mn-lt"/>
                <a:ea typeface="黑体" panose="02010609060101010101" pitchFamily="2" charset="-122"/>
              </a:rPr>
              <a:t>共 </a:t>
            </a:r>
            <a:r>
              <a:rPr kumimoji="1" lang="en-US" altLang="zh-CN" b="1">
                <a:solidFill>
                  <a:srgbClr val="0000FF"/>
                </a:solidFill>
                <a:latin typeface="+mn-lt"/>
                <a:ea typeface="黑体" panose="02010609060101010101" pitchFamily="2" charset="-122"/>
              </a:rPr>
              <a:t>300 </a:t>
            </a:r>
            <a:r>
              <a:rPr kumimoji="1" lang="zh-CN" altLang="en-US" b="1">
                <a:solidFill>
                  <a:srgbClr val="0000FF"/>
                </a:solidFill>
                <a:latin typeface="+mn-lt"/>
                <a:ea typeface="黑体" panose="02010609060101010101" pitchFamily="2" charset="-122"/>
              </a:rPr>
              <a:t>字节</a:t>
            </a:r>
          </a:p>
        </p:txBody>
      </p:sp>
      <p:sp>
        <p:nvSpPr>
          <p:cNvPr id="744476" name="Rectangle 28"/>
          <p:cNvSpPr>
            <a:spLocks noChangeArrowheads="1"/>
          </p:cNvSpPr>
          <p:nvPr/>
        </p:nvSpPr>
        <p:spPr bwMode="auto">
          <a:xfrm>
            <a:off x="4041917" y="2651846"/>
            <a:ext cx="4901407"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FF"/>
                </a:solidFill>
                <a:latin typeface="+mn-lt"/>
                <a:ea typeface="黑体" panose="02010609060101010101" pitchFamily="2" charset="-122"/>
              </a:rPr>
              <a:t>A </a:t>
            </a:r>
            <a:r>
              <a:rPr kumimoji="1" lang="zh-CN" altLang="en-US" b="1">
                <a:solidFill>
                  <a:srgbClr val="0000FF"/>
                </a:solidFill>
                <a:latin typeface="+mn-lt"/>
                <a:ea typeface="黑体" panose="02010609060101010101" pitchFamily="2" charset="-122"/>
              </a:rPr>
              <a:t>发送了序号 </a:t>
            </a:r>
            <a:r>
              <a:rPr kumimoji="1" lang="en-US" altLang="zh-CN" b="1">
                <a:solidFill>
                  <a:srgbClr val="0000FF"/>
                </a:solidFill>
                <a:latin typeface="+mn-lt"/>
                <a:ea typeface="黑体" panose="02010609060101010101" pitchFamily="2" charset="-122"/>
              </a:rPr>
              <a:t>101 </a:t>
            </a:r>
            <a:r>
              <a:rPr kumimoji="1" lang="zh-CN" altLang="en-US" b="1">
                <a:solidFill>
                  <a:srgbClr val="0000FF"/>
                </a:solidFill>
                <a:latin typeface="+mn-lt"/>
                <a:ea typeface="黑体" panose="02010609060101010101" pitchFamily="2" charset="-122"/>
              </a:rPr>
              <a:t>至 </a:t>
            </a:r>
            <a:r>
              <a:rPr kumimoji="1" lang="en-US" altLang="zh-CN" b="1">
                <a:solidFill>
                  <a:srgbClr val="0000FF"/>
                </a:solidFill>
                <a:latin typeface="+mn-lt"/>
                <a:ea typeface="黑体" panose="02010609060101010101" pitchFamily="2" charset="-122"/>
              </a:rPr>
              <a:t>200</a:t>
            </a:r>
            <a:r>
              <a:rPr kumimoji="1" lang="zh-CN" altLang="en-US" b="1">
                <a:solidFill>
                  <a:srgbClr val="0000FF"/>
                </a:solidFill>
                <a:latin typeface="+mn-lt"/>
                <a:ea typeface="黑体" panose="02010609060101010101" pitchFamily="2" charset="-122"/>
              </a:rPr>
              <a:t>，还能发送 </a:t>
            </a:r>
            <a:r>
              <a:rPr kumimoji="1" lang="en-US" altLang="zh-CN" b="1">
                <a:solidFill>
                  <a:srgbClr val="0000FF"/>
                </a:solidFill>
                <a:latin typeface="+mn-lt"/>
                <a:ea typeface="黑体" panose="02010609060101010101" pitchFamily="2" charset="-122"/>
              </a:rPr>
              <a:t>200 </a:t>
            </a:r>
            <a:r>
              <a:rPr kumimoji="1" lang="zh-CN" altLang="en-US" b="1">
                <a:solidFill>
                  <a:srgbClr val="0000FF"/>
                </a:solidFill>
                <a:latin typeface="+mn-lt"/>
                <a:ea typeface="黑体" panose="02010609060101010101" pitchFamily="2" charset="-122"/>
              </a:rPr>
              <a:t>字节</a:t>
            </a:r>
          </a:p>
        </p:txBody>
      </p:sp>
      <p:sp>
        <p:nvSpPr>
          <p:cNvPr id="744477" name="Rectangle 29"/>
          <p:cNvSpPr>
            <a:spLocks noChangeArrowheads="1"/>
          </p:cNvSpPr>
          <p:nvPr/>
        </p:nvSpPr>
        <p:spPr bwMode="auto">
          <a:xfrm>
            <a:off x="4041917" y="3937721"/>
            <a:ext cx="583114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FF"/>
                </a:solidFill>
                <a:latin typeface="+mn-lt"/>
                <a:ea typeface="黑体" panose="02010609060101010101" pitchFamily="2" charset="-122"/>
              </a:rPr>
              <a:t>A </a:t>
            </a:r>
            <a:r>
              <a:rPr kumimoji="1" lang="zh-CN" altLang="en-US" b="1">
                <a:solidFill>
                  <a:srgbClr val="0000FF"/>
                </a:solidFill>
                <a:latin typeface="+mn-lt"/>
                <a:ea typeface="黑体" panose="02010609060101010101" pitchFamily="2" charset="-122"/>
              </a:rPr>
              <a:t>发送了序号 </a:t>
            </a:r>
            <a:r>
              <a:rPr kumimoji="1" lang="en-US" altLang="zh-CN" b="1">
                <a:solidFill>
                  <a:srgbClr val="0000FF"/>
                </a:solidFill>
                <a:latin typeface="+mn-lt"/>
                <a:ea typeface="黑体" panose="02010609060101010101" pitchFamily="2" charset="-122"/>
              </a:rPr>
              <a:t>301 </a:t>
            </a:r>
            <a:r>
              <a:rPr kumimoji="1" lang="zh-CN" altLang="en-US" b="1">
                <a:solidFill>
                  <a:srgbClr val="0000FF"/>
                </a:solidFill>
                <a:latin typeface="+mn-lt"/>
                <a:ea typeface="黑体" panose="02010609060101010101" pitchFamily="2" charset="-122"/>
              </a:rPr>
              <a:t>至 </a:t>
            </a:r>
            <a:r>
              <a:rPr kumimoji="1" lang="en-US" altLang="zh-CN" b="1">
                <a:solidFill>
                  <a:srgbClr val="0000FF"/>
                </a:solidFill>
                <a:latin typeface="+mn-lt"/>
                <a:ea typeface="黑体" panose="02010609060101010101" pitchFamily="2" charset="-122"/>
              </a:rPr>
              <a:t>400</a:t>
            </a:r>
            <a:r>
              <a:rPr kumimoji="1" lang="zh-CN" altLang="en-US" b="1">
                <a:solidFill>
                  <a:srgbClr val="0000FF"/>
                </a:solidFill>
                <a:latin typeface="+mn-lt"/>
                <a:ea typeface="黑体" panose="02010609060101010101" pitchFamily="2" charset="-122"/>
              </a:rPr>
              <a:t>，还能再发送 </a:t>
            </a:r>
            <a:r>
              <a:rPr kumimoji="1" lang="en-US" altLang="zh-CN" b="1">
                <a:solidFill>
                  <a:srgbClr val="0000FF"/>
                </a:solidFill>
                <a:latin typeface="+mn-lt"/>
                <a:ea typeface="黑体" panose="02010609060101010101" pitchFamily="2" charset="-122"/>
              </a:rPr>
              <a:t>100 </a:t>
            </a:r>
            <a:r>
              <a:rPr kumimoji="1" lang="zh-CN" altLang="en-US" b="1">
                <a:solidFill>
                  <a:srgbClr val="0000FF"/>
                </a:solidFill>
                <a:latin typeface="+mn-lt"/>
                <a:ea typeface="黑体" panose="02010609060101010101" pitchFamily="2" charset="-122"/>
              </a:rPr>
              <a:t>字节新数据</a:t>
            </a:r>
          </a:p>
        </p:txBody>
      </p:sp>
      <p:sp>
        <p:nvSpPr>
          <p:cNvPr id="744478" name="Rectangle 30"/>
          <p:cNvSpPr>
            <a:spLocks noChangeArrowheads="1"/>
          </p:cNvSpPr>
          <p:nvPr/>
        </p:nvSpPr>
        <p:spPr bwMode="auto">
          <a:xfrm>
            <a:off x="4041917" y="2237507"/>
            <a:ext cx="4644927"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dirty="0">
                <a:solidFill>
                  <a:srgbClr val="0000FF"/>
                </a:solidFill>
                <a:latin typeface="+mn-lt"/>
                <a:ea typeface="黑体" panose="02010609060101010101" pitchFamily="2" charset="-122"/>
              </a:rPr>
              <a:t>A </a:t>
            </a:r>
            <a:r>
              <a:rPr kumimoji="1" lang="zh-CN" altLang="en-US" b="1" dirty="0">
                <a:solidFill>
                  <a:srgbClr val="0000FF"/>
                </a:solidFill>
                <a:latin typeface="+mn-lt"/>
                <a:ea typeface="黑体" panose="02010609060101010101" pitchFamily="2" charset="-122"/>
              </a:rPr>
              <a:t>发送了序号 </a:t>
            </a:r>
            <a:r>
              <a:rPr kumimoji="1" lang="en-US" altLang="zh-CN" b="1" dirty="0">
                <a:solidFill>
                  <a:srgbClr val="0000FF"/>
                </a:solidFill>
                <a:latin typeface="+mn-lt"/>
                <a:ea typeface="黑体" panose="02010609060101010101" pitchFamily="2" charset="-122"/>
              </a:rPr>
              <a:t>1 </a:t>
            </a:r>
            <a:r>
              <a:rPr kumimoji="1" lang="zh-CN" altLang="en-US" b="1" dirty="0">
                <a:solidFill>
                  <a:srgbClr val="0000FF"/>
                </a:solidFill>
                <a:latin typeface="+mn-lt"/>
                <a:ea typeface="黑体" panose="02010609060101010101" pitchFamily="2" charset="-122"/>
              </a:rPr>
              <a:t>至 </a:t>
            </a:r>
            <a:r>
              <a:rPr kumimoji="1" lang="en-US" altLang="zh-CN" b="1" dirty="0">
                <a:solidFill>
                  <a:srgbClr val="0000FF"/>
                </a:solidFill>
                <a:latin typeface="+mn-lt"/>
                <a:ea typeface="黑体" panose="02010609060101010101" pitchFamily="2" charset="-122"/>
              </a:rPr>
              <a:t>100</a:t>
            </a:r>
            <a:r>
              <a:rPr kumimoji="1" lang="zh-CN" altLang="en-US" b="1" dirty="0">
                <a:solidFill>
                  <a:srgbClr val="0000FF"/>
                </a:solidFill>
                <a:latin typeface="+mn-lt"/>
                <a:ea typeface="黑体" panose="02010609060101010101" pitchFamily="2" charset="-122"/>
              </a:rPr>
              <a:t>，还能发送 </a:t>
            </a:r>
            <a:r>
              <a:rPr kumimoji="1" lang="en-US" altLang="zh-CN" b="1" dirty="0">
                <a:solidFill>
                  <a:srgbClr val="0000FF"/>
                </a:solidFill>
                <a:latin typeface="+mn-lt"/>
                <a:ea typeface="黑体" panose="02010609060101010101" pitchFamily="2" charset="-122"/>
              </a:rPr>
              <a:t>300 </a:t>
            </a:r>
            <a:r>
              <a:rPr kumimoji="1" lang="zh-CN" altLang="en-US" b="1" dirty="0">
                <a:solidFill>
                  <a:srgbClr val="0000FF"/>
                </a:solidFill>
                <a:latin typeface="+mn-lt"/>
                <a:ea typeface="黑体" panose="02010609060101010101" pitchFamily="2" charset="-122"/>
              </a:rPr>
              <a:t>字节</a:t>
            </a:r>
          </a:p>
        </p:txBody>
      </p:sp>
      <p:sp>
        <p:nvSpPr>
          <p:cNvPr id="744479" name="Rectangle 31"/>
          <p:cNvSpPr>
            <a:spLocks noChangeArrowheads="1"/>
          </p:cNvSpPr>
          <p:nvPr/>
        </p:nvSpPr>
        <p:spPr bwMode="auto">
          <a:xfrm>
            <a:off x="4041917" y="4377457"/>
            <a:ext cx="5085752"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FF"/>
                </a:solidFill>
                <a:latin typeface="+mn-lt"/>
                <a:ea typeface="黑体" panose="02010609060101010101" pitchFamily="2" charset="-122"/>
              </a:rPr>
              <a:t>A </a:t>
            </a:r>
            <a:r>
              <a:rPr kumimoji="1" lang="zh-CN" altLang="en-US" b="1">
                <a:solidFill>
                  <a:srgbClr val="0000FF"/>
                </a:solidFill>
                <a:latin typeface="+mn-lt"/>
                <a:ea typeface="黑体" panose="02010609060101010101" pitchFamily="2" charset="-122"/>
              </a:rPr>
              <a:t>发送了序号 </a:t>
            </a:r>
            <a:r>
              <a:rPr kumimoji="1" lang="en-US" altLang="zh-CN" b="1">
                <a:solidFill>
                  <a:srgbClr val="0000FF"/>
                </a:solidFill>
                <a:latin typeface="+mn-lt"/>
                <a:ea typeface="黑体" panose="02010609060101010101" pitchFamily="2" charset="-122"/>
              </a:rPr>
              <a:t>401 </a:t>
            </a:r>
            <a:r>
              <a:rPr kumimoji="1" lang="zh-CN" altLang="en-US" b="1">
                <a:solidFill>
                  <a:srgbClr val="0000FF"/>
                </a:solidFill>
                <a:latin typeface="+mn-lt"/>
                <a:ea typeface="黑体" panose="02010609060101010101" pitchFamily="2" charset="-122"/>
              </a:rPr>
              <a:t>至 </a:t>
            </a:r>
            <a:r>
              <a:rPr kumimoji="1" lang="en-US" altLang="zh-CN" b="1">
                <a:solidFill>
                  <a:srgbClr val="0000FF"/>
                </a:solidFill>
                <a:latin typeface="+mn-lt"/>
                <a:ea typeface="黑体" panose="02010609060101010101" pitchFamily="2" charset="-122"/>
              </a:rPr>
              <a:t>500</a:t>
            </a:r>
            <a:r>
              <a:rPr kumimoji="1" lang="zh-CN" altLang="en-US" b="1">
                <a:solidFill>
                  <a:srgbClr val="0000FF"/>
                </a:solidFill>
                <a:latin typeface="+mn-lt"/>
                <a:ea typeface="黑体" panose="02010609060101010101" pitchFamily="2" charset="-122"/>
              </a:rPr>
              <a:t>，不能再发送新数据了</a:t>
            </a:r>
          </a:p>
        </p:txBody>
      </p:sp>
      <p:sp>
        <p:nvSpPr>
          <p:cNvPr id="744480" name="Rectangle 32"/>
          <p:cNvSpPr>
            <a:spLocks noChangeArrowheads="1"/>
          </p:cNvSpPr>
          <p:nvPr/>
        </p:nvSpPr>
        <p:spPr bwMode="auto">
          <a:xfrm>
            <a:off x="4041917" y="4804496"/>
            <a:ext cx="458882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FF"/>
                </a:solidFill>
                <a:latin typeface="+mn-lt"/>
                <a:ea typeface="黑体" panose="02010609060101010101" pitchFamily="2" charset="-122"/>
              </a:rPr>
              <a:t>A </a:t>
            </a:r>
            <a:r>
              <a:rPr kumimoji="1" lang="zh-CN" altLang="en-US" b="1">
                <a:solidFill>
                  <a:srgbClr val="0000FF"/>
                </a:solidFill>
                <a:latin typeface="+mn-lt"/>
                <a:ea typeface="黑体" panose="02010609060101010101" pitchFamily="2" charset="-122"/>
              </a:rPr>
              <a:t>超时重传旧的数据，但不能发送新的数据</a:t>
            </a:r>
          </a:p>
        </p:txBody>
      </p:sp>
      <p:sp>
        <p:nvSpPr>
          <p:cNvPr id="744481" name="Rectangle 33"/>
          <p:cNvSpPr>
            <a:spLocks noChangeArrowheads="1"/>
          </p:cNvSpPr>
          <p:nvPr/>
        </p:nvSpPr>
        <p:spPr bwMode="auto">
          <a:xfrm>
            <a:off x="4041917" y="5218832"/>
            <a:ext cx="4541970"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defTabSz="762000" eaLnBrk="0" hangingPunct="0"/>
            <a:r>
              <a:rPr kumimoji="1" lang="zh-CN" altLang="en-US" b="1">
                <a:solidFill>
                  <a:srgbClr val="0000FF"/>
                </a:solidFill>
                <a:latin typeface="+mn-lt"/>
                <a:ea typeface="黑体" panose="02010609060101010101" pitchFamily="2" charset="-122"/>
              </a:rPr>
              <a:t>允许 </a:t>
            </a:r>
            <a:r>
              <a:rPr kumimoji="1" lang="en-US" altLang="zh-CN" b="1">
                <a:solidFill>
                  <a:srgbClr val="0000FF"/>
                </a:solidFill>
                <a:latin typeface="+mn-lt"/>
                <a:ea typeface="黑体" panose="02010609060101010101" pitchFamily="2" charset="-122"/>
              </a:rPr>
              <a:t>A </a:t>
            </a:r>
            <a:r>
              <a:rPr kumimoji="1" lang="zh-CN" altLang="en-US" b="1">
                <a:solidFill>
                  <a:srgbClr val="0000FF"/>
                </a:solidFill>
                <a:latin typeface="+mn-lt"/>
                <a:ea typeface="黑体" panose="02010609060101010101" pitchFamily="2" charset="-122"/>
              </a:rPr>
              <a:t>发送序号 </a:t>
            </a:r>
            <a:r>
              <a:rPr kumimoji="1" lang="en-US" altLang="zh-CN" b="1">
                <a:solidFill>
                  <a:srgbClr val="0000FF"/>
                </a:solidFill>
                <a:latin typeface="+mn-lt"/>
                <a:ea typeface="黑体" panose="02010609060101010101" pitchFamily="2" charset="-122"/>
              </a:rPr>
              <a:t>501 </a:t>
            </a:r>
            <a:r>
              <a:rPr kumimoji="1" lang="zh-CN" altLang="en-US" b="1">
                <a:solidFill>
                  <a:srgbClr val="0000FF"/>
                </a:solidFill>
                <a:latin typeface="+mn-lt"/>
                <a:ea typeface="黑体" panose="02010609060101010101" pitchFamily="2" charset="-122"/>
              </a:rPr>
              <a:t>至 </a:t>
            </a:r>
            <a:r>
              <a:rPr kumimoji="1" lang="en-US" altLang="zh-CN" b="1">
                <a:solidFill>
                  <a:srgbClr val="0000FF"/>
                </a:solidFill>
                <a:latin typeface="+mn-lt"/>
                <a:ea typeface="黑体" panose="02010609060101010101" pitchFamily="2" charset="-122"/>
              </a:rPr>
              <a:t>600 </a:t>
            </a:r>
            <a:r>
              <a:rPr kumimoji="1" lang="zh-CN" altLang="en-US" b="1">
                <a:solidFill>
                  <a:srgbClr val="0000FF"/>
                </a:solidFill>
                <a:latin typeface="+mn-lt"/>
                <a:ea typeface="黑体" panose="02010609060101010101" pitchFamily="2" charset="-122"/>
              </a:rPr>
              <a:t>共 </a:t>
            </a:r>
            <a:r>
              <a:rPr kumimoji="1" lang="en-US" altLang="zh-CN" b="1">
                <a:solidFill>
                  <a:srgbClr val="0000FF"/>
                </a:solidFill>
                <a:latin typeface="+mn-lt"/>
                <a:ea typeface="黑体" panose="02010609060101010101" pitchFamily="2" charset="-122"/>
              </a:rPr>
              <a:t>100 </a:t>
            </a:r>
            <a:r>
              <a:rPr kumimoji="1" lang="zh-CN" altLang="en-US" b="1">
                <a:solidFill>
                  <a:srgbClr val="0000FF"/>
                </a:solidFill>
                <a:latin typeface="+mn-lt"/>
                <a:ea typeface="黑体" panose="02010609060101010101" pitchFamily="2" charset="-122"/>
              </a:rPr>
              <a:t>字节</a:t>
            </a:r>
          </a:p>
        </p:txBody>
      </p:sp>
      <p:sp>
        <p:nvSpPr>
          <p:cNvPr id="744482" name="Rectangle 34"/>
          <p:cNvSpPr>
            <a:spLocks noChangeArrowheads="1"/>
          </p:cNvSpPr>
          <p:nvPr/>
        </p:nvSpPr>
        <p:spPr bwMode="auto">
          <a:xfrm>
            <a:off x="4041917" y="5649046"/>
            <a:ext cx="4388446"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en-US" altLang="zh-CN" b="1">
                <a:solidFill>
                  <a:srgbClr val="0000FF"/>
                </a:solidFill>
                <a:latin typeface="+mn-lt"/>
                <a:ea typeface="黑体" panose="02010609060101010101" pitchFamily="2" charset="-122"/>
              </a:rPr>
              <a:t>A </a:t>
            </a:r>
            <a:r>
              <a:rPr kumimoji="1" lang="zh-CN" altLang="en-US" b="1">
                <a:solidFill>
                  <a:srgbClr val="0000FF"/>
                </a:solidFill>
                <a:latin typeface="+mn-lt"/>
                <a:ea typeface="黑体" panose="02010609060101010101" pitchFamily="2" charset="-122"/>
              </a:rPr>
              <a:t>发送了序号 </a:t>
            </a:r>
            <a:r>
              <a:rPr kumimoji="1" lang="en-US" altLang="zh-CN" b="1">
                <a:solidFill>
                  <a:srgbClr val="0000FF"/>
                </a:solidFill>
                <a:latin typeface="+mn-lt"/>
                <a:ea typeface="黑体" panose="02010609060101010101" pitchFamily="2" charset="-122"/>
              </a:rPr>
              <a:t>501 </a:t>
            </a:r>
            <a:r>
              <a:rPr kumimoji="1" lang="zh-CN" altLang="en-US" b="1">
                <a:solidFill>
                  <a:srgbClr val="0000FF"/>
                </a:solidFill>
                <a:latin typeface="+mn-lt"/>
                <a:ea typeface="黑体" panose="02010609060101010101" pitchFamily="2" charset="-122"/>
              </a:rPr>
              <a:t>至 </a:t>
            </a:r>
            <a:r>
              <a:rPr kumimoji="1" lang="en-US" altLang="zh-CN" b="1">
                <a:solidFill>
                  <a:srgbClr val="0000FF"/>
                </a:solidFill>
                <a:latin typeface="+mn-lt"/>
                <a:ea typeface="黑体" panose="02010609060101010101" pitchFamily="2" charset="-122"/>
              </a:rPr>
              <a:t>600</a:t>
            </a:r>
            <a:r>
              <a:rPr kumimoji="1" lang="zh-CN" altLang="en-US" b="1">
                <a:solidFill>
                  <a:srgbClr val="0000FF"/>
                </a:solidFill>
                <a:latin typeface="+mn-lt"/>
                <a:ea typeface="黑体" panose="02010609060101010101" pitchFamily="2" charset="-122"/>
              </a:rPr>
              <a:t>，不能再发送了</a:t>
            </a:r>
          </a:p>
        </p:txBody>
      </p:sp>
      <p:sp>
        <p:nvSpPr>
          <p:cNvPr id="744483" name="Rectangle 35"/>
          <p:cNvSpPr>
            <a:spLocks noChangeArrowheads="1"/>
          </p:cNvSpPr>
          <p:nvPr/>
        </p:nvSpPr>
        <p:spPr bwMode="auto">
          <a:xfrm>
            <a:off x="4041917" y="6095132"/>
            <a:ext cx="562218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b="1">
                <a:solidFill>
                  <a:srgbClr val="0000FF"/>
                </a:solidFill>
                <a:latin typeface="+mn-lt"/>
                <a:ea typeface="黑体" panose="02010609060101010101" pitchFamily="2" charset="-122"/>
              </a:rPr>
              <a:t>不允许 </a:t>
            </a:r>
            <a:r>
              <a:rPr kumimoji="1" lang="en-US" altLang="zh-CN" b="1">
                <a:solidFill>
                  <a:srgbClr val="0000FF"/>
                </a:solidFill>
                <a:latin typeface="+mn-lt"/>
                <a:ea typeface="黑体" panose="02010609060101010101" pitchFamily="2" charset="-122"/>
              </a:rPr>
              <a:t>A </a:t>
            </a:r>
            <a:r>
              <a:rPr kumimoji="1" lang="zh-CN" altLang="en-US" b="1">
                <a:solidFill>
                  <a:srgbClr val="0000FF"/>
                </a:solidFill>
                <a:latin typeface="+mn-lt"/>
                <a:ea typeface="黑体" panose="02010609060101010101" pitchFamily="2" charset="-122"/>
              </a:rPr>
              <a:t>再发送（到序号 </a:t>
            </a:r>
            <a:r>
              <a:rPr kumimoji="1" lang="en-US" altLang="zh-CN" b="1">
                <a:solidFill>
                  <a:srgbClr val="0000FF"/>
                </a:solidFill>
                <a:latin typeface="+mn-lt"/>
                <a:ea typeface="黑体" panose="02010609060101010101" pitchFamily="2" charset="-122"/>
              </a:rPr>
              <a:t>600 </a:t>
            </a:r>
            <a:r>
              <a:rPr kumimoji="1" lang="zh-CN" altLang="en-US" b="1">
                <a:solidFill>
                  <a:srgbClr val="0000FF"/>
                </a:solidFill>
                <a:latin typeface="+mn-lt"/>
                <a:ea typeface="黑体" panose="02010609060101010101" pitchFamily="2" charset="-122"/>
              </a:rPr>
              <a:t>为止的数据都收到了）</a:t>
            </a:r>
          </a:p>
        </p:txBody>
      </p:sp>
      <p:sp>
        <p:nvSpPr>
          <p:cNvPr id="744484" name="AutoShape 36"/>
          <p:cNvSpPr>
            <a:spLocks noChangeArrowheads="1"/>
          </p:cNvSpPr>
          <p:nvPr/>
        </p:nvSpPr>
        <p:spPr bwMode="auto">
          <a:xfrm>
            <a:off x="2956729" y="2924896"/>
            <a:ext cx="1260607" cy="547687"/>
          </a:xfrm>
          <a:prstGeom prst="irregularSeal1">
            <a:avLst/>
          </a:prstGeom>
          <a:solidFill>
            <a:srgbClr val="FF0000"/>
          </a:solidFill>
          <a:ln w="12700">
            <a:solidFill>
              <a:schemeClr val="tx1"/>
            </a:solidFill>
            <a:miter lim="800000"/>
          </a:ln>
          <a:effectLst/>
        </p:spPr>
        <p:txBody>
          <a:bodyPr wrap="none" anchor="ctr"/>
          <a:lstStyle/>
          <a:p>
            <a:endParaRPr lang="zh-CN" altLang="en-US" b="1">
              <a:solidFill>
                <a:srgbClr val="000099"/>
              </a:solidFill>
              <a:latin typeface="+mn-lt"/>
              <a:ea typeface="黑体" panose="02010609060101010101" pitchFamily="2" charset="-122"/>
            </a:endParaRPr>
          </a:p>
        </p:txBody>
      </p:sp>
      <p:sp>
        <p:nvSpPr>
          <p:cNvPr id="744485" name="Rectangle 37"/>
          <p:cNvSpPr>
            <a:spLocks noChangeArrowheads="1"/>
          </p:cNvSpPr>
          <p:nvPr/>
        </p:nvSpPr>
        <p:spPr bwMode="auto">
          <a:xfrm>
            <a:off x="3202659" y="3020146"/>
            <a:ext cx="875241"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dirty="0">
                <a:solidFill>
                  <a:srgbClr val="000099"/>
                </a:solidFill>
                <a:latin typeface="+mn-lt"/>
                <a:ea typeface="黑体" panose="02010609060101010101" pitchFamily="2" charset="-122"/>
              </a:rPr>
              <a:t>丢失！</a:t>
            </a:r>
          </a:p>
        </p:txBody>
      </p:sp>
      <p:sp>
        <p:nvSpPr>
          <p:cNvPr id="744486" name="Line 38"/>
          <p:cNvSpPr>
            <a:spLocks noChangeShapeType="1"/>
          </p:cNvSpPr>
          <p:nvPr/>
        </p:nvSpPr>
        <p:spPr bwMode="auto">
          <a:xfrm>
            <a:off x="416596" y="2280370"/>
            <a:ext cx="0" cy="4132262"/>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anose="02010609060101010101" pitchFamily="2" charset="-122"/>
            </a:endParaRPr>
          </a:p>
        </p:txBody>
      </p:sp>
      <p:sp>
        <p:nvSpPr>
          <p:cNvPr id="744487" name="Rectangle 39"/>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algn="ctr"/>
            <a:r>
              <a:rPr lang="zh-CN" altLang="zh-CN" sz="4000" dirty="0"/>
              <a:t>利用可变窗口进行流量控制</a:t>
            </a:r>
            <a:r>
              <a:rPr lang="zh-CN" altLang="zh-CN" sz="4000" dirty="0" smtClean="0"/>
              <a:t>举例</a:t>
            </a:r>
            <a:endParaRPr lang="zh-CN" altLang="en-US" sz="4000" dirty="0"/>
          </a:p>
        </p:txBody>
      </p:sp>
      <p:sp>
        <p:nvSpPr>
          <p:cNvPr id="744488" name="Text Box 40"/>
          <p:cNvSpPr txBox="1">
            <a:spLocks noChangeArrowheads="1"/>
          </p:cNvSpPr>
          <p:nvPr/>
        </p:nvSpPr>
        <p:spPr bwMode="auto">
          <a:xfrm>
            <a:off x="611759" y="1126485"/>
            <a:ext cx="9015059" cy="830997"/>
          </a:xfrm>
          <a:prstGeom prst="rect">
            <a:avLst/>
          </a:prstGeom>
          <a:solidFill>
            <a:srgbClr val="FFFF66"/>
          </a:solidFill>
          <a:ln>
            <a:noFill/>
          </a:ln>
          <a:effectLst/>
        </p:spPr>
        <p:txBody>
          <a:bodyPr wrap="square">
            <a:spAutoFit/>
          </a:bodyPr>
          <a:lstStyle/>
          <a:p>
            <a:r>
              <a:rPr lang="en-US" altLang="zh-CN" sz="2400" b="1" dirty="0">
                <a:solidFill>
                  <a:srgbClr val="000099"/>
                </a:solidFill>
                <a:latin typeface="+mn-lt"/>
                <a:ea typeface="黑体" panose="02010609060101010101" pitchFamily="2" charset="-122"/>
              </a:rPr>
              <a:t>A </a:t>
            </a:r>
            <a:r>
              <a:rPr lang="zh-CN" altLang="en-US" sz="2400" b="1" dirty="0">
                <a:solidFill>
                  <a:srgbClr val="000099"/>
                </a:solidFill>
                <a:latin typeface="+mn-lt"/>
                <a:ea typeface="黑体" panose="02010609060101010101" pitchFamily="2" charset="-122"/>
              </a:rPr>
              <a:t>向 </a:t>
            </a:r>
            <a:r>
              <a:rPr lang="en-US" altLang="zh-CN" sz="2400" b="1" dirty="0">
                <a:solidFill>
                  <a:srgbClr val="000099"/>
                </a:solidFill>
                <a:latin typeface="+mn-lt"/>
                <a:ea typeface="黑体" panose="02010609060101010101" pitchFamily="2" charset="-122"/>
              </a:rPr>
              <a:t>B </a:t>
            </a:r>
            <a:r>
              <a:rPr lang="zh-CN" altLang="en-US" sz="2400" b="1" dirty="0">
                <a:solidFill>
                  <a:srgbClr val="000099"/>
                </a:solidFill>
                <a:latin typeface="+mn-lt"/>
                <a:ea typeface="黑体" panose="02010609060101010101" pitchFamily="2" charset="-122"/>
              </a:rPr>
              <a:t>发送数据。在连接建立时</a:t>
            </a:r>
            <a:r>
              <a:rPr lang="zh-CN" altLang="en-US" sz="2400" b="1" dirty="0" smtClean="0">
                <a:solidFill>
                  <a:srgbClr val="000099"/>
                </a:solidFill>
                <a:latin typeface="+mn-lt"/>
                <a:ea typeface="黑体" panose="02010609060101010101" pitchFamily="2" charset="-122"/>
              </a:rPr>
              <a:t>，</a:t>
            </a:r>
            <a:r>
              <a:rPr lang="en-US" altLang="zh-CN" sz="2400" b="1" dirty="0" smtClean="0">
                <a:solidFill>
                  <a:srgbClr val="000099"/>
                </a:solidFill>
                <a:latin typeface="+mn-lt"/>
                <a:ea typeface="黑体" panose="02010609060101010101" pitchFamily="2" charset="-122"/>
              </a:rPr>
              <a:t>B </a:t>
            </a:r>
            <a:r>
              <a:rPr lang="zh-CN" altLang="en-US" sz="2400" b="1" dirty="0">
                <a:solidFill>
                  <a:srgbClr val="000099"/>
                </a:solidFill>
                <a:latin typeface="+mn-lt"/>
                <a:ea typeface="黑体" panose="02010609060101010101" pitchFamily="2" charset="-122"/>
              </a:rPr>
              <a:t>告诉 </a:t>
            </a:r>
            <a:r>
              <a:rPr lang="en-US" altLang="zh-CN" sz="2400" b="1" dirty="0">
                <a:solidFill>
                  <a:srgbClr val="000099"/>
                </a:solidFill>
                <a:latin typeface="+mn-lt"/>
                <a:ea typeface="黑体" panose="02010609060101010101" pitchFamily="2" charset="-122"/>
              </a:rPr>
              <a:t>A</a:t>
            </a:r>
            <a:r>
              <a:rPr lang="zh-CN" altLang="en-US" sz="2400" b="1" dirty="0" smtClean="0">
                <a:solidFill>
                  <a:srgbClr val="000099"/>
                </a:solidFill>
                <a:latin typeface="+mn-lt"/>
                <a:ea typeface="黑体" panose="02010609060101010101" pitchFamily="2" charset="-122"/>
              </a:rPr>
              <a:t>：</a:t>
            </a:r>
            <a:endParaRPr lang="en-US" altLang="zh-CN" sz="2400" b="1" dirty="0" smtClean="0">
              <a:solidFill>
                <a:srgbClr val="000099"/>
              </a:solidFill>
              <a:latin typeface="+mn-lt"/>
              <a:ea typeface="黑体" panose="02010609060101010101" pitchFamily="2" charset="-122"/>
            </a:endParaRPr>
          </a:p>
          <a:p>
            <a:r>
              <a:rPr lang="zh-CN" altLang="en-US" sz="2400" b="1" dirty="0" smtClean="0">
                <a:solidFill>
                  <a:srgbClr val="000099"/>
                </a:solidFill>
                <a:latin typeface="+mn-lt"/>
                <a:ea typeface="黑体" panose="02010609060101010101" pitchFamily="2" charset="-122"/>
              </a:rPr>
              <a:t>“</a:t>
            </a:r>
            <a:r>
              <a:rPr lang="zh-CN" altLang="en-US" sz="2400" b="1" dirty="0">
                <a:solidFill>
                  <a:srgbClr val="000099"/>
                </a:solidFill>
                <a:latin typeface="+mn-lt"/>
                <a:ea typeface="黑体" panose="02010609060101010101" pitchFamily="2" charset="-122"/>
              </a:rPr>
              <a:t>我的接收窗口 </a:t>
            </a:r>
            <a:r>
              <a:rPr lang="en-US" altLang="zh-CN" sz="2400" b="1" dirty="0" err="1">
                <a:solidFill>
                  <a:srgbClr val="000099"/>
                </a:solidFill>
                <a:latin typeface="+mn-lt"/>
                <a:ea typeface="黑体" panose="02010609060101010101" pitchFamily="2" charset="-122"/>
              </a:rPr>
              <a:t>rwnd</a:t>
            </a:r>
            <a:r>
              <a:rPr lang="en-US" altLang="zh-CN" sz="2400" b="1" dirty="0">
                <a:solidFill>
                  <a:srgbClr val="000099"/>
                </a:solidFill>
                <a:latin typeface="+mn-lt"/>
                <a:ea typeface="黑体" panose="02010609060101010101" pitchFamily="2" charset="-122"/>
              </a:rPr>
              <a:t> = 400</a:t>
            </a:r>
            <a:r>
              <a:rPr lang="zh-CN" altLang="en-US" sz="2400" b="1" dirty="0">
                <a:solidFill>
                  <a:srgbClr val="000099"/>
                </a:solidFill>
                <a:latin typeface="+mn-lt"/>
                <a:ea typeface="黑体" panose="02010609060101010101" pitchFamily="2" charset="-122"/>
              </a:rPr>
              <a:t>（字节）”。</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p:txBody>
          <a:bodyPr/>
          <a:lstStyle/>
          <a:p>
            <a:pPr algn="ctr"/>
            <a:r>
              <a:rPr lang="zh-CN" altLang="en-US" dirty="0" smtClean="0"/>
              <a:t>可能发生死锁</a:t>
            </a:r>
            <a:endParaRPr lang="zh-CN" altLang="en-US" dirty="0"/>
          </a:p>
        </p:txBody>
      </p:sp>
      <p:sp>
        <p:nvSpPr>
          <p:cNvPr id="746499" name="Rectangle 3"/>
          <p:cNvSpPr>
            <a:spLocks noGrp="1" noChangeArrowheads="1"/>
          </p:cNvSpPr>
          <p:nvPr>
            <p:ph idx="1"/>
          </p:nvPr>
        </p:nvSpPr>
        <p:spPr/>
        <p:txBody>
          <a:bodyPr/>
          <a:lstStyle/>
          <a:p>
            <a:r>
              <a:rPr lang="en-US" altLang="zh-CN" sz="2800" smtClean="0"/>
              <a:t>B </a:t>
            </a:r>
            <a:r>
              <a:rPr lang="zh-CN" altLang="zh-CN" sz="2800" smtClean="0"/>
              <a:t>向</a:t>
            </a:r>
            <a:r>
              <a:rPr lang="en-US" altLang="zh-CN" sz="2800" smtClean="0"/>
              <a:t> A </a:t>
            </a:r>
            <a:r>
              <a:rPr lang="zh-CN" altLang="zh-CN" sz="2800" smtClean="0"/>
              <a:t>发送了零窗口的报文段</a:t>
            </a:r>
            <a:r>
              <a:rPr lang="zh-CN" altLang="en-US" sz="2800" smtClean="0"/>
              <a:t>。</a:t>
            </a:r>
            <a:endParaRPr lang="en-US" altLang="zh-CN" sz="2800" smtClean="0"/>
          </a:p>
          <a:p>
            <a:r>
              <a:rPr lang="zh-CN" altLang="en-US" sz="2800" smtClean="0"/>
              <a:t>之后</a:t>
            </a:r>
            <a:r>
              <a:rPr lang="en-US" altLang="zh-CN" sz="2800" smtClean="0"/>
              <a:t>B </a:t>
            </a:r>
            <a:r>
              <a:rPr lang="zh-CN" altLang="zh-CN" sz="2800" smtClean="0"/>
              <a:t>的接收缓存又有了一些存储空间。于是</a:t>
            </a:r>
            <a:r>
              <a:rPr lang="en-US" altLang="zh-CN" sz="2800" smtClean="0"/>
              <a:t> B </a:t>
            </a:r>
            <a:r>
              <a:rPr lang="zh-CN" altLang="zh-CN" sz="2800" dirty="0" smtClean="0"/>
              <a:t>向</a:t>
            </a:r>
            <a:r>
              <a:rPr lang="en-US" altLang="zh-CN" sz="2800" dirty="0" smtClean="0"/>
              <a:t> A </a:t>
            </a:r>
            <a:r>
              <a:rPr lang="zh-CN" altLang="zh-CN" sz="2800" dirty="0" smtClean="0"/>
              <a:t>发送了</a:t>
            </a:r>
            <a:r>
              <a:rPr lang="en-US" altLang="zh-CN" sz="2800" dirty="0" smtClean="0"/>
              <a:t> </a:t>
            </a:r>
            <a:r>
              <a:rPr lang="en-US" altLang="zh-CN" sz="2800" dirty="0" err="1" smtClean="0"/>
              <a:t>rwnd</a:t>
            </a:r>
            <a:r>
              <a:rPr lang="en-US" altLang="zh-CN" sz="2800" dirty="0" smtClean="0"/>
              <a:t> </a:t>
            </a:r>
            <a:r>
              <a:rPr lang="en-US" altLang="zh-CN" sz="2800" dirty="0"/>
              <a:t>= </a:t>
            </a:r>
            <a:r>
              <a:rPr lang="en-US" altLang="zh-CN" sz="2800" dirty="0" smtClean="0"/>
              <a:t>400 </a:t>
            </a:r>
            <a:r>
              <a:rPr lang="zh-CN" altLang="zh-CN" sz="2800" dirty="0" smtClean="0"/>
              <a:t>的</a:t>
            </a:r>
            <a:r>
              <a:rPr lang="zh-CN" altLang="zh-CN" sz="2800" dirty="0"/>
              <a:t>报文段</a:t>
            </a:r>
            <a:r>
              <a:rPr lang="zh-CN" altLang="zh-CN" sz="2800" dirty="0" smtClean="0"/>
              <a:t>。</a:t>
            </a:r>
            <a:endParaRPr lang="en-US" altLang="zh-CN" sz="2800" dirty="0" smtClean="0"/>
          </a:p>
          <a:p>
            <a:r>
              <a:rPr lang="zh-CN" altLang="en-US" sz="2800" dirty="0"/>
              <a:t>但</a:t>
            </a:r>
            <a:r>
              <a:rPr lang="zh-CN" altLang="zh-CN" sz="2800" dirty="0" smtClean="0"/>
              <a:t>这个</a:t>
            </a:r>
            <a:r>
              <a:rPr lang="zh-CN" altLang="zh-CN" sz="2800" dirty="0"/>
              <a:t>报文段在传送过程中</a:t>
            </a:r>
            <a:r>
              <a:rPr lang="zh-CN" altLang="zh-CN" sz="2800" dirty="0">
                <a:solidFill>
                  <a:srgbClr val="FF0000"/>
                </a:solidFill>
              </a:rPr>
              <a:t>丢失</a:t>
            </a:r>
            <a:r>
              <a:rPr lang="zh-CN" altLang="zh-CN" sz="2800" dirty="0"/>
              <a:t>了。</a:t>
            </a:r>
            <a:r>
              <a:rPr lang="en-US" altLang="zh-CN" sz="2800" dirty="0" smtClean="0"/>
              <a:t>A </a:t>
            </a:r>
            <a:r>
              <a:rPr lang="zh-CN" altLang="zh-CN" sz="2800" dirty="0" smtClean="0"/>
              <a:t>一直</a:t>
            </a:r>
            <a:r>
              <a:rPr lang="zh-CN" altLang="zh-CN" sz="2800" dirty="0"/>
              <a:t>等待</a:t>
            </a:r>
            <a:r>
              <a:rPr lang="zh-CN" altLang="zh-CN" sz="2800" dirty="0" smtClean="0"/>
              <a:t>收到</a:t>
            </a:r>
            <a:r>
              <a:rPr lang="en-US" altLang="zh-CN" sz="2800" dirty="0" smtClean="0"/>
              <a:t> B </a:t>
            </a:r>
            <a:r>
              <a:rPr lang="zh-CN" altLang="zh-CN" sz="2800" dirty="0" smtClean="0"/>
              <a:t>发送</a:t>
            </a:r>
            <a:r>
              <a:rPr lang="zh-CN" altLang="zh-CN" sz="2800" dirty="0"/>
              <a:t>的非零窗口的通知，</a:t>
            </a:r>
            <a:r>
              <a:rPr lang="zh-CN" altLang="zh-CN" sz="2800" dirty="0" smtClean="0"/>
              <a:t>而</a:t>
            </a:r>
            <a:r>
              <a:rPr lang="en-US" altLang="zh-CN" sz="2800" dirty="0" smtClean="0"/>
              <a:t> B </a:t>
            </a:r>
            <a:r>
              <a:rPr lang="zh-CN" altLang="zh-CN" sz="2800" dirty="0" smtClean="0"/>
              <a:t>也</a:t>
            </a:r>
            <a:r>
              <a:rPr lang="zh-CN" altLang="zh-CN" sz="2800" dirty="0"/>
              <a:t>一直</a:t>
            </a:r>
            <a:r>
              <a:rPr lang="zh-CN" altLang="zh-CN" sz="2800" dirty="0" smtClean="0"/>
              <a:t>等待</a:t>
            </a:r>
            <a:r>
              <a:rPr lang="en-US" altLang="zh-CN" sz="2800" dirty="0" smtClean="0"/>
              <a:t> A </a:t>
            </a:r>
            <a:r>
              <a:rPr lang="zh-CN" altLang="zh-CN" sz="2800" dirty="0" smtClean="0"/>
              <a:t>发送</a:t>
            </a:r>
            <a:r>
              <a:rPr lang="zh-CN" altLang="zh-CN" sz="2800" dirty="0"/>
              <a:t>的数据</a:t>
            </a:r>
            <a:r>
              <a:rPr lang="zh-CN" altLang="zh-CN" sz="2800" dirty="0" smtClean="0"/>
              <a:t>。</a:t>
            </a:r>
            <a:endParaRPr lang="en-US" altLang="zh-CN" sz="2800" dirty="0" smtClean="0"/>
          </a:p>
          <a:p>
            <a:r>
              <a:rPr lang="zh-CN" altLang="zh-CN" sz="2800" dirty="0" smtClean="0"/>
              <a:t>如果</a:t>
            </a:r>
            <a:r>
              <a:rPr lang="zh-CN" altLang="zh-CN" sz="2800" dirty="0"/>
              <a:t>没有其他措施，这种</a:t>
            </a:r>
            <a:r>
              <a:rPr lang="zh-CN" altLang="zh-CN" sz="2800" dirty="0">
                <a:solidFill>
                  <a:srgbClr val="FF0000"/>
                </a:solidFill>
              </a:rPr>
              <a:t>互相等待的死锁</a:t>
            </a:r>
            <a:r>
              <a:rPr lang="zh-CN" altLang="zh-CN" sz="2800" dirty="0"/>
              <a:t>局面将一直延续下</a:t>
            </a:r>
            <a:r>
              <a:rPr lang="zh-CN" altLang="zh-CN" sz="2800"/>
              <a:t>去</a:t>
            </a:r>
            <a:r>
              <a:rPr lang="zh-CN" altLang="zh-CN" sz="2800" smtClean="0"/>
              <a:t>。</a:t>
            </a:r>
          </a:p>
          <a:p>
            <a:r>
              <a:rPr lang="zh-CN" altLang="zh-CN" sz="2800" smtClean="0"/>
              <a:t>为了解决这个问题，</a:t>
            </a:r>
            <a:r>
              <a:rPr lang="en-US" altLang="zh-CN" sz="2800" smtClean="0"/>
              <a:t>TCP </a:t>
            </a:r>
            <a:r>
              <a:rPr lang="zh-CN" altLang="zh-CN" sz="2800" smtClean="0"/>
              <a:t>为每一个连接设有一个</a:t>
            </a:r>
            <a:r>
              <a:rPr lang="zh-CN" altLang="zh-CN" sz="2800" smtClean="0">
                <a:solidFill>
                  <a:srgbClr val="FF0000"/>
                </a:solidFill>
              </a:rPr>
              <a:t>持续计时器</a:t>
            </a:r>
            <a:r>
              <a:rPr lang="en-US" altLang="zh-CN" sz="2800" smtClean="0">
                <a:solidFill>
                  <a:srgbClr val="FF0000"/>
                </a:solidFill>
              </a:rPr>
              <a:t> </a:t>
            </a:r>
            <a:r>
              <a:rPr lang="en-US" altLang="zh-CN" sz="2800" smtClean="0"/>
              <a:t>(persistence timer)</a:t>
            </a:r>
            <a:r>
              <a:rPr lang="zh-CN" altLang="en-US" sz="2800" smtClean="0"/>
              <a:t>。</a:t>
            </a:r>
            <a:endParaRPr lang="zh-CN" altLang="en-US" sz="28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algn="ctr"/>
            <a:r>
              <a:rPr lang="zh-CN" altLang="en-US" dirty="0"/>
              <a:t>持续计时器</a:t>
            </a:r>
          </a:p>
        </p:txBody>
      </p:sp>
      <p:sp>
        <p:nvSpPr>
          <p:cNvPr id="746499" name="Rectangle 3"/>
          <p:cNvSpPr>
            <a:spLocks noGrp="1" noChangeArrowheads="1"/>
          </p:cNvSpPr>
          <p:nvPr>
            <p:ph idx="1"/>
          </p:nvPr>
        </p:nvSpPr>
        <p:spPr/>
        <p:txBody>
          <a:bodyPr/>
          <a:lstStyle/>
          <a:p>
            <a:r>
              <a:rPr lang="zh-CN" altLang="en-US" sz="2800" smtClean="0"/>
              <a:t>只</a:t>
            </a:r>
            <a:r>
              <a:rPr lang="zh-CN" altLang="en-US" sz="2800" dirty="0"/>
              <a:t>要 </a:t>
            </a:r>
            <a:r>
              <a:rPr lang="en-US" altLang="zh-CN" sz="2800" dirty="0"/>
              <a:t>TCP </a:t>
            </a:r>
            <a:r>
              <a:rPr lang="zh-CN" altLang="en-US" sz="2800" dirty="0"/>
              <a:t>连接的一方收到对方的</a:t>
            </a:r>
            <a:r>
              <a:rPr lang="zh-CN" altLang="en-US" sz="2800" dirty="0">
                <a:solidFill>
                  <a:srgbClr val="0070C0"/>
                </a:solidFill>
              </a:rPr>
              <a:t>零窗口</a:t>
            </a:r>
            <a:r>
              <a:rPr lang="zh-CN" altLang="en-US" sz="2800" dirty="0"/>
              <a:t>通知，</a:t>
            </a:r>
            <a:r>
              <a:rPr lang="zh-CN" altLang="en-US" sz="2800" dirty="0">
                <a:solidFill>
                  <a:srgbClr val="FF0000"/>
                </a:solidFill>
              </a:rPr>
              <a:t>就</a:t>
            </a:r>
            <a:r>
              <a:rPr lang="zh-CN" altLang="en-US" sz="2800" dirty="0" smtClean="0">
                <a:solidFill>
                  <a:srgbClr val="FF0000"/>
                </a:solidFill>
              </a:rPr>
              <a:t>启动该持续</a:t>
            </a:r>
            <a:r>
              <a:rPr lang="zh-CN" altLang="en-US" sz="2800" dirty="0">
                <a:solidFill>
                  <a:srgbClr val="FF0000"/>
                </a:solidFill>
              </a:rPr>
              <a:t>计时器</a:t>
            </a:r>
            <a:r>
              <a:rPr lang="zh-CN" altLang="en-US" sz="2800" dirty="0"/>
              <a:t>。</a:t>
            </a:r>
          </a:p>
          <a:p>
            <a:r>
              <a:rPr lang="zh-CN" altLang="en-US" sz="2800" dirty="0"/>
              <a:t>若持续计时器设置的时间到期，</a:t>
            </a:r>
            <a:r>
              <a:rPr lang="zh-CN" altLang="en-US" sz="2800" dirty="0">
                <a:solidFill>
                  <a:srgbClr val="FF0000"/>
                </a:solidFill>
              </a:rPr>
              <a:t>就发送一个零窗口探测报文段（仅携带 </a:t>
            </a:r>
            <a:r>
              <a:rPr lang="en-US" altLang="zh-CN" sz="2800" dirty="0">
                <a:solidFill>
                  <a:srgbClr val="FF0000"/>
                </a:solidFill>
              </a:rPr>
              <a:t>1 </a:t>
            </a:r>
            <a:r>
              <a:rPr lang="zh-CN" altLang="en-US" sz="2800" dirty="0">
                <a:solidFill>
                  <a:srgbClr val="FF0000"/>
                </a:solidFill>
              </a:rPr>
              <a:t>字节的数据）</a:t>
            </a:r>
            <a:r>
              <a:rPr lang="zh-CN" altLang="en-US" sz="2800" dirty="0"/>
              <a:t>，而对方就在确认这个探测报文段时给出了现在的窗口值。</a:t>
            </a:r>
          </a:p>
          <a:p>
            <a:r>
              <a:rPr lang="zh-CN" altLang="en-US" sz="2800" dirty="0"/>
              <a:t>若窗口仍然是零，则收到这个报文段的一方就重新设置持续计时器。</a:t>
            </a:r>
          </a:p>
          <a:p>
            <a:r>
              <a:rPr lang="zh-CN" altLang="en-US" sz="2800" dirty="0"/>
              <a:t>若窗口不是零，则死锁的僵局就可以打破了。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pPr algn="ctr" eaLnBrk="1" hangingPunct="1"/>
            <a:r>
              <a:rPr lang="zh-CN" altLang="en-US" dirty="0" smtClean="0"/>
              <a:t>基于端口的</a:t>
            </a:r>
            <a:r>
              <a:rPr lang="zh-CN" altLang="en-US" dirty="0" smtClean="0">
                <a:solidFill>
                  <a:srgbClr val="C00000"/>
                </a:solidFill>
              </a:rPr>
              <a:t>复用</a:t>
            </a:r>
            <a:r>
              <a:rPr lang="zh-CN" altLang="en-US" dirty="0" smtClean="0"/>
              <a:t>和</a:t>
            </a:r>
            <a:r>
              <a:rPr lang="zh-CN" altLang="en-US" dirty="0" smtClean="0">
                <a:solidFill>
                  <a:srgbClr val="C00000"/>
                </a:solidFill>
              </a:rPr>
              <a:t>分用</a:t>
            </a:r>
            <a:r>
              <a:rPr lang="zh-CN" altLang="en-US" dirty="0"/>
              <a:t>功能</a:t>
            </a:r>
          </a:p>
        </p:txBody>
      </p:sp>
      <p:grpSp>
        <p:nvGrpSpPr>
          <p:cNvPr id="2" name="组合 1"/>
          <p:cNvGrpSpPr/>
          <p:nvPr/>
        </p:nvGrpSpPr>
        <p:grpSpPr>
          <a:xfrm>
            <a:off x="246980" y="1196752"/>
            <a:ext cx="9602564" cy="5241925"/>
            <a:chOff x="272480" y="1301751"/>
            <a:chExt cx="9602564" cy="5241925"/>
          </a:xfrm>
        </p:grpSpPr>
        <p:sp>
          <p:nvSpPr>
            <p:cNvPr id="9223" name="AutoShape 5"/>
            <p:cNvSpPr>
              <a:spLocks noChangeArrowheads="1"/>
            </p:cNvSpPr>
            <p:nvPr/>
          </p:nvSpPr>
          <p:spPr bwMode="auto">
            <a:xfrm>
              <a:off x="5556113" y="1354716"/>
              <a:ext cx="4318931" cy="4160156"/>
            </a:xfrm>
            <a:prstGeom prst="roundRect">
              <a:avLst>
                <a:gd name="adj" fmla="val 16667"/>
              </a:avLst>
            </a:prstGeom>
            <a:solidFill>
              <a:srgbClr val="FFFF99"/>
            </a:solidFill>
            <a:ln w="9525">
              <a:solidFill>
                <a:schemeClr val="tx1"/>
              </a:solidFill>
              <a:prstDash val="dash"/>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24" name="AutoShape 6"/>
            <p:cNvSpPr>
              <a:spLocks noChangeArrowheads="1"/>
            </p:cNvSpPr>
            <p:nvPr/>
          </p:nvSpPr>
          <p:spPr bwMode="auto">
            <a:xfrm>
              <a:off x="695905" y="1354716"/>
              <a:ext cx="4318931" cy="4160156"/>
            </a:xfrm>
            <a:prstGeom prst="roundRect">
              <a:avLst>
                <a:gd name="adj" fmla="val 16667"/>
              </a:avLst>
            </a:prstGeom>
            <a:solidFill>
              <a:srgbClr val="FFFF99"/>
            </a:solidFill>
            <a:ln w="9525">
              <a:solidFill>
                <a:schemeClr val="tx1"/>
              </a:solidFill>
              <a:prstDash val="dash"/>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25" name="Rectangle 7"/>
            <p:cNvSpPr>
              <a:spLocks noChangeArrowheads="1"/>
            </p:cNvSpPr>
            <p:nvPr/>
          </p:nvSpPr>
          <p:spPr bwMode="auto">
            <a:xfrm>
              <a:off x="5640798" y="4667433"/>
              <a:ext cx="4149561" cy="924479"/>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26" name="AutoShape 8"/>
            <p:cNvSpPr>
              <a:spLocks noChangeArrowheads="1"/>
            </p:cNvSpPr>
            <p:nvPr/>
          </p:nvSpPr>
          <p:spPr bwMode="auto">
            <a:xfrm>
              <a:off x="6064223" y="4667433"/>
              <a:ext cx="3302712" cy="693359"/>
            </a:xfrm>
            <a:custGeom>
              <a:avLst/>
              <a:gdLst>
                <a:gd name="T0" fmla="*/ 1782 w 21600"/>
                <a:gd name="T1" fmla="*/ 216 h 21600"/>
                <a:gd name="T2" fmla="*/ 936 w 21600"/>
                <a:gd name="T3" fmla="*/ 432 h 21600"/>
                <a:gd name="T4" fmla="*/ 90 w 21600"/>
                <a:gd name="T5" fmla="*/ 216 h 21600"/>
                <a:gd name="T6" fmla="*/ 936 w 21600"/>
                <a:gd name="T7" fmla="*/ 0 h 21600"/>
                <a:gd name="T8" fmla="*/ 0 60000 65536"/>
                <a:gd name="T9" fmla="*/ 0 60000 65536"/>
                <a:gd name="T10" fmla="*/ 0 60000 65536"/>
                <a:gd name="T11" fmla="*/ 0 60000 65536"/>
                <a:gd name="T12" fmla="*/ 2838 w 21600"/>
                <a:gd name="T13" fmla="*/ 2850 h 21600"/>
                <a:gd name="T14" fmla="*/ 18762 w 21600"/>
                <a:gd name="T15" fmla="*/ 18750 h 21600"/>
              </a:gdLst>
              <a:ahLst/>
              <a:cxnLst>
                <a:cxn ang="T8">
                  <a:pos x="T0" y="T1"/>
                </a:cxn>
                <a:cxn ang="T9">
                  <a:pos x="T2" y="T3"/>
                </a:cxn>
                <a:cxn ang="T10">
                  <a:pos x="T4" y="T5"/>
                </a:cxn>
                <a:cxn ang="T11">
                  <a:pos x="T6" y="T7"/>
                </a:cxn>
              </a:cxnLst>
              <a:rect l="T12" t="T13" r="T14" b="T15"/>
              <a:pathLst>
                <a:path w="21600" h="21600">
                  <a:moveTo>
                    <a:pt x="0" y="0"/>
                  </a:moveTo>
                  <a:lnTo>
                    <a:pt x="2074" y="21600"/>
                  </a:lnTo>
                  <a:lnTo>
                    <a:pt x="19526" y="21600"/>
                  </a:lnTo>
                  <a:lnTo>
                    <a:pt x="21600" y="0"/>
                  </a:lnTo>
                  <a:lnTo>
                    <a:pt x="0" y="0"/>
                  </a:lnTo>
                  <a:close/>
                </a:path>
              </a:pathLst>
            </a:custGeom>
            <a:solidFill>
              <a:srgbClr val="00FF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27" name="Rectangle 9"/>
            <p:cNvSpPr>
              <a:spLocks noChangeArrowheads="1"/>
            </p:cNvSpPr>
            <p:nvPr/>
          </p:nvSpPr>
          <p:spPr bwMode="auto">
            <a:xfrm>
              <a:off x="272480" y="4667433"/>
              <a:ext cx="4657670" cy="924479"/>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28" name="Rectangle 10"/>
            <p:cNvSpPr>
              <a:spLocks noChangeArrowheads="1"/>
            </p:cNvSpPr>
            <p:nvPr/>
          </p:nvSpPr>
          <p:spPr bwMode="auto">
            <a:xfrm>
              <a:off x="272480" y="1971035"/>
              <a:ext cx="4657670" cy="1309679"/>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29" name="Line 11"/>
            <p:cNvSpPr>
              <a:spLocks noChangeShapeType="1"/>
            </p:cNvSpPr>
            <p:nvPr/>
          </p:nvSpPr>
          <p:spPr bwMode="auto">
            <a:xfrm flipH="1">
              <a:off x="1204014" y="281847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30" name="Line 12"/>
            <p:cNvSpPr>
              <a:spLocks noChangeShapeType="1"/>
            </p:cNvSpPr>
            <p:nvPr/>
          </p:nvSpPr>
          <p:spPr bwMode="auto">
            <a:xfrm flipH="1">
              <a:off x="1796808" y="281847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31" name="Text Box 13"/>
            <p:cNvSpPr txBox="1">
              <a:spLocks noChangeArrowheads="1"/>
            </p:cNvSpPr>
            <p:nvPr/>
          </p:nvSpPr>
          <p:spPr bwMode="auto">
            <a:xfrm>
              <a:off x="272480" y="1937330"/>
              <a:ext cx="416367" cy="922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sz="1800">
                  <a:latin typeface="+mn-lt"/>
                  <a:ea typeface="黑体" panose="02010609060101010101" pitchFamily="2" charset="-122"/>
                </a:rPr>
                <a:t>应</a:t>
              </a:r>
            </a:p>
            <a:p>
              <a:pPr algn="l" eaLnBrk="1" hangingPunct="1"/>
              <a:r>
                <a:rPr lang="zh-CN" altLang="en-US" sz="1800">
                  <a:latin typeface="+mn-lt"/>
                  <a:ea typeface="黑体" panose="02010609060101010101" pitchFamily="2" charset="-122"/>
                </a:rPr>
                <a:t>用</a:t>
              </a:r>
            </a:p>
            <a:p>
              <a:pPr algn="l" eaLnBrk="1" hangingPunct="1"/>
              <a:r>
                <a:rPr lang="zh-CN" altLang="en-US" sz="1800">
                  <a:latin typeface="+mn-lt"/>
                  <a:ea typeface="黑体" panose="02010609060101010101" pitchFamily="2" charset="-122"/>
                </a:rPr>
                <a:t>层</a:t>
              </a:r>
            </a:p>
          </p:txBody>
        </p:sp>
        <p:sp>
          <p:nvSpPr>
            <p:cNvPr id="9232" name="Text Box 14"/>
            <p:cNvSpPr txBox="1">
              <a:spLocks noChangeArrowheads="1"/>
            </p:cNvSpPr>
            <p:nvPr/>
          </p:nvSpPr>
          <p:spPr bwMode="auto">
            <a:xfrm>
              <a:off x="272480" y="3176389"/>
              <a:ext cx="416367" cy="922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sz="1800">
                  <a:latin typeface="+mn-lt"/>
                  <a:ea typeface="黑体" panose="02010609060101010101" pitchFamily="2" charset="-122"/>
                </a:rPr>
                <a:t>运</a:t>
              </a:r>
            </a:p>
            <a:p>
              <a:pPr algn="l" eaLnBrk="1" hangingPunct="1"/>
              <a:r>
                <a:rPr lang="zh-CN" altLang="en-US" sz="1800">
                  <a:latin typeface="+mn-lt"/>
                  <a:ea typeface="黑体" panose="02010609060101010101" pitchFamily="2" charset="-122"/>
                </a:rPr>
                <a:t>输</a:t>
              </a:r>
            </a:p>
            <a:p>
              <a:pPr algn="l" eaLnBrk="1" hangingPunct="1"/>
              <a:r>
                <a:rPr lang="zh-CN" altLang="en-US" sz="1800">
                  <a:latin typeface="+mn-lt"/>
                  <a:ea typeface="黑体" panose="02010609060101010101" pitchFamily="2" charset="-122"/>
                </a:rPr>
                <a:t>层</a:t>
              </a:r>
            </a:p>
          </p:txBody>
        </p:sp>
        <p:sp>
          <p:nvSpPr>
            <p:cNvPr id="9233" name="Text Box 15"/>
            <p:cNvSpPr txBox="1">
              <a:spLocks noChangeArrowheads="1"/>
            </p:cNvSpPr>
            <p:nvPr/>
          </p:nvSpPr>
          <p:spPr bwMode="auto">
            <a:xfrm>
              <a:off x="272480" y="4539033"/>
              <a:ext cx="416367" cy="922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sz="1800" dirty="0">
                  <a:latin typeface="+mn-lt"/>
                  <a:ea typeface="黑体" panose="02010609060101010101" pitchFamily="2" charset="-122"/>
                </a:rPr>
                <a:t>网</a:t>
              </a:r>
            </a:p>
            <a:p>
              <a:pPr algn="l" eaLnBrk="1" hangingPunct="1"/>
              <a:r>
                <a:rPr lang="zh-CN" altLang="en-US" sz="1800" dirty="0">
                  <a:latin typeface="+mn-lt"/>
                  <a:ea typeface="黑体" panose="02010609060101010101" pitchFamily="2" charset="-122"/>
                </a:rPr>
                <a:t>络</a:t>
              </a:r>
            </a:p>
            <a:p>
              <a:pPr algn="l" eaLnBrk="1" hangingPunct="1"/>
              <a:r>
                <a:rPr lang="zh-CN" altLang="en-US" sz="1800" dirty="0">
                  <a:latin typeface="+mn-lt"/>
                  <a:ea typeface="黑体" panose="02010609060101010101" pitchFamily="2" charset="-122"/>
                </a:rPr>
                <a:t>层</a:t>
              </a:r>
            </a:p>
          </p:txBody>
        </p:sp>
        <p:sp>
          <p:nvSpPr>
            <p:cNvPr id="9234" name="Text Box 16"/>
            <p:cNvSpPr txBox="1">
              <a:spLocks noChangeArrowheads="1"/>
            </p:cNvSpPr>
            <p:nvPr/>
          </p:nvSpPr>
          <p:spPr bwMode="auto">
            <a:xfrm>
              <a:off x="1191664" y="4190748"/>
              <a:ext cx="14035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1800">
                  <a:solidFill>
                    <a:srgbClr val="000099"/>
                  </a:solidFill>
                  <a:latin typeface="+mn-lt"/>
                  <a:ea typeface="黑体" panose="02010609060101010101" pitchFamily="2" charset="-122"/>
                </a:rPr>
                <a:t>TCP </a:t>
              </a:r>
              <a:r>
                <a:rPr lang="zh-CN" altLang="en-US" sz="1800">
                  <a:solidFill>
                    <a:srgbClr val="000099"/>
                  </a:solidFill>
                  <a:latin typeface="+mn-lt"/>
                  <a:ea typeface="黑体" panose="02010609060101010101" pitchFamily="2" charset="-122"/>
                </a:rPr>
                <a:t>报文段</a:t>
              </a:r>
            </a:p>
          </p:txBody>
        </p:sp>
        <p:sp>
          <p:nvSpPr>
            <p:cNvPr id="9235" name="Text Box 17"/>
            <p:cNvSpPr txBox="1">
              <a:spLocks noChangeArrowheads="1"/>
            </p:cNvSpPr>
            <p:nvPr/>
          </p:nvSpPr>
          <p:spPr bwMode="auto">
            <a:xfrm>
              <a:off x="3187052" y="4028643"/>
              <a:ext cx="1346137" cy="590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lnSpc>
                  <a:spcPct val="90000"/>
                </a:lnSpc>
              </a:pPr>
              <a:r>
                <a:rPr lang="en-US" altLang="zh-CN" sz="1800">
                  <a:solidFill>
                    <a:srgbClr val="000099"/>
                  </a:solidFill>
                  <a:latin typeface="+mn-lt"/>
                  <a:ea typeface="黑体" panose="02010609060101010101" pitchFamily="2" charset="-122"/>
                </a:rPr>
                <a:t>UDP</a:t>
              </a:r>
            </a:p>
            <a:p>
              <a:pPr eaLnBrk="1" hangingPunct="1">
                <a:lnSpc>
                  <a:spcPct val="90000"/>
                </a:lnSpc>
              </a:pPr>
              <a:r>
                <a:rPr lang="zh-CN" altLang="en-US" sz="1800">
                  <a:solidFill>
                    <a:srgbClr val="000099"/>
                  </a:solidFill>
                  <a:latin typeface="+mn-lt"/>
                  <a:ea typeface="黑体" panose="02010609060101010101" pitchFamily="2" charset="-122"/>
                </a:rPr>
                <a:t>用户数据报</a:t>
              </a:r>
            </a:p>
          </p:txBody>
        </p:sp>
        <p:sp>
          <p:nvSpPr>
            <p:cNvPr id="9236" name="Text Box 18"/>
            <p:cNvSpPr txBox="1">
              <a:spLocks noChangeArrowheads="1"/>
            </p:cNvSpPr>
            <p:nvPr/>
          </p:nvSpPr>
          <p:spPr bwMode="auto">
            <a:xfrm>
              <a:off x="2098180" y="1763991"/>
              <a:ext cx="14221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a:solidFill>
                    <a:srgbClr val="000099"/>
                  </a:solidFill>
                  <a:latin typeface="+mn-lt"/>
                  <a:ea typeface="黑体" panose="02010609060101010101" pitchFamily="2" charset="-122"/>
                </a:rPr>
                <a:t>应用进程</a:t>
              </a:r>
            </a:p>
          </p:txBody>
        </p:sp>
        <p:sp>
          <p:nvSpPr>
            <p:cNvPr id="9237" name="AutoShape 19"/>
            <p:cNvSpPr>
              <a:spLocks noChangeArrowheads="1"/>
            </p:cNvSpPr>
            <p:nvPr/>
          </p:nvSpPr>
          <p:spPr bwMode="auto">
            <a:xfrm>
              <a:off x="865274" y="3280714"/>
              <a:ext cx="1863068" cy="693359"/>
            </a:xfrm>
            <a:custGeom>
              <a:avLst/>
              <a:gdLst>
                <a:gd name="T0" fmla="*/ 1005 w 21600"/>
                <a:gd name="T1" fmla="*/ 216 h 21600"/>
                <a:gd name="T2" fmla="*/ 528 w 21600"/>
                <a:gd name="T3" fmla="*/ 432 h 21600"/>
                <a:gd name="T4" fmla="*/ 51 w 21600"/>
                <a:gd name="T5" fmla="*/ 216 h 21600"/>
                <a:gd name="T6" fmla="*/ 528 w 21600"/>
                <a:gd name="T7" fmla="*/ 0 h 21600"/>
                <a:gd name="T8" fmla="*/ 0 60000 65536"/>
                <a:gd name="T9" fmla="*/ 0 60000 65536"/>
                <a:gd name="T10" fmla="*/ 0 60000 65536"/>
                <a:gd name="T11" fmla="*/ 0 60000 65536"/>
                <a:gd name="T12" fmla="*/ 2843 w 21600"/>
                <a:gd name="T13" fmla="*/ 2850 h 21600"/>
                <a:gd name="T14" fmla="*/ 18757 w 21600"/>
                <a:gd name="T15" fmla="*/ 18750 h 21600"/>
              </a:gdLst>
              <a:ahLst/>
              <a:cxnLst>
                <a:cxn ang="T8">
                  <a:pos x="T0" y="T1"/>
                </a:cxn>
                <a:cxn ang="T9">
                  <a:pos x="T2" y="T3"/>
                </a:cxn>
                <a:cxn ang="T10">
                  <a:pos x="T4" y="T5"/>
                </a:cxn>
                <a:cxn ang="T11">
                  <a:pos x="T6" y="T7"/>
                </a:cxn>
              </a:cxnLst>
              <a:rect l="T12" t="T13" r="T14" b="T15"/>
              <a:pathLst>
                <a:path w="21600" h="21600">
                  <a:moveTo>
                    <a:pt x="0" y="0"/>
                  </a:moveTo>
                  <a:lnTo>
                    <a:pt x="2074" y="21600"/>
                  </a:lnTo>
                  <a:lnTo>
                    <a:pt x="19526" y="21600"/>
                  </a:lnTo>
                  <a:lnTo>
                    <a:pt x="21600" y="0"/>
                  </a:lnTo>
                  <a:lnTo>
                    <a:pt x="0" y="0"/>
                  </a:lnTo>
                  <a:close/>
                </a:path>
              </a:pathLst>
            </a:cu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CN" sz="1800" b="1">
                  <a:solidFill>
                    <a:srgbClr val="000099"/>
                  </a:solidFill>
                  <a:latin typeface="+mn-lt"/>
                  <a:ea typeface="黑体" panose="02010609060101010101" pitchFamily="2" charset="-122"/>
                </a:rPr>
                <a:t>TCP </a:t>
              </a:r>
              <a:r>
                <a:rPr lang="zh-CN" altLang="en-US" sz="1800" b="1">
                  <a:solidFill>
                    <a:srgbClr val="000099"/>
                  </a:solidFill>
                  <a:latin typeface="+mn-lt"/>
                  <a:ea typeface="黑体" panose="02010609060101010101" pitchFamily="2" charset="-122"/>
                </a:rPr>
                <a:t>复用</a:t>
              </a:r>
            </a:p>
          </p:txBody>
        </p:sp>
        <p:sp>
          <p:nvSpPr>
            <p:cNvPr id="9238" name="Text Box 20"/>
            <p:cNvSpPr txBox="1">
              <a:spLocks noChangeArrowheads="1"/>
            </p:cNvSpPr>
            <p:nvPr/>
          </p:nvSpPr>
          <p:spPr bwMode="auto">
            <a:xfrm>
              <a:off x="808818" y="203523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39" name="Rectangle 21"/>
            <p:cNvSpPr>
              <a:spLocks noChangeArrowheads="1"/>
            </p:cNvSpPr>
            <p:nvPr/>
          </p:nvSpPr>
          <p:spPr bwMode="auto">
            <a:xfrm>
              <a:off x="1119329" y="320367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40" name="Rectangle 22"/>
            <p:cNvSpPr>
              <a:spLocks noChangeArrowheads="1"/>
            </p:cNvSpPr>
            <p:nvPr/>
          </p:nvSpPr>
          <p:spPr bwMode="auto">
            <a:xfrm>
              <a:off x="1712124" y="320367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41" name="Rectangle 23"/>
            <p:cNvSpPr>
              <a:spLocks noChangeArrowheads="1"/>
            </p:cNvSpPr>
            <p:nvPr/>
          </p:nvSpPr>
          <p:spPr bwMode="auto">
            <a:xfrm>
              <a:off x="2304918" y="320367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42" name="Line 24"/>
            <p:cNvSpPr>
              <a:spLocks noChangeShapeType="1"/>
            </p:cNvSpPr>
            <p:nvPr/>
          </p:nvSpPr>
          <p:spPr bwMode="auto">
            <a:xfrm flipH="1">
              <a:off x="2389603" y="281847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43" name="Text Box 25"/>
            <p:cNvSpPr txBox="1">
              <a:spLocks noChangeArrowheads="1"/>
            </p:cNvSpPr>
            <p:nvPr/>
          </p:nvSpPr>
          <p:spPr bwMode="auto">
            <a:xfrm>
              <a:off x="1410434" y="203523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44" name="Text Box 26"/>
            <p:cNvSpPr txBox="1">
              <a:spLocks noChangeArrowheads="1"/>
            </p:cNvSpPr>
            <p:nvPr/>
          </p:nvSpPr>
          <p:spPr bwMode="auto">
            <a:xfrm>
              <a:off x="1997935" y="203523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45" name="AutoShape 27"/>
            <p:cNvSpPr>
              <a:spLocks noChangeArrowheads="1"/>
            </p:cNvSpPr>
            <p:nvPr/>
          </p:nvSpPr>
          <p:spPr bwMode="auto">
            <a:xfrm>
              <a:off x="1204014" y="4667433"/>
              <a:ext cx="3302712" cy="693359"/>
            </a:xfrm>
            <a:custGeom>
              <a:avLst/>
              <a:gdLst>
                <a:gd name="T0" fmla="*/ 1782 w 21600"/>
                <a:gd name="T1" fmla="*/ 216 h 21600"/>
                <a:gd name="T2" fmla="*/ 936 w 21600"/>
                <a:gd name="T3" fmla="*/ 432 h 21600"/>
                <a:gd name="T4" fmla="*/ 90 w 21600"/>
                <a:gd name="T5" fmla="*/ 216 h 21600"/>
                <a:gd name="T6" fmla="*/ 936 w 21600"/>
                <a:gd name="T7" fmla="*/ 0 h 21600"/>
                <a:gd name="T8" fmla="*/ 0 60000 65536"/>
                <a:gd name="T9" fmla="*/ 0 60000 65536"/>
                <a:gd name="T10" fmla="*/ 0 60000 65536"/>
                <a:gd name="T11" fmla="*/ 0 60000 65536"/>
                <a:gd name="T12" fmla="*/ 2838 w 21600"/>
                <a:gd name="T13" fmla="*/ 2850 h 21600"/>
                <a:gd name="T14" fmla="*/ 18762 w 21600"/>
                <a:gd name="T15" fmla="*/ 18750 h 21600"/>
              </a:gdLst>
              <a:ahLst/>
              <a:cxnLst>
                <a:cxn ang="T8">
                  <a:pos x="T0" y="T1"/>
                </a:cxn>
                <a:cxn ang="T9">
                  <a:pos x="T2" y="T3"/>
                </a:cxn>
                <a:cxn ang="T10">
                  <a:pos x="T4" y="T5"/>
                </a:cxn>
                <a:cxn ang="T11">
                  <a:pos x="T6" y="T7"/>
                </a:cxn>
              </a:cxnLst>
              <a:rect l="T12" t="T13" r="T14" b="T15"/>
              <a:pathLst>
                <a:path w="21600" h="21600">
                  <a:moveTo>
                    <a:pt x="0" y="0"/>
                  </a:moveTo>
                  <a:lnTo>
                    <a:pt x="2074" y="21600"/>
                  </a:lnTo>
                  <a:lnTo>
                    <a:pt x="19526" y="21600"/>
                  </a:lnTo>
                  <a:lnTo>
                    <a:pt x="21600" y="0"/>
                  </a:lnTo>
                  <a:lnTo>
                    <a:pt x="0" y="0"/>
                  </a:lnTo>
                  <a:close/>
                </a:path>
              </a:pathLst>
            </a:custGeom>
            <a:solidFill>
              <a:srgbClr val="00FF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1800" b="1" dirty="0">
                  <a:solidFill>
                    <a:srgbClr val="000099"/>
                  </a:solidFill>
                  <a:latin typeface="+mn-lt"/>
                  <a:ea typeface="黑体" panose="02010609060101010101" pitchFamily="2" charset="-122"/>
                </a:rPr>
                <a:t>IP </a:t>
              </a:r>
              <a:r>
                <a:rPr lang="zh-CN" altLang="en-US" sz="1800" b="1" dirty="0">
                  <a:solidFill>
                    <a:srgbClr val="000099"/>
                  </a:solidFill>
                  <a:latin typeface="+mn-lt"/>
                  <a:ea typeface="黑体" panose="02010609060101010101" pitchFamily="2" charset="-122"/>
                </a:rPr>
                <a:t>复用</a:t>
              </a:r>
            </a:p>
          </p:txBody>
        </p:sp>
        <p:sp>
          <p:nvSpPr>
            <p:cNvPr id="9246" name="Line 28"/>
            <p:cNvSpPr>
              <a:spLocks noChangeShapeType="1"/>
            </p:cNvSpPr>
            <p:nvPr/>
          </p:nvSpPr>
          <p:spPr bwMode="auto">
            <a:xfrm flipH="1">
              <a:off x="3321137" y="283131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47" name="Line 29"/>
            <p:cNvSpPr>
              <a:spLocks noChangeShapeType="1"/>
            </p:cNvSpPr>
            <p:nvPr/>
          </p:nvSpPr>
          <p:spPr bwMode="auto">
            <a:xfrm flipH="1">
              <a:off x="3913931" y="283131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48" name="AutoShape 30"/>
            <p:cNvSpPr>
              <a:spLocks noChangeArrowheads="1"/>
            </p:cNvSpPr>
            <p:nvPr/>
          </p:nvSpPr>
          <p:spPr bwMode="auto">
            <a:xfrm>
              <a:off x="2982397" y="3293554"/>
              <a:ext cx="1863068" cy="693359"/>
            </a:xfrm>
            <a:custGeom>
              <a:avLst/>
              <a:gdLst>
                <a:gd name="T0" fmla="*/ 1005 w 21600"/>
                <a:gd name="T1" fmla="*/ 216 h 21600"/>
                <a:gd name="T2" fmla="*/ 528 w 21600"/>
                <a:gd name="T3" fmla="*/ 432 h 21600"/>
                <a:gd name="T4" fmla="*/ 51 w 21600"/>
                <a:gd name="T5" fmla="*/ 216 h 21600"/>
                <a:gd name="T6" fmla="*/ 528 w 21600"/>
                <a:gd name="T7" fmla="*/ 0 h 21600"/>
                <a:gd name="T8" fmla="*/ 0 60000 65536"/>
                <a:gd name="T9" fmla="*/ 0 60000 65536"/>
                <a:gd name="T10" fmla="*/ 0 60000 65536"/>
                <a:gd name="T11" fmla="*/ 0 60000 65536"/>
                <a:gd name="T12" fmla="*/ 2843 w 21600"/>
                <a:gd name="T13" fmla="*/ 2850 h 21600"/>
                <a:gd name="T14" fmla="*/ 18757 w 21600"/>
                <a:gd name="T15" fmla="*/ 18750 h 21600"/>
              </a:gdLst>
              <a:ahLst/>
              <a:cxnLst>
                <a:cxn ang="T8">
                  <a:pos x="T0" y="T1"/>
                </a:cxn>
                <a:cxn ang="T9">
                  <a:pos x="T2" y="T3"/>
                </a:cxn>
                <a:cxn ang="T10">
                  <a:pos x="T4" y="T5"/>
                </a:cxn>
                <a:cxn ang="T11">
                  <a:pos x="T6" y="T7"/>
                </a:cxn>
              </a:cxnLst>
              <a:rect l="T12" t="T13" r="T14" b="T15"/>
              <a:pathLst>
                <a:path w="21600" h="21600">
                  <a:moveTo>
                    <a:pt x="0" y="0"/>
                  </a:moveTo>
                  <a:lnTo>
                    <a:pt x="2074" y="21600"/>
                  </a:lnTo>
                  <a:lnTo>
                    <a:pt x="19526" y="21600"/>
                  </a:lnTo>
                  <a:lnTo>
                    <a:pt x="21600" y="0"/>
                  </a:lnTo>
                  <a:lnTo>
                    <a:pt x="0" y="0"/>
                  </a:lnTo>
                  <a:close/>
                </a:path>
              </a:pathLst>
            </a:cu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zh-CN" sz="1800" b="1">
                  <a:solidFill>
                    <a:srgbClr val="000099"/>
                  </a:solidFill>
                  <a:latin typeface="+mn-lt"/>
                  <a:ea typeface="黑体" panose="02010609060101010101" pitchFamily="2" charset="-122"/>
                </a:rPr>
                <a:t>UDP </a:t>
              </a:r>
              <a:r>
                <a:rPr lang="zh-CN" altLang="en-US" sz="1800" b="1">
                  <a:solidFill>
                    <a:srgbClr val="000099"/>
                  </a:solidFill>
                  <a:latin typeface="+mn-lt"/>
                  <a:ea typeface="黑体" panose="02010609060101010101" pitchFamily="2" charset="-122"/>
                </a:rPr>
                <a:t>复用</a:t>
              </a:r>
            </a:p>
          </p:txBody>
        </p:sp>
        <p:sp>
          <p:nvSpPr>
            <p:cNvPr id="9249" name="Text Box 31"/>
            <p:cNvSpPr txBox="1">
              <a:spLocks noChangeArrowheads="1"/>
            </p:cNvSpPr>
            <p:nvPr/>
          </p:nvSpPr>
          <p:spPr bwMode="auto">
            <a:xfrm>
              <a:off x="2925941" y="204807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50" name="Rectangle 32"/>
            <p:cNvSpPr>
              <a:spLocks noChangeArrowheads="1"/>
            </p:cNvSpPr>
            <p:nvPr/>
          </p:nvSpPr>
          <p:spPr bwMode="auto">
            <a:xfrm>
              <a:off x="3236452" y="321651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51" name="Rectangle 33"/>
            <p:cNvSpPr>
              <a:spLocks noChangeArrowheads="1"/>
            </p:cNvSpPr>
            <p:nvPr/>
          </p:nvSpPr>
          <p:spPr bwMode="auto">
            <a:xfrm>
              <a:off x="3829246" y="321651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52" name="Rectangle 34"/>
            <p:cNvSpPr>
              <a:spLocks noChangeArrowheads="1"/>
            </p:cNvSpPr>
            <p:nvPr/>
          </p:nvSpPr>
          <p:spPr bwMode="auto">
            <a:xfrm>
              <a:off x="4422041" y="321651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53" name="Line 35"/>
            <p:cNvSpPr>
              <a:spLocks noChangeShapeType="1"/>
            </p:cNvSpPr>
            <p:nvPr/>
          </p:nvSpPr>
          <p:spPr bwMode="auto">
            <a:xfrm flipH="1">
              <a:off x="4506726" y="283131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54" name="Text Box 36"/>
            <p:cNvSpPr txBox="1">
              <a:spLocks noChangeArrowheads="1"/>
            </p:cNvSpPr>
            <p:nvPr/>
          </p:nvSpPr>
          <p:spPr bwMode="auto">
            <a:xfrm>
              <a:off x="3527556" y="204807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55" name="Text Box 37"/>
            <p:cNvSpPr txBox="1">
              <a:spLocks noChangeArrowheads="1"/>
            </p:cNvSpPr>
            <p:nvPr/>
          </p:nvSpPr>
          <p:spPr bwMode="auto">
            <a:xfrm>
              <a:off x="4115058" y="204807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56" name="Rectangle 38"/>
            <p:cNvSpPr>
              <a:spLocks noChangeArrowheads="1"/>
            </p:cNvSpPr>
            <p:nvPr/>
          </p:nvSpPr>
          <p:spPr bwMode="auto">
            <a:xfrm>
              <a:off x="5640798" y="1971035"/>
              <a:ext cx="4149561" cy="1309679"/>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57" name="Line 39"/>
            <p:cNvSpPr>
              <a:spLocks noChangeShapeType="1"/>
            </p:cNvSpPr>
            <p:nvPr/>
          </p:nvSpPr>
          <p:spPr bwMode="auto">
            <a:xfrm flipH="1" flipV="1">
              <a:off x="6035995" y="283131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58" name="Line 40"/>
            <p:cNvSpPr>
              <a:spLocks noChangeShapeType="1"/>
            </p:cNvSpPr>
            <p:nvPr/>
          </p:nvSpPr>
          <p:spPr bwMode="auto">
            <a:xfrm flipH="1" flipV="1">
              <a:off x="6628789" y="283131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59" name="Text Box 41"/>
            <p:cNvSpPr txBox="1">
              <a:spLocks noChangeArrowheads="1"/>
            </p:cNvSpPr>
            <p:nvPr/>
          </p:nvSpPr>
          <p:spPr bwMode="auto">
            <a:xfrm>
              <a:off x="5991888" y="4261368"/>
              <a:ext cx="14035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1800">
                  <a:solidFill>
                    <a:srgbClr val="000099"/>
                  </a:solidFill>
                  <a:latin typeface="+mn-lt"/>
                  <a:ea typeface="黑体" panose="02010609060101010101" pitchFamily="2" charset="-122"/>
                </a:rPr>
                <a:t>TCP </a:t>
              </a:r>
              <a:r>
                <a:rPr lang="zh-CN" altLang="en-US" sz="1800">
                  <a:solidFill>
                    <a:srgbClr val="000099"/>
                  </a:solidFill>
                  <a:latin typeface="+mn-lt"/>
                  <a:ea typeface="黑体" panose="02010609060101010101" pitchFamily="2" charset="-122"/>
                </a:rPr>
                <a:t>报文段</a:t>
              </a:r>
            </a:p>
          </p:txBody>
        </p:sp>
        <p:sp>
          <p:nvSpPr>
            <p:cNvPr id="9260" name="Text Box 42"/>
            <p:cNvSpPr txBox="1">
              <a:spLocks noChangeArrowheads="1"/>
            </p:cNvSpPr>
            <p:nvPr/>
          </p:nvSpPr>
          <p:spPr bwMode="auto">
            <a:xfrm>
              <a:off x="8034911" y="4142598"/>
              <a:ext cx="1346137" cy="590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eaLnBrk="1" hangingPunct="1">
                <a:lnSpc>
                  <a:spcPct val="90000"/>
                </a:lnSpc>
              </a:pPr>
              <a:r>
                <a:rPr lang="en-US" altLang="zh-CN" sz="1800">
                  <a:solidFill>
                    <a:srgbClr val="000099"/>
                  </a:solidFill>
                  <a:latin typeface="+mn-lt"/>
                  <a:ea typeface="黑体" panose="02010609060101010101" pitchFamily="2" charset="-122"/>
                </a:rPr>
                <a:t>UDP</a:t>
              </a:r>
            </a:p>
            <a:p>
              <a:pPr eaLnBrk="1" hangingPunct="1">
                <a:lnSpc>
                  <a:spcPct val="90000"/>
                </a:lnSpc>
              </a:pPr>
              <a:r>
                <a:rPr lang="zh-CN" altLang="en-US" sz="1800">
                  <a:solidFill>
                    <a:srgbClr val="000099"/>
                  </a:solidFill>
                  <a:latin typeface="+mn-lt"/>
                  <a:ea typeface="黑体" panose="02010609060101010101" pitchFamily="2" charset="-122"/>
                </a:rPr>
                <a:t>用户数据报</a:t>
              </a:r>
            </a:p>
          </p:txBody>
        </p:sp>
        <p:sp>
          <p:nvSpPr>
            <p:cNvPr id="9261" name="AutoShape 43"/>
            <p:cNvSpPr>
              <a:spLocks noChangeArrowheads="1"/>
            </p:cNvSpPr>
            <p:nvPr/>
          </p:nvSpPr>
          <p:spPr bwMode="auto">
            <a:xfrm>
              <a:off x="5697255" y="3293554"/>
              <a:ext cx="1863068" cy="693359"/>
            </a:xfrm>
            <a:custGeom>
              <a:avLst/>
              <a:gdLst>
                <a:gd name="T0" fmla="*/ 1005 w 21600"/>
                <a:gd name="T1" fmla="*/ 216 h 21600"/>
                <a:gd name="T2" fmla="*/ 528 w 21600"/>
                <a:gd name="T3" fmla="*/ 432 h 21600"/>
                <a:gd name="T4" fmla="*/ 51 w 21600"/>
                <a:gd name="T5" fmla="*/ 216 h 21600"/>
                <a:gd name="T6" fmla="*/ 528 w 21600"/>
                <a:gd name="T7" fmla="*/ 0 h 21600"/>
                <a:gd name="T8" fmla="*/ 0 60000 65536"/>
                <a:gd name="T9" fmla="*/ 0 60000 65536"/>
                <a:gd name="T10" fmla="*/ 0 60000 65536"/>
                <a:gd name="T11" fmla="*/ 0 60000 65536"/>
                <a:gd name="T12" fmla="*/ 2843 w 21600"/>
                <a:gd name="T13" fmla="*/ 2850 h 21600"/>
                <a:gd name="T14" fmla="*/ 18757 w 21600"/>
                <a:gd name="T15" fmla="*/ 18750 h 21600"/>
              </a:gdLst>
              <a:ahLst/>
              <a:cxnLst>
                <a:cxn ang="T8">
                  <a:pos x="T0" y="T1"/>
                </a:cxn>
                <a:cxn ang="T9">
                  <a:pos x="T2" y="T3"/>
                </a:cxn>
                <a:cxn ang="T10">
                  <a:pos x="T4" y="T5"/>
                </a:cxn>
                <a:cxn ang="T11">
                  <a:pos x="T6" y="T7"/>
                </a:cxn>
              </a:cxnLst>
              <a:rect l="T12" t="T13" r="T14" b="T15"/>
              <a:pathLst>
                <a:path w="21600" h="21600">
                  <a:moveTo>
                    <a:pt x="0" y="0"/>
                  </a:moveTo>
                  <a:lnTo>
                    <a:pt x="2074" y="21600"/>
                  </a:lnTo>
                  <a:lnTo>
                    <a:pt x="19526" y="21600"/>
                  </a:lnTo>
                  <a:lnTo>
                    <a:pt x="21600" y="0"/>
                  </a:lnTo>
                  <a:lnTo>
                    <a:pt x="0" y="0"/>
                  </a:lnTo>
                  <a:close/>
                </a:path>
              </a:pathLst>
            </a:cu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62" name="Text Box 44"/>
            <p:cNvSpPr txBox="1">
              <a:spLocks noChangeArrowheads="1"/>
            </p:cNvSpPr>
            <p:nvPr/>
          </p:nvSpPr>
          <p:spPr bwMode="auto">
            <a:xfrm>
              <a:off x="5640798" y="204807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63" name="Rectangle 45"/>
            <p:cNvSpPr>
              <a:spLocks noChangeArrowheads="1"/>
            </p:cNvSpPr>
            <p:nvPr/>
          </p:nvSpPr>
          <p:spPr bwMode="auto">
            <a:xfrm>
              <a:off x="5951310" y="321651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64" name="Rectangle 46"/>
            <p:cNvSpPr>
              <a:spLocks noChangeArrowheads="1"/>
            </p:cNvSpPr>
            <p:nvPr/>
          </p:nvSpPr>
          <p:spPr bwMode="auto">
            <a:xfrm>
              <a:off x="6544104" y="321651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65" name="Rectangle 47"/>
            <p:cNvSpPr>
              <a:spLocks noChangeArrowheads="1"/>
            </p:cNvSpPr>
            <p:nvPr/>
          </p:nvSpPr>
          <p:spPr bwMode="auto">
            <a:xfrm>
              <a:off x="7136898" y="321651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66" name="Line 48"/>
            <p:cNvSpPr>
              <a:spLocks noChangeShapeType="1"/>
            </p:cNvSpPr>
            <p:nvPr/>
          </p:nvSpPr>
          <p:spPr bwMode="auto">
            <a:xfrm flipH="1" flipV="1">
              <a:off x="7221583" y="283131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67" name="Text Box 49"/>
            <p:cNvSpPr txBox="1">
              <a:spLocks noChangeArrowheads="1"/>
            </p:cNvSpPr>
            <p:nvPr/>
          </p:nvSpPr>
          <p:spPr bwMode="auto">
            <a:xfrm>
              <a:off x="6242414" y="204807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68" name="Text Box 50"/>
            <p:cNvSpPr txBox="1">
              <a:spLocks noChangeArrowheads="1"/>
            </p:cNvSpPr>
            <p:nvPr/>
          </p:nvSpPr>
          <p:spPr bwMode="auto">
            <a:xfrm>
              <a:off x="6829916" y="204807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grpSp>
          <p:nvGrpSpPr>
            <p:cNvPr id="9269" name="Group 51"/>
            <p:cNvGrpSpPr/>
            <p:nvPr/>
          </p:nvGrpSpPr>
          <p:grpSpPr bwMode="auto">
            <a:xfrm>
              <a:off x="1575922" y="3974073"/>
              <a:ext cx="7169989" cy="702989"/>
              <a:chOff x="912" y="1920"/>
              <a:chExt cx="4064" cy="398"/>
            </a:xfrm>
          </p:grpSpPr>
          <p:sp>
            <p:nvSpPr>
              <p:cNvPr id="9296" name="Line 52"/>
              <p:cNvSpPr>
                <a:spLocks noChangeShapeType="1"/>
              </p:cNvSpPr>
              <p:nvPr/>
            </p:nvSpPr>
            <p:spPr bwMode="auto">
              <a:xfrm>
                <a:off x="912" y="1920"/>
                <a:ext cx="0" cy="384"/>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97" name="Line 53"/>
              <p:cNvSpPr>
                <a:spLocks noChangeShapeType="1"/>
              </p:cNvSpPr>
              <p:nvPr/>
            </p:nvSpPr>
            <p:spPr bwMode="auto">
              <a:xfrm>
                <a:off x="2112" y="1928"/>
                <a:ext cx="0" cy="382"/>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98" name="Line 54"/>
              <p:cNvSpPr>
                <a:spLocks noChangeShapeType="1"/>
              </p:cNvSpPr>
              <p:nvPr/>
            </p:nvSpPr>
            <p:spPr bwMode="auto">
              <a:xfrm flipV="1">
                <a:off x="3776" y="1928"/>
                <a:ext cx="0" cy="384"/>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99" name="Line 55"/>
              <p:cNvSpPr>
                <a:spLocks noChangeShapeType="1"/>
              </p:cNvSpPr>
              <p:nvPr/>
            </p:nvSpPr>
            <p:spPr bwMode="auto">
              <a:xfrm flipV="1">
                <a:off x="4976" y="1936"/>
                <a:ext cx="0" cy="382"/>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grpSp>
        <p:sp>
          <p:nvSpPr>
            <p:cNvPr id="9270" name="Line 56"/>
            <p:cNvSpPr>
              <a:spLocks noChangeShapeType="1"/>
            </p:cNvSpPr>
            <p:nvPr/>
          </p:nvSpPr>
          <p:spPr bwMode="auto">
            <a:xfrm flipH="1" flipV="1">
              <a:off x="8153117" y="284415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71" name="Line 57"/>
            <p:cNvSpPr>
              <a:spLocks noChangeShapeType="1"/>
            </p:cNvSpPr>
            <p:nvPr/>
          </p:nvSpPr>
          <p:spPr bwMode="auto">
            <a:xfrm flipH="1" flipV="1">
              <a:off x="8745912" y="284415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72" name="AutoShape 58"/>
            <p:cNvSpPr>
              <a:spLocks noChangeArrowheads="1"/>
            </p:cNvSpPr>
            <p:nvPr/>
          </p:nvSpPr>
          <p:spPr bwMode="auto">
            <a:xfrm>
              <a:off x="7814378" y="3306394"/>
              <a:ext cx="1863068" cy="693359"/>
            </a:xfrm>
            <a:custGeom>
              <a:avLst/>
              <a:gdLst>
                <a:gd name="T0" fmla="*/ 1005 w 21600"/>
                <a:gd name="T1" fmla="*/ 216 h 21600"/>
                <a:gd name="T2" fmla="*/ 528 w 21600"/>
                <a:gd name="T3" fmla="*/ 432 h 21600"/>
                <a:gd name="T4" fmla="*/ 51 w 21600"/>
                <a:gd name="T5" fmla="*/ 216 h 21600"/>
                <a:gd name="T6" fmla="*/ 528 w 21600"/>
                <a:gd name="T7" fmla="*/ 0 h 21600"/>
                <a:gd name="T8" fmla="*/ 0 60000 65536"/>
                <a:gd name="T9" fmla="*/ 0 60000 65536"/>
                <a:gd name="T10" fmla="*/ 0 60000 65536"/>
                <a:gd name="T11" fmla="*/ 0 60000 65536"/>
                <a:gd name="T12" fmla="*/ 2843 w 21600"/>
                <a:gd name="T13" fmla="*/ 2850 h 21600"/>
                <a:gd name="T14" fmla="*/ 18757 w 21600"/>
                <a:gd name="T15" fmla="*/ 18750 h 21600"/>
              </a:gdLst>
              <a:ahLst/>
              <a:cxnLst>
                <a:cxn ang="T8">
                  <a:pos x="T0" y="T1"/>
                </a:cxn>
                <a:cxn ang="T9">
                  <a:pos x="T2" y="T3"/>
                </a:cxn>
                <a:cxn ang="T10">
                  <a:pos x="T4" y="T5"/>
                </a:cxn>
                <a:cxn ang="T11">
                  <a:pos x="T6" y="T7"/>
                </a:cxn>
              </a:cxnLst>
              <a:rect l="T12" t="T13" r="T14" b="T15"/>
              <a:pathLst>
                <a:path w="21600" h="21600">
                  <a:moveTo>
                    <a:pt x="0" y="0"/>
                  </a:moveTo>
                  <a:lnTo>
                    <a:pt x="2074" y="21600"/>
                  </a:lnTo>
                  <a:lnTo>
                    <a:pt x="19526" y="21600"/>
                  </a:lnTo>
                  <a:lnTo>
                    <a:pt x="21600" y="0"/>
                  </a:lnTo>
                  <a:lnTo>
                    <a:pt x="0" y="0"/>
                  </a:lnTo>
                  <a:close/>
                </a:path>
              </a:pathLst>
            </a:cu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73" name="Text Box 59"/>
            <p:cNvSpPr txBox="1">
              <a:spLocks noChangeArrowheads="1"/>
            </p:cNvSpPr>
            <p:nvPr/>
          </p:nvSpPr>
          <p:spPr bwMode="auto">
            <a:xfrm>
              <a:off x="7757921" y="206091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74" name="Rectangle 60"/>
            <p:cNvSpPr>
              <a:spLocks noChangeArrowheads="1"/>
            </p:cNvSpPr>
            <p:nvPr/>
          </p:nvSpPr>
          <p:spPr bwMode="auto">
            <a:xfrm>
              <a:off x="8068433" y="322935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75" name="Rectangle 61"/>
            <p:cNvSpPr>
              <a:spLocks noChangeArrowheads="1"/>
            </p:cNvSpPr>
            <p:nvPr/>
          </p:nvSpPr>
          <p:spPr bwMode="auto">
            <a:xfrm>
              <a:off x="8661227" y="322935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76" name="Rectangle 62"/>
            <p:cNvSpPr>
              <a:spLocks noChangeArrowheads="1"/>
            </p:cNvSpPr>
            <p:nvPr/>
          </p:nvSpPr>
          <p:spPr bwMode="auto">
            <a:xfrm>
              <a:off x="9254021" y="3229354"/>
              <a:ext cx="169370" cy="154080"/>
            </a:xfrm>
            <a:prstGeom prst="rect">
              <a:avLst/>
            </a:prstGeom>
            <a:solidFill>
              <a:schemeClr val="bg1"/>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77" name="Line 63"/>
            <p:cNvSpPr>
              <a:spLocks noChangeShapeType="1"/>
            </p:cNvSpPr>
            <p:nvPr/>
          </p:nvSpPr>
          <p:spPr bwMode="auto">
            <a:xfrm flipH="1" flipV="1">
              <a:off x="9338706" y="2844155"/>
              <a:ext cx="0" cy="385200"/>
            </a:xfrm>
            <a:prstGeom prst="line">
              <a:avLst/>
            </a:prstGeom>
            <a:noFill/>
            <a:ln w="28575">
              <a:solidFill>
                <a:srgbClr val="CC0000"/>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anose="02010609060101010101" pitchFamily="2" charset="-122"/>
              </a:endParaRPr>
            </a:p>
          </p:txBody>
        </p:sp>
        <p:sp>
          <p:nvSpPr>
            <p:cNvPr id="9278" name="Text Box 64"/>
            <p:cNvSpPr txBox="1">
              <a:spLocks noChangeArrowheads="1"/>
            </p:cNvSpPr>
            <p:nvPr/>
          </p:nvSpPr>
          <p:spPr bwMode="auto">
            <a:xfrm>
              <a:off x="8359537" y="206091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79" name="Text Box 65"/>
            <p:cNvSpPr txBox="1">
              <a:spLocks noChangeArrowheads="1"/>
            </p:cNvSpPr>
            <p:nvPr/>
          </p:nvSpPr>
          <p:spPr bwMode="auto">
            <a:xfrm>
              <a:off x="8947038" y="2060915"/>
              <a:ext cx="723350" cy="101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6000">
                  <a:solidFill>
                    <a:srgbClr val="000099"/>
                  </a:solidFill>
                  <a:latin typeface="+mn-lt"/>
                  <a:ea typeface="黑体" panose="02010609060101010101" pitchFamily="2" charset="-122"/>
                  <a:sym typeface="Wingdings" panose="05000000000000000000" pitchFamily="2" charset="2"/>
                </a:rPr>
                <a:t></a:t>
              </a:r>
              <a:endParaRPr lang="en-US" altLang="zh-CN" sz="6000">
                <a:solidFill>
                  <a:srgbClr val="000099"/>
                </a:solidFill>
                <a:latin typeface="+mn-lt"/>
                <a:ea typeface="黑体" panose="02010609060101010101" pitchFamily="2" charset="-122"/>
              </a:endParaRPr>
            </a:p>
          </p:txBody>
        </p:sp>
        <p:sp>
          <p:nvSpPr>
            <p:cNvPr id="9280" name="Text Box 66"/>
            <p:cNvSpPr txBox="1">
              <a:spLocks noChangeArrowheads="1"/>
            </p:cNvSpPr>
            <p:nvPr/>
          </p:nvSpPr>
          <p:spPr bwMode="auto">
            <a:xfrm>
              <a:off x="6968974" y="1763991"/>
              <a:ext cx="14221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a:solidFill>
                    <a:srgbClr val="000099"/>
                  </a:solidFill>
                  <a:latin typeface="+mn-lt"/>
                  <a:ea typeface="黑体" panose="02010609060101010101" pitchFamily="2" charset="-122"/>
                </a:rPr>
                <a:t>应用进程</a:t>
              </a:r>
            </a:p>
          </p:txBody>
        </p:sp>
        <p:sp>
          <p:nvSpPr>
            <p:cNvPr id="9281" name="Text Box 67"/>
            <p:cNvSpPr txBox="1">
              <a:spLocks noChangeArrowheads="1"/>
            </p:cNvSpPr>
            <p:nvPr/>
          </p:nvSpPr>
          <p:spPr bwMode="auto">
            <a:xfrm>
              <a:off x="7283333" y="2879464"/>
              <a:ext cx="802742" cy="462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a:solidFill>
                    <a:srgbClr val="000099"/>
                  </a:solidFill>
                  <a:latin typeface="+mn-lt"/>
                  <a:ea typeface="黑体" panose="02010609060101010101" pitchFamily="2" charset="-122"/>
                </a:rPr>
                <a:t>端口</a:t>
              </a:r>
            </a:p>
          </p:txBody>
        </p:sp>
        <p:sp>
          <p:nvSpPr>
            <p:cNvPr id="9282" name="Text Box 68"/>
            <p:cNvSpPr txBox="1">
              <a:spLocks noChangeArrowheads="1"/>
            </p:cNvSpPr>
            <p:nvPr/>
          </p:nvSpPr>
          <p:spPr bwMode="auto">
            <a:xfrm>
              <a:off x="2463702" y="2866625"/>
              <a:ext cx="802742" cy="462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a:solidFill>
                    <a:srgbClr val="000099"/>
                  </a:solidFill>
                  <a:latin typeface="+mn-lt"/>
                  <a:ea typeface="黑体" panose="02010609060101010101" pitchFamily="2" charset="-122"/>
                </a:rPr>
                <a:t>端口</a:t>
              </a:r>
            </a:p>
          </p:txBody>
        </p:sp>
        <p:sp>
          <p:nvSpPr>
            <p:cNvPr id="9283" name="Text Box 69"/>
            <p:cNvSpPr txBox="1">
              <a:spLocks noChangeArrowheads="1"/>
            </p:cNvSpPr>
            <p:nvPr/>
          </p:nvSpPr>
          <p:spPr bwMode="auto">
            <a:xfrm>
              <a:off x="6106565" y="3447634"/>
              <a:ext cx="11711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1800">
                  <a:solidFill>
                    <a:srgbClr val="000099"/>
                  </a:solidFill>
                  <a:latin typeface="+mn-lt"/>
                  <a:ea typeface="黑体" panose="02010609060101010101" pitchFamily="2" charset="-122"/>
                </a:rPr>
                <a:t>TCP </a:t>
              </a:r>
              <a:r>
                <a:rPr lang="zh-CN" altLang="en-US" sz="1800">
                  <a:solidFill>
                    <a:srgbClr val="000099"/>
                  </a:solidFill>
                  <a:latin typeface="+mn-lt"/>
                  <a:ea typeface="黑体" panose="02010609060101010101" pitchFamily="2" charset="-122"/>
                </a:rPr>
                <a:t>分用</a:t>
              </a:r>
            </a:p>
          </p:txBody>
        </p:sp>
        <p:sp>
          <p:nvSpPr>
            <p:cNvPr id="9284" name="Text Box 70"/>
            <p:cNvSpPr txBox="1">
              <a:spLocks noChangeArrowheads="1"/>
            </p:cNvSpPr>
            <p:nvPr/>
          </p:nvSpPr>
          <p:spPr bwMode="auto">
            <a:xfrm>
              <a:off x="8237802" y="3434794"/>
              <a:ext cx="11968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1800">
                  <a:solidFill>
                    <a:srgbClr val="000099"/>
                  </a:solidFill>
                  <a:latin typeface="+mn-lt"/>
                  <a:ea typeface="黑体" panose="02010609060101010101" pitchFamily="2" charset="-122"/>
                </a:rPr>
                <a:t>UDP </a:t>
              </a:r>
              <a:r>
                <a:rPr lang="zh-CN" altLang="en-US" sz="1800">
                  <a:solidFill>
                    <a:srgbClr val="000099"/>
                  </a:solidFill>
                  <a:latin typeface="+mn-lt"/>
                  <a:ea typeface="黑体" panose="02010609060101010101" pitchFamily="2" charset="-122"/>
                </a:rPr>
                <a:t>分用</a:t>
              </a:r>
            </a:p>
          </p:txBody>
        </p:sp>
        <p:sp>
          <p:nvSpPr>
            <p:cNvPr id="9285" name="Text Box 71"/>
            <p:cNvSpPr txBox="1">
              <a:spLocks noChangeArrowheads="1"/>
            </p:cNvSpPr>
            <p:nvPr/>
          </p:nvSpPr>
          <p:spPr bwMode="auto">
            <a:xfrm>
              <a:off x="7267454" y="4815093"/>
              <a:ext cx="927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sz="1800">
                  <a:solidFill>
                    <a:srgbClr val="000099"/>
                  </a:solidFill>
                  <a:latin typeface="+mn-lt"/>
                  <a:ea typeface="黑体" panose="02010609060101010101" pitchFamily="2" charset="-122"/>
                </a:rPr>
                <a:t>IP </a:t>
              </a:r>
              <a:r>
                <a:rPr lang="zh-CN" altLang="en-US" sz="1800">
                  <a:solidFill>
                    <a:srgbClr val="000099"/>
                  </a:solidFill>
                  <a:latin typeface="+mn-lt"/>
                  <a:ea typeface="黑体" panose="02010609060101010101" pitchFamily="2" charset="-122"/>
                </a:rPr>
                <a:t>分用</a:t>
              </a:r>
            </a:p>
          </p:txBody>
        </p:sp>
        <p:sp>
          <p:nvSpPr>
            <p:cNvPr id="9286" name="AutoShape 72"/>
            <p:cNvSpPr>
              <a:spLocks noChangeArrowheads="1"/>
            </p:cNvSpPr>
            <p:nvPr/>
          </p:nvSpPr>
          <p:spPr bwMode="auto">
            <a:xfrm>
              <a:off x="2728342" y="5360792"/>
              <a:ext cx="338740" cy="693359"/>
            </a:xfrm>
            <a:prstGeom prst="downArrow">
              <a:avLst>
                <a:gd name="adj1" fmla="val 50000"/>
                <a:gd name="adj2" fmla="val 56250"/>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99"/>
                </a:solidFill>
                <a:latin typeface="+mn-lt"/>
                <a:ea typeface="黑体" panose="02010609060101010101" pitchFamily="2" charset="-122"/>
              </a:endParaRPr>
            </a:p>
          </p:txBody>
        </p:sp>
        <p:sp>
          <p:nvSpPr>
            <p:cNvPr id="9287" name="AutoShape 73"/>
            <p:cNvSpPr>
              <a:spLocks noChangeArrowheads="1"/>
            </p:cNvSpPr>
            <p:nvPr/>
          </p:nvSpPr>
          <p:spPr bwMode="auto">
            <a:xfrm flipV="1">
              <a:off x="7503866" y="5360792"/>
              <a:ext cx="338740" cy="693359"/>
            </a:xfrm>
            <a:prstGeom prst="downArrow">
              <a:avLst>
                <a:gd name="adj1" fmla="val 50000"/>
                <a:gd name="adj2" fmla="val 56250"/>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99"/>
                </a:solidFill>
                <a:latin typeface="+mn-lt"/>
                <a:ea typeface="黑体" panose="02010609060101010101" pitchFamily="2" charset="-122"/>
              </a:endParaRPr>
            </a:p>
          </p:txBody>
        </p:sp>
        <p:grpSp>
          <p:nvGrpSpPr>
            <p:cNvPr id="9288" name="Group 74"/>
            <p:cNvGrpSpPr/>
            <p:nvPr/>
          </p:nvGrpSpPr>
          <p:grpSpPr bwMode="auto">
            <a:xfrm>
              <a:off x="5579049" y="6054151"/>
              <a:ext cx="1803083" cy="489525"/>
              <a:chOff x="2736" y="3216"/>
              <a:chExt cx="864" cy="240"/>
            </a:xfrm>
          </p:grpSpPr>
          <p:sp>
            <p:nvSpPr>
              <p:cNvPr id="9294" name="AutoShape 75"/>
              <p:cNvSpPr>
                <a:spLocks noChangeArrowheads="1"/>
              </p:cNvSpPr>
              <p:nvPr/>
            </p:nvSpPr>
            <p:spPr bwMode="auto">
              <a:xfrm>
                <a:off x="3168" y="3216"/>
                <a:ext cx="432" cy="240"/>
              </a:xfrm>
              <a:custGeom>
                <a:avLst/>
                <a:gdLst>
                  <a:gd name="T0" fmla="*/ 324 w 21600"/>
                  <a:gd name="T1" fmla="*/ 0 h 21600"/>
                  <a:gd name="T2" fmla="*/ 0 w 21600"/>
                  <a:gd name="T3" fmla="*/ 120 h 21600"/>
                  <a:gd name="T4" fmla="*/ 324 w 21600"/>
                  <a:gd name="T5" fmla="*/ 240 h 21600"/>
                  <a:gd name="T6" fmla="*/ 432 w 21600"/>
                  <a:gd name="T7" fmla="*/ 120 h 21600"/>
                  <a:gd name="T8" fmla="*/ 17694720 60000 65536"/>
                  <a:gd name="T9" fmla="*/ 11796480 60000 65536"/>
                  <a:gd name="T10" fmla="*/ 5898240 60000 65536"/>
                  <a:gd name="T11" fmla="*/ 0 60000 65536"/>
                  <a:gd name="T12" fmla="*/ 340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FFFF"/>
              </a:solidFill>
              <a:ln w="9525">
                <a:round/>
              </a:ln>
              <a:effectLst/>
              <a:scene3d>
                <a:camera prst="legacyObliqueTopLeft"/>
                <a:lightRig rig="legacyFlat3" dir="t"/>
              </a:scene3d>
              <a:sp3d extrusionH="1254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b="1">
                  <a:solidFill>
                    <a:srgbClr val="000099"/>
                  </a:solidFill>
                  <a:latin typeface="+mn-lt"/>
                  <a:ea typeface="黑体" panose="02010609060101010101" pitchFamily="2" charset="-122"/>
                </a:endParaRPr>
              </a:p>
            </p:txBody>
          </p:sp>
          <p:sp>
            <p:nvSpPr>
              <p:cNvPr id="9295" name="Rectangle 76"/>
              <p:cNvSpPr>
                <a:spLocks noChangeArrowheads="1"/>
              </p:cNvSpPr>
              <p:nvPr/>
            </p:nvSpPr>
            <p:spPr bwMode="auto">
              <a:xfrm>
                <a:off x="2736" y="3216"/>
                <a:ext cx="624" cy="240"/>
              </a:xfrm>
              <a:prstGeom prst="rect">
                <a:avLst/>
              </a:prstGeom>
              <a:solidFill>
                <a:srgbClr val="00FFFF"/>
              </a:solidFill>
              <a:ln w="9525">
                <a:miter lim="800000"/>
              </a:ln>
              <a:effectLst/>
              <a:scene3d>
                <a:camera prst="legacyObliqueTopLeft"/>
                <a:lightRig rig="legacyFlat3" dir="t"/>
              </a:scene3d>
              <a:sp3d extrusionH="125400" prstMaterial="legacyMatte">
                <a:bevelT w="13500" h="13500" prst="angle"/>
                <a:bevelB w="13500" h="13500" prst="angle"/>
                <a:extrusionClr>
                  <a:schemeClr val="bg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r>
                  <a:rPr lang="en-US" altLang="zh-CN" sz="1800" b="1" dirty="0">
                    <a:latin typeface="+mn-lt"/>
                    <a:ea typeface="黑体" panose="02010609060101010101" pitchFamily="2" charset="-122"/>
                  </a:rPr>
                  <a:t>IP </a:t>
                </a:r>
                <a:r>
                  <a:rPr lang="zh-CN" altLang="en-US" sz="1800" b="1" dirty="0">
                    <a:latin typeface="+mn-lt"/>
                    <a:ea typeface="黑体" panose="02010609060101010101" pitchFamily="2" charset="-122"/>
                  </a:rPr>
                  <a:t>数据报</a:t>
                </a:r>
              </a:p>
            </p:txBody>
          </p:sp>
        </p:grpSp>
        <p:grpSp>
          <p:nvGrpSpPr>
            <p:cNvPr id="9289" name="Group 77"/>
            <p:cNvGrpSpPr/>
            <p:nvPr/>
          </p:nvGrpSpPr>
          <p:grpSpPr bwMode="auto">
            <a:xfrm>
              <a:off x="3428757" y="6054151"/>
              <a:ext cx="1803083" cy="489525"/>
              <a:chOff x="2736" y="3216"/>
              <a:chExt cx="864" cy="240"/>
            </a:xfrm>
          </p:grpSpPr>
          <p:sp>
            <p:nvSpPr>
              <p:cNvPr id="9292" name="AutoShape 78"/>
              <p:cNvSpPr>
                <a:spLocks noChangeArrowheads="1"/>
              </p:cNvSpPr>
              <p:nvPr/>
            </p:nvSpPr>
            <p:spPr bwMode="auto">
              <a:xfrm>
                <a:off x="3168" y="3216"/>
                <a:ext cx="432" cy="240"/>
              </a:xfrm>
              <a:custGeom>
                <a:avLst/>
                <a:gdLst>
                  <a:gd name="T0" fmla="*/ 324 w 21600"/>
                  <a:gd name="T1" fmla="*/ 0 h 21600"/>
                  <a:gd name="T2" fmla="*/ 0 w 21600"/>
                  <a:gd name="T3" fmla="*/ 120 h 21600"/>
                  <a:gd name="T4" fmla="*/ 324 w 21600"/>
                  <a:gd name="T5" fmla="*/ 240 h 21600"/>
                  <a:gd name="T6" fmla="*/ 432 w 21600"/>
                  <a:gd name="T7" fmla="*/ 120 h 21600"/>
                  <a:gd name="T8" fmla="*/ 17694720 60000 65536"/>
                  <a:gd name="T9" fmla="*/ 11796480 60000 65536"/>
                  <a:gd name="T10" fmla="*/ 5898240 60000 65536"/>
                  <a:gd name="T11" fmla="*/ 0 60000 65536"/>
                  <a:gd name="T12" fmla="*/ 340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FFFF"/>
              </a:solidFill>
              <a:ln w="9525">
                <a:round/>
              </a:ln>
              <a:effectLst/>
              <a:scene3d>
                <a:camera prst="legacyObliqueTopLeft"/>
                <a:lightRig rig="legacyFlat3" dir="t"/>
              </a:scene3d>
              <a:sp3d extrusionH="1254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zh-CN" altLang="en-US" b="1">
                  <a:solidFill>
                    <a:srgbClr val="000099"/>
                  </a:solidFill>
                  <a:latin typeface="+mn-lt"/>
                  <a:ea typeface="黑体" panose="02010609060101010101" pitchFamily="2" charset="-122"/>
                </a:endParaRPr>
              </a:p>
            </p:txBody>
          </p:sp>
          <p:sp>
            <p:nvSpPr>
              <p:cNvPr id="9293" name="Rectangle 79"/>
              <p:cNvSpPr>
                <a:spLocks noChangeArrowheads="1"/>
              </p:cNvSpPr>
              <p:nvPr/>
            </p:nvSpPr>
            <p:spPr bwMode="auto">
              <a:xfrm>
                <a:off x="2736" y="3216"/>
                <a:ext cx="624" cy="240"/>
              </a:xfrm>
              <a:prstGeom prst="rect">
                <a:avLst/>
              </a:prstGeom>
              <a:solidFill>
                <a:srgbClr val="00FFFF"/>
              </a:solidFill>
              <a:ln w="9525">
                <a:miter lim="800000"/>
              </a:ln>
              <a:effectLst/>
              <a:scene3d>
                <a:camera prst="legacyObliqueTopLeft"/>
                <a:lightRig rig="legacyFlat3" dir="t"/>
              </a:scene3d>
              <a:sp3d extrusionH="125400" prstMaterial="legacyMatte">
                <a:bevelT w="13500" h="13500" prst="angle"/>
                <a:bevelB w="13500" h="13500" prst="angle"/>
                <a:extrusionClr>
                  <a:schemeClr val="bg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r>
                  <a:rPr lang="en-US" altLang="zh-CN" sz="1800" b="1" dirty="0">
                    <a:latin typeface="+mn-lt"/>
                    <a:ea typeface="黑体" panose="02010609060101010101" pitchFamily="2" charset="-122"/>
                  </a:rPr>
                  <a:t>IP </a:t>
                </a:r>
                <a:r>
                  <a:rPr lang="zh-CN" altLang="en-US" sz="1800" b="1" dirty="0">
                    <a:latin typeface="+mn-lt"/>
                    <a:ea typeface="黑体" panose="02010609060101010101" pitchFamily="2" charset="-122"/>
                  </a:rPr>
                  <a:t>数据报</a:t>
                </a:r>
              </a:p>
            </p:txBody>
          </p:sp>
        </p:grpSp>
        <p:sp>
          <p:nvSpPr>
            <p:cNvPr id="9290" name="Text Box 80"/>
            <p:cNvSpPr txBox="1">
              <a:spLocks noChangeArrowheads="1"/>
            </p:cNvSpPr>
            <p:nvPr/>
          </p:nvSpPr>
          <p:spPr bwMode="auto">
            <a:xfrm>
              <a:off x="2314204" y="1327431"/>
              <a:ext cx="959762" cy="399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sz="2000" dirty="0">
                  <a:solidFill>
                    <a:srgbClr val="000099"/>
                  </a:solidFill>
                  <a:latin typeface="+mn-lt"/>
                  <a:ea typeface="黑体" panose="02010609060101010101" pitchFamily="2" charset="-122"/>
                </a:rPr>
                <a:t>发送方</a:t>
              </a:r>
            </a:p>
          </p:txBody>
        </p:sp>
        <p:sp>
          <p:nvSpPr>
            <p:cNvPr id="9291" name="Text Box 81"/>
            <p:cNvSpPr txBox="1">
              <a:spLocks noChangeArrowheads="1"/>
            </p:cNvSpPr>
            <p:nvPr/>
          </p:nvSpPr>
          <p:spPr bwMode="auto">
            <a:xfrm>
              <a:off x="7125013" y="1301751"/>
              <a:ext cx="959762" cy="399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sz="2000">
                  <a:solidFill>
                    <a:srgbClr val="000099"/>
                  </a:solidFill>
                  <a:latin typeface="+mn-lt"/>
                  <a:ea typeface="黑体" panose="02010609060101010101" pitchFamily="2" charset="-122"/>
                </a:rPr>
                <a:t>接收方</a:t>
              </a:r>
            </a:p>
          </p:txBody>
        </p:sp>
      </p:gr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2"/>
          <p:cNvSpPr>
            <a:spLocks noGrp="1" noChangeArrowheads="1"/>
          </p:cNvSpPr>
          <p:nvPr>
            <p:ph type="title"/>
          </p:nvPr>
        </p:nvSpPr>
        <p:spPr/>
        <p:txBody>
          <a:bodyPr/>
          <a:lstStyle/>
          <a:p>
            <a:r>
              <a:rPr lang="en-US" altLang="zh-CN" dirty="0"/>
              <a:t>5.7.2  </a:t>
            </a:r>
            <a:r>
              <a:rPr lang="zh-CN" altLang="en-US" dirty="0"/>
              <a:t>必须考虑传输效率</a:t>
            </a:r>
          </a:p>
        </p:txBody>
      </p:sp>
      <p:sp>
        <p:nvSpPr>
          <p:cNvPr id="763907"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sz="2800" dirty="0" smtClean="0"/>
              <a:t>可以</a:t>
            </a:r>
            <a:r>
              <a:rPr lang="zh-CN" altLang="en-US" sz="2800" dirty="0"/>
              <a:t>用不同的机制来控制 </a:t>
            </a:r>
            <a:r>
              <a:rPr lang="en-US" altLang="zh-CN" sz="2800" dirty="0"/>
              <a:t>TCP </a:t>
            </a:r>
            <a:r>
              <a:rPr lang="zh-CN" altLang="en-US" sz="2800" dirty="0"/>
              <a:t>报文段的发送时机</a:t>
            </a:r>
            <a:r>
              <a:rPr lang="en-US" altLang="zh-CN" sz="2800" dirty="0"/>
              <a:t>:</a:t>
            </a:r>
          </a:p>
          <a:p>
            <a:pPr lvl="1"/>
            <a:r>
              <a:rPr lang="zh-CN" altLang="en-US" sz="2400" dirty="0">
                <a:solidFill>
                  <a:srgbClr val="FF0000"/>
                </a:solidFill>
              </a:rPr>
              <a:t>第一种机制</a:t>
            </a:r>
            <a:r>
              <a:rPr lang="zh-CN" altLang="en-US" sz="2400" dirty="0"/>
              <a:t>是 </a:t>
            </a:r>
            <a:r>
              <a:rPr lang="en-US" altLang="zh-CN" sz="2400" dirty="0"/>
              <a:t>TCP </a:t>
            </a:r>
            <a:r>
              <a:rPr lang="zh-CN" altLang="en-US" sz="2400" dirty="0"/>
              <a:t>维持一个变量，它等于最大报文段长度 </a:t>
            </a:r>
            <a:r>
              <a:rPr lang="en-US" altLang="zh-CN" sz="2400" dirty="0"/>
              <a:t>MSS</a:t>
            </a:r>
            <a:r>
              <a:rPr lang="zh-CN" altLang="en-US" sz="2400" dirty="0"/>
              <a:t>。只要缓存中存放的数据达到 </a:t>
            </a:r>
            <a:r>
              <a:rPr lang="en-US" altLang="zh-CN" sz="2400" dirty="0"/>
              <a:t>MSS </a:t>
            </a:r>
            <a:r>
              <a:rPr lang="zh-CN" altLang="en-US" sz="2400" dirty="0"/>
              <a:t>字节时，就组装成一个 </a:t>
            </a:r>
            <a:r>
              <a:rPr lang="en-US" altLang="zh-CN" sz="2400" dirty="0"/>
              <a:t>TCP </a:t>
            </a:r>
            <a:r>
              <a:rPr lang="zh-CN" altLang="en-US" sz="2400" dirty="0"/>
              <a:t>报文段发送出去。</a:t>
            </a:r>
          </a:p>
          <a:p>
            <a:pPr lvl="1"/>
            <a:r>
              <a:rPr lang="zh-CN" altLang="en-US" sz="2400" dirty="0">
                <a:solidFill>
                  <a:srgbClr val="FF0000"/>
                </a:solidFill>
              </a:rPr>
              <a:t>第二种机制</a:t>
            </a:r>
            <a:r>
              <a:rPr lang="zh-CN" altLang="en-US" sz="2400" dirty="0"/>
              <a:t>是由发送方的应用进程指明要求发送报文段，即 </a:t>
            </a:r>
            <a:r>
              <a:rPr lang="en-US" altLang="zh-CN" sz="2400" dirty="0"/>
              <a:t>TCP </a:t>
            </a:r>
            <a:r>
              <a:rPr lang="zh-CN" altLang="en-US" sz="2400" dirty="0"/>
              <a:t>支持的</a:t>
            </a:r>
            <a:r>
              <a:rPr lang="zh-CN" altLang="en-US" sz="2400" dirty="0">
                <a:solidFill>
                  <a:srgbClr val="0000FF"/>
                </a:solidFill>
              </a:rPr>
              <a:t>推</a:t>
            </a:r>
            <a:r>
              <a:rPr lang="zh-CN" altLang="en-US" sz="2400" dirty="0" smtClean="0">
                <a:solidFill>
                  <a:srgbClr val="0000FF"/>
                </a:solidFill>
              </a:rPr>
              <a:t>送 </a:t>
            </a:r>
            <a:r>
              <a:rPr lang="en-US" altLang="zh-CN" sz="2400" dirty="0" smtClean="0"/>
              <a:t>(</a:t>
            </a:r>
            <a:r>
              <a:rPr lang="en-US" altLang="zh-CN" sz="2400" dirty="0"/>
              <a:t>push)</a:t>
            </a:r>
            <a:r>
              <a:rPr lang="zh-CN" altLang="en-US" sz="2400" dirty="0"/>
              <a:t>操作。</a:t>
            </a:r>
          </a:p>
          <a:p>
            <a:pPr lvl="1"/>
            <a:r>
              <a:rPr lang="zh-CN" altLang="en-US" sz="2400" dirty="0">
                <a:solidFill>
                  <a:srgbClr val="FF0000"/>
                </a:solidFill>
              </a:rPr>
              <a:t>第三种机制</a:t>
            </a:r>
            <a:r>
              <a:rPr lang="zh-CN" altLang="en-US" sz="2400" dirty="0"/>
              <a:t>是发送方的一个计时器期限到了，这时就把当前已有的缓存数据装入报</a:t>
            </a:r>
            <a:r>
              <a:rPr lang="zh-CN" altLang="en-US" sz="2400"/>
              <a:t>文</a:t>
            </a:r>
            <a:r>
              <a:rPr lang="zh-CN" altLang="en-US" sz="2400" smtClean="0"/>
              <a:t>段发</a:t>
            </a:r>
            <a:r>
              <a:rPr lang="zh-CN" altLang="en-US" sz="2400" dirty="0"/>
              <a:t>送出去</a:t>
            </a:r>
            <a:r>
              <a:rPr lang="zh-CN" altLang="en-US" sz="2400" dirty="0" smtClean="0"/>
              <a:t>。</a:t>
            </a:r>
            <a:endParaRPr lang="en-US" altLang="zh-CN" sz="2400" dirty="0" smtClean="0"/>
          </a:p>
          <a:p>
            <a:r>
              <a:rPr lang="zh-CN" altLang="zh-CN" sz="2800" dirty="0"/>
              <a:t>如何</a:t>
            </a:r>
            <a:r>
              <a:rPr lang="zh-CN" altLang="zh-CN" sz="2800" dirty="0" smtClean="0"/>
              <a:t>控制</a:t>
            </a:r>
            <a:r>
              <a:rPr lang="en-US" altLang="zh-CN" sz="2800" dirty="0" smtClean="0"/>
              <a:t> TCP </a:t>
            </a:r>
            <a:r>
              <a:rPr lang="zh-CN" altLang="zh-CN" sz="2800" dirty="0" smtClean="0"/>
              <a:t>发送</a:t>
            </a:r>
            <a:r>
              <a:rPr lang="zh-CN" altLang="zh-CN" sz="2800" dirty="0"/>
              <a:t>报文段的时机仍然是一个较为复杂的问题。</a:t>
            </a:r>
            <a:endParaRPr lang="zh-CN" altLang="en-US" sz="28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2"/>
          <p:cNvSpPr>
            <a:spLocks noGrp="1" noChangeArrowheads="1"/>
          </p:cNvSpPr>
          <p:nvPr>
            <p:ph type="title"/>
          </p:nvPr>
        </p:nvSpPr>
        <p:spPr>
          <a:noFill/>
          <a:extLst>
            <a:ext uri="{91240B29-F687-4F45-9708-019B960494DF}">
              <a14:hiddenLine xmlns:a14="http://schemas.microsoft.com/office/drawing/2010/main" w="9525">
                <a:solidFill>
                  <a:schemeClr val="tx1"/>
                </a:solidFill>
                <a:prstDash val="solid"/>
                <a:miter lim="800000"/>
                <a:headEnd/>
                <a:tailEnd/>
              </a14:hiddenLine>
            </a:ext>
          </a:extLst>
        </p:spPr>
        <p:txBody>
          <a:bodyPr/>
          <a:lstStyle/>
          <a:p>
            <a:pPr algn="ctr"/>
            <a:r>
              <a:rPr lang="zh-CN" altLang="en-US" dirty="0" smtClean="0"/>
              <a:t>发送</a:t>
            </a:r>
            <a:r>
              <a:rPr lang="zh-CN" altLang="en-US" dirty="0"/>
              <a:t>方</a:t>
            </a:r>
            <a:r>
              <a:rPr lang="zh-CN" altLang="zh-CN" dirty="0"/>
              <a:t>糊涂窗口综合症</a:t>
            </a:r>
            <a:endParaRPr lang="en-US" altLang="zh-CN" dirty="0"/>
          </a:p>
        </p:txBody>
      </p:sp>
      <p:sp>
        <p:nvSpPr>
          <p:cNvPr id="80901" name="Rectangle 3"/>
          <p:cNvSpPr>
            <a:spLocks noGrp="1" noChangeArrowheads="1"/>
          </p:cNvSpPr>
          <p:nvPr>
            <p:ph idx="1"/>
          </p:nvPr>
        </p:nvSpPr>
        <p:spPr/>
        <p:txBody>
          <a:bodyPr/>
          <a:lstStyle/>
          <a:p>
            <a:r>
              <a:rPr kumimoji="0" lang="zh-CN" altLang="en-GB" dirty="0" smtClean="0"/>
              <a:t>发送方 </a:t>
            </a:r>
            <a:r>
              <a:rPr kumimoji="0" lang="en-GB" altLang="zh-CN" dirty="0" smtClean="0"/>
              <a:t>TCP </a:t>
            </a:r>
            <a:r>
              <a:rPr kumimoji="0" lang="zh-CN" altLang="en-GB" dirty="0" smtClean="0"/>
              <a:t>每次接收到一字节的数据后就发送</a:t>
            </a:r>
            <a:r>
              <a:rPr lang="zh-CN" altLang="en-US" dirty="0" smtClean="0"/>
              <a:t>。</a:t>
            </a:r>
            <a:endParaRPr lang="en-US" altLang="zh-CN" dirty="0" smtClean="0"/>
          </a:p>
          <a:p>
            <a:r>
              <a:rPr lang="zh-CN" altLang="en-US" dirty="0" smtClean="0"/>
              <a:t>这样，发送一个字节需要</a:t>
            </a:r>
            <a:r>
              <a:rPr lang="zh-CN" altLang="zh-CN" dirty="0" smtClean="0"/>
              <a:t>形成</a:t>
            </a:r>
            <a:r>
              <a:rPr lang="en-US" altLang="zh-CN" dirty="0" smtClean="0"/>
              <a:t> 41 </a:t>
            </a:r>
            <a:r>
              <a:rPr lang="zh-CN" altLang="zh-CN" dirty="0" smtClean="0"/>
              <a:t>字节</a:t>
            </a:r>
            <a:r>
              <a:rPr lang="zh-CN" altLang="zh-CN" dirty="0"/>
              <a:t>长</a:t>
            </a:r>
            <a:r>
              <a:rPr lang="zh-CN" altLang="zh-CN" dirty="0" smtClean="0"/>
              <a:t>的</a:t>
            </a:r>
            <a:r>
              <a:rPr lang="en-US" altLang="zh-CN" dirty="0" smtClean="0"/>
              <a:t> IP </a:t>
            </a:r>
            <a:r>
              <a:rPr lang="zh-CN" altLang="zh-CN" dirty="0" smtClean="0"/>
              <a:t>数据报。</a:t>
            </a:r>
            <a:r>
              <a:rPr lang="zh-CN" altLang="en-US" dirty="0" smtClean="0"/>
              <a:t>若接收方确认，就需回送一个</a:t>
            </a:r>
            <a:r>
              <a:rPr lang="en-US" altLang="zh-CN" dirty="0" smtClean="0"/>
              <a:t>ACK</a:t>
            </a:r>
            <a:r>
              <a:rPr lang="zh-CN" altLang="zh-CN" dirty="0" smtClean="0"/>
              <a:t>。</a:t>
            </a:r>
            <a:r>
              <a:rPr lang="zh-CN" altLang="en-US" dirty="0" smtClean="0"/>
              <a:t>效率很低。</a:t>
            </a:r>
            <a:endParaRPr lang="en-US" altLang="zh-CN" dirty="0" smtClean="0"/>
          </a:p>
          <a:p>
            <a:r>
              <a:rPr lang="zh-CN" altLang="en-US" dirty="0" smtClean="0">
                <a:solidFill>
                  <a:srgbClr val="FF0000"/>
                </a:solidFill>
              </a:rPr>
              <a:t>解决方法：</a:t>
            </a:r>
            <a:r>
              <a:rPr lang="zh-CN" altLang="zh-CN" dirty="0" smtClean="0"/>
              <a:t>使用</a:t>
            </a:r>
            <a:r>
              <a:rPr lang="en-US" altLang="zh-CN" dirty="0" smtClean="0"/>
              <a:t> Nagle </a:t>
            </a:r>
            <a:r>
              <a:rPr lang="zh-CN" altLang="zh-CN" dirty="0" smtClean="0"/>
              <a:t>算法</a:t>
            </a:r>
            <a:r>
              <a:rPr lang="zh-CN" altLang="en-US" dirty="0" smtClean="0"/>
              <a:t>。</a:t>
            </a:r>
            <a:endParaRPr lang="en-US" altLang="zh-CN" dirty="0" smtClean="0"/>
          </a:p>
          <a:p>
            <a:pPr lvl="1" eaLnBrk="1" hangingPunct="1"/>
            <a:endParaRPr kumimoji="0" lang="en-GB" altLang="zh-CN" dirty="0" smtClean="0"/>
          </a:p>
        </p:txBody>
      </p:sp>
    </p:spTree>
  </p:cSld>
  <p:clrMapOvr>
    <a:masterClrMapping/>
  </p:clrMapOvr>
  <p:transition spd="slow"/>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en-US" altLang="zh-CN" dirty="0"/>
              <a:t>Nagle</a:t>
            </a:r>
            <a:r>
              <a:rPr lang="zh-CN" altLang="zh-CN" dirty="0"/>
              <a:t>算法</a:t>
            </a:r>
            <a:endParaRPr lang="zh-CN" altLang="en-US" dirty="0"/>
          </a:p>
        </p:txBody>
      </p:sp>
      <p:sp>
        <p:nvSpPr>
          <p:cNvPr id="3" name="内容占位符 2"/>
          <p:cNvSpPr>
            <a:spLocks noGrp="1"/>
          </p:cNvSpPr>
          <p:nvPr>
            <p:ph idx="1"/>
          </p:nvPr>
        </p:nvSpPr>
        <p:spPr/>
        <p:txBody>
          <a:bodyPr/>
          <a:lstStyle/>
          <a:p>
            <a:r>
              <a:rPr lang="zh-CN" altLang="zh-CN" sz="2800" dirty="0"/>
              <a:t>若发送应用进程把要发送的数据逐个字节地送</a:t>
            </a:r>
            <a:r>
              <a:rPr lang="zh-CN" altLang="zh-CN" sz="2800" dirty="0" smtClean="0"/>
              <a:t>到</a:t>
            </a:r>
            <a:r>
              <a:rPr lang="en-US" altLang="zh-CN" sz="2800" dirty="0" smtClean="0"/>
              <a:t> TCP </a:t>
            </a:r>
            <a:r>
              <a:rPr lang="zh-CN" altLang="zh-CN" sz="2800" dirty="0" smtClean="0"/>
              <a:t>的</a:t>
            </a:r>
            <a:r>
              <a:rPr lang="zh-CN" altLang="zh-CN" sz="2800" dirty="0"/>
              <a:t>发送缓存，则</a:t>
            </a:r>
            <a:r>
              <a:rPr lang="zh-CN" altLang="zh-CN" sz="2800" dirty="0">
                <a:solidFill>
                  <a:srgbClr val="FF0000"/>
                </a:solidFill>
              </a:rPr>
              <a:t>发送方就把第一个数据字节先发送出去，把后面到达的数据字节都缓存起来</a:t>
            </a:r>
            <a:r>
              <a:rPr lang="zh-CN" altLang="zh-CN" sz="2800" dirty="0" smtClean="0"/>
              <a:t>。</a:t>
            </a:r>
            <a:endParaRPr lang="en-US" altLang="zh-CN" sz="2800" dirty="0" smtClean="0"/>
          </a:p>
          <a:p>
            <a:r>
              <a:rPr lang="zh-CN" altLang="zh-CN" sz="2800" dirty="0" smtClean="0"/>
              <a:t>当</a:t>
            </a:r>
            <a:r>
              <a:rPr lang="zh-CN" altLang="zh-CN" sz="2800" dirty="0"/>
              <a:t>发送方收到</a:t>
            </a:r>
            <a:r>
              <a:rPr lang="zh-CN" altLang="zh-CN" sz="2800" dirty="0">
                <a:solidFill>
                  <a:srgbClr val="FF0000"/>
                </a:solidFill>
              </a:rPr>
              <a:t>对第一个数据字符的确认后，再把发送缓存中的所有数据组装成一个报文段发送出去</a:t>
            </a:r>
            <a:r>
              <a:rPr lang="zh-CN" altLang="zh-CN" sz="2800" dirty="0"/>
              <a:t>，同时继续对随后到达的数据进行缓存</a:t>
            </a:r>
            <a:r>
              <a:rPr lang="zh-CN" altLang="zh-CN" sz="2800" dirty="0" smtClean="0"/>
              <a:t>。</a:t>
            </a:r>
            <a:endParaRPr lang="en-US" altLang="zh-CN" sz="2800" dirty="0" smtClean="0"/>
          </a:p>
          <a:p>
            <a:r>
              <a:rPr lang="zh-CN" altLang="zh-CN" sz="2800" dirty="0" smtClean="0"/>
              <a:t>只有</a:t>
            </a:r>
            <a:r>
              <a:rPr lang="zh-CN" altLang="zh-CN" sz="2800" dirty="0"/>
              <a:t>在收到对前一个报文段的确认后才继续发送下一个报文段</a:t>
            </a:r>
            <a:r>
              <a:rPr lang="zh-CN" altLang="zh-CN" sz="2800" dirty="0" smtClean="0"/>
              <a:t>。</a:t>
            </a:r>
            <a:endParaRPr lang="en-US" altLang="zh-CN" sz="2800" dirty="0" smtClean="0"/>
          </a:p>
          <a:p>
            <a:r>
              <a:rPr lang="zh-CN" altLang="zh-CN" sz="2800" dirty="0"/>
              <a:t>当到达的数据已</a:t>
            </a:r>
            <a:r>
              <a:rPr lang="zh-CN" altLang="zh-CN" sz="2800"/>
              <a:t>达</a:t>
            </a:r>
            <a:r>
              <a:rPr lang="zh-CN" altLang="zh-CN" sz="2800" smtClean="0"/>
              <a:t>到报</a:t>
            </a:r>
            <a:r>
              <a:rPr lang="zh-CN" altLang="zh-CN" sz="2800" dirty="0"/>
              <a:t>文段的最大长度时，就立即</a:t>
            </a:r>
            <a:r>
              <a:rPr lang="zh-CN" altLang="zh-CN" sz="2800"/>
              <a:t>发</a:t>
            </a:r>
            <a:r>
              <a:rPr lang="zh-CN" altLang="zh-CN" sz="2800" smtClean="0"/>
              <a:t>送。</a:t>
            </a:r>
            <a:endParaRPr lang="zh-CN" altLang="en-US" sz="2800"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2"/>
          <p:cNvSpPr>
            <a:spLocks noGrp="1" noChangeArrowheads="1"/>
          </p:cNvSpPr>
          <p:nvPr>
            <p:ph type="title"/>
          </p:nvPr>
        </p:nvSpPr>
        <p:spPr>
          <a:noFill/>
          <a:extLst>
            <a:ext uri="{91240B29-F687-4F45-9708-019B960494DF}">
              <a14:hiddenLine xmlns:a14="http://schemas.microsoft.com/office/drawing/2010/main" w="9525">
                <a:solidFill>
                  <a:schemeClr val="tx1"/>
                </a:solidFill>
                <a:prstDash val="solid"/>
                <a:miter lim="800000"/>
                <a:headEnd/>
                <a:tailEnd/>
              </a14:hiddenLine>
            </a:ext>
          </a:extLst>
        </p:spPr>
        <p:txBody>
          <a:bodyPr/>
          <a:lstStyle/>
          <a:p>
            <a:pPr algn="ctr"/>
            <a:r>
              <a:rPr lang="zh-CN" altLang="en-US" dirty="0" smtClean="0"/>
              <a:t>接收方</a:t>
            </a:r>
            <a:r>
              <a:rPr lang="zh-CN" altLang="zh-CN" dirty="0" smtClean="0"/>
              <a:t>糊涂</a:t>
            </a:r>
            <a:r>
              <a:rPr lang="zh-CN" altLang="zh-CN" dirty="0"/>
              <a:t>窗口</a:t>
            </a:r>
            <a:r>
              <a:rPr lang="zh-CN" altLang="zh-CN" dirty="0" smtClean="0"/>
              <a:t>综合症</a:t>
            </a:r>
            <a:endParaRPr lang="en-US" altLang="zh-CN" dirty="0" smtClean="0"/>
          </a:p>
        </p:txBody>
      </p:sp>
      <p:sp>
        <p:nvSpPr>
          <p:cNvPr id="80901" name="Rectangle 3"/>
          <p:cNvSpPr>
            <a:spLocks noGrp="1" noChangeArrowheads="1"/>
          </p:cNvSpPr>
          <p:nvPr>
            <p:ph idx="1"/>
          </p:nvPr>
        </p:nvSpPr>
        <p:spPr/>
        <p:txBody>
          <a:bodyPr/>
          <a:lstStyle/>
          <a:p>
            <a:r>
              <a:rPr lang="zh-CN" altLang="en-GB" smtClean="0"/>
              <a:t>接</a:t>
            </a:r>
            <a:r>
              <a:rPr lang="zh-CN" altLang="en-GB" dirty="0"/>
              <a:t>收方的应用</a:t>
            </a:r>
            <a:r>
              <a:rPr lang="zh-CN" altLang="en-GB"/>
              <a:t>进</a:t>
            </a:r>
            <a:r>
              <a:rPr lang="zh-CN" altLang="en-GB" smtClean="0"/>
              <a:t>程每</a:t>
            </a:r>
            <a:r>
              <a:rPr lang="zh-CN" altLang="en-GB" dirty="0"/>
              <a:t>次只读取一个字节，于是接收方又发送窗口大小为一个字节的</a:t>
            </a:r>
            <a:r>
              <a:rPr lang="zh-CN" altLang="en-GB" dirty="0" smtClean="0"/>
              <a:t>更新</a:t>
            </a:r>
            <a:r>
              <a:rPr lang="zh-CN" altLang="en-US" dirty="0" smtClean="0"/>
              <a:t>报文</a:t>
            </a:r>
            <a:r>
              <a:rPr lang="zh-CN" altLang="en-GB" dirty="0" smtClean="0"/>
              <a:t>，</a:t>
            </a:r>
            <a:r>
              <a:rPr lang="zh-CN" altLang="en-GB" dirty="0"/>
              <a:t>发送方应邀发送一个字节的</a:t>
            </a:r>
            <a:r>
              <a:rPr lang="zh-CN" altLang="en-GB" dirty="0" smtClean="0"/>
              <a:t>数据</a:t>
            </a:r>
            <a:r>
              <a:rPr lang="zh-CN" altLang="en-US" dirty="0"/>
              <a:t>（</a:t>
            </a:r>
            <a:r>
              <a:rPr lang="zh-CN" altLang="zh-CN" dirty="0" smtClean="0"/>
              <a:t>发送的</a:t>
            </a:r>
            <a:r>
              <a:rPr lang="en-US" altLang="zh-CN" dirty="0" smtClean="0"/>
              <a:t> IP </a:t>
            </a:r>
            <a:r>
              <a:rPr lang="zh-CN" altLang="zh-CN" dirty="0" smtClean="0"/>
              <a:t>数据报是</a:t>
            </a:r>
            <a:r>
              <a:rPr lang="en-US" altLang="zh-CN" dirty="0" smtClean="0"/>
              <a:t> 41 </a:t>
            </a:r>
            <a:r>
              <a:rPr lang="zh-CN" altLang="zh-CN" dirty="0" smtClean="0"/>
              <a:t>字节长</a:t>
            </a:r>
            <a:r>
              <a:rPr lang="zh-CN" altLang="en-US" dirty="0" smtClean="0"/>
              <a:t>），</a:t>
            </a:r>
            <a:r>
              <a:rPr lang="zh-CN" altLang="en-GB" dirty="0" smtClean="0"/>
              <a:t>于是</a:t>
            </a:r>
            <a:r>
              <a:rPr lang="zh-CN" altLang="en-US" dirty="0" smtClean="0"/>
              <a:t>接收</a:t>
            </a:r>
            <a:r>
              <a:rPr lang="zh-CN" altLang="en-GB" dirty="0" smtClean="0"/>
              <a:t>窗口</a:t>
            </a:r>
            <a:r>
              <a:rPr lang="zh-CN" altLang="en-GB" dirty="0"/>
              <a:t>又满了</a:t>
            </a:r>
            <a:r>
              <a:rPr lang="zh-CN" altLang="en-GB" dirty="0" smtClean="0"/>
              <a:t>，</a:t>
            </a:r>
            <a:r>
              <a:rPr lang="zh-CN" altLang="en-US" dirty="0" smtClean="0"/>
              <a:t>如此</a:t>
            </a:r>
            <a:r>
              <a:rPr lang="zh-CN" altLang="en-GB" dirty="0" smtClean="0"/>
              <a:t>循环往复</a:t>
            </a:r>
            <a:r>
              <a:rPr lang="zh-CN" altLang="en-US" dirty="0" smtClean="0"/>
              <a:t>。</a:t>
            </a:r>
            <a:endParaRPr lang="en-GB" altLang="zh-CN" dirty="0"/>
          </a:p>
          <a:p>
            <a:r>
              <a:rPr lang="zh-CN" altLang="en-US" dirty="0" smtClean="0">
                <a:solidFill>
                  <a:srgbClr val="FF0000"/>
                </a:solidFill>
              </a:rPr>
              <a:t>解决方法：</a:t>
            </a:r>
            <a:r>
              <a:rPr lang="zh-CN" altLang="zh-CN" dirty="0"/>
              <a:t>让接收方等待一段时间，使得或者接收缓存已有足够空间容纳一个最长的报文段，或者等到接收缓存已有一半空闲的空间。</a:t>
            </a:r>
            <a:r>
              <a:rPr lang="zh-CN" altLang="zh-CN" dirty="0">
                <a:solidFill>
                  <a:srgbClr val="0000FF"/>
                </a:solidFill>
              </a:rPr>
              <a:t>只要出现这两种情况之一，接收方就发出确认报文，并向发送方通知当前的窗口大小。</a:t>
            </a:r>
            <a:endParaRPr kumimoji="0" lang="en-GB" altLang="zh-CN" dirty="0" smtClean="0">
              <a:solidFill>
                <a:srgbClr val="0000FF"/>
              </a:solidFill>
            </a:endParaRPr>
          </a:p>
        </p:txBody>
      </p:sp>
    </p:spTree>
  </p:cSld>
  <p:clrMapOvr>
    <a:masterClrMapping/>
  </p:clrMapOvr>
  <p:transition spd="slow"/>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Rectangle 2"/>
          <p:cNvSpPr>
            <a:spLocks noGrp="1" noChangeArrowheads="1"/>
          </p:cNvSpPr>
          <p:nvPr>
            <p:ph type="title"/>
          </p:nvPr>
        </p:nvSpPr>
        <p:spPr/>
        <p:txBody>
          <a:bodyPr/>
          <a:lstStyle/>
          <a:p>
            <a:r>
              <a:rPr lang="en-US" altLang="zh-CN" dirty="0"/>
              <a:t>5.8  </a:t>
            </a:r>
            <a:r>
              <a:rPr lang="en-US" altLang="zh-CN" dirty="0" smtClean="0"/>
              <a:t>TCP </a:t>
            </a:r>
            <a:r>
              <a:rPr lang="zh-CN" altLang="zh-CN" dirty="0" smtClean="0"/>
              <a:t>的</a:t>
            </a:r>
            <a:r>
              <a:rPr lang="zh-CN" altLang="zh-CN" dirty="0"/>
              <a:t>拥塞控制</a:t>
            </a:r>
          </a:p>
        </p:txBody>
      </p:sp>
      <p:sp>
        <p:nvSpPr>
          <p:cNvPr id="931843" name="Rectangle 3"/>
          <p:cNvSpPr>
            <a:spLocks noGrp="1" noChangeArrowheads="1"/>
          </p:cNvSpPr>
          <p:nvPr>
            <p:ph idx="1"/>
          </p:nvPr>
        </p:nvSpPr>
        <p:spPr/>
        <p:txBody>
          <a:bodyPr/>
          <a:lstStyle/>
          <a:p>
            <a:r>
              <a:rPr lang="en-US" altLang="zh-CN" dirty="0"/>
              <a:t>5.8.1  </a:t>
            </a:r>
            <a:r>
              <a:rPr lang="zh-CN" altLang="zh-CN" dirty="0"/>
              <a:t>拥塞控制的一般原理</a:t>
            </a:r>
          </a:p>
          <a:p>
            <a:r>
              <a:rPr lang="en-US" altLang="zh-CN" dirty="0" smtClean="0"/>
              <a:t>5.8.2  TCP </a:t>
            </a:r>
            <a:r>
              <a:rPr lang="zh-CN" altLang="zh-CN" dirty="0" smtClean="0"/>
              <a:t>的</a:t>
            </a:r>
            <a:r>
              <a:rPr lang="zh-CN" altLang="zh-CN" dirty="0"/>
              <a:t>拥塞控制</a:t>
            </a:r>
            <a:r>
              <a:rPr lang="zh-CN" altLang="zh-CN"/>
              <a:t>方</a:t>
            </a:r>
            <a:r>
              <a:rPr lang="zh-CN" altLang="zh-CN" smtClean="0"/>
              <a:t>法</a:t>
            </a:r>
            <a:endParaRPr lang="zh-CN" altLang="zh-CN"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5.8.1  </a:t>
            </a:r>
            <a:r>
              <a:rPr lang="zh-CN" altLang="zh-CN" dirty="0"/>
              <a:t>拥塞控制的一般原理</a:t>
            </a:r>
            <a:endParaRPr lang="zh-CN" altLang="en-US" dirty="0"/>
          </a:p>
        </p:txBody>
      </p:sp>
      <p:sp>
        <p:nvSpPr>
          <p:cNvPr id="3" name="内容占位符 2"/>
          <p:cNvSpPr>
            <a:spLocks noGrp="1"/>
          </p:cNvSpPr>
          <p:nvPr>
            <p:ph idx="1"/>
          </p:nvPr>
        </p:nvSpPr>
        <p:spPr/>
        <p:txBody>
          <a:bodyPr/>
          <a:lstStyle/>
          <a:p>
            <a:r>
              <a:rPr lang="zh-CN" altLang="en-US" dirty="0"/>
              <a:t>在某段时间，若对网络中某资源的需求超过了该资源所能提供的可用部分，网络的性能就要变</a:t>
            </a:r>
            <a:r>
              <a:rPr lang="zh-CN" altLang="en-US" dirty="0" smtClean="0"/>
              <a:t>坏。这种</a:t>
            </a:r>
            <a:r>
              <a:rPr lang="zh-CN" altLang="en-US" dirty="0"/>
              <a:t>现象称为</a:t>
            </a:r>
            <a:r>
              <a:rPr lang="zh-CN" altLang="en-US" dirty="0" smtClean="0">
                <a:solidFill>
                  <a:srgbClr val="FF0000"/>
                </a:solidFill>
              </a:rPr>
              <a:t>拥塞 </a:t>
            </a:r>
            <a:r>
              <a:rPr lang="en-US" altLang="zh-CN" dirty="0" smtClean="0">
                <a:solidFill>
                  <a:srgbClr val="FF0000"/>
                </a:solidFill>
              </a:rPr>
              <a:t>(</a:t>
            </a:r>
            <a:r>
              <a:rPr lang="en-US" altLang="zh-CN" dirty="0">
                <a:solidFill>
                  <a:srgbClr val="FF0000"/>
                </a:solidFill>
              </a:rPr>
              <a:t>congestion)</a:t>
            </a:r>
            <a:r>
              <a:rPr lang="zh-CN" altLang="en-US" dirty="0">
                <a:solidFill>
                  <a:srgbClr val="FF0000"/>
                </a:solidFill>
              </a:rPr>
              <a:t>。</a:t>
            </a:r>
          </a:p>
          <a:p>
            <a:endParaRPr lang="en-US" altLang="zh-CN" smtClean="0"/>
          </a:p>
          <a:p>
            <a:r>
              <a:rPr lang="zh-CN" altLang="en-US" smtClean="0"/>
              <a:t>出</a:t>
            </a:r>
            <a:r>
              <a:rPr lang="zh-CN" altLang="en-US" dirty="0"/>
              <a:t>现拥塞的</a:t>
            </a:r>
            <a:r>
              <a:rPr lang="zh-CN" altLang="en-US" dirty="0">
                <a:solidFill>
                  <a:srgbClr val="FF0000"/>
                </a:solidFill>
              </a:rPr>
              <a:t>原因：</a:t>
            </a:r>
          </a:p>
          <a:p>
            <a:endParaRPr lang="zh-CN" altLang="en-US" dirty="0"/>
          </a:p>
          <a:p>
            <a:endParaRPr lang="zh-CN" altLang="en-US" dirty="0"/>
          </a:p>
        </p:txBody>
      </p:sp>
      <p:sp>
        <p:nvSpPr>
          <p:cNvPr id="4" name="Rectangle 3"/>
          <p:cNvSpPr>
            <a:spLocks noChangeArrowheads="1"/>
          </p:cNvSpPr>
          <p:nvPr/>
        </p:nvSpPr>
        <p:spPr bwMode="auto">
          <a:xfrm>
            <a:off x="938410" y="4221088"/>
            <a:ext cx="8335070" cy="841375"/>
          </a:xfrm>
          <a:prstGeom prst="rect">
            <a:avLst/>
          </a:prstGeom>
          <a:solidFill>
            <a:srgbClr val="FFFF66"/>
          </a:solidFill>
          <a:ln w="9525" algn="ctr">
            <a:solidFill>
              <a:schemeClr val="tx1"/>
            </a:solidFill>
            <a:miter lim="800000"/>
          </a:ln>
          <a:effectLst>
            <a:outerShdw dist="35921" sx="1000" sy="1000" algn="ctr" rotWithShape="0">
              <a:schemeClr val="bg2"/>
            </a:outerShdw>
          </a:effectLst>
        </p:spPr>
        <p:txBody>
          <a:bodyPr wrap="none" anchor="ctr"/>
          <a:lstStyle/>
          <a:p>
            <a:r>
              <a:rPr lang="zh-CN" altLang="en-US" sz="3200" b="1" dirty="0" smtClean="0">
                <a:solidFill>
                  <a:srgbClr val="000099"/>
                </a:solidFill>
                <a:latin typeface="+mn-lt"/>
                <a:ea typeface="黑体" panose="02010609060101010101" pitchFamily="2" charset="-122"/>
              </a:rPr>
              <a:t>   ∑对资源需求  </a:t>
            </a:r>
            <a:r>
              <a:rPr lang="en-US" altLang="zh-CN" sz="3200" b="1" dirty="0" smtClean="0">
                <a:solidFill>
                  <a:srgbClr val="000099"/>
                </a:solidFill>
                <a:latin typeface="+mn-lt"/>
                <a:ea typeface="黑体" panose="02010609060101010101" pitchFamily="2" charset="-122"/>
              </a:rPr>
              <a:t>&gt; </a:t>
            </a:r>
            <a:r>
              <a:rPr lang="zh-CN" altLang="en-US" sz="3200" b="1" dirty="0">
                <a:solidFill>
                  <a:srgbClr val="000099"/>
                </a:solidFill>
                <a:latin typeface="+mn-lt"/>
                <a:ea typeface="黑体" panose="02010609060101010101" pitchFamily="2" charset="-122"/>
              </a:rPr>
              <a:t>可用资</a:t>
            </a:r>
            <a:r>
              <a:rPr lang="zh-CN" altLang="en-US" sz="3200" b="1">
                <a:solidFill>
                  <a:srgbClr val="000099"/>
                </a:solidFill>
                <a:latin typeface="+mn-lt"/>
                <a:ea typeface="黑体" panose="02010609060101010101" pitchFamily="2" charset="-122"/>
              </a:rPr>
              <a:t>源       </a:t>
            </a:r>
            <a:r>
              <a:rPr lang="zh-CN" altLang="en-US" sz="3200" b="1" smtClean="0">
                <a:solidFill>
                  <a:srgbClr val="000099"/>
                </a:solidFill>
                <a:latin typeface="+mn-lt"/>
                <a:ea typeface="黑体" panose="02010609060101010101" pitchFamily="2" charset="-122"/>
              </a:rPr>
              <a:t>          </a:t>
            </a:r>
            <a:endParaRPr lang="en-US" altLang="zh-CN" sz="3200" b="1" dirty="0">
              <a:solidFill>
                <a:srgbClr val="000099"/>
              </a:solidFill>
              <a:latin typeface="+mn-lt"/>
              <a:ea typeface="黑体" panose="02010609060101010101" pitchFamily="2" charset="-122"/>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smtClean="0">
                <a:solidFill>
                  <a:srgbClr val="FF0000"/>
                </a:solidFill>
              </a:rPr>
              <a:t>增加资源能解决拥塞吗？</a:t>
            </a:r>
            <a:endParaRPr lang="zh-CN" altLang="en-US" dirty="0">
              <a:solidFill>
                <a:srgbClr val="FF0000"/>
              </a:solidFill>
            </a:endParaRPr>
          </a:p>
        </p:txBody>
      </p:sp>
      <p:sp>
        <p:nvSpPr>
          <p:cNvPr id="3" name="内容占位符 2"/>
          <p:cNvSpPr>
            <a:spLocks noGrp="1"/>
          </p:cNvSpPr>
          <p:nvPr>
            <p:ph idx="1"/>
          </p:nvPr>
        </p:nvSpPr>
        <p:spPr/>
        <p:txBody>
          <a:bodyPr/>
          <a:lstStyle/>
          <a:p>
            <a:r>
              <a:rPr lang="zh-CN" altLang="en-US" dirty="0" smtClean="0">
                <a:solidFill>
                  <a:srgbClr val="FF0000"/>
                </a:solidFill>
              </a:rPr>
              <a:t>不</a:t>
            </a:r>
            <a:r>
              <a:rPr lang="zh-CN" altLang="en-US" smtClean="0">
                <a:solidFill>
                  <a:srgbClr val="FF0000"/>
                </a:solidFill>
              </a:rPr>
              <a:t>能</a:t>
            </a:r>
            <a:r>
              <a:rPr lang="zh-CN" altLang="zh-CN" smtClean="0">
                <a:solidFill>
                  <a:srgbClr val="FF0000"/>
                </a:solidFill>
              </a:rPr>
              <a:t>。</a:t>
            </a:r>
            <a:r>
              <a:rPr lang="zh-CN" altLang="zh-CN" smtClean="0"/>
              <a:t>在</a:t>
            </a:r>
            <a:r>
              <a:rPr lang="zh-CN" altLang="zh-CN" dirty="0"/>
              <a:t>许多情况下，不但不能解决拥塞问题，而且还可能使网络的性能更</a:t>
            </a:r>
            <a:r>
              <a:rPr lang="zh-CN" altLang="zh-CN"/>
              <a:t>坏</a:t>
            </a:r>
            <a:r>
              <a:rPr lang="zh-CN" altLang="zh-CN" smtClean="0"/>
              <a:t>。</a:t>
            </a:r>
            <a:endParaRPr lang="en-US" altLang="zh-CN" smtClean="0"/>
          </a:p>
          <a:p>
            <a:endParaRPr lang="en-US" altLang="zh-CN" dirty="0" smtClean="0"/>
          </a:p>
          <a:p>
            <a:r>
              <a:rPr lang="zh-CN" altLang="zh-CN" dirty="0"/>
              <a:t>网络拥塞往往是由许多因素引起的。</a:t>
            </a:r>
            <a:r>
              <a:rPr lang="zh-CN" altLang="zh-CN" dirty="0" smtClean="0"/>
              <a:t>例如</a:t>
            </a:r>
            <a:r>
              <a:rPr lang="zh-CN" altLang="en-US" dirty="0" smtClean="0"/>
              <a:t>：</a:t>
            </a:r>
            <a:endParaRPr lang="en-US" altLang="zh-CN" dirty="0" smtClean="0"/>
          </a:p>
          <a:p>
            <a:pPr lvl="1"/>
            <a:r>
              <a:rPr lang="zh-CN" altLang="en-US"/>
              <a:t>如果一个路由器没有足够的缓存空间，它就会丢</a:t>
            </a:r>
            <a:r>
              <a:rPr lang="zh-CN" altLang="en-US" smtClean="0"/>
              <a:t>弃新</a:t>
            </a:r>
            <a:r>
              <a:rPr lang="zh-CN" altLang="en-US"/>
              <a:t>到的分组</a:t>
            </a:r>
            <a:r>
              <a:rPr lang="zh-CN" altLang="en-US" smtClean="0"/>
              <a:t>。发送方又会重</a:t>
            </a:r>
            <a:r>
              <a:rPr lang="zh-CN" altLang="en-US"/>
              <a:t>传这一分组，甚至可能还要重传多次。</a:t>
            </a:r>
            <a:endParaRPr lang="en-US" altLang="zh-CN" smtClean="0"/>
          </a:p>
          <a:p>
            <a:pPr lvl="1"/>
            <a:r>
              <a:rPr lang="zh-CN" altLang="en-US" smtClean="0"/>
              <a:t>增</a:t>
            </a:r>
            <a:r>
              <a:rPr lang="zh-CN" altLang="en-US" dirty="0" smtClean="0"/>
              <a:t>大缓存，但未提高</a:t>
            </a:r>
            <a:r>
              <a:rPr lang="zh-CN" altLang="zh-CN" dirty="0" smtClean="0"/>
              <a:t>输出链路的容量和处理机的速度，排队等待时间将会大大增加</a:t>
            </a:r>
            <a:r>
              <a:rPr lang="zh-CN" altLang="en-US" dirty="0" smtClean="0"/>
              <a:t>，引起大量超时重传，</a:t>
            </a:r>
            <a:r>
              <a:rPr lang="zh-CN" altLang="zh-CN" dirty="0"/>
              <a:t>解决不了</a:t>
            </a:r>
            <a:r>
              <a:rPr lang="zh-CN" altLang="zh-CN" dirty="0" smtClean="0"/>
              <a:t>网络</a:t>
            </a:r>
            <a:r>
              <a:rPr lang="zh-CN" altLang="zh-CN" smtClean="0"/>
              <a:t>拥塞</a:t>
            </a:r>
            <a:r>
              <a:rPr lang="zh-CN" altLang="en-US" smtClean="0"/>
              <a:t>。</a:t>
            </a:r>
            <a:endParaRPr lang="en-US" altLang="zh-CN" dirty="0" smtClean="0"/>
          </a:p>
          <a:p>
            <a:pPr lvl="1"/>
            <a:endParaRPr lang="en-US" altLang="zh-CN" dirty="0" smtClean="0"/>
          </a:p>
          <a:p>
            <a:pPr lvl="1"/>
            <a:endParaRPr lang="zh-CN" alt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2"/>
          <p:cNvSpPr>
            <a:spLocks noGrp="1" noChangeArrowheads="1"/>
          </p:cNvSpPr>
          <p:nvPr>
            <p:ph type="title"/>
          </p:nvPr>
        </p:nvSpPr>
        <p:spPr/>
        <p:txBody>
          <a:bodyPr/>
          <a:lstStyle/>
          <a:p>
            <a:pPr algn="ctr" eaLnBrk="1" hangingPunct="1"/>
            <a:r>
              <a:rPr lang="zh-CN" altLang="en-US" smtClean="0"/>
              <a:t>拥塞控制与流量控制的区别 </a:t>
            </a:r>
          </a:p>
        </p:txBody>
      </p:sp>
      <p:sp>
        <p:nvSpPr>
          <p:cNvPr id="2236419" name="Rectangle 3"/>
          <p:cNvSpPr>
            <a:spLocks noGrp="1" noChangeArrowheads="1"/>
          </p:cNvSpPr>
          <p:nvPr>
            <p:ph idx="1"/>
          </p:nvPr>
        </p:nvSpPr>
        <p:spPr/>
        <p:txBody>
          <a:bodyPr/>
          <a:lstStyle/>
          <a:p>
            <a:r>
              <a:rPr lang="zh-CN" altLang="zh-CN" dirty="0">
                <a:solidFill>
                  <a:srgbClr val="FF0000"/>
                </a:solidFill>
              </a:rPr>
              <a:t>拥塞控制</a:t>
            </a:r>
            <a:r>
              <a:rPr lang="zh-CN" altLang="zh-CN" dirty="0"/>
              <a:t>就是防止过多的数据注入到网络中，使网络中的路由器或链路不致过载</a:t>
            </a:r>
            <a:r>
              <a:rPr lang="zh-CN" altLang="zh-CN" dirty="0" smtClean="0"/>
              <a:t>。</a:t>
            </a:r>
            <a:endParaRPr lang="en-US" altLang="zh-CN" dirty="0" smtClean="0"/>
          </a:p>
          <a:p>
            <a:pPr eaLnBrk="1" hangingPunct="1"/>
            <a:endParaRPr lang="en-US" altLang="zh-CN" smtClean="0">
              <a:solidFill>
                <a:srgbClr val="FF0000"/>
              </a:solidFill>
            </a:endParaRPr>
          </a:p>
          <a:p>
            <a:pPr eaLnBrk="1" hangingPunct="1"/>
            <a:r>
              <a:rPr lang="zh-CN" altLang="en-US" smtClean="0">
                <a:solidFill>
                  <a:srgbClr val="FF0000"/>
                </a:solidFill>
              </a:rPr>
              <a:t>拥</a:t>
            </a:r>
            <a:r>
              <a:rPr lang="zh-CN" altLang="en-US" dirty="0" smtClean="0">
                <a:solidFill>
                  <a:srgbClr val="FF0000"/>
                </a:solidFill>
              </a:rPr>
              <a:t>塞控制</a:t>
            </a:r>
            <a:r>
              <a:rPr lang="zh-CN" altLang="en-US" dirty="0" smtClean="0"/>
              <a:t>是一个全局性的过程，涉及到所有的主机、所有的路由器，以及与降低网络传输性能有关的所有因素。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2"/>
          <p:cNvSpPr>
            <a:spLocks noGrp="1" noChangeArrowheads="1"/>
          </p:cNvSpPr>
          <p:nvPr>
            <p:ph type="title"/>
          </p:nvPr>
        </p:nvSpPr>
        <p:spPr/>
        <p:txBody>
          <a:bodyPr/>
          <a:lstStyle/>
          <a:p>
            <a:pPr algn="ctr" eaLnBrk="1" hangingPunct="1"/>
            <a:r>
              <a:rPr lang="zh-CN" altLang="en-US" smtClean="0"/>
              <a:t>拥塞控制与流量控制的区别 </a:t>
            </a:r>
          </a:p>
        </p:txBody>
      </p:sp>
      <p:sp>
        <p:nvSpPr>
          <p:cNvPr id="2236419" name="Rectangle 3"/>
          <p:cNvSpPr>
            <a:spLocks noGrp="1" noChangeArrowheads="1"/>
          </p:cNvSpPr>
          <p:nvPr>
            <p:ph idx="1"/>
          </p:nvPr>
        </p:nvSpPr>
        <p:spPr/>
        <p:txBody>
          <a:bodyPr/>
          <a:lstStyle/>
          <a:p>
            <a:r>
              <a:rPr lang="zh-CN" altLang="zh-CN" dirty="0" smtClean="0">
                <a:solidFill>
                  <a:srgbClr val="0000FF"/>
                </a:solidFill>
              </a:rPr>
              <a:t>流量控制</a:t>
            </a:r>
            <a:r>
              <a:rPr lang="zh-CN" altLang="zh-CN" dirty="0"/>
              <a:t>往往指点对点通信量的控制，是个端到端的问题（接收端控制发送端</a:t>
            </a:r>
            <a:r>
              <a:rPr lang="zh-CN" altLang="zh-CN"/>
              <a:t>）</a:t>
            </a:r>
            <a:r>
              <a:rPr lang="zh-CN" altLang="zh-CN" smtClean="0"/>
              <a:t>。</a:t>
            </a:r>
            <a:endParaRPr lang="en-US" altLang="zh-CN" smtClean="0"/>
          </a:p>
          <a:p>
            <a:endParaRPr lang="en-US" altLang="zh-CN" dirty="0" smtClean="0"/>
          </a:p>
          <a:p>
            <a:r>
              <a:rPr lang="zh-CN" altLang="zh-CN" dirty="0" smtClean="0">
                <a:solidFill>
                  <a:srgbClr val="0000FF"/>
                </a:solidFill>
              </a:rPr>
              <a:t>流量控制</a:t>
            </a:r>
            <a:r>
              <a:rPr lang="zh-CN" altLang="zh-CN" dirty="0"/>
              <a:t>所要做的就是抑制发送端发送数据的速率，以便使接收端来得及接收。</a:t>
            </a:r>
            <a:r>
              <a:rPr lang="zh-CN" altLang="en-US" dirty="0" smtClean="0"/>
              <a:t>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2"/>
          <p:cNvSpPr>
            <a:spLocks noGrp="1" noChangeArrowheads="1"/>
          </p:cNvSpPr>
          <p:nvPr>
            <p:ph type="title"/>
          </p:nvPr>
        </p:nvSpPr>
        <p:spPr/>
        <p:txBody>
          <a:bodyPr/>
          <a:lstStyle/>
          <a:p>
            <a:pPr algn="ctr" eaLnBrk="1" hangingPunct="1"/>
            <a:r>
              <a:rPr lang="zh-CN" altLang="en-US" smtClean="0"/>
              <a:t>拥塞控制所起的作用 </a:t>
            </a:r>
          </a:p>
        </p:txBody>
      </p:sp>
      <p:sp>
        <p:nvSpPr>
          <p:cNvPr id="91141" name="Line 3"/>
          <p:cNvSpPr>
            <a:spLocks noChangeShapeType="1"/>
          </p:cNvSpPr>
          <p:nvPr/>
        </p:nvSpPr>
        <p:spPr bwMode="auto">
          <a:xfrm rot="-5400000">
            <a:off x="-621109" y="3464719"/>
            <a:ext cx="3481388" cy="0"/>
          </a:xfrm>
          <a:prstGeom prst="line">
            <a:avLst/>
          </a:prstGeom>
          <a:noFill/>
          <a:ln w="1905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1142" name="Text Box 4"/>
          <p:cNvSpPr txBox="1">
            <a:spLocks noChangeArrowheads="1"/>
          </p:cNvSpPr>
          <p:nvPr/>
        </p:nvSpPr>
        <p:spPr bwMode="auto">
          <a:xfrm>
            <a:off x="7757940" y="5241925"/>
            <a:ext cx="17315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a:solidFill>
                  <a:srgbClr val="000099"/>
                </a:solidFill>
                <a:ea typeface="黑体" panose="02010609060101010101" pitchFamily="2" charset="-122"/>
              </a:rPr>
              <a:t>提供的负载</a:t>
            </a:r>
          </a:p>
        </p:txBody>
      </p:sp>
      <p:sp>
        <p:nvSpPr>
          <p:cNvPr id="91143" name="Text Box 5"/>
          <p:cNvSpPr txBox="1">
            <a:spLocks noChangeArrowheads="1"/>
          </p:cNvSpPr>
          <p:nvPr/>
        </p:nvSpPr>
        <p:spPr bwMode="auto">
          <a:xfrm>
            <a:off x="1119585" y="1524000"/>
            <a:ext cx="11128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a:solidFill>
                  <a:srgbClr val="000099"/>
                </a:solidFill>
                <a:ea typeface="黑体" panose="02010609060101010101" pitchFamily="2" charset="-122"/>
              </a:rPr>
              <a:t>吞吐量</a:t>
            </a:r>
          </a:p>
        </p:txBody>
      </p:sp>
      <p:grpSp>
        <p:nvGrpSpPr>
          <p:cNvPr id="2237446" name="Group 6"/>
          <p:cNvGrpSpPr/>
          <p:nvPr/>
        </p:nvGrpSpPr>
        <p:grpSpPr bwMode="auto">
          <a:xfrm>
            <a:off x="1119585" y="2355851"/>
            <a:ext cx="7020190" cy="2849563"/>
            <a:chOff x="651" y="1764"/>
            <a:chExt cx="4082" cy="1795"/>
          </a:xfrm>
        </p:grpSpPr>
        <p:sp>
          <p:nvSpPr>
            <p:cNvPr id="91173" name="Line 7"/>
            <p:cNvSpPr>
              <a:spLocks noChangeShapeType="1"/>
            </p:cNvSpPr>
            <p:nvPr/>
          </p:nvSpPr>
          <p:spPr bwMode="auto">
            <a:xfrm flipV="1">
              <a:off x="651" y="2077"/>
              <a:ext cx="1925" cy="1482"/>
            </a:xfrm>
            <a:prstGeom prst="line">
              <a:avLst/>
            </a:prstGeom>
            <a:noFill/>
            <a:ln w="381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1174" name="Line 8"/>
            <p:cNvSpPr>
              <a:spLocks noChangeShapeType="1"/>
            </p:cNvSpPr>
            <p:nvPr/>
          </p:nvSpPr>
          <p:spPr bwMode="auto">
            <a:xfrm>
              <a:off x="2576" y="2077"/>
              <a:ext cx="2157" cy="0"/>
            </a:xfrm>
            <a:prstGeom prst="line">
              <a:avLst/>
            </a:prstGeom>
            <a:noFill/>
            <a:ln w="381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1175" name="Text Box 9"/>
            <p:cNvSpPr txBox="1">
              <a:spLocks noChangeArrowheads="1"/>
            </p:cNvSpPr>
            <p:nvPr/>
          </p:nvSpPr>
          <p:spPr bwMode="auto">
            <a:xfrm>
              <a:off x="2901" y="1764"/>
              <a:ext cx="136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a:solidFill>
                    <a:srgbClr val="FF0000"/>
                  </a:solidFill>
                  <a:ea typeface="黑体" panose="02010609060101010101" pitchFamily="2" charset="-122"/>
                </a:rPr>
                <a:t>理想的拥塞控制</a:t>
              </a:r>
            </a:p>
          </p:txBody>
        </p:sp>
      </p:grpSp>
      <p:sp>
        <p:nvSpPr>
          <p:cNvPr id="91145" name="Rectangle 10"/>
          <p:cNvSpPr>
            <a:spLocks noChangeArrowheads="1"/>
          </p:cNvSpPr>
          <p:nvPr/>
        </p:nvSpPr>
        <p:spPr bwMode="auto">
          <a:xfrm>
            <a:off x="4794779" y="5300664"/>
            <a:ext cx="694796" cy="29368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2237451" name="Group 11"/>
          <p:cNvGrpSpPr/>
          <p:nvPr/>
        </p:nvGrpSpPr>
        <p:grpSpPr bwMode="auto">
          <a:xfrm>
            <a:off x="1119585" y="2965450"/>
            <a:ext cx="7121657" cy="2239963"/>
            <a:chOff x="651" y="2148"/>
            <a:chExt cx="4141" cy="1411"/>
          </a:xfrm>
        </p:grpSpPr>
        <p:sp>
          <p:nvSpPr>
            <p:cNvPr id="91169" name="Freeform 12"/>
            <p:cNvSpPr/>
            <p:nvPr/>
          </p:nvSpPr>
          <p:spPr bwMode="auto">
            <a:xfrm>
              <a:off x="651" y="2422"/>
              <a:ext cx="4141" cy="1137"/>
            </a:xfrm>
            <a:custGeom>
              <a:avLst/>
              <a:gdLst>
                <a:gd name="T0" fmla="*/ 0 w 2581"/>
                <a:gd name="T1" fmla="*/ 1137 h 921"/>
                <a:gd name="T2" fmla="*/ 1405 w 2581"/>
                <a:gd name="T3" fmla="*/ 426 h 921"/>
                <a:gd name="T4" fmla="*/ 2002 w 2581"/>
                <a:gd name="T5" fmla="*/ 226 h 921"/>
                <a:gd name="T6" fmla="*/ 2541 w 2581"/>
                <a:gd name="T7" fmla="*/ 130 h 921"/>
                <a:gd name="T8" fmla="*/ 3032 w 2581"/>
                <a:gd name="T9" fmla="*/ 78 h 921"/>
                <a:gd name="T10" fmla="*/ 3581 w 2581"/>
                <a:gd name="T11" fmla="*/ 26 h 921"/>
                <a:gd name="T12" fmla="*/ 4072 w 2581"/>
                <a:gd name="T13" fmla="*/ 4 h 921"/>
                <a:gd name="T14" fmla="*/ 3995 w 2581"/>
                <a:gd name="T15" fmla="*/ 4 h 9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81" h="921">
                  <a:moveTo>
                    <a:pt x="0" y="921"/>
                  </a:moveTo>
                  <a:cubicBezTo>
                    <a:pt x="334" y="694"/>
                    <a:pt x="668" y="468"/>
                    <a:pt x="876" y="345"/>
                  </a:cubicBezTo>
                  <a:cubicBezTo>
                    <a:pt x="1084" y="222"/>
                    <a:pt x="1130" y="223"/>
                    <a:pt x="1248" y="183"/>
                  </a:cubicBezTo>
                  <a:cubicBezTo>
                    <a:pt x="1366" y="143"/>
                    <a:pt x="1477" y="125"/>
                    <a:pt x="1584" y="105"/>
                  </a:cubicBezTo>
                  <a:cubicBezTo>
                    <a:pt x="1691" y="85"/>
                    <a:pt x="1782" y="77"/>
                    <a:pt x="1890" y="63"/>
                  </a:cubicBezTo>
                  <a:cubicBezTo>
                    <a:pt x="1998" y="49"/>
                    <a:pt x="2124" y="31"/>
                    <a:pt x="2232" y="21"/>
                  </a:cubicBezTo>
                  <a:cubicBezTo>
                    <a:pt x="2340" y="11"/>
                    <a:pt x="2495" y="6"/>
                    <a:pt x="2538" y="3"/>
                  </a:cubicBezTo>
                  <a:cubicBezTo>
                    <a:pt x="2581" y="0"/>
                    <a:pt x="2498" y="3"/>
                    <a:pt x="2490" y="3"/>
                  </a:cubicBezTo>
                </a:path>
              </a:pathLst>
            </a:custGeom>
            <a:noFill/>
            <a:ln w="57150" cmpd="sng">
              <a:solidFill>
                <a:srgbClr val="0000FF"/>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91170" name="Group 13"/>
            <p:cNvGrpSpPr/>
            <p:nvPr/>
          </p:nvGrpSpPr>
          <p:grpSpPr bwMode="auto">
            <a:xfrm>
              <a:off x="2499" y="2148"/>
              <a:ext cx="1367" cy="415"/>
              <a:chOff x="2499" y="2148"/>
              <a:chExt cx="1367" cy="415"/>
            </a:xfrm>
          </p:grpSpPr>
          <p:sp>
            <p:nvSpPr>
              <p:cNvPr id="91171" name="Text Box 14"/>
              <p:cNvSpPr txBox="1">
                <a:spLocks noChangeArrowheads="1"/>
              </p:cNvSpPr>
              <p:nvPr/>
            </p:nvSpPr>
            <p:spPr bwMode="auto">
              <a:xfrm>
                <a:off x="2499" y="2148"/>
                <a:ext cx="1367" cy="291"/>
              </a:xfrm>
              <a:prstGeom prst="rect">
                <a:avLst/>
              </a:prstGeom>
              <a:noFill/>
              <a:ln w="9525">
                <a:no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a:solidFill>
                      <a:srgbClr val="333399"/>
                    </a:solidFill>
                    <a:ea typeface="黑体" panose="02010609060101010101" pitchFamily="2" charset="-122"/>
                  </a:rPr>
                  <a:t>实际的拥塞控制</a:t>
                </a:r>
              </a:p>
            </p:txBody>
          </p:sp>
          <p:sp>
            <p:nvSpPr>
              <p:cNvPr id="91172" name="Line 15"/>
              <p:cNvSpPr>
                <a:spLocks noChangeShapeType="1"/>
              </p:cNvSpPr>
              <p:nvPr/>
            </p:nvSpPr>
            <p:spPr bwMode="auto">
              <a:xfrm>
                <a:off x="3016" y="2387"/>
                <a:ext cx="100" cy="176"/>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91147" name="Line 16"/>
          <p:cNvSpPr>
            <a:spLocks noChangeShapeType="1"/>
          </p:cNvSpPr>
          <p:nvPr/>
        </p:nvSpPr>
        <p:spPr bwMode="auto">
          <a:xfrm>
            <a:off x="1119585" y="5205413"/>
            <a:ext cx="7551605" cy="0"/>
          </a:xfrm>
          <a:prstGeom prst="line">
            <a:avLst/>
          </a:prstGeom>
          <a:noFill/>
          <a:ln w="19050">
            <a:solidFill>
              <a:schemeClr val="tx1"/>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1148" name="Text Box 17"/>
          <p:cNvSpPr txBox="1">
            <a:spLocks noChangeArrowheads="1"/>
          </p:cNvSpPr>
          <p:nvPr/>
        </p:nvSpPr>
        <p:spPr bwMode="auto">
          <a:xfrm>
            <a:off x="704528" y="4983559"/>
            <a:ext cx="3802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en-US" altLang="zh-CN" dirty="0">
                <a:solidFill>
                  <a:srgbClr val="333399"/>
                </a:solidFill>
                <a:ea typeface="黑体" panose="02010609060101010101" pitchFamily="2" charset="-122"/>
              </a:rPr>
              <a:t>0</a:t>
            </a:r>
          </a:p>
        </p:txBody>
      </p:sp>
      <p:grpSp>
        <p:nvGrpSpPr>
          <p:cNvPr id="2237458" name="Group 18"/>
          <p:cNvGrpSpPr/>
          <p:nvPr/>
        </p:nvGrpSpPr>
        <p:grpSpPr bwMode="auto">
          <a:xfrm>
            <a:off x="5826654" y="4168775"/>
            <a:ext cx="3742267" cy="1073150"/>
            <a:chOff x="3388" y="2906"/>
            <a:chExt cx="2176" cy="676"/>
          </a:xfrm>
        </p:grpSpPr>
        <p:grpSp>
          <p:nvGrpSpPr>
            <p:cNvPr id="91165" name="Group 19"/>
            <p:cNvGrpSpPr/>
            <p:nvPr/>
          </p:nvGrpSpPr>
          <p:grpSpPr bwMode="auto">
            <a:xfrm>
              <a:off x="3429" y="2906"/>
              <a:ext cx="2135" cy="624"/>
              <a:chOff x="3429" y="2906"/>
              <a:chExt cx="2135" cy="624"/>
            </a:xfrm>
          </p:grpSpPr>
          <p:sp>
            <p:nvSpPr>
              <p:cNvPr id="91167" name="Text Box 20"/>
              <p:cNvSpPr txBox="1">
                <a:spLocks noChangeArrowheads="1"/>
              </p:cNvSpPr>
              <p:nvPr/>
            </p:nvSpPr>
            <p:spPr bwMode="auto">
              <a:xfrm>
                <a:off x="3833" y="2906"/>
                <a:ext cx="173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a:solidFill>
                      <a:srgbClr val="C00000"/>
                    </a:solidFill>
                    <a:ea typeface="黑体" panose="02010609060101010101" pitchFamily="2" charset="-122"/>
                  </a:rPr>
                  <a:t>死锁（吞吐量 </a:t>
                </a:r>
                <a:r>
                  <a:rPr lang="en-US" altLang="zh-CN" dirty="0">
                    <a:solidFill>
                      <a:srgbClr val="C00000"/>
                    </a:solidFill>
                    <a:ea typeface="黑体" panose="02010609060101010101" pitchFamily="2" charset="-122"/>
                  </a:rPr>
                  <a:t>= 0</a:t>
                </a:r>
                <a:r>
                  <a:rPr lang="zh-CN" altLang="en-US" dirty="0">
                    <a:solidFill>
                      <a:srgbClr val="C00000"/>
                    </a:solidFill>
                    <a:ea typeface="黑体" panose="02010609060101010101" pitchFamily="2" charset="-122"/>
                  </a:rPr>
                  <a:t>）</a:t>
                </a:r>
              </a:p>
            </p:txBody>
          </p:sp>
          <p:sp>
            <p:nvSpPr>
              <p:cNvPr id="91168" name="Line 21"/>
              <p:cNvSpPr>
                <a:spLocks noChangeShapeType="1"/>
              </p:cNvSpPr>
              <p:nvPr/>
            </p:nvSpPr>
            <p:spPr bwMode="auto">
              <a:xfrm flipH="1">
                <a:off x="3429" y="3144"/>
                <a:ext cx="457" cy="386"/>
              </a:xfrm>
              <a:prstGeom prst="line">
                <a:avLst/>
              </a:prstGeom>
              <a:noFill/>
              <a:ln w="28575">
                <a:solidFill>
                  <a:srgbClr val="333399"/>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91166" name="Oval 22"/>
            <p:cNvSpPr>
              <a:spLocks noChangeArrowheads="1"/>
            </p:cNvSpPr>
            <p:nvPr/>
          </p:nvSpPr>
          <p:spPr bwMode="auto">
            <a:xfrm>
              <a:off x="3388" y="3522"/>
              <a:ext cx="63" cy="60"/>
            </a:xfrm>
            <a:prstGeom prst="ellipse">
              <a:avLst/>
            </a:prstGeom>
            <a:solidFill>
              <a:srgbClr val="FF0066"/>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237463" name="Group 23"/>
          <p:cNvGrpSpPr/>
          <p:nvPr/>
        </p:nvGrpSpPr>
        <p:grpSpPr bwMode="auto">
          <a:xfrm>
            <a:off x="1119586" y="3586162"/>
            <a:ext cx="6631516" cy="2290761"/>
            <a:chOff x="651" y="2544"/>
            <a:chExt cx="3856" cy="1443"/>
          </a:xfrm>
        </p:grpSpPr>
        <p:sp>
          <p:nvSpPr>
            <p:cNvPr id="91151" name="Line 24"/>
            <p:cNvSpPr>
              <a:spLocks noChangeShapeType="1"/>
            </p:cNvSpPr>
            <p:nvPr/>
          </p:nvSpPr>
          <p:spPr bwMode="auto">
            <a:xfrm>
              <a:off x="2585" y="3737"/>
              <a:ext cx="848"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endParaRPr>
            </a:p>
          </p:txBody>
        </p:sp>
        <p:sp>
          <p:nvSpPr>
            <p:cNvPr id="91152" name="Line 25"/>
            <p:cNvSpPr>
              <a:spLocks noChangeShapeType="1"/>
            </p:cNvSpPr>
            <p:nvPr/>
          </p:nvSpPr>
          <p:spPr bwMode="auto">
            <a:xfrm>
              <a:off x="1633" y="3737"/>
              <a:ext cx="943" cy="0"/>
            </a:xfrm>
            <a:prstGeom prst="line">
              <a:avLst/>
            </a:prstGeom>
            <a:noFill/>
            <a:ln w="19050">
              <a:solidFill>
                <a:schemeClr val="tx1"/>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endParaRPr>
            </a:p>
          </p:txBody>
        </p:sp>
        <p:grpSp>
          <p:nvGrpSpPr>
            <p:cNvPr id="91153" name="Group 26"/>
            <p:cNvGrpSpPr/>
            <p:nvPr/>
          </p:nvGrpSpPr>
          <p:grpSpPr bwMode="auto">
            <a:xfrm>
              <a:off x="651" y="2544"/>
              <a:ext cx="3856" cy="1443"/>
              <a:chOff x="651" y="2544"/>
              <a:chExt cx="3856" cy="1443"/>
            </a:xfrm>
          </p:grpSpPr>
          <p:grpSp>
            <p:nvGrpSpPr>
              <p:cNvPr id="91154" name="Group 27"/>
              <p:cNvGrpSpPr/>
              <p:nvPr/>
            </p:nvGrpSpPr>
            <p:grpSpPr bwMode="auto">
              <a:xfrm>
                <a:off x="651" y="2544"/>
                <a:ext cx="3856" cy="1252"/>
                <a:chOff x="651" y="2544"/>
                <a:chExt cx="3856" cy="1252"/>
              </a:xfrm>
            </p:grpSpPr>
            <p:sp>
              <p:nvSpPr>
                <p:cNvPr id="91157" name="Freeform 28"/>
                <p:cNvSpPr/>
                <p:nvPr/>
              </p:nvSpPr>
              <p:spPr bwMode="auto">
                <a:xfrm>
                  <a:off x="651" y="2595"/>
                  <a:ext cx="2773" cy="964"/>
                </a:xfrm>
                <a:custGeom>
                  <a:avLst/>
                  <a:gdLst>
                    <a:gd name="T0" fmla="*/ 0 w 1728"/>
                    <a:gd name="T1" fmla="*/ 964 h 781"/>
                    <a:gd name="T2" fmla="*/ 1204 w 1728"/>
                    <a:gd name="T3" fmla="*/ 186 h 781"/>
                    <a:gd name="T4" fmla="*/ 1733 w 1728"/>
                    <a:gd name="T5" fmla="*/ 23 h 781"/>
                    <a:gd name="T6" fmla="*/ 2109 w 1728"/>
                    <a:gd name="T7" fmla="*/ 46 h 781"/>
                    <a:gd name="T8" fmla="*/ 2388 w 1728"/>
                    <a:gd name="T9" fmla="*/ 216 h 781"/>
                    <a:gd name="T10" fmla="*/ 2571 w 1728"/>
                    <a:gd name="T11" fmla="*/ 453 h 781"/>
                    <a:gd name="T12" fmla="*/ 2706 w 1728"/>
                    <a:gd name="T13" fmla="*/ 727 h 781"/>
                    <a:gd name="T14" fmla="*/ 2773 w 1728"/>
                    <a:gd name="T15" fmla="*/ 964 h 78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28" h="781">
                      <a:moveTo>
                        <a:pt x="0" y="781"/>
                      </a:moveTo>
                      <a:cubicBezTo>
                        <a:pt x="285" y="529"/>
                        <a:pt x="570" y="278"/>
                        <a:pt x="750" y="151"/>
                      </a:cubicBezTo>
                      <a:cubicBezTo>
                        <a:pt x="930" y="24"/>
                        <a:pt x="986" y="38"/>
                        <a:pt x="1080" y="19"/>
                      </a:cubicBezTo>
                      <a:cubicBezTo>
                        <a:pt x="1174" y="0"/>
                        <a:pt x="1246" y="11"/>
                        <a:pt x="1314" y="37"/>
                      </a:cubicBezTo>
                      <a:cubicBezTo>
                        <a:pt x="1382" y="63"/>
                        <a:pt x="1440" y="120"/>
                        <a:pt x="1488" y="175"/>
                      </a:cubicBezTo>
                      <a:cubicBezTo>
                        <a:pt x="1536" y="230"/>
                        <a:pt x="1569" y="298"/>
                        <a:pt x="1602" y="367"/>
                      </a:cubicBezTo>
                      <a:cubicBezTo>
                        <a:pt x="1635" y="436"/>
                        <a:pt x="1665" y="520"/>
                        <a:pt x="1686" y="589"/>
                      </a:cubicBezTo>
                      <a:cubicBezTo>
                        <a:pt x="1707" y="658"/>
                        <a:pt x="1717" y="719"/>
                        <a:pt x="1728" y="781"/>
                      </a:cubicBezTo>
                    </a:path>
                  </a:pathLst>
                </a:custGeom>
                <a:noFill/>
                <a:ln w="38100" cmpd="sng">
                  <a:solidFill>
                    <a:srgbClr val="00CC00"/>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endParaRPr>
                </a:p>
              </p:txBody>
            </p:sp>
            <p:sp>
              <p:nvSpPr>
                <p:cNvPr id="91158" name="Line 29"/>
                <p:cNvSpPr>
                  <a:spLocks noChangeShapeType="1"/>
                </p:cNvSpPr>
                <p:nvPr/>
              </p:nvSpPr>
              <p:spPr bwMode="auto">
                <a:xfrm>
                  <a:off x="2576" y="2611"/>
                  <a:ext cx="0" cy="948"/>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endParaRPr>
                </a:p>
              </p:txBody>
            </p:sp>
            <p:sp>
              <p:nvSpPr>
                <p:cNvPr id="91159" name="Text Box 30"/>
                <p:cNvSpPr txBox="1">
                  <a:spLocks noChangeArrowheads="1"/>
                </p:cNvSpPr>
                <p:nvPr/>
              </p:nvSpPr>
              <p:spPr bwMode="auto">
                <a:xfrm>
                  <a:off x="3500" y="2544"/>
                  <a:ext cx="10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dirty="0">
                      <a:solidFill>
                        <a:srgbClr val="000099"/>
                      </a:solidFill>
                      <a:ea typeface="黑体" panose="02010609060101010101" pitchFamily="2" charset="-122"/>
                    </a:rPr>
                    <a:t>无拥塞控制</a:t>
                  </a:r>
                </a:p>
              </p:txBody>
            </p:sp>
            <p:sp>
              <p:nvSpPr>
                <p:cNvPr id="91160" name="Line 31"/>
                <p:cNvSpPr>
                  <a:spLocks noChangeShapeType="1"/>
                </p:cNvSpPr>
                <p:nvPr/>
              </p:nvSpPr>
              <p:spPr bwMode="auto">
                <a:xfrm flipH="1">
                  <a:off x="3125" y="2759"/>
                  <a:ext cx="453" cy="148"/>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endParaRPr>
                </a:p>
              </p:txBody>
            </p:sp>
            <p:sp>
              <p:nvSpPr>
                <p:cNvPr id="91161" name="Line 32"/>
                <p:cNvSpPr>
                  <a:spLocks noChangeShapeType="1"/>
                </p:cNvSpPr>
                <p:nvPr/>
              </p:nvSpPr>
              <p:spPr bwMode="auto">
                <a:xfrm>
                  <a:off x="1619" y="2848"/>
                  <a:ext cx="0" cy="713"/>
                </a:xfrm>
                <a:prstGeom prst="line">
                  <a:avLst/>
                </a:prstGeom>
                <a:noFill/>
                <a:ln w="1905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endParaRPr>
                </a:p>
              </p:txBody>
            </p:sp>
            <p:sp>
              <p:nvSpPr>
                <p:cNvPr id="91162" name="Line 33"/>
                <p:cNvSpPr>
                  <a:spLocks noChangeShapeType="1"/>
                </p:cNvSpPr>
                <p:nvPr/>
              </p:nvSpPr>
              <p:spPr bwMode="auto">
                <a:xfrm>
                  <a:off x="2576" y="3559"/>
                  <a:ext cx="0" cy="237"/>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endParaRPr>
                </a:p>
              </p:txBody>
            </p:sp>
            <p:sp>
              <p:nvSpPr>
                <p:cNvPr id="91163" name="Line 34"/>
                <p:cNvSpPr>
                  <a:spLocks noChangeShapeType="1"/>
                </p:cNvSpPr>
                <p:nvPr/>
              </p:nvSpPr>
              <p:spPr bwMode="auto">
                <a:xfrm>
                  <a:off x="3424" y="3559"/>
                  <a:ext cx="0" cy="237"/>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endParaRPr>
                </a:p>
              </p:txBody>
            </p:sp>
            <p:sp>
              <p:nvSpPr>
                <p:cNvPr id="91164" name="Line 35"/>
                <p:cNvSpPr>
                  <a:spLocks noChangeShapeType="1"/>
                </p:cNvSpPr>
                <p:nvPr/>
              </p:nvSpPr>
              <p:spPr bwMode="auto">
                <a:xfrm>
                  <a:off x="1619" y="3559"/>
                  <a:ext cx="0" cy="237"/>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99"/>
                    </a:solidFill>
                  </a:endParaRPr>
                </a:p>
              </p:txBody>
            </p:sp>
          </p:grpSp>
          <p:sp>
            <p:nvSpPr>
              <p:cNvPr id="91155" name="Text Box 36"/>
              <p:cNvSpPr txBox="1">
                <a:spLocks noChangeArrowheads="1"/>
              </p:cNvSpPr>
              <p:nvPr/>
            </p:nvSpPr>
            <p:spPr bwMode="auto">
              <a:xfrm>
                <a:off x="2748" y="3589"/>
                <a:ext cx="408" cy="25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r>
                  <a:rPr lang="zh-CN" altLang="en-US" sz="2000">
                    <a:solidFill>
                      <a:srgbClr val="000099"/>
                    </a:solidFill>
                    <a:ea typeface="黑体" panose="02010609060101010101" pitchFamily="2" charset="-122"/>
                  </a:rPr>
                  <a:t>拥塞</a:t>
                </a:r>
              </a:p>
            </p:txBody>
          </p:sp>
          <p:sp>
            <p:nvSpPr>
              <p:cNvPr id="91156" name="Text Box 37"/>
              <p:cNvSpPr txBox="1">
                <a:spLocks noChangeArrowheads="1"/>
              </p:cNvSpPr>
              <p:nvPr/>
            </p:nvSpPr>
            <p:spPr bwMode="auto">
              <a:xfrm>
                <a:off x="1850" y="3619"/>
                <a:ext cx="408" cy="36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algn="l" eaLnBrk="1" hangingPunct="1">
                  <a:lnSpc>
                    <a:spcPct val="80000"/>
                  </a:lnSpc>
                </a:pPr>
                <a:r>
                  <a:rPr lang="zh-CN" altLang="en-US" sz="2000" dirty="0">
                    <a:solidFill>
                      <a:srgbClr val="000099"/>
                    </a:solidFill>
                    <a:ea typeface="黑体" panose="02010609060101010101" pitchFamily="2" charset="-122"/>
                  </a:rPr>
                  <a:t>轻度</a:t>
                </a:r>
              </a:p>
              <a:p>
                <a:pPr algn="l" eaLnBrk="1" hangingPunct="1">
                  <a:lnSpc>
                    <a:spcPct val="80000"/>
                  </a:lnSpc>
                </a:pPr>
                <a:r>
                  <a:rPr lang="zh-CN" altLang="en-US" sz="2000" dirty="0">
                    <a:solidFill>
                      <a:srgbClr val="000099"/>
                    </a:solidFill>
                    <a:ea typeface="黑体" panose="02010609060101010101" pitchFamily="2" charset="-122"/>
                  </a:rPr>
                  <a:t>拥塞</a:t>
                </a:r>
              </a:p>
            </p:txBody>
          </p: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title"/>
          </p:nvPr>
        </p:nvSpPr>
        <p:spPr/>
        <p:txBody>
          <a:bodyPr/>
          <a:lstStyle/>
          <a:p>
            <a:pPr algn="ctr"/>
            <a:r>
              <a:rPr lang="zh-CN" altLang="en-US" dirty="0"/>
              <a:t>两种不同的运输协议</a:t>
            </a:r>
          </a:p>
        </p:txBody>
      </p:sp>
      <p:sp>
        <p:nvSpPr>
          <p:cNvPr id="668675" name="Rectangle 3"/>
          <p:cNvSpPr>
            <a:spLocks noGrp="1" noChangeArrowheads="1"/>
          </p:cNvSpPr>
          <p:nvPr>
            <p:ph idx="1"/>
          </p:nvPr>
        </p:nvSpPr>
        <p:spPr/>
        <p:txBody>
          <a:bodyPr/>
          <a:lstStyle/>
          <a:p>
            <a:r>
              <a:rPr lang="zh-CN" altLang="zh-CN" smtClean="0"/>
              <a:t>根</a:t>
            </a:r>
            <a:r>
              <a:rPr lang="zh-CN" altLang="zh-CN"/>
              <a:t>据应用程序的不同需求，运输层需要有两种不同的运输协议，即</a:t>
            </a:r>
            <a:r>
              <a:rPr lang="zh-CN" altLang="zh-CN">
                <a:solidFill>
                  <a:srgbClr val="FF0000"/>
                </a:solidFill>
              </a:rPr>
              <a:t>面向连接的</a:t>
            </a:r>
            <a:r>
              <a:rPr lang="en-US" altLang="zh-CN">
                <a:solidFill>
                  <a:srgbClr val="FF0000"/>
                </a:solidFill>
              </a:rPr>
              <a:t> TCP </a:t>
            </a:r>
            <a:r>
              <a:rPr lang="zh-CN" altLang="zh-CN"/>
              <a:t>和</a:t>
            </a:r>
            <a:r>
              <a:rPr lang="zh-CN" altLang="zh-CN">
                <a:solidFill>
                  <a:srgbClr val="FF0000"/>
                </a:solidFill>
              </a:rPr>
              <a:t>无连接的</a:t>
            </a:r>
            <a:r>
              <a:rPr lang="en-US" altLang="zh-CN">
                <a:solidFill>
                  <a:srgbClr val="FF0000"/>
                </a:solidFill>
              </a:rPr>
              <a:t> UDP </a:t>
            </a:r>
            <a:r>
              <a:rPr lang="zh-CN" altLang="en-US">
                <a:solidFill>
                  <a:srgbClr val="FF0000"/>
                </a:solidFill>
              </a:rPr>
              <a:t>。</a:t>
            </a:r>
            <a:endParaRPr lang="en-US" altLang="zh-CN">
              <a:solidFill>
                <a:srgbClr val="FF0000"/>
              </a:solidFill>
            </a:endParaRPr>
          </a:p>
          <a:p>
            <a:r>
              <a:rPr lang="zh-CN" altLang="en-US" smtClean="0"/>
              <a:t>当</a:t>
            </a:r>
            <a:r>
              <a:rPr lang="zh-CN" altLang="en-US" dirty="0"/>
              <a:t>运输层采用面向连接的 </a:t>
            </a:r>
            <a:r>
              <a:rPr lang="en-US" altLang="zh-CN" dirty="0">
                <a:solidFill>
                  <a:srgbClr val="FF0000"/>
                </a:solidFill>
              </a:rPr>
              <a:t>TCP</a:t>
            </a:r>
            <a:r>
              <a:rPr lang="en-US" altLang="zh-CN" dirty="0"/>
              <a:t> </a:t>
            </a:r>
            <a:r>
              <a:rPr lang="zh-CN" altLang="en-US" dirty="0"/>
              <a:t>协议时，尽管下面的网络是不可靠的（只提供尽最大努力服务），但这种逻辑通信信道就相当于一条</a:t>
            </a:r>
            <a:r>
              <a:rPr lang="zh-CN" altLang="en-US" dirty="0">
                <a:solidFill>
                  <a:srgbClr val="FF0000"/>
                </a:solidFill>
              </a:rPr>
              <a:t>全双工的可靠信道。</a:t>
            </a:r>
          </a:p>
          <a:p>
            <a:r>
              <a:rPr lang="zh-CN" altLang="en-US" dirty="0"/>
              <a:t>当运输层采用无连接的 </a:t>
            </a:r>
            <a:r>
              <a:rPr lang="en-US" altLang="zh-CN" dirty="0">
                <a:solidFill>
                  <a:srgbClr val="FF0000"/>
                </a:solidFill>
              </a:rPr>
              <a:t>UDP</a:t>
            </a:r>
            <a:r>
              <a:rPr lang="en-US" altLang="zh-CN" b="1" dirty="0"/>
              <a:t> </a:t>
            </a:r>
            <a:r>
              <a:rPr lang="zh-CN" altLang="en-US" dirty="0"/>
              <a:t>协议时，这种逻辑通信信道是一条</a:t>
            </a:r>
            <a:r>
              <a:rPr lang="zh-CN" altLang="en-US" dirty="0">
                <a:solidFill>
                  <a:srgbClr val="FF0000"/>
                </a:solidFill>
              </a:rPr>
              <a:t>不可靠信道。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p:txBody>
          <a:bodyPr/>
          <a:lstStyle/>
          <a:p>
            <a:pPr algn="ctr"/>
            <a:r>
              <a:rPr lang="zh-CN" altLang="en-US"/>
              <a:t>开环控制和闭环控制 </a:t>
            </a:r>
          </a:p>
        </p:txBody>
      </p:sp>
      <p:sp>
        <p:nvSpPr>
          <p:cNvPr id="772099"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dirty="0">
                <a:solidFill>
                  <a:srgbClr val="FF0000"/>
                </a:solidFill>
              </a:rPr>
              <a:t>开环控制</a:t>
            </a:r>
            <a:r>
              <a:rPr lang="zh-CN" altLang="en-US" dirty="0"/>
              <a:t>方法就是在设计网络时事先将有关发生拥塞的因素考虑周到，力求网络在工作时不产生拥塞。 </a:t>
            </a:r>
          </a:p>
          <a:p>
            <a:r>
              <a:rPr lang="zh-CN" altLang="en-US" dirty="0" smtClean="0">
                <a:solidFill>
                  <a:srgbClr val="FF0000"/>
                </a:solidFill>
              </a:rPr>
              <a:t>闭环控制方法</a:t>
            </a:r>
            <a:r>
              <a:rPr lang="zh-CN" altLang="en-US" dirty="0" smtClean="0"/>
              <a:t>是</a:t>
            </a:r>
            <a:r>
              <a:rPr lang="zh-CN" altLang="en-US" dirty="0"/>
              <a:t>基于反馈环路的概念。属于闭环控制的有以下几种措施： </a:t>
            </a:r>
          </a:p>
          <a:p>
            <a:pPr lvl="1"/>
            <a:r>
              <a:rPr lang="en-US" altLang="zh-CN" dirty="0" smtClean="0"/>
              <a:t>(1) </a:t>
            </a:r>
            <a:r>
              <a:rPr lang="zh-CN" altLang="en-US" dirty="0" smtClean="0"/>
              <a:t>监测</a:t>
            </a:r>
            <a:r>
              <a:rPr lang="zh-CN" altLang="en-US" dirty="0"/>
              <a:t>网络系统以便检测到拥塞在何时、何处发生。</a:t>
            </a:r>
          </a:p>
          <a:p>
            <a:pPr lvl="1"/>
            <a:r>
              <a:rPr lang="en-US" altLang="zh-CN" dirty="0" smtClean="0"/>
              <a:t>(2) </a:t>
            </a:r>
            <a:r>
              <a:rPr lang="zh-CN" altLang="en-US" dirty="0" smtClean="0"/>
              <a:t>将</a:t>
            </a:r>
            <a:r>
              <a:rPr lang="zh-CN" altLang="en-US" dirty="0"/>
              <a:t>拥塞发生的信息传送到可采取行动的地方。</a:t>
            </a:r>
          </a:p>
          <a:p>
            <a:pPr lvl="1"/>
            <a:r>
              <a:rPr lang="en-US" altLang="zh-CN" dirty="0" smtClean="0"/>
              <a:t>(3) </a:t>
            </a:r>
            <a:r>
              <a:rPr lang="zh-CN" altLang="en-US" dirty="0" smtClean="0"/>
              <a:t>调整</a:t>
            </a:r>
            <a:r>
              <a:rPr lang="zh-CN" altLang="en-US" dirty="0"/>
              <a:t>网络系统的运行以解决出现的问题。</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zh-CN" dirty="0"/>
              <a:t>监测网络的</a:t>
            </a:r>
            <a:r>
              <a:rPr lang="zh-CN" altLang="zh-CN" dirty="0" smtClean="0"/>
              <a:t>拥塞</a:t>
            </a:r>
            <a:r>
              <a:rPr lang="zh-CN" altLang="en-US" dirty="0" smtClean="0"/>
              <a:t>的指标</a:t>
            </a:r>
            <a:endParaRPr lang="zh-CN" altLang="en-US" dirty="0"/>
          </a:p>
        </p:txBody>
      </p:sp>
      <p:sp>
        <p:nvSpPr>
          <p:cNvPr id="3" name="内容占位符 2"/>
          <p:cNvSpPr>
            <a:spLocks noGrp="1"/>
          </p:cNvSpPr>
          <p:nvPr>
            <p:ph idx="1"/>
          </p:nvPr>
        </p:nvSpPr>
        <p:spPr/>
        <p:txBody>
          <a:bodyPr/>
          <a:lstStyle/>
          <a:p>
            <a:r>
              <a:rPr lang="zh-CN" altLang="zh-CN" dirty="0" smtClean="0"/>
              <a:t>主要指标</a:t>
            </a:r>
            <a:r>
              <a:rPr lang="zh-CN" altLang="en-US" dirty="0" smtClean="0"/>
              <a:t>有：</a:t>
            </a:r>
            <a:endParaRPr lang="en-US" altLang="zh-CN" dirty="0" smtClean="0"/>
          </a:p>
          <a:p>
            <a:pPr lvl="1"/>
            <a:r>
              <a:rPr lang="zh-CN" altLang="zh-CN" dirty="0" smtClean="0"/>
              <a:t>由于</a:t>
            </a:r>
            <a:r>
              <a:rPr lang="zh-CN" altLang="zh-CN" dirty="0"/>
              <a:t>缺少缓存空间而被丢弃的分组的</a:t>
            </a:r>
            <a:r>
              <a:rPr lang="zh-CN" altLang="zh-CN" dirty="0" smtClean="0"/>
              <a:t>百分数</a:t>
            </a:r>
            <a:r>
              <a:rPr lang="zh-CN" altLang="en-US" dirty="0" smtClean="0"/>
              <a:t>；</a:t>
            </a:r>
            <a:endParaRPr lang="en-US" altLang="zh-CN" dirty="0" smtClean="0"/>
          </a:p>
          <a:p>
            <a:pPr lvl="1"/>
            <a:r>
              <a:rPr lang="zh-CN" altLang="zh-CN" dirty="0" smtClean="0"/>
              <a:t>平均队列长度</a:t>
            </a:r>
            <a:r>
              <a:rPr lang="zh-CN" altLang="en-US" dirty="0" smtClean="0"/>
              <a:t>；</a:t>
            </a:r>
            <a:endParaRPr lang="en-US" altLang="zh-CN" dirty="0" smtClean="0"/>
          </a:p>
          <a:p>
            <a:pPr lvl="1"/>
            <a:r>
              <a:rPr lang="zh-CN" altLang="zh-CN" dirty="0" smtClean="0"/>
              <a:t>超时</a:t>
            </a:r>
            <a:r>
              <a:rPr lang="zh-CN" altLang="zh-CN" dirty="0"/>
              <a:t>重传的分组</a:t>
            </a:r>
            <a:r>
              <a:rPr lang="zh-CN" altLang="zh-CN" dirty="0" smtClean="0"/>
              <a:t>数</a:t>
            </a:r>
            <a:r>
              <a:rPr lang="zh-CN" altLang="en-US" dirty="0" smtClean="0"/>
              <a:t>；</a:t>
            </a:r>
            <a:endParaRPr lang="en-US" altLang="zh-CN" dirty="0" smtClean="0"/>
          </a:p>
          <a:p>
            <a:pPr lvl="1"/>
            <a:r>
              <a:rPr lang="zh-CN" altLang="zh-CN" dirty="0" smtClean="0"/>
              <a:t>平均</a:t>
            </a:r>
            <a:r>
              <a:rPr lang="zh-CN" altLang="zh-CN" dirty="0"/>
              <a:t>分组</a:t>
            </a:r>
            <a:r>
              <a:rPr lang="zh-CN" altLang="zh-CN" dirty="0" smtClean="0"/>
              <a:t>时延</a:t>
            </a:r>
            <a:r>
              <a:rPr lang="zh-CN" altLang="en-US" dirty="0" smtClean="0"/>
              <a:t>；</a:t>
            </a:r>
            <a:endParaRPr lang="en-US" altLang="zh-CN" dirty="0" smtClean="0"/>
          </a:p>
          <a:p>
            <a:pPr lvl="1"/>
            <a:r>
              <a:rPr lang="zh-CN" altLang="zh-CN" dirty="0" smtClean="0"/>
              <a:t>分组</a:t>
            </a:r>
            <a:r>
              <a:rPr lang="zh-CN" altLang="zh-CN" dirty="0"/>
              <a:t>时延的标准差，等等</a:t>
            </a:r>
            <a:r>
              <a:rPr lang="zh-CN" altLang="zh-CN" dirty="0" smtClean="0"/>
              <a:t>。</a:t>
            </a:r>
            <a:endParaRPr lang="en-US" altLang="zh-CN" dirty="0" smtClean="0"/>
          </a:p>
          <a:p>
            <a:r>
              <a:rPr lang="zh-CN" altLang="zh-CN" dirty="0" smtClean="0"/>
              <a:t>上述</a:t>
            </a:r>
            <a:r>
              <a:rPr lang="zh-CN" altLang="zh-CN" dirty="0"/>
              <a:t>这些指标的上升都标志着拥塞的增长。</a:t>
            </a:r>
            <a:endParaRPr lang="zh-CN" alt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2"/>
          <p:cNvSpPr>
            <a:spLocks noGrp="1" noChangeArrowheads="1"/>
          </p:cNvSpPr>
          <p:nvPr>
            <p:ph type="title"/>
          </p:nvPr>
        </p:nvSpPr>
        <p:spPr/>
        <p:txBody>
          <a:bodyPr/>
          <a:lstStyle/>
          <a:p>
            <a:r>
              <a:rPr lang="en-US" altLang="zh-CN" dirty="0"/>
              <a:t>5.8.2  </a:t>
            </a:r>
            <a:r>
              <a:rPr lang="en-US" altLang="zh-CN" dirty="0" smtClean="0"/>
              <a:t>TCP </a:t>
            </a:r>
            <a:r>
              <a:rPr lang="zh-CN" altLang="zh-CN" dirty="0" smtClean="0"/>
              <a:t>的</a:t>
            </a:r>
            <a:r>
              <a:rPr lang="zh-CN" altLang="zh-CN" dirty="0"/>
              <a:t>拥塞控制方法</a:t>
            </a:r>
          </a:p>
        </p:txBody>
      </p:sp>
      <p:sp>
        <p:nvSpPr>
          <p:cNvPr id="94214" name="Rectangle 3"/>
          <p:cNvSpPr>
            <a:spLocks noGrp="1" noChangeArrowheads="1"/>
          </p:cNvSpPr>
          <p:nvPr>
            <p:ph type="body" idx="1"/>
          </p:nvPr>
        </p:nvSpPr>
        <p:spPr/>
        <p:txBody>
          <a:bodyPr/>
          <a:lstStyle/>
          <a:p>
            <a:r>
              <a:rPr lang="en-US" altLang="zh-CN" sz="2800" dirty="0" smtClean="0"/>
              <a:t>TCP </a:t>
            </a:r>
            <a:r>
              <a:rPr lang="zh-CN" altLang="en-US" sz="2800" dirty="0" smtClean="0"/>
              <a:t>采用</a:t>
            </a:r>
            <a:r>
              <a:rPr lang="zh-CN" altLang="en-US" sz="2800" dirty="0">
                <a:solidFill>
                  <a:srgbClr val="FF0000"/>
                </a:solidFill>
              </a:rPr>
              <a:t>基于窗口的</a:t>
            </a:r>
            <a:r>
              <a:rPr lang="zh-CN" altLang="en-US" sz="2800" dirty="0" smtClean="0">
                <a:solidFill>
                  <a:srgbClr val="FF0000"/>
                </a:solidFill>
              </a:rPr>
              <a:t>方法</a:t>
            </a:r>
            <a:r>
              <a:rPr lang="zh-CN" altLang="en-US" sz="2800" dirty="0" smtClean="0"/>
              <a:t>进行拥塞控制。该方法属于闭环控制方法。</a:t>
            </a:r>
          </a:p>
          <a:p>
            <a:pPr eaLnBrk="1" hangingPunct="1"/>
            <a:r>
              <a:rPr lang="en-US" altLang="zh-CN" sz="2800" dirty="0" smtClean="0"/>
              <a:t>TCP</a:t>
            </a:r>
            <a:r>
              <a:rPr lang="zh-CN" altLang="en-US" sz="2800" dirty="0" smtClean="0"/>
              <a:t>发送方维持一个</a:t>
            </a:r>
            <a:r>
              <a:rPr lang="zh-CN" altLang="en-US" sz="2800" dirty="0" smtClean="0">
                <a:solidFill>
                  <a:srgbClr val="FF0000"/>
                </a:solidFill>
              </a:rPr>
              <a:t>拥塞窗口 </a:t>
            </a:r>
            <a:r>
              <a:rPr lang="en-US" altLang="zh-CN" sz="2800" dirty="0" smtClean="0">
                <a:solidFill>
                  <a:srgbClr val="FF0000"/>
                </a:solidFill>
              </a:rPr>
              <a:t>CWND</a:t>
            </a:r>
            <a:r>
              <a:rPr lang="en-US" altLang="zh-CN" sz="2800" dirty="0" smtClean="0">
                <a:solidFill>
                  <a:srgbClr val="0000FF"/>
                </a:solidFill>
              </a:rPr>
              <a:t> </a:t>
            </a:r>
            <a:r>
              <a:rPr lang="en-US" altLang="zh-CN" sz="2800" dirty="0" smtClean="0"/>
              <a:t>(Congestion Window)</a:t>
            </a:r>
            <a:endParaRPr lang="zh-CN" altLang="en-US" sz="2800" dirty="0" smtClean="0"/>
          </a:p>
          <a:p>
            <a:pPr lvl="1"/>
            <a:r>
              <a:rPr lang="zh-CN" altLang="zh-CN" sz="2400" dirty="0" smtClean="0"/>
              <a:t>拥塞</a:t>
            </a:r>
            <a:r>
              <a:rPr lang="zh-CN" altLang="zh-CN" sz="2400" dirty="0"/>
              <a:t>窗口的大小取决于网络的拥塞程度，并且动态地在变化。</a:t>
            </a:r>
            <a:endParaRPr lang="zh-CN" altLang="en-US" sz="2400" dirty="0" smtClean="0"/>
          </a:p>
          <a:p>
            <a:pPr lvl="1" eaLnBrk="1" hangingPunct="1"/>
            <a:r>
              <a:rPr lang="zh-CN" altLang="en-US" sz="2400" dirty="0" smtClean="0"/>
              <a:t>发送端利用</a:t>
            </a:r>
            <a:r>
              <a:rPr lang="zh-CN" altLang="en-US" sz="2400" dirty="0" smtClean="0">
                <a:solidFill>
                  <a:srgbClr val="FF0000"/>
                </a:solidFill>
              </a:rPr>
              <a:t>拥塞窗口</a:t>
            </a:r>
            <a:r>
              <a:rPr lang="zh-CN" altLang="en-US" sz="2400" dirty="0" smtClean="0"/>
              <a:t>根据网络的拥塞情况调整发送的数据量。</a:t>
            </a:r>
            <a:endParaRPr lang="en-US" altLang="zh-CN" sz="2400" dirty="0" smtClean="0"/>
          </a:p>
          <a:p>
            <a:pPr lvl="1" eaLnBrk="1" hangingPunct="1"/>
            <a:r>
              <a:rPr lang="zh-CN" altLang="en-US" sz="2400" dirty="0" smtClean="0"/>
              <a:t>所以，发送窗口大小不仅取决于接收方公告的接收窗口，还取决于网络的拥塞状况，所以真正的发送窗口值为：</a:t>
            </a:r>
          </a:p>
        </p:txBody>
      </p:sp>
      <p:sp>
        <p:nvSpPr>
          <p:cNvPr id="94213" name="Rectangle 4"/>
          <p:cNvSpPr>
            <a:spLocks noChangeArrowheads="1"/>
          </p:cNvSpPr>
          <p:nvPr/>
        </p:nvSpPr>
        <p:spPr bwMode="auto">
          <a:xfrm>
            <a:off x="488504" y="5234036"/>
            <a:ext cx="9163050" cy="566309"/>
          </a:xfrm>
          <a:prstGeom prst="rect">
            <a:avLst/>
          </a:prstGeom>
          <a:solidFill>
            <a:srgbClr val="FFCC00"/>
          </a:solidFill>
          <a:ln>
            <a:solidFill>
              <a:schemeClr val="tx1"/>
            </a:solidFill>
          </a:ln>
        </p:spPr>
        <p:txBody>
          <a:bodyPr wrap="square" anchor="ctr">
            <a:spAutoFit/>
          </a:bodyPr>
          <a:lstStyle/>
          <a:p>
            <a:pPr algn="ctr">
              <a:lnSpc>
                <a:spcPct val="110000"/>
              </a:lnSpc>
            </a:pPr>
            <a:r>
              <a:rPr lang="zh-CN" altLang="en-US" sz="2800" b="1" dirty="0" smtClean="0">
                <a:solidFill>
                  <a:srgbClr val="000099"/>
                </a:solidFill>
                <a:latin typeface="+mn-lt"/>
                <a:ea typeface="黑体" panose="02010609060101010101" pitchFamily="2" charset="-122"/>
              </a:rPr>
              <a:t>真正的发送</a:t>
            </a:r>
            <a:r>
              <a:rPr lang="zh-CN" altLang="en-US" sz="2800" b="1" dirty="0">
                <a:solidFill>
                  <a:srgbClr val="000099"/>
                </a:solidFill>
                <a:latin typeface="+mn-lt"/>
                <a:ea typeface="黑体" panose="02010609060101010101" pitchFamily="2" charset="-122"/>
              </a:rPr>
              <a:t>窗口</a:t>
            </a:r>
            <a:r>
              <a:rPr lang="zh-CN" altLang="en-US" sz="2800" b="1" dirty="0" smtClean="0">
                <a:solidFill>
                  <a:srgbClr val="000099"/>
                </a:solidFill>
                <a:latin typeface="+mn-lt"/>
                <a:ea typeface="黑体" panose="02010609060101010101" pitchFamily="2" charset="-122"/>
              </a:rPr>
              <a:t>值 </a:t>
            </a:r>
            <a:r>
              <a:rPr lang="en-US" altLang="zh-CN" sz="2800" b="1" dirty="0" smtClean="0">
                <a:solidFill>
                  <a:srgbClr val="000099"/>
                </a:solidFill>
                <a:latin typeface="+mn-lt"/>
                <a:ea typeface="黑体" panose="02010609060101010101" pitchFamily="2" charset="-122"/>
              </a:rPr>
              <a:t>=</a:t>
            </a:r>
            <a:r>
              <a:rPr lang="zh-CN" altLang="en-US" sz="2800" b="1" dirty="0" smtClean="0">
                <a:solidFill>
                  <a:srgbClr val="000099"/>
                </a:solidFill>
                <a:latin typeface="+mn-lt"/>
                <a:ea typeface="黑体" panose="02010609060101010101" pitchFamily="2" charset="-122"/>
              </a:rPr>
              <a:t> </a:t>
            </a:r>
            <a:r>
              <a:rPr lang="en-US" altLang="zh-CN" sz="2800" b="1" dirty="0" smtClean="0">
                <a:solidFill>
                  <a:srgbClr val="000099"/>
                </a:solidFill>
                <a:latin typeface="+mn-lt"/>
                <a:ea typeface="黑体" panose="02010609060101010101" pitchFamily="2" charset="-122"/>
              </a:rPr>
              <a:t>min</a:t>
            </a:r>
            <a:r>
              <a:rPr lang="en-US" altLang="zh-CN" sz="2800" b="1" dirty="0">
                <a:solidFill>
                  <a:srgbClr val="000099"/>
                </a:solidFill>
                <a:latin typeface="+mn-lt"/>
                <a:ea typeface="黑体" panose="02010609060101010101" pitchFamily="2" charset="-122"/>
              </a:rPr>
              <a:t>(</a:t>
            </a:r>
            <a:r>
              <a:rPr lang="zh-CN" altLang="en-US" sz="2800" b="1" dirty="0">
                <a:solidFill>
                  <a:srgbClr val="000099"/>
                </a:solidFill>
                <a:latin typeface="+mn-lt"/>
                <a:ea typeface="黑体" panose="02010609060101010101" pitchFamily="2" charset="-122"/>
              </a:rPr>
              <a:t>公告窗口值，拥塞窗口值</a:t>
            </a:r>
            <a:r>
              <a:rPr lang="en-US" altLang="zh-CN" sz="2800" b="1" dirty="0">
                <a:solidFill>
                  <a:srgbClr val="000099"/>
                </a:solidFill>
                <a:latin typeface="+mn-lt"/>
                <a:ea typeface="黑体" panose="02010609060101010101" pitchFamily="2" charset="-122"/>
              </a:rPr>
              <a:t>)</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2"/>
          <p:cNvSpPr>
            <a:spLocks noGrp="1" noChangeArrowheads="1"/>
          </p:cNvSpPr>
          <p:nvPr>
            <p:ph type="title"/>
          </p:nvPr>
        </p:nvSpPr>
        <p:spPr/>
        <p:txBody>
          <a:bodyPr/>
          <a:lstStyle/>
          <a:p>
            <a:pPr algn="ctr"/>
            <a:r>
              <a:rPr lang="zh-CN" altLang="zh-CN" dirty="0"/>
              <a:t>控制拥塞窗</a:t>
            </a:r>
            <a:r>
              <a:rPr lang="zh-CN" altLang="zh-CN"/>
              <a:t>口</a:t>
            </a:r>
            <a:r>
              <a:rPr lang="zh-CN" altLang="zh-CN" smtClean="0"/>
              <a:t>的</a:t>
            </a:r>
            <a:r>
              <a:rPr lang="zh-CN" altLang="en-US" smtClean="0"/>
              <a:t>基本</a:t>
            </a:r>
            <a:r>
              <a:rPr lang="zh-CN" altLang="zh-CN" smtClean="0"/>
              <a:t>原</a:t>
            </a:r>
            <a:r>
              <a:rPr lang="zh-CN" altLang="zh-CN" dirty="0"/>
              <a:t>则</a:t>
            </a:r>
            <a:endParaRPr lang="zh-CN" altLang="en-US" dirty="0" smtClean="0"/>
          </a:p>
        </p:txBody>
      </p:sp>
      <p:sp>
        <p:nvSpPr>
          <p:cNvPr id="96261" name="Rectangle 3"/>
          <p:cNvSpPr>
            <a:spLocks noGrp="1" noChangeArrowheads="1"/>
          </p:cNvSpPr>
          <p:nvPr>
            <p:ph type="body" idx="1"/>
          </p:nvPr>
        </p:nvSpPr>
        <p:spPr/>
        <p:txBody>
          <a:bodyPr/>
          <a:lstStyle/>
          <a:p>
            <a:r>
              <a:rPr lang="zh-CN" altLang="zh-CN" smtClean="0">
                <a:solidFill>
                  <a:srgbClr val="FF0000"/>
                </a:solidFill>
              </a:rPr>
              <a:t>网</a:t>
            </a:r>
            <a:r>
              <a:rPr lang="zh-CN" altLang="zh-CN" dirty="0">
                <a:solidFill>
                  <a:srgbClr val="FF0000"/>
                </a:solidFill>
              </a:rPr>
              <a:t>络没有出现拥塞，拥塞窗口就可以再增大一些</a:t>
            </a:r>
            <a:r>
              <a:rPr lang="zh-CN" altLang="zh-CN" dirty="0"/>
              <a:t>，以便把更多的分组发送出去，这样就可以提高网络的利用率</a:t>
            </a:r>
            <a:r>
              <a:rPr lang="zh-CN" altLang="zh-CN" dirty="0" smtClean="0"/>
              <a:t>。</a:t>
            </a:r>
            <a:endParaRPr lang="en-US" altLang="zh-CN" dirty="0" smtClean="0"/>
          </a:p>
          <a:p>
            <a:r>
              <a:rPr lang="zh-CN" altLang="zh-CN" smtClean="0">
                <a:solidFill>
                  <a:srgbClr val="FF0000"/>
                </a:solidFill>
              </a:rPr>
              <a:t>网</a:t>
            </a:r>
            <a:r>
              <a:rPr lang="zh-CN" altLang="zh-CN" dirty="0">
                <a:solidFill>
                  <a:srgbClr val="FF0000"/>
                </a:solidFill>
              </a:rPr>
              <a:t>络出现拥塞或有可能出现拥塞</a:t>
            </a:r>
            <a:r>
              <a:rPr lang="zh-CN" altLang="zh-CN" dirty="0"/>
              <a:t>，</a:t>
            </a:r>
            <a:r>
              <a:rPr lang="zh-CN" altLang="zh-CN" dirty="0">
                <a:solidFill>
                  <a:srgbClr val="FF0000"/>
                </a:solidFill>
              </a:rPr>
              <a:t>就必须把拥塞窗口减小一些</a:t>
            </a:r>
            <a:r>
              <a:rPr lang="zh-CN" altLang="zh-CN" dirty="0"/>
              <a:t>，以减少注入到网络中的分组数，以便缓解网络出现的拥塞。</a:t>
            </a:r>
            <a:endParaRPr lang="zh-CN" altLang="en-US"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2"/>
          <p:cNvSpPr>
            <a:spLocks noGrp="1" noChangeArrowheads="1"/>
          </p:cNvSpPr>
          <p:nvPr>
            <p:ph type="title"/>
          </p:nvPr>
        </p:nvSpPr>
        <p:spPr/>
        <p:txBody>
          <a:bodyPr/>
          <a:lstStyle/>
          <a:p>
            <a:pPr algn="ctr" eaLnBrk="1" hangingPunct="1"/>
            <a:r>
              <a:rPr lang="zh-CN" altLang="en-US" smtClean="0"/>
              <a:t>如何判断拥塞？</a:t>
            </a:r>
            <a:endParaRPr lang="zh-CN" altLang="en-US" dirty="0" smtClean="0"/>
          </a:p>
        </p:txBody>
      </p:sp>
      <p:sp>
        <p:nvSpPr>
          <p:cNvPr id="96261" name="Rectangle 3"/>
          <p:cNvSpPr>
            <a:spLocks noGrp="1" noChangeArrowheads="1"/>
          </p:cNvSpPr>
          <p:nvPr>
            <p:ph type="body" idx="1"/>
          </p:nvPr>
        </p:nvSpPr>
        <p:spPr/>
        <p:txBody>
          <a:bodyPr/>
          <a:lstStyle/>
          <a:p>
            <a:r>
              <a:rPr lang="zh-CN" altLang="en-US" dirty="0" smtClean="0">
                <a:solidFill>
                  <a:srgbClr val="FF0000"/>
                </a:solidFill>
              </a:rPr>
              <a:t>重传定时器超时</a:t>
            </a:r>
            <a:endParaRPr lang="en-US" altLang="zh-CN" dirty="0" smtClean="0">
              <a:solidFill>
                <a:srgbClr val="FF0000"/>
              </a:solidFill>
            </a:endParaRPr>
          </a:p>
          <a:p>
            <a:pPr lvl="1"/>
            <a:r>
              <a:rPr lang="zh-CN" altLang="zh-CN" dirty="0"/>
              <a:t>现在通信线路的传输质量一般都很好，因传输出差错而丢弃分组的概率是很小的（远</a:t>
            </a:r>
            <a:r>
              <a:rPr lang="zh-CN" altLang="zh-CN" dirty="0" smtClean="0"/>
              <a:t>小于</a:t>
            </a:r>
            <a:r>
              <a:rPr lang="en-US" altLang="zh-CN" dirty="0" smtClean="0"/>
              <a:t> 1 </a:t>
            </a:r>
            <a:r>
              <a:rPr lang="en-US" altLang="zh-CN" dirty="0"/>
              <a:t>%</a:t>
            </a:r>
            <a:r>
              <a:rPr lang="zh-CN" altLang="zh-CN" dirty="0"/>
              <a:t>）</a:t>
            </a:r>
            <a:r>
              <a:rPr lang="zh-CN" altLang="zh-CN" dirty="0" smtClean="0"/>
              <a:t>。</a:t>
            </a:r>
            <a:r>
              <a:rPr lang="zh-CN" altLang="zh-CN" dirty="0"/>
              <a:t>只要出现了超时，就可以猜想</a:t>
            </a:r>
            <a:r>
              <a:rPr lang="zh-CN" altLang="zh-CN">
                <a:solidFill>
                  <a:srgbClr val="0070C0"/>
                </a:solidFill>
              </a:rPr>
              <a:t>网</a:t>
            </a:r>
            <a:r>
              <a:rPr lang="zh-CN" altLang="zh-CN" smtClean="0">
                <a:solidFill>
                  <a:srgbClr val="0070C0"/>
                </a:solidFill>
              </a:rPr>
              <a:t>络出</a:t>
            </a:r>
            <a:r>
              <a:rPr lang="zh-CN" altLang="zh-CN" dirty="0">
                <a:solidFill>
                  <a:srgbClr val="0070C0"/>
                </a:solidFill>
              </a:rPr>
              <a:t>现了拥塞</a:t>
            </a:r>
            <a:r>
              <a:rPr lang="zh-CN" altLang="zh-CN" dirty="0"/>
              <a:t>。</a:t>
            </a:r>
            <a:endParaRPr lang="en-US" altLang="zh-CN" dirty="0" smtClean="0"/>
          </a:p>
          <a:p>
            <a:r>
              <a:rPr lang="zh-CN" altLang="en-US" dirty="0" smtClean="0">
                <a:solidFill>
                  <a:srgbClr val="FF0000"/>
                </a:solidFill>
              </a:rPr>
              <a:t>收到三个相同（重复）的 </a:t>
            </a:r>
            <a:r>
              <a:rPr lang="en-US" altLang="zh-CN" dirty="0" smtClean="0">
                <a:solidFill>
                  <a:srgbClr val="FF0000"/>
                </a:solidFill>
              </a:rPr>
              <a:t>ACK</a:t>
            </a:r>
          </a:p>
          <a:p>
            <a:pPr lvl="1"/>
            <a:r>
              <a:rPr lang="zh-CN" altLang="zh-CN" dirty="0"/>
              <a:t>个别报文段会在网络中丢失</a:t>
            </a:r>
            <a:r>
              <a:rPr lang="zh-CN" altLang="zh-CN" dirty="0" smtClean="0"/>
              <a:t>，</a:t>
            </a:r>
            <a:r>
              <a:rPr lang="zh-CN" altLang="en-US" dirty="0" smtClean="0"/>
              <a:t>预示</a:t>
            </a:r>
            <a:r>
              <a:rPr lang="zh-CN" altLang="en-US" dirty="0" smtClean="0">
                <a:solidFill>
                  <a:srgbClr val="0070C0"/>
                </a:solidFill>
              </a:rPr>
              <a:t>可能会出现拥塞</a:t>
            </a:r>
            <a:r>
              <a:rPr lang="zh-CN" altLang="en-US" dirty="0" smtClean="0"/>
              <a:t>（</a:t>
            </a:r>
            <a:r>
              <a:rPr lang="zh-CN" altLang="zh-CN" dirty="0" smtClean="0"/>
              <a:t>实际未</a:t>
            </a:r>
            <a:r>
              <a:rPr lang="zh-CN" altLang="zh-CN" dirty="0"/>
              <a:t>发生</a:t>
            </a:r>
            <a:r>
              <a:rPr lang="zh-CN" altLang="zh-CN" dirty="0" smtClean="0"/>
              <a:t>拥塞</a:t>
            </a:r>
            <a:r>
              <a:rPr lang="zh-CN" altLang="en-US" dirty="0" smtClean="0"/>
              <a:t>），因此可以尽快采取控制措施，避免拥塞。</a:t>
            </a:r>
            <a:endParaRPr lang="en-US" altLang="zh-CN" dirty="0" smtClean="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2"/>
          <p:cNvSpPr>
            <a:spLocks noGrp="1" noChangeArrowheads="1"/>
          </p:cNvSpPr>
          <p:nvPr>
            <p:ph type="title"/>
          </p:nvPr>
        </p:nvSpPr>
        <p:spPr/>
        <p:txBody>
          <a:bodyPr/>
          <a:lstStyle/>
          <a:p>
            <a:pPr algn="ctr" eaLnBrk="1" hangingPunct="1"/>
            <a:r>
              <a:rPr lang="en-US" altLang="zh-CN" dirty="0" smtClean="0"/>
              <a:t>TCP</a:t>
            </a:r>
            <a:r>
              <a:rPr lang="zh-CN" altLang="en-US" dirty="0" smtClean="0"/>
              <a:t>拥塞控制算法</a:t>
            </a:r>
          </a:p>
        </p:txBody>
      </p:sp>
      <p:sp>
        <p:nvSpPr>
          <p:cNvPr id="96261" name="Rectangle 3"/>
          <p:cNvSpPr>
            <a:spLocks noGrp="1" noChangeArrowheads="1"/>
          </p:cNvSpPr>
          <p:nvPr>
            <p:ph type="body" idx="1"/>
          </p:nvPr>
        </p:nvSpPr>
        <p:spPr/>
        <p:txBody>
          <a:bodyPr/>
          <a:lstStyle/>
          <a:p>
            <a:r>
              <a:rPr lang="zh-CN" altLang="zh-CN" dirty="0"/>
              <a:t>四</a:t>
            </a:r>
            <a:r>
              <a:rPr lang="zh-CN" altLang="zh-CN" dirty="0" smtClean="0"/>
              <a:t>种</a:t>
            </a:r>
            <a:r>
              <a:rPr lang="zh-CN" altLang="en-US" dirty="0" smtClean="0"/>
              <a:t>（</a:t>
            </a:r>
            <a:r>
              <a:rPr lang="en-US" altLang="zh-CN" dirty="0"/>
              <a:t> RFC 5681</a:t>
            </a:r>
            <a:r>
              <a:rPr lang="zh-CN" altLang="zh-CN" dirty="0"/>
              <a:t>） </a:t>
            </a:r>
            <a:r>
              <a:rPr lang="zh-CN" altLang="en-US" dirty="0" smtClean="0"/>
              <a:t>：</a:t>
            </a:r>
            <a:endParaRPr lang="en-US" altLang="zh-CN" dirty="0" smtClean="0"/>
          </a:p>
          <a:p>
            <a:pPr lvl="1"/>
            <a:r>
              <a:rPr lang="zh-CN" altLang="zh-CN" dirty="0" smtClean="0"/>
              <a:t>慢开始</a:t>
            </a:r>
            <a:r>
              <a:rPr lang="en-US" altLang="zh-CN" dirty="0" smtClean="0"/>
              <a:t> (</a:t>
            </a:r>
            <a:r>
              <a:rPr lang="en-US" altLang="zh-CN" dirty="0"/>
              <a:t>slow-start</a:t>
            </a:r>
            <a:r>
              <a:rPr lang="en-US" altLang="zh-CN" dirty="0" smtClean="0"/>
              <a:t>)</a:t>
            </a:r>
          </a:p>
          <a:p>
            <a:pPr lvl="1"/>
            <a:r>
              <a:rPr lang="zh-CN" altLang="zh-CN" dirty="0" smtClean="0"/>
              <a:t>拥塞避免</a:t>
            </a:r>
            <a:r>
              <a:rPr lang="en-US" altLang="zh-CN" dirty="0" smtClean="0"/>
              <a:t> (</a:t>
            </a:r>
            <a:r>
              <a:rPr lang="en-US" altLang="zh-CN" dirty="0"/>
              <a:t>congestion avoidance</a:t>
            </a:r>
            <a:r>
              <a:rPr lang="en-US" altLang="zh-CN" dirty="0" smtClean="0"/>
              <a:t>)</a:t>
            </a:r>
          </a:p>
          <a:p>
            <a:pPr lvl="1"/>
            <a:r>
              <a:rPr lang="zh-CN" altLang="zh-CN" dirty="0" smtClean="0"/>
              <a:t>快重传</a:t>
            </a:r>
            <a:r>
              <a:rPr lang="en-US" altLang="zh-CN" dirty="0" smtClean="0"/>
              <a:t> (</a:t>
            </a:r>
            <a:r>
              <a:rPr lang="en-US" altLang="zh-CN" dirty="0"/>
              <a:t>fast retransmit</a:t>
            </a:r>
            <a:r>
              <a:rPr lang="en-US" altLang="zh-CN" dirty="0" smtClean="0"/>
              <a:t>)</a:t>
            </a:r>
          </a:p>
          <a:p>
            <a:pPr lvl="1"/>
            <a:r>
              <a:rPr lang="zh-CN" altLang="zh-CN" dirty="0" smtClean="0"/>
              <a:t>快恢复</a:t>
            </a:r>
            <a:r>
              <a:rPr lang="en-US" altLang="zh-CN" dirty="0" smtClean="0"/>
              <a:t> (</a:t>
            </a:r>
            <a:r>
              <a:rPr lang="en-US" altLang="zh-CN" dirty="0"/>
              <a:t>fast recovery)</a:t>
            </a:r>
            <a:endParaRPr lang="zh-CN" altLang="en-US" dirty="0" smtClean="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p:cNvSpPr>
            <a:spLocks noGrp="1" noChangeArrowheads="1"/>
          </p:cNvSpPr>
          <p:nvPr>
            <p:ph type="title"/>
          </p:nvPr>
        </p:nvSpPr>
        <p:spPr/>
        <p:txBody>
          <a:bodyPr/>
          <a:lstStyle/>
          <a:p>
            <a:pPr algn="ctr" eaLnBrk="1" hangingPunct="1"/>
            <a:r>
              <a:rPr lang="zh-CN" altLang="en-US" dirty="0" smtClean="0"/>
              <a:t>慢开始 </a:t>
            </a:r>
            <a:r>
              <a:rPr lang="en-US" altLang="zh-CN" dirty="0" smtClean="0"/>
              <a:t>(Slow start)</a:t>
            </a:r>
          </a:p>
        </p:txBody>
      </p:sp>
      <p:sp>
        <p:nvSpPr>
          <p:cNvPr id="99333" name="Rectangle 3"/>
          <p:cNvSpPr>
            <a:spLocks noGrp="1" noChangeArrowheads="1"/>
          </p:cNvSpPr>
          <p:nvPr>
            <p:ph type="body" idx="1"/>
          </p:nvPr>
        </p:nvSpPr>
        <p:spPr/>
        <p:txBody>
          <a:bodyPr/>
          <a:lstStyle/>
          <a:p>
            <a:r>
              <a:rPr lang="zh-CN" altLang="zh-CN" smtClean="0">
                <a:solidFill>
                  <a:srgbClr val="FF0000"/>
                </a:solidFill>
              </a:rPr>
              <a:t>算</a:t>
            </a:r>
            <a:r>
              <a:rPr lang="zh-CN" altLang="zh-CN" dirty="0">
                <a:solidFill>
                  <a:srgbClr val="FF0000"/>
                </a:solidFill>
              </a:rPr>
              <a:t>法的</a:t>
            </a:r>
            <a:r>
              <a:rPr lang="zh-CN" altLang="zh-CN" dirty="0" smtClean="0">
                <a:solidFill>
                  <a:srgbClr val="FF0000"/>
                </a:solidFill>
              </a:rPr>
              <a:t>思路</a:t>
            </a:r>
            <a:r>
              <a:rPr lang="zh-CN" altLang="en-US" dirty="0" smtClean="0">
                <a:solidFill>
                  <a:srgbClr val="FF0000"/>
                </a:solidFill>
              </a:rPr>
              <a:t>：</a:t>
            </a:r>
            <a:r>
              <a:rPr lang="zh-CN" altLang="zh-CN" dirty="0">
                <a:solidFill>
                  <a:srgbClr val="FF0000"/>
                </a:solidFill>
              </a:rPr>
              <a:t>由小到大逐渐增大拥塞窗口数值</a:t>
            </a:r>
            <a:r>
              <a:rPr lang="zh-CN" altLang="en-US" dirty="0">
                <a:solidFill>
                  <a:srgbClr val="FF0000"/>
                </a:solidFill>
              </a:rPr>
              <a:t>。</a:t>
            </a:r>
            <a:endParaRPr lang="en-US" altLang="zh-CN" dirty="0">
              <a:solidFill>
                <a:srgbClr val="FF0000"/>
              </a:solidFill>
            </a:endParaRPr>
          </a:p>
          <a:p>
            <a:r>
              <a:rPr lang="zh-CN" altLang="zh-CN" dirty="0">
                <a:solidFill>
                  <a:srgbClr val="0000FF"/>
                </a:solidFill>
              </a:rPr>
              <a:t>初始拥塞</a:t>
            </a:r>
            <a:r>
              <a:rPr lang="zh-CN" altLang="zh-CN" dirty="0" smtClean="0">
                <a:solidFill>
                  <a:srgbClr val="0000FF"/>
                </a:solidFill>
              </a:rPr>
              <a:t>窗口</a:t>
            </a:r>
            <a:r>
              <a:rPr lang="en-US" altLang="zh-CN" dirty="0" smtClean="0">
                <a:solidFill>
                  <a:srgbClr val="0000FF"/>
                </a:solidFill>
              </a:rPr>
              <a:t> </a:t>
            </a:r>
            <a:r>
              <a:rPr lang="en-US" altLang="zh-CN" dirty="0" err="1" smtClean="0">
                <a:solidFill>
                  <a:srgbClr val="0000FF"/>
                </a:solidFill>
              </a:rPr>
              <a:t>cwnd</a:t>
            </a:r>
            <a:r>
              <a:rPr lang="en-US" altLang="zh-CN" dirty="0" smtClean="0">
                <a:solidFill>
                  <a:srgbClr val="0000FF"/>
                </a:solidFill>
              </a:rPr>
              <a:t> </a:t>
            </a:r>
            <a:r>
              <a:rPr lang="zh-CN" altLang="en-US" dirty="0" smtClean="0">
                <a:solidFill>
                  <a:srgbClr val="0000FF"/>
                </a:solidFill>
              </a:rPr>
              <a:t>设置：</a:t>
            </a:r>
            <a:endParaRPr lang="en-US" altLang="zh-CN" dirty="0" smtClean="0">
              <a:solidFill>
                <a:srgbClr val="0000FF"/>
              </a:solidFill>
            </a:endParaRPr>
          </a:p>
          <a:p>
            <a:pPr lvl="1"/>
            <a:r>
              <a:rPr lang="zh-CN" altLang="zh-CN" sz="3200" smtClean="0"/>
              <a:t>不</a:t>
            </a:r>
            <a:r>
              <a:rPr lang="zh-CN" altLang="zh-CN" sz="3200" dirty="0"/>
              <a:t>超过</a:t>
            </a:r>
            <a:r>
              <a:rPr lang="en-US" altLang="zh-CN" sz="3200" dirty="0"/>
              <a:t>2</a:t>
            </a:r>
            <a:r>
              <a:rPr lang="zh-CN" altLang="zh-CN" sz="3200" dirty="0"/>
              <a:t>至</a:t>
            </a:r>
            <a:r>
              <a:rPr lang="en-US" altLang="zh-CN" sz="3200"/>
              <a:t>4</a:t>
            </a:r>
            <a:r>
              <a:rPr lang="zh-CN" altLang="zh-CN" sz="3200"/>
              <a:t>个发送方的最大报文</a:t>
            </a:r>
            <a:r>
              <a:rPr lang="zh-CN" altLang="zh-CN" sz="3200" smtClean="0"/>
              <a:t>段</a:t>
            </a:r>
            <a:r>
              <a:rPr lang="en-US" altLang="zh-CN" sz="3200" smtClean="0"/>
              <a:t>SMSS</a:t>
            </a:r>
            <a:r>
              <a:rPr lang="zh-CN" altLang="zh-CN" sz="3200" smtClean="0"/>
              <a:t>的</a:t>
            </a:r>
            <a:r>
              <a:rPr lang="zh-CN" altLang="zh-CN" sz="3200" dirty="0"/>
              <a:t>数值</a:t>
            </a:r>
            <a:r>
              <a:rPr lang="zh-CN" altLang="zh-CN" sz="3200" dirty="0" smtClean="0"/>
              <a:t>。</a:t>
            </a:r>
            <a:endParaRPr lang="en-US" altLang="zh-CN" sz="3200" dirty="0" smtClean="0"/>
          </a:p>
          <a:p>
            <a:r>
              <a:rPr lang="zh-CN" altLang="en-US">
                <a:solidFill>
                  <a:srgbClr val="0000FF"/>
                </a:solidFill>
              </a:rPr>
              <a:t>拥塞窗口 </a:t>
            </a:r>
            <a:r>
              <a:rPr lang="en-US" altLang="zh-CN">
                <a:solidFill>
                  <a:srgbClr val="0000FF"/>
                </a:solidFill>
              </a:rPr>
              <a:t>cwnd  </a:t>
            </a:r>
            <a:r>
              <a:rPr lang="zh-CN" altLang="en-US">
                <a:solidFill>
                  <a:srgbClr val="0000FF"/>
                </a:solidFill>
              </a:rPr>
              <a:t>控制方法：</a:t>
            </a:r>
            <a:r>
              <a:rPr lang="zh-CN" altLang="en-US"/>
              <a:t>在每收到一个对新的报文段的确认后，可以把拥塞窗口增</a:t>
            </a:r>
            <a:r>
              <a:rPr lang="zh-CN" altLang="en-US" smtClean="0"/>
              <a:t>加。</a:t>
            </a:r>
            <a:endParaRPr lang="zh-CN" alt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438971" y="2735263"/>
            <a:ext cx="5969000" cy="1104900"/>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 name="Rectangle 3"/>
          <p:cNvSpPr>
            <a:spLocks noChangeArrowheads="1"/>
          </p:cNvSpPr>
          <p:nvPr/>
        </p:nvSpPr>
        <p:spPr bwMode="auto">
          <a:xfrm>
            <a:off x="3448496" y="3933825"/>
            <a:ext cx="5969000" cy="1714500"/>
          </a:xfrm>
          <a:prstGeom prst="rect">
            <a:avLst/>
          </a:prstGeom>
          <a:solidFill>
            <a:srgbClr val="99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 name="Rectangle 4"/>
          <p:cNvSpPr>
            <a:spLocks noChangeArrowheads="1"/>
          </p:cNvSpPr>
          <p:nvPr/>
        </p:nvSpPr>
        <p:spPr bwMode="auto">
          <a:xfrm>
            <a:off x="3435796" y="1739900"/>
            <a:ext cx="5969000" cy="82550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 name="Text Box 5"/>
          <p:cNvSpPr txBox="1">
            <a:spLocks noChangeArrowheads="1"/>
          </p:cNvSpPr>
          <p:nvPr/>
        </p:nvSpPr>
        <p:spPr bwMode="auto">
          <a:xfrm>
            <a:off x="2927796" y="1087438"/>
            <a:ext cx="9509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发送方</a:t>
            </a:r>
          </a:p>
        </p:txBody>
      </p:sp>
      <p:sp>
        <p:nvSpPr>
          <p:cNvPr id="8" name="Text Box 6"/>
          <p:cNvSpPr txBox="1">
            <a:spLocks noChangeArrowheads="1"/>
          </p:cNvSpPr>
          <p:nvPr/>
        </p:nvSpPr>
        <p:spPr bwMode="auto">
          <a:xfrm>
            <a:off x="6240909" y="1085850"/>
            <a:ext cx="9509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接收方</a:t>
            </a:r>
          </a:p>
        </p:txBody>
      </p:sp>
      <p:sp>
        <p:nvSpPr>
          <p:cNvPr id="9" name="Text Box 7"/>
          <p:cNvSpPr txBox="1">
            <a:spLocks noChangeArrowheads="1"/>
          </p:cNvSpPr>
          <p:nvPr/>
        </p:nvSpPr>
        <p:spPr bwMode="auto">
          <a:xfrm>
            <a:off x="2353121" y="1501775"/>
            <a:ext cx="10683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发送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1</a:t>
            </a:r>
          </a:p>
        </p:txBody>
      </p:sp>
      <p:sp>
        <p:nvSpPr>
          <p:cNvPr id="10" name="Line 8"/>
          <p:cNvSpPr>
            <a:spLocks noChangeShapeType="1"/>
          </p:cNvSpPr>
          <p:nvPr/>
        </p:nvSpPr>
        <p:spPr bwMode="auto">
          <a:xfrm>
            <a:off x="3438971" y="1771650"/>
            <a:ext cx="3309938" cy="319088"/>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1" name="Line 9"/>
          <p:cNvSpPr>
            <a:spLocks noChangeShapeType="1"/>
          </p:cNvSpPr>
          <p:nvPr/>
        </p:nvSpPr>
        <p:spPr bwMode="auto">
          <a:xfrm>
            <a:off x="3438971" y="2760663"/>
            <a:ext cx="3309938" cy="319087"/>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 name="Line 10"/>
          <p:cNvSpPr>
            <a:spLocks noChangeShapeType="1"/>
          </p:cNvSpPr>
          <p:nvPr/>
        </p:nvSpPr>
        <p:spPr bwMode="auto">
          <a:xfrm flipH="1">
            <a:off x="3438971" y="2227263"/>
            <a:ext cx="3309938" cy="319087"/>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3" name="Text Box 11"/>
          <p:cNvSpPr txBox="1">
            <a:spLocks noChangeArrowheads="1"/>
          </p:cNvSpPr>
          <p:nvPr/>
        </p:nvSpPr>
        <p:spPr bwMode="auto">
          <a:xfrm>
            <a:off x="6667946" y="2024063"/>
            <a:ext cx="1138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 </a:t>
            </a: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确认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1</a:t>
            </a:r>
            <a:endPar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endParaRPr>
          </a:p>
        </p:txBody>
      </p:sp>
      <p:sp>
        <p:nvSpPr>
          <p:cNvPr id="14" name="Line 12"/>
          <p:cNvSpPr>
            <a:spLocks noChangeShapeType="1"/>
          </p:cNvSpPr>
          <p:nvPr/>
        </p:nvSpPr>
        <p:spPr bwMode="auto">
          <a:xfrm>
            <a:off x="3438971" y="5774209"/>
            <a:ext cx="3309938" cy="319087"/>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5" name="Line 13"/>
          <p:cNvSpPr>
            <a:spLocks noChangeShapeType="1"/>
          </p:cNvSpPr>
          <p:nvPr/>
        </p:nvSpPr>
        <p:spPr bwMode="auto">
          <a:xfrm flipH="1">
            <a:off x="3438971" y="4356100"/>
            <a:ext cx="3309938" cy="319088"/>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nvGrpSpPr>
          <p:cNvPr id="16" name="Group 14"/>
          <p:cNvGrpSpPr/>
          <p:nvPr/>
        </p:nvGrpSpPr>
        <p:grpSpPr bwMode="auto">
          <a:xfrm>
            <a:off x="3438971" y="1614488"/>
            <a:ext cx="3309938" cy="4872037"/>
            <a:chOff x="2042" y="674"/>
            <a:chExt cx="1569" cy="2711"/>
          </a:xfrm>
        </p:grpSpPr>
        <p:sp>
          <p:nvSpPr>
            <p:cNvPr id="17" name="Line 15"/>
            <p:cNvSpPr>
              <a:spLocks noChangeShapeType="1"/>
            </p:cNvSpPr>
            <p:nvPr/>
          </p:nvSpPr>
          <p:spPr bwMode="auto">
            <a:xfrm>
              <a:off x="2042" y="674"/>
              <a:ext cx="0" cy="2711"/>
            </a:xfrm>
            <a:prstGeom prst="line">
              <a:avLst/>
            </a:prstGeom>
            <a:noFill/>
            <a:ln w="190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8" name="Line 16"/>
            <p:cNvSpPr>
              <a:spLocks noChangeShapeType="1"/>
            </p:cNvSpPr>
            <p:nvPr/>
          </p:nvSpPr>
          <p:spPr bwMode="auto">
            <a:xfrm>
              <a:off x="3611" y="674"/>
              <a:ext cx="0" cy="2711"/>
            </a:xfrm>
            <a:prstGeom prst="line">
              <a:avLst/>
            </a:prstGeom>
            <a:noFill/>
            <a:ln w="19050">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19" name="Text Box 17"/>
          <p:cNvSpPr txBox="1">
            <a:spLocks noChangeArrowheads="1"/>
          </p:cNvSpPr>
          <p:nvPr/>
        </p:nvSpPr>
        <p:spPr bwMode="auto">
          <a:xfrm>
            <a:off x="1949896" y="2565400"/>
            <a:ext cx="1517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发送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2</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3</a:t>
            </a:r>
          </a:p>
        </p:txBody>
      </p:sp>
      <p:sp>
        <p:nvSpPr>
          <p:cNvPr id="20" name="Line 18"/>
          <p:cNvSpPr>
            <a:spLocks noChangeShapeType="1"/>
          </p:cNvSpPr>
          <p:nvPr/>
        </p:nvSpPr>
        <p:spPr bwMode="auto">
          <a:xfrm>
            <a:off x="3438971" y="3079750"/>
            <a:ext cx="3309938" cy="319088"/>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1" name="Text Box 19"/>
          <p:cNvSpPr txBox="1">
            <a:spLocks noChangeArrowheads="1"/>
          </p:cNvSpPr>
          <p:nvPr/>
        </p:nvSpPr>
        <p:spPr bwMode="auto">
          <a:xfrm>
            <a:off x="6667946" y="2960688"/>
            <a:ext cx="163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 </a:t>
            </a: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确认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2</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3 </a:t>
            </a:r>
            <a:endPar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endParaRPr>
          </a:p>
        </p:txBody>
      </p:sp>
      <p:sp>
        <p:nvSpPr>
          <p:cNvPr id="22" name="Line 20"/>
          <p:cNvSpPr>
            <a:spLocks noChangeShapeType="1"/>
          </p:cNvSpPr>
          <p:nvPr/>
        </p:nvSpPr>
        <p:spPr bwMode="auto">
          <a:xfrm flipH="1">
            <a:off x="3438971" y="3187700"/>
            <a:ext cx="3309938" cy="319088"/>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3" name="Line 21"/>
          <p:cNvSpPr>
            <a:spLocks noChangeShapeType="1"/>
          </p:cNvSpPr>
          <p:nvPr/>
        </p:nvSpPr>
        <p:spPr bwMode="auto">
          <a:xfrm flipH="1">
            <a:off x="3438971" y="3506788"/>
            <a:ext cx="3309938" cy="319087"/>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4" name="Text Box 22"/>
          <p:cNvSpPr txBox="1">
            <a:spLocks noChangeArrowheads="1"/>
          </p:cNvSpPr>
          <p:nvPr/>
        </p:nvSpPr>
        <p:spPr bwMode="auto">
          <a:xfrm>
            <a:off x="1895921" y="3679825"/>
            <a:ext cx="1517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发送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4</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7</a:t>
            </a:r>
          </a:p>
        </p:txBody>
      </p:sp>
      <p:sp>
        <p:nvSpPr>
          <p:cNvPr id="25" name="Text Box 23"/>
          <p:cNvSpPr txBox="1">
            <a:spLocks noChangeArrowheads="1"/>
          </p:cNvSpPr>
          <p:nvPr/>
        </p:nvSpPr>
        <p:spPr bwMode="auto">
          <a:xfrm>
            <a:off x="6667946" y="4149725"/>
            <a:ext cx="1635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 </a:t>
            </a: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确认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4</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7 </a:t>
            </a:r>
            <a:endPar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endParaRPr>
          </a:p>
        </p:txBody>
      </p:sp>
      <p:sp>
        <p:nvSpPr>
          <p:cNvPr id="26" name="Line 24"/>
          <p:cNvSpPr>
            <a:spLocks noChangeShapeType="1"/>
          </p:cNvSpPr>
          <p:nvPr/>
        </p:nvSpPr>
        <p:spPr bwMode="auto">
          <a:xfrm flipH="1">
            <a:off x="3438971" y="4675188"/>
            <a:ext cx="3309938" cy="320675"/>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7" name="Line 25"/>
          <p:cNvSpPr>
            <a:spLocks noChangeShapeType="1"/>
          </p:cNvSpPr>
          <p:nvPr/>
        </p:nvSpPr>
        <p:spPr bwMode="auto">
          <a:xfrm flipH="1">
            <a:off x="3438971" y="4995863"/>
            <a:ext cx="3309938" cy="319087"/>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8" name="Line 26"/>
          <p:cNvSpPr>
            <a:spLocks noChangeShapeType="1"/>
          </p:cNvSpPr>
          <p:nvPr/>
        </p:nvSpPr>
        <p:spPr bwMode="auto">
          <a:xfrm flipH="1">
            <a:off x="3438971" y="5314950"/>
            <a:ext cx="3309938" cy="319088"/>
          </a:xfrm>
          <a:prstGeom prst="line">
            <a:avLst/>
          </a:prstGeom>
          <a:noFill/>
          <a:ln w="28575">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9" name="Text Box 27"/>
          <p:cNvSpPr txBox="1">
            <a:spLocks noChangeArrowheads="1"/>
          </p:cNvSpPr>
          <p:nvPr/>
        </p:nvSpPr>
        <p:spPr bwMode="auto">
          <a:xfrm>
            <a:off x="516384" y="1509713"/>
            <a:ext cx="1285875" cy="406400"/>
          </a:xfrm>
          <a:prstGeom prst="rect">
            <a:avLst/>
          </a:prstGeom>
          <a:solidFill>
            <a:srgbClr val="FFFF99"/>
          </a:solidFill>
          <a:ln>
            <a:noFill/>
          </a:ln>
          <a:effectLst>
            <a:outerShdw dist="35921" dir="2700000" algn="ctr" rotWithShape="0">
              <a:srgbClr val="1C1C1C"/>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cwnd = 1 </a:t>
            </a:r>
          </a:p>
        </p:txBody>
      </p:sp>
      <p:sp>
        <p:nvSpPr>
          <p:cNvPr id="30" name="Text Box 28"/>
          <p:cNvSpPr txBox="1">
            <a:spLocks noChangeArrowheads="1"/>
          </p:cNvSpPr>
          <p:nvPr/>
        </p:nvSpPr>
        <p:spPr bwMode="auto">
          <a:xfrm>
            <a:off x="516384" y="2586038"/>
            <a:ext cx="1285875" cy="406400"/>
          </a:xfrm>
          <a:prstGeom prst="rect">
            <a:avLst/>
          </a:prstGeom>
          <a:solidFill>
            <a:srgbClr val="FFCCFF"/>
          </a:solidFill>
          <a:ln>
            <a:noFill/>
          </a:ln>
          <a:effectLst>
            <a:outerShdw dist="35921" dir="2700000" algn="ctr" rotWithShape="0">
              <a:srgbClr val="1C1C1C"/>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cwnd = 2 </a:t>
            </a:r>
          </a:p>
        </p:txBody>
      </p:sp>
      <p:sp>
        <p:nvSpPr>
          <p:cNvPr id="31" name="Text Box 29"/>
          <p:cNvSpPr txBox="1">
            <a:spLocks noChangeArrowheads="1"/>
          </p:cNvSpPr>
          <p:nvPr/>
        </p:nvSpPr>
        <p:spPr bwMode="auto">
          <a:xfrm>
            <a:off x="516384" y="3679825"/>
            <a:ext cx="1285875" cy="406400"/>
          </a:xfrm>
          <a:prstGeom prst="rect">
            <a:avLst/>
          </a:prstGeom>
          <a:solidFill>
            <a:srgbClr val="99FF33"/>
          </a:solidFill>
          <a:ln>
            <a:noFill/>
          </a:ln>
          <a:effectLst>
            <a:outerShdw dist="35921" dir="2700000" algn="ctr" rotWithShape="0">
              <a:srgbClr val="1C1C1C"/>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cwnd = 4 </a:t>
            </a:r>
          </a:p>
        </p:txBody>
      </p:sp>
      <p:sp>
        <p:nvSpPr>
          <p:cNvPr id="32" name="Text Box 30"/>
          <p:cNvSpPr txBox="1">
            <a:spLocks noChangeArrowheads="1"/>
          </p:cNvSpPr>
          <p:nvPr/>
        </p:nvSpPr>
        <p:spPr bwMode="auto">
          <a:xfrm>
            <a:off x="1811784" y="5661248"/>
            <a:ext cx="16113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发送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8</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~M</a:t>
            </a:r>
            <a:r>
              <a:rPr kumimoji="0" lang="en-US" altLang="zh-CN" sz="2000" b="1" i="0" u="none" strike="noStrike" kern="0" cap="none" spc="0" normalizeH="0" baseline="-25000" noProof="0">
                <a:ln>
                  <a:noFill/>
                </a:ln>
                <a:solidFill>
                  <a:srgbClr val="3333CC"/>
                </a:solidFill>
                <a:effectLst/>
                <a:uLnTx/>
                <a:uFillTx/>
                <a:latin typeface="Arial" panose="020B0604020202020204" pitchFamily="34" charset="0"/>
                <a:ea typeface="黑体" panose="02010609060101010101" pitchFamily="2" charset="-122"/>
              </a:rPr>
              <a:t>15</a:t>
            </a:r>
          </a:p>
        </p:txBody>
      </p:sp>
      <p:sp>
        <p:nvSpPr>
          <p:cNvPr id="33" name="Text Box 31"/>
          <p:cNvSpPr txBox="1">
            <a:spLocks noChangeArrowheads="1"/>
          </p:cNvSpPr>
          <p:nvPr/>
        </p:nvSpPr>
        <p:spPr bwMode="auto">
          <a:xfrm>
            <a:off x="516384" y="5661248"/>
            <a:ext cx="1331912" cy="396875"/>
          </a:xfrm>
          <a:prstGeom prst="rect">
            <a:avLst/>
          </a:prstGeom>
          <a:solidFill>
            <a:srgbClr val="CCECFF"/>
          </a:solidFill>
          <a:ln>
            <a:noFill/>
          </a:ln>
          <a:effectLst>
            <a:outerShdw dist="35921" dir="2700000" algn="ctr" rotWithShape="0">
              <a:srgbClr val="1C1C1C"/>
            </a:outerShdw>
          </a:effectLst>
          <a:extLst>
            <a:ext uri="{91240B29-F687-4F45-9708-019B960494DF}">
              <a14:hiddenLine xmlns:a14="http://schemas.microsoft.com/office/drawing/2010/main" w="9525">
                <a:solidFill>
                  <a:schemeClr val="folHlink"/>
                </a:solidFill>
                <a:miter lim="800000"/>
                <a:headEnd/>
                <a:tailEnd/>
              </a14:hiddenLine>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000" b="1" i="0" u="none" strike="noStrike" kern="0" cap="none" spc="0" normalizeH="0" baseline="0" noProof="0" dirty="0" err="1">
                <a:ln>
                  <a:noFill/>
                </a:ln>
                <a:solidFill>
                  <a:srgbClr val="3333CC"/>
                </a:solidFill>
                <a:effectLst/>
                <a:uLnTx/>
                <a:uFillTx/>
                <a:latin typeface="Arial" panose="020B0604020202020204" pitchFamily="34" charset="0"/>
                <a:ea typeface="黑体" panose="02010609060101010101" pitchFamily="2" charset="-122"/>
              </a:rPr>
              <a:t>cwnd</a:t>
            </a:r>
            <a:r>
              <a:rPr kumimoji="0" lang="en-US" altLang="zh-CN" sz="2000" b="1" i="0" u="none" strike="noStrike" kern="0" cap="none" spc="0" normalizeH="0" baseline="0" noProof="0" dirty="0">
                <a:ln>
                  <a:noFill/>
                </a:ln>
                <a:solidFill>
                  <a:srgbClr val="3333CC"/>
                </a:solidFill>
                <a:effectLst/>
                <a:uLnTx/>
                <a:uFillTx/>
                <a:latin typeface="Arial" panose="020B0604020202020204" pitchFamily="34" charset="0"/>
                <a:ea typeface="黑体" panose="02010609060101010101" pitchFamily="2" charset="-122"/>
              </a:rPr>
              <a:t> = 8 </a:t>
            </a:r>
          </a:p>
        </p:txBody>
      </p:sp>
      <p:sp>
        <p:nvSpPr>
          <p:cNvPr id="34" name="Text Box 32"/>
          <p:cNvSpPr txBox="1">
            <a:spLocks noChangeArrowheads="1"/>
          </p:cNvSpPr>
          <p:nvPr/>
        </p:nvSpPr>
        <p:spPr bwMode="auto">
          <a:xfrm rot="5400000">
            <a:off x="4915346" y="5994401"/>
            <a:ext cx="54133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a:t>
            </a:r>
          </a:p>
        </p:txBody>
      </p:sp>
      <p:sp>
        <p:nvSpPr>
          <p:cNvPr id="35" name="Line 33"/>
          <p:cNvSpPr>
            <a:spLocks noChangeShapeType="1"/>
          </p:cNvSpPr>
          <p:nvPr/>
        </p:nvSpPr>
        <p:spPr bwMode="auto">
          <a:xfrm>
            <a:off x="3438971" y="3932238"/>
            <a:ext cx="3309938" cy="319087"/>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Line 34"/>
          <p:cNvSpPr>
            <a:spLocks noChangeShapeType="1"/>
          </p:cNvSpPr>
          <p:nvPr/>
        </p:nvSpPr>
        <p:spPr bwMode="auto">
          <a:xfrm>
            <a:off x="3438971" y="4251325"/>
            <a:ext cx="3309938" cy="319088"/>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7" name="Line 35"/>
          <p:cNvSpPr>
            <a:spLocks noChangeShapeType="1"/>
          </p:cNvSpPr>
          <p:nvPr/>
        </p:nvSpPr>
        <p:spPr bwMode="auto">
          <a:xfrm>
            <a:off x="3438971" y="4570413"/>
            <a:ext cx="3309938" cy="319087"/>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8" name="Line 36"/>
          <p:cNvSpPr>
            <a:spLocks noChangeShapeType="1"/>
          </p:cNvSpPr>
          <p:nvPr/>
        </p:nvSpPr>
        <p:spPr bwMode="auto">
          <a:xfrm>
            <a:off x="3438971" y="4889500"/>
            <a:ext cx="3309938" cy="319088"/>
          </a:xfrm>
          <a:prstGeom prst="line">
            <a:avLst/>
          </a:prstGeom>
          <a:noFill/>
          <a:ln w="28575">
            <a:solidFill>
              <a:srgbClr val="3333CC"/>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9" name="Text Box 39"/>
          <p:cNvSpPr txBox="1">
            <a:spLocks noChangeArrowheads="1"/>
          </p:cNvSpPr>
          <p:nvPr/>
        </p:nvSpPr>
        <p:spPr bwMode="auto">
          <a:xfrm>
            <a:off x="1352600" y="106363"/>
            <a:ext cx="6994921" cy="955675"/>
          </a:xfrm>
          <a:prstGeom prst="rect">
            <a:avLst/>
          </a:prstGeom>
          <a:solidFill>
            <a:srgbClr val="FFFF66"/>
          </a:solidFill>
          <a:ln w="9525">
            <a:solidFill>
              <a:srgbClr val="3333CC"/>
            </a:solidFill>
            <a:miter lim="800000"/>
          </a:ln>
          <a:effectLst>
            <a:outerShdw dist="35921" dir="2700000" algn="ctr" rotWithShape="0">
              <a:srgbClr val="1C1C1C"/>
            </a:outerShdw>
          </a:effec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发送方每收到一个对新报文段的确认</a:t>
            </a:r>
          </a:p>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rPr>
              <a:t>（重传的不算在内）就使 </a:t>
            </a:r>
            <a:r>
              <a:rPr kumimoji="0" lang="en-US" altLang="zh-CN" sz="2800" b="1" i="0" u="none" strike="noStrike" kern="0" cap="none" spc="0" normalizeH="0" baseline="0" noProof="0" err="1">
                <a:ln>
                  <a:noFill/>
                </a:ln>
                <a:solidFill>
                  <a:srgbClr val="000099"/>
                </a:solidFill>
                <a:effectLst/>
                <a:uLnTx/>
                <a:uFillTx/>
                <a:latin typeface="Arial" panose="020B0604020202020204" pitchFamily="34" charset="0"/>
                <a:ea typeface="黑体" panose="02010609060101010101" pitchFamily="2" charset="-122"/>
              </a:rPr>
              <a:t>cwnd</a:t>
            </a:r>
            <a:r>
              <a:rPr kumimoji="0" lang="en-US" altLang="zh-CN" sz="2800" b="1" i="0" u="none" strike="noStrike" kern="0" cap="none" spc="0" normalizeH="0" baseline="0" noProof="0">
                <a:ln>
                  <a:noFill/>
                </a:ln>
                <a:solidFill>
                  <a:srgbClr val="000099"/>
                </a:solidFill>
                <a:effectLst/>
                <a:uLnTx/>
                <a:uFillTx/>
                <a:latin typeface="Arial" panose="020B0604020202020204" pitchFamily="34" charset="0"/>
                <a:ea typeface="黑体" panose="02010609060101010101" pitchFamily="2" charset="-122"/>
              </a:rPr>
              <a:t> </a:t>
            </a:r>
            <a:r>
              <a:rPr kumimoji="0" lang="zh-CN" altLang="en-US" sz="2800" b="1" i="0" u="none" strike="noStrike" kern="0" cap="none" spc="0" normalizeH="0" baseline="0" noProof="0" smtClean="0">
                <a:ln>
                  <a:noFill/>
                </a:ln>
                <a:solidFill>
                  <a:srgbClr val="000099"/>
                </a:solidFill>
                <a:effectLst/>
                <a:uLnTx/>
                <a:uFillTx/>
                <a:latin typeface="Arial" panose="020B0604020202020204" pitchFamily="34" charset="0"/>
                <a:ea typeface="黑体" panose="02010609060101010101" pitchFamily="2" charset="-122"/>
              </a:rPr>
              <a:t>增加。 </a:t>
            </a:r>
            <a:endParaRPr kumimoji="0" lang="zh-CN" altLang="en-US" sz="2800" b="1" i="0" u="none" strike="noStrike" kern="0" cap="none" spc="0" normalizeH="0" baseline="0" noProof="0" dirty="0">
              <a:ln>
                <a:noFill/>
              </a:ln>
              <a:solidFill>
                <a:srgbClr val="000099"/>
              </a:solidFill>
              <a:effectLst/>
              <a:uLnTx/>
              <a:uFillTx/>
              <a:latin typeface="Arial" panose="020B0604020202020204" pitchFamily="34" charset="0"/>
              <a:ea typeface="黑体" panose="02010609060101010101" pitchFamily="2" charset="-122"/>
            </a:endParaRPr>
          </a:p>
        </p:txBody>
      </p:sp>
      <p:sp>
        <p:nvSpPr>
          <p:cNvPr id="40" name="Text Box 40"/>
          <p:cNvSpPr txBox="1">
            <a:spLocks noChangeArrowheads="1"/>
          </p:cNvSpPr>
          <p:nvPr/>
        </p:nvSpPr>
        <p:spPr bwMode="auto">
          <a:xfrm>
            <a:off x="8364984" y="1930400"/>
            <a:ext cx="906462" cy="396875"/>
          </a:xfrm>
          <a:prstGeom prst="rect">
            <a:avLst/>
          </a:prstGeom>
          <a:solidFill>
            <a:srgbClr val="CCECFF"/>
          </a:solidFill>
          <a:ln>
            <a:noFill/>
          </a:ln>
          <a:effectLst>
            <a:outerShdw dist="35921" dir="2700000" algn="ctr" rotWithShape="0">
              <a:srgbClr val="1C1C1C"/>
            </a:outerShdw>
          </a:effectLst>
          <a:extLst>
            <a:ext uri="{91240B29-F687-4F45-9708-019B960494DF}">
              <a14:hiddenLine xmlns:a14="http://schemas.microsoft.com/office/drawing/2010/main" w="9525">
                <a:solidFill>
                  <a:srgbClr val="99CCFF"/>
                </a:solidFill>
                <a:miter lim="800000"/>
                <a:headEnd/>
                <a:tailEnd/>
              </a14:hiddenLine>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轮次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1</a:t>
            </a:r>
          </a:p>
        </p:txBody>
      </p:sp>
      <p:sp>
        <p:nvSpPr>
          <p:cNvPr id="41" name="Text Box 41"/>
          <p:cNvSpPr txBox="1">
            <a:spLocks noChangeArrowheads="1"/>
          </p:cNvSpPr>
          <p:nvPr/>
        </p:nvSpPr>
        <p:spPr bwMode="auto">
          <a:xfrm>
            <a:off x="8364984" y="2960688"/>
            <a:ext cx="906462" cy="396875"/>
          </a:xfrm>
          <a:prstGeom prst="rect">
            <a:avLst/>
          </a:prstGeom>
          <a:solidFill>
            <a:srgbClr val="CCECFF"/>
          </a:solidFill>
          <a:ln>
            <a:noFill/>
          </a:ln>
          <a:effectLst>
            <a:outerShdw dist="35921" dir="2700000" algn="ctr" rotWithShape="0">
              <a:srgbClr val="1C1C1C"/>
            </a:outerShdw>
          </a:effectLst>
          <a:extLst>
            <a:ext uri="{91240B29-F687-4F45-9708-019B960494DF}">
              <a14:hiddenLine xmlns:a14="http://schemas.microsoft.com/office/drawing/2010/main" w="9525">
                <a:solidFill>
                  <a:srgbClr val="99CCFF"/>
                </a:solidFill>
                <a:miter lim="800000"/>
                <a:headEnd/>
                <a:tailEnd/>
              </a14:hiddenLine>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轮次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2</a:t>
            </a:r>
          </a:p>
        </p:txBody>
      </p:sp>
      <p:sp>
        <p:nvSpPr>
          <p:cNvPr id="42" name="Text Box 42"/>
          <p:cNvSpPr txBox="1">
            <a:spLocks noChangeArrowheads="1"/>
          </p:cNvSpPr>
          <p:nvPr/>
        </p:nvSpPr>
        <p:spPr bwMode="auto">
          <a:xfrm>
            <a:off x="8364984" y="4616450"/>
            <a:ext cx="906462" cy="396875"/>
          </a:xfrm>
          <a:prstGeom prst="rect">
            <a:avLst/>
          </a:prstGeom>
          <a:solidFill>
            <a:srgbClr val="CCECFF"/>
          </a:solidFill>
          <a:ln>
            <a:noFill/>
          </a:ln>
          <a:effectLst>
            <a:outerShdw dist="35921" dir="2700000" algn="ctr" rotWithShape="0">
              <a:srgbClr val="1C1C1C"/>
            </a:outerShdw>
          </a:effectLst>
          <a:extLst>
            <a:ext uri="{91240B29-F687-4F45-9708-019B960494DF}">
              <a14:hiddenLine xmlns:a14="http://schemas.microsoft.com/office/drawing/2010/main" w="9525">
                <a:solidFill>
                  <a:srgbClr val="99CCFF"/>
                </a:solidFill>
                <a:miter lim="800000"/>
                <a:headEnd/>
                <a:tailEnd/>
              </a14:hiddenLine>
            </a:ext>
          </a:extLst>
        </p:spPr>
        <p:txBody>
          <a:bodyPr wrap="non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0" lang="zh-CN" altLang="en-US"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轮次 </a:t>
            </a:r>
            <a:r>
              <a:rPr kumimoji="0" lang="en-US" altLang="zh-CN" sz="2000" b="1" i="0" u="none" strike="noStrike" kern="0" cap="none" spc="0" normalizeH="0" baseline="0" noProof="0">
                <a:ln>
                  <a:noFill/>
                </a:ln>
                <a:solidFill>
                  <a:srgbClr val="3333CC"/>
                </a:solidFill>
                <a:effectLst/>
                <a:uLnTx/>
                <a:uFillTx/>
                <a:latin typeface="Arial" panose="020B0604020202020204" pitchFamily="34" charset="0"/>
                <a:ea typeface="黑体" panose="02010609060101010101" pitchFamily="2" charset="-122"/>
              </a:rPr>
              <a:t>3</a:t>
            </a:r>
          </a:p>
        </p:txBody>
      </p:sp>
      <p:sp>
        <p:nvSpPr>
          <p:cNvPr id="43" name="Text Box 43"/>
          <p:cNvSpPr txBox="1">
            <a:spLocks noChangeArrowheads="1"/>
          </p:cNvSpPr>
          <p:nvPr/>
        </p:nvSpPr>
        <p:spPr bwMode="auto">
          <a:xfrm>
            <a:off x="516384" y="4865228"/>
            <a:ext cx="2780432" cy="707886"/>
          </a:xfrm>
          <a:prstGeom prst="rect">
            <a:avLst/>
          </a:prstGeom>
          <a:solidFill>
            <a:srgbClr val="FFCF01"/>
          </a:solidFill>
          <a:ln w="19050">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b="1">
                <a:solidFill>
                  <a:schemeClr val="tx1"/>
                </a:solidFill>
                <a:latin typeface="Tahoma" panose="020B0604030504040204" pitchFamily="34" charset="0"/>
                <a:ea typeface="宋体" panose="02010600030101010101" pitchFamily="2" charset="-122"/>
              </a:defRPr>
            </a:lvl1pPr>
            <a:lvl2pPr marL="742950" indent="-285750" eaLnBrk="0" hangingPunct="0">
              <a:defRPr kumimoji="1" sz="2400" b="1">
                <a:solidFill>
                  <a:schemeClr val="tx1"/>
                </a:solidFill>
                <a:latin typeface="Tahoma" panose="020B0604030504040204" pitchFamily="34" charset="0"/>
                <a:ea typeface="宋体" panose="02010600030101010101" pitchFamily="2" charset="-122"/>
              </a:defRPr>
            </a:lvl2pPr>
            <a:lvl3pPr marL="1143000" indent="-228600" eaLnBrk="0" hangingPunct="0">
              <a:defRPr kumimoji="1" sz="2400" b="1">
                <a:solidFill>
                  <a:schemeClr val="tx1"/>
                </a:solidFill>
                <a:latin typeface="Tahoma" panose="020B0604030504040204" pitchFamily="34" charset="0"/>
                <a:ea typeface="宋体" panose="02010600030101010101" pitchFamily="2" charset="-122"/>
              </a:defRPr>
            </a:lvl3pPr>
            <a:lvl4pPr marL="1600200" indent="-228600" eaLnBrk="0" hangingPunct="0">
              <a:defRPr kumimoji="1" sz="2400" b="1">
                <a:solidFill>
                  <a:schemeClr val="tx1"/>
                </a:solidFill>
                <a:latin typeface="Tahoma" panose="020B0604030504040204" pitchFamily="34" charset="0"/>
                <a:ea typeface="宋体" panose="02010600030101010101" pitchFamily="2" charset="-122"/>
              </a:defRPr>
            </a:lvl4pPr>
            <a:lvl5pPr marL="2057400" indent="-228600" eaLnBrk="0" hangingPunct="0">
              <a:defRPr kumimoji="1" sz="2400" b="1">
                <a:solidFill>
                  <a:schemeClr val="tx1"/>
                </a:solidFill>
                <a:latin typeface="Tahom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kumimoji="1" sz="2400" b="1">
                <a:solidFill>
                  <a:schemeClr val="tx1"/>
                </a:solidFill>
                <a:latin typeface="Tahoma" panose="020B0604030504040204" pitchFamily="34" charset="0"/>
                <a:ea typeface="宋体" panose="02010600030101010101" pitchFamily="2" charset="-122"/>
              </a:defRPr>
            </a:lvl9pPr>
          </a:lstStyle>
          <a:p>
            <a:pPr marL="0" marR="0" lvl="0" indent="0" algn="l" defTabSz="914400" eaLnBrk="1" fontAlgn="auto" latinLnBrk="0" hangingPunct="1">
              <a:lnSpc>
                <a:spcPct val="100000"/>
              </a:lnSpc>
              <a:spcBef>
                <a:spcPts val="0"/>
              </a:spcBef>
              <a:spcAft>
                <a:spcPts val="0"/>
              </a:spcAft>
              <a:buClrTx/>
              <a:buSzTx/>
              <a:buFontTx/>
              <a:buNone/>
              <a:defRPr/>
            </a:pPr>
            <a:r>
              <a:rPr kumimoji="1" lang="zh-CN" altLang="en-US" sz="2000" b="1" i="0" u="none" strike="noStrike" kern="0" cap="none" spc="0" normalizeH="0" baseline="0" noProof="0" dirty="0">
                <a:ln>
                  <a:noFill/>
                </a:ln>
                <a:solidFill>
                  <a:srgbClr val="000000"/>
                </a:solidFill>
                <a:effectLst/>
                <a:uLnTx/>
                <a:uFillTx/>
                <a:latin typeface="Tahoma" panose="020B0604030504040204" pitchFamily="34" charset="0"/>
                <a:ea typeface="黑体" panose="02010609060101010101" pitchFamily="2" charset="-122"/>
              </a:rPr>
              <a:t>窗口大小按指数增加，不慢！</a:t>
            </a:r>
          </a:p>
        </p:txBody>
      </p:sp>
      <p:sp>
        <p:nvSpPr>
          <p:cNvPr id="44" name="矩形 43"/>
          <p:cNvSpPr/>
          <p:nvPr/>
        </p:nvSpPr>
        <p:spPr>
          <a:xfrm>
            <a:off x="516384" y="4149080"/>
            <a:ext cx="2780432" cy="707886"/>
          </a:xfrm>
          <a:prstGeom prst="rect">
            <a:avLst/>
          </a:prstGeom>
          <a:solidFill>
            <a:srgbClr val="000099"/>
          </a:solidFill>
          <a:ln w="19050">
            <a:solidFill>
              <a:srgbClr val="333399"/>
            </a:solidFill>
            <a:miter lim="800000"/>
          </a:ln>
          <a:effectLst/>
        </p:spPr>
        <p:txBody>
          <a:bodyPr wrap="square">
            <a:spAutoFit/>
          </a:bodyPr>
          <a:lstStyle/>
          <a:p>
            <a:pPr eaLnBrk="1" fontAlgn="auto" hangingPunct="1">
              <a:spcBef>
                <a:spcPts val="0"/>
              </a:spcBef>
              <a:spcAft>
                <a:spcPts val="0"/>
              </a:spcAft>
            </a:pPr>
            <a:r>
              <a:rPr kumimoji="1" lang="zh-CN" altLang="zh-CN" sz="2000" b="1" kern="0" dirty="0">
                <a:solidFill>
                  <a:schemeClr val="bg1"/>
                </a:solidFill>
                <a:latin typeface="Tahoma" panose="020B0604030504040204" pitchFamily="34" charset="0"/>
                <a:ea typeface="黑体" panose="02010609060101010101" pitchFamily="2" charset="-122"/>
              </a:rPr>
              <a:t>每经过一个传输轮次，拥塞</a:t>
            </a:r>
            <a:r>
              <a:rPr kumimoji="1" lang="zh-CN" altLang="zh-CN" sz="2000" b="1" kern="0" dirty="0" smtClean="0">
                <a:solidFill>
                  <a:schemeClr val="bg1"/>
                </a:solidFill>
                <a:latin typeface="Tahoma" panose="020B0604030504040204" pitchFamily="34" charset="0"/>
                <a:ea typeface="黑体" panose="02010609060101010101" pitchFamily="2" charset="-122"/>
              </a:rPr>
              <a:t>窗口就</a:t>
            </a:r>
            <a:r>
              <a:rPr kumimoji="1" lang="zh-CN" altLang="zh-CN" sz="2000" b="1" kern="0" dirty="0">
                <a:solidFill>
                  <a:schemeClr val="bg1"/>
                </a:solidFill>
                <a:latin typeface="Tahoma" panose="020B0604030504040204" pitchFamily="34" charset="0"/>
                <a:ea typeface="黑体" panose="02010609060101010101" pitchFamily="2" charset="-122"/>
              </a:rPr>
              <a:t>加倍。</a:t>
            </a:r>
            <a:endParaRPr kumimoji="1" lang="zh-CN" altLang="en-US" sz="2000" b="1" kern="0" dirty="0">
              <a:solidFill>
                <a:schemeClr val="bg1"/>
              </a:solidFill>
              <a:latin typeface="Tahoma" panose="020B0604030504040204" pitchFamily="34" charset="0"/>
              <a:ea typeface="黑体" panose="02010609060101010101" pitchFamily="2" charset="-122"/>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42" name="Rectangle 2"/>
          <p:cNvSpPr>
            <a:spLocks noGrp="1" noChangeArrowheads="1"/>
          </p:cNvSpPr>
          <p:nvPr>
            <p:ph type="title"/>
          </p:nvPr>
        </p:nvSpPr>
        <p:spPr/>
        <p:txBody>
          <a:bodyPr/>
          <a:lstStyle/>
          <a:p>
            <a:pPr algn="ctr"/>
            <a:r>
              <a:rPr lang="zh-CN" altLang="en-US" dirty="0"/>
              <a:t>传输</a:t>
            </a:r>
            <a:r>
              <a:rPr lang="zh-CN" altLang="en-US" dirty="0" smtClean="0"/>
              <a:t>轮次</a:t>
            </a:r>
            <a:endParaRPr lang="en-US" altLang="zh-CN" dirty="0"/>
          </a:p>
        </p:txBody>
      </p:sp>
      <p:sp>
        <p:nvSpPr>
          <p:cNvPr id="778243" name="Rectangle 3"/>
          <p:cNvSpPr>
            <a:spLocks noGrp="1" noChangeArrowheads="1"/>
          </p:cNvSpPr>
          <p:nvPr>
            <p:ph idx="1"/>
          </p:nvPr>
        </p:nvSpPr>
        <p:spPr/>
        <p:txBody>
          <a:bodyPr/>
          <a:lstStyle/>
          <a:p>
            <a:r>
              <a:rPr lang="zh-CN" altLang="en-US" sz="2800" dirty="0"/>
              <a:t>使用慢开始算法后，每经过一个</a:t>
            </a:r>
            <a:r>
              <a:rPr lang="zh-CN" altLang="en-US" sz="2800" dirty="0">
                <a:solidFill>
                  <a:srgbClr val="FF0000"/>
                </a:solidFill>
              </a:rPr>
              <a:t>传输</a:t>
            </a:r>
            <a:r>
              <a:rPr lang="zh-CN" altLang="en-US" sz="2800" dirty="0" smtClean="0">
                <a:solidFill>
                  <a:srgbClr val="FF0000"/>
                </a:solidFill>
              </a:rPr>
              <a:t>轮次 </a:t>
            </a:r>
            <a:r>
              <a:rPr lang="en-US" altLang="zh-CN" sz="2800" dirty="0" smtClean="0"/>
              <a:t>(</a:t>
            </a:r>
            <a:r>
              <a:rPr lang="en-US" altLang="zh-CN" sz="2800" dirty="0"/>
              <a:t>transmission round)</a:t>
            </a:r>
            <a:r>
              <a:rPr lang="zh-CN" altLang="en-US" sz="2800" dirty="0" smtClean="0"/>
              <a:t>，</a:t>
            </a:r>
            <a:r>
              <a:rPr lang="zh-CN" altLang="en-US" sz="2800" dirty="0"/>
              <a:t>拥塞窗口 </a:t>
            </a:r>
            <a:r>
              <a:rPr lang="en-US" altLang="zh-CN" sz="2800" dirty="0" err="1"/>
              <a:t>cwnd</a:t>
            </a:r>
            <a:r>
              <a:rPr lang="en-US" altLang="zh-CN" sz="2800" dirty="0"/>
              <a:t> </a:t>
            </a:r>
            <a:r>
              <a:rPr lang="zh-CN" altLang="en-US" sz="2800" dirty="0"/>
              <a:t>就加倍。 </a:t>
            </a:r>
          </a:p>
          <a:p>
            <a:r>
              <a:rPr lang="zh-CN" altLang="en-US" sz="2800" dirty="0"/>
              <a:t>一个传输轮次所经历的时间其实就是往返时间 </a:t>
            </a:r>
            <a:r>
              <a:rPr lang="en-US" altLang="zh-CN" sz="2800" dirty="0"/>
              <a:t>RTT</a:t>
            </a:r>
            <a:r>
              <a:rPr lang="zh-CN" altLang="en-US" sz="2800" dirty="0"/>
              <a:t>。</a:t>
            </a:r>
          </a:p>
          <a:p>
            <a:r>
              <a:rPr lang="zh-CN" altLang="en-US" sz="2800" dirty="0"/>
              <a:t>“</a:t>
            </a:r>
            <a:r>
              <a:rPr lang="zh-CN" altLang="en-US" sz="2800" dirty="0">
                <a:solidFill>
                  <a:srgbClr val="FF0000"/>
                </a:solidFill>
              </a:rPr>
              <a:t>传输轮次</a:t>
            </a:r>
            <a:r>
              <a:rPr lang="zh-CN" altLang="en-US" sz="2800" dirty="0"/>
              <a:t>”更加强调：把拥塞窗口 </a:t>
            </a:r>
            <a:r>
              <a:rPr lang="en-US" altLang="zh-CN" sz="2800" dirty="0" err="1"/>
              <a:t>cwnd</a:t>
            </a:r>
            <a:r>
              <a:rPr lang="en-US" altLang="zh-CN" sz="2800" dirty="0"/>
              <a:t> </a:t>
            </a:r>
            <a:r>
              <a:rPr lang="zh-CN" altLang="en-US" sz="2800" dirty="0"/>
              <a:t>所允许发送的报文段都连续发送出去，并收到了对已发送的最后一个字节的确认。</a:t>
            </a:r>
          </a:p>
          <a:p>
            <a:r>
              <a:rPr lang="zh-CN" altLang="en-US" sz="2800" dirty="0"/>
              <a:t>例如，拥塞窗口 </a:t>
            </a:r>
            <a:r>
              <a:rPr lang="en-US" altLang="zh-CN" sz="2800" dirty="0" err="1"/>
              <a:t>cwnd</a:t>
            </a:r>
            <a:r>
              <a:rPr lang="en-US" altLang="zh-CN" sz="2800" dirty="0"/>
              <a:t> = 4</a:t>
            </a:r>
            <a:r>
              <a:rPr lang="zh-CN" altLang="en-US" sz="2800" dirty="0"/>
              <a:t>，这时的往返时间 </a:t>
            </a:r>
            <a:r>
              <a:rPr lang="en-US" altLang="zh-CN" sz="2800" dirty="0"/>
              <a:t>RTT </a:t>
            </a:r>
            <a:r>
              <a:rPr lang="zh-CN" altLang="en-US" sz="2800" dirty="0"/>
              <a:t>就是发送方连续发送 </a:t>
            </a:r>
            <a:r>
              <a:rPr lang="en-US" altLang="zh-CN" sz="2800" dirty="0"/>
              <a:t>4 </a:t>
            </a:r>
            <a:r>
              <a:rPr lang="zh-CN" altLang="en-US" sz="2800" dirty="0"/>
              <a:t>个报文段，并收到这 </a:t>
            </a:r>
            <a:r>
              <a:rPr lang="en-US" altLang="zh-CN" sz="2800" dirty="0"/>
              <a:t>4 </a:t>
            </a:r>
            <a:r>
              <a:rPr lang="zh-CN" altLang="en-US" sz="2800" dirty="0"/>
              <a:t>个报文段的确认，总共经历的时间。 </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p:cNvSpPr>
            <a:spLocks noGrp="1" noChangeArrowheads="1"/>
          </p:cNvSpPr>
          <p:nvPr>
            <p:ph type="title"/>
          </p:nvPr>
        </p:nvSpPr>
        <p:spPr/>
        <p:txBody>
          <a:bodyPr/>
          <a:lstStyle/>
          <a:p>
            <a:pPr algn="ctr"/>
            <a:r>
              <a:rPr lang="zh-CN" altLang="en-US" dirty="0"/>
              <a:t>拥塞避免算法</a:t>
            </a:r>
            <a:endParaRPr lang="en-US" altLang="zh-CN" dirty="0"/>
          </a:p>
        </p:txBody>
      </p:sp>
      <p:sp>
        <p:nvSpPr>
          <p:cNvPr id="779267" name="Rectangle 3"/>
          <p:cNvSpPr>
            <a:spLocks noGrp="1" noChangeArrowheads="1"/>
          </p:cNvSpPr>
          <p:nvPr>
            <p:ph idx="1"/>
          </p:nvPr>
        </p:nvSpPr>
        <p:spPr/>
        <p:txBody>
          <a:bodyPr/>
          <a:lstStyle/>
          <a:p>
            <a:r>
              <a:rPr lang="zh-CN" altLang="en-US" dirty="0" smtClean="0">
                <a:solidFill>
                  <a:srgbClr val="0000FF"/>
                </a:solidFill>
              </a:rPr>
              <a:t>思路：</a:t>
            </a:r>
            <a:r>
              <a:rPr lang="zh-CN" altLang="en-US" dirty="0" smtClean="0"/>
              <a:t>让</a:t>
            </a:r>
            <a:r>
              <a:rPr lang="zh-CN" altLang="en-US" dirty="0"/>
              <a:t>拥塞窗口 </a:t>
            </a:r>
            <a:r>
              <a:rPr lang="en-US" altLang="zh-CN" dirty="0" err="1"/>
              <a:t>cwnd</a:t>
            </a:r>
            <a:r>
              <a:rPr lang="en-US" altLang="zh-CN" dirty="0"/>
              <a:t> </a:t>
            </a:r>
            <a:r>
              <a:rPr lang="zh-CN" altLang="en-US" dirty="0">
                <a:solidFill>
                  <a:srgbClr val="FF0000"/>
                </a:solidFill>
              </a:rPr>
              <a:t>缓慢地增大，</a:t>
            </a:r>
            <a:r>
              <a:rPr lang="zh-CN" altLang="en-US" dirty="0"/>
              <a:t>即每经过一个往返时间 </a:t>
            </a:r>
            <a:r>
              <a:rPr lang="en-US" altLang="zh-CN" dirty="0"/>
              <a:t>RTT </a:t>
            </a:r>
            <a:r>
              <a:rPr lang="zh-CN" altLang="en-US" dirty="0"/>
              <a:t>就把发送方的拥塞窗口 </a:t>
            </a:r>
            <a:r>
              <a:rPr lang="en-US" altLang="zh-CN" dirty="0" err="1"/>
              <a:t>cwnd</a:t>
            </a:r>
            <a:r>
              <a:rPr lang="en-US" altLang="zh-CN" dirty="0"/>
              <a:t> </a:t>
            </a:r>
            <a:r>
              <a:rPr lang="zh-CN" altLang="en-US" dirty="0"/>
              <a:t>加 </a:t>
            </a:r>
            <a:r>
              <a:rPr lang="en-US" altLang="zh-CN" dirty="0"/>
              <a:t>1</a:t>
            </a:r>
            <a:r>
              <a:rPr lang="zh-CN" altLang="en-US" dirty="0"/>
              <a:t>，而不是加倍，使拥塞窗口 </a:t>
            </a:r>
            <a:r>
              <a:rPr lang="en-US" altLang="zh-CN" dirty="0" err="1"/>
              <a:t>cwnd</a:t>
            </a:r>
            <a:r>
              <a:rPr lang="en-US" altLang="zh-CN" dirty="0"/>
              <a:t> </a:t>
            </a:r>
            <a:r>
              <a:rPr lang="zh-CN" altLang="en-US" dirty="0">
                <a:solidFill>
                  <a:srgbClr val="FF0000"/>
                </a:solidFill>
              </a:rPr>
              <a:t>按线性规律缓慢增长</a:t>
            </a:r>
            <a:r>
              <a:rPr lang="zh-CN" altLang="en-US" dirty="0" smtClean="0">
                <a:solidFill>
                  <a:srgbClr val="FF0000"/>
                </a:solidFill>
              </a:rPr>
              <a:t>。</a:t>
            </a:r>
            <a:endParaRPr lang="en-US" altLang="zh-CN" dirty="0" smtClean="0">
              <a:solidFill>
                <a:srgbClr val="FF0000"/>
              </a:solidFill>
            </a:endParaRPr>
          </a:p>
          <a:p>
            <a:r>
              <a:rPr lang="zh-CN" altLang="zh-CN" dirty="0"/>
              <a:t>因此在拥塞避免阶段就有</a:t>
            </a:r>
            <a:r>
              <a:rPr lang="zh-CN" altLang="zh-CN" dirty="0" smtClean="0"/>
              <a:t>“</a:t>
            </a:r>
            <a:r>
              <a:rPr lang="zh-CN" altLang="zh-CN" dirty="0" smtClean="0">
                <a:solidFill>
                  <a:srgbClr val="FF0000"/>
                </a:solidFill>
              </a:rPr>
              <a:t>加法增大</a:t>
            </a:r>
            <a:r>
              <a:rPr lang="zh-CN" altLang="zh-CN" dirty="0" smtClean="0"/>
              <a:t>”</a:t>
            </a:r>
            <a:r>
              <a:rPr lang="en-US" altLang="zh-CN" dirty="0" smtClean="0"/>
              <a:t>  (</a:t>
            </a:r>
            <a:r>
              <a:rPr lang="en-US" altLang="zh-CN" dirty="0"/>
              <a:t>Additive Increase</a:t>
            </a:r>
            <a:r>
              <a:rPr lang="en-US" altLang="zh-CN" dirty="0" smtClean="0"/>
              <a:t>) </a:t>
            </a:r>
            <a:r>
              <a:rPr lang="zh-CN" altLang="zh-CN" dirty="0" smtClean="0"/>
              <a:t>的</a:t>
            </a:r>
            <a:r>
              <a:rPr lang="zh-CN" altLang="zh-CN" dirty="0"/>
              <a:t>特点。这表明在拥塞避免阶段，拥塞</a:t>
            </a:r>
            <a:r>
              <a:rPr lang="zh-CN" altLang="zh-CN" dirty="0" smtClean="0"/>
              <a:t>窗口</a:t>
            </a:r>
            <a:r>
              <a:rPr lang="en-US" altLang="zh-CN" dirty="0" smtClean="0"/>
              <a:t> </a:t>
            </a:r>
            <a:r>
              <a:rPr lang="en-US" altLang="zh-CN" dirty="0" err="1" smtClean="0"/>
              <a:t>cwnd</a:t>
            </a:r>
            <a:r>
              <a:rPr lang="en-US" altLang="zh-CN" dirty="0" smtClean="0"/>
              <a:t> </a:t>
            </a:r>
            <a:r>
              <a:rPr lang="zh-CN" altLang="zh-CN" dirty="0" smtClean="0"/>
              <a:t>按</a:t>
            </a:r>
            <a:r>
              <a:rPr lang="zh-CN" altLang="zh-CN" dirty="0"/>
              <a:t>线性规律缓慢增长，比慢开始算法的拥塞窗口增长速率缓慢得多。</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N(myzh)Ic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演示稿（水平）">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CN(myzh)Icon</Template>
  <TotalTime>28</TotalTime>
  <Words>9369</Words>
  <Application>Microsoft Office PowerPoint</Application>
  <PresentationFormat>A4 纸张(210x297 毫米)</PresentationFormat>
  <Paragraphs>1724</Paragraphs>
  <Slides>127</Slides>
  <Notes>70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2</vt:i4>
      </vt:variant>
      <vt:variant>
        <vt:lpstr>幻灯片标题</vt:lpstr>
      </vt:variant>
      <vt:variant>
        <vt:i4>127</vt:i4>
      </vt:variant>
    </vt:vector>
  </HeadingPairs>
  <TitlesOfParts>
    <vt:vector size="137" baseType="lpstr">
      <vt:lpstr>黑体</vt:lpstr>
      <vt:lpstr>宋体</vt:lpstr>
      <vt:lpstr>Arial</vt:lpstr>
      <vt:lpstr>Symbol</vt:lpstr>
      <vt:lpstr>Tahoma</vt:lpstr>
      <vt:lpstr>Times New Roman</vt:lpstr>
      <vt:lpstr>Wingdings</vt:lpstr>
      <vt:lpstr>CN(myzh)Icon</vt:lpstr>
      <vt:lpstr>VISIO</vt:lpstr>
      <vt:lpstr>公式</vt:lpstr>
      <vt:lpstr>第 5 章  运输层</vt:lpstr>
      <vt:lpstr>第 5 章  运输层</vt:lpstr>
      <vt:lpstr>5.1  运输层协议概述</vt:lpstr>
      <vt:lpstr>5.1.1  进程之间的通信</vt:lpstr>
      <vt:lpstr>运输层的作用</vt:lpstr>
      <vt:lpstr>网络层和运输层有明显的区别</vt:lpstr>
      <vt:lpstr>运输层的作用</vt:lpstr>
      <vt:lpstr>基于端口的复用和分用功能</vt:lpstr>
      <vt:lpstr>两种不同的运输协议</vt:lpstr>
      <vt:lpstr>可靠信道与不可靠信道</vt:lpstr>
      <vt:lpstr>5.1.2  运输层的两个主要协议</vt:lpstr>
      <vt:lpstr>TCP 与 UDP </vt:lpstr>
      <vt:lpstr>TCP 与 UDP </vt:lpstr>
      <vt:lpstr>TCP 与 UDP </vt:lpstr>
      <vt:lpstr>5.1.3  运输层的端口 </vt:lpstr>
      <vt:lpstr>端口号 (protocol port number)</vt:lpstr>
      <vt:lpstr>TCP/IP 运输层端口 </vt:lpstr>
      <vt:lpstr>两大类端口 </vt:lpstr>
      <vt:lpstr>常用的熟知端口</vt:lpstr>
      <vt:lpstr>5.2  用户数据报协议 UDP</vt:lpstr>
      <vt:lpstr>5.2.1  UDP概述</vt:lpstr>
      <vt:lpstr>UDP 的主要特点 </vt:lpstr>
      <vt:lpstr>UDP 的主要特点 </vt:lpstr>
      <vt:lpstr>面向报文的 UDP</vt:lpstr>
      <vt:lpstr>5.2.2  UDP 的首部格式 </vt:lpstr>
      <vt:lpstr>UDP 基于端口的分用 </vt:lpstr>
      <vt:lpstr>PowerPoint 演示文稿</vt:lpstr>
      <vt:lpstr>PowerPoint 演示文稿</vt:lpstr>
      <vt:lpstr>计算 UDP 检验和的例子 </vt:lpstr>
      <vt:lpstr>5.3  传输控制协议 TCP 概述</vt:lpstr>
      <vt:lpstr>5.3.1  TCP 最主要的特点 </vt:lpstr>
      <vt:lpstr>TCP 面向流的概念 </vt:lpstr>
      <vt:lpstr>TCP 面向流的概念 </vt:lpstr>
      <vt:lpstr>TCP 面向流的概念 </vt:lpstr>
      <vt:lpstr>TCP 面向流的概念 </vt:lpstr>
      <vt:lpstr>注 意</vt:lpstr>
      <vt:lpstr>5.3.2  TCP 的连接 </vt:lpstr>
      <vt:lpstr>套接字 (socket)</vt:lpstr>
      <vt:lpstr>5.4  可靠传输的工作原理</vt:lpstr>
      <vt:lpstr>理想的传输条件特点</vt:lpstr>
      <vt:lpstr>5.4.1  停止等待协议</vt:lpstr>
      <vt:lpstr>1. 无差错情况</vt:lpstr>
      <vt:lpstr>2. 出现差错</vt:lpstr>
      <vt:lpstr>2. 出现差错</vt:lpstr>
      <vt:lpstr>3. 确认丢失和确认迟到</vt:lpstr>
      <vt:lpstr>3. 确认丢失和确认迟到</vt:lpstr>
      <vt:lpstr>3. 确认丢失和确认迟到</vt:lpstr>
      <vt:lpstr>自动重传请求 ARQ</vt:lpstr>
      <vt:lpstr>4. 信道利用率</vt:lpstr>
      <vt:lpstr>流水线传输</vt:lpstr>
      <vt:lpstr>流水线传输</vt:lpstr>
      <vt:lpstr>5.4.2  连续 ARQ 协议</vt:lpstr>
      <vt:lpstr>5.4.2  连续ARQ协议</vt:lpstr>
      <vt:lpstr>累积确认 </vt:lpstr>
      <vt:lpstr>Go-back-N（回退 N） </vt:lpstr>
      <vt:lpstr>5.5  TCP 报文段的首部格式</vt:lpstr>
      <vt:lpstr>PowerPoint 演示文稿</vt:lpstr>
      <vt:lpstr>PowerPoint 演示文稿</vt:lpstr>
      <vt:lpstr>PowerPoint 演示文稿</vt:lpstr>
      <vt:lpstr>PowerPoint 演示文稿</vt:lpstr>
      <vt:lpstr>窗口字段 —— 占 2 字节，用来让对方设置发送窗口的依据，单位为字节。</vt:lpstr>
      <vt:lpstr>PowerPoint 演示文稿</vt:lpstr>
      <vt:lpstr>5.6  TCP 可靠传输的实现</vt:lpstr>
      <vt:lpstr>5.6.1  超时重传时间的选择</vt:lpstr>
      <vt:lpstr>往返时延的方差很大</vt:lpstr>
      <vt:lpstr>TCP 超时重传时间设置</vt:lpstr>
      <vt:lpstr>加权平均往返时间</vt:lpstr>
      <vt:lpstr>往返时间 (RTT) 的测量相当复杂 </vt:lpstr>
      <vt:lpstr>Karn 算法问题 </vt:lpstr>
      <vt:lpstr>修正的 Karn 算法 </vt:lpstr>
      <vt:lpstr>5.6.2  选择确认 SACK</vt:lpstr>
      <vt:lpstr>接收到的字节流序号不连续 </vt:lpstr>
      <vt:lpstr>5.6.2  选择确认 SACK</vt:lpstr>
      <vt:lpstr>RFC 2018 的规定</vt:lpstr>
      <vt:lpstr>5.7  TCP 的流量控制</vt:lpstr>
      <vt:lpstr>5.7.1  利用滑动窗口实现流量控制</vt:lpstr>
      <vt:lpstr>利用可变窗口进行流量控制举例</vt:lpstr>
      <vt:lpstr>可能发生死锁</vt:lpstr>
      <vt:lpstr>持续计时器</vt:lpstr>
      <vt:lpstr>5.7.2  必须考虑传输效率</vt:lpstr>
      <vt:lpstr>发送方糊涂窗口综合症</vt:lpstr>
      <vt:lpstr>Nagle算法</vt:lpstr>
      <vt:lpstr>接收方糊涂窗口综合症</vt:lpstr>
      <vt:lpstr>5.8  TCP 的拥塞控制</vt:lpstr>
      <vt:lpstr>5.8.1  拥塞控制的一般原理</vt:lpstr>
      <vt:lpstr>增加资源能解决拥塞吗？</vt:lpstr>
      <vt:lpstr>拥塞控制与流量控制的区别 </vt:lpstr>
      <vt:lpstr>拥塞控制与流量控制的区别 </vt:lpstr>
      <vt:lpstr>拥塞控制所起的作用 </vt:lpstr>
      <vt:lpstr>开环控制和闭环控制 </vt:lpstr>
      <vt:lpstr>监测网络的拥塞的指标</vt:lpstr>
      <vt:lpstr>5.8.2  TCP 的拥塞控制方法</vt:lpstr>
      <vt:lpstr>控制拥塞窗口的基本原则</vt:lpstr>
      <vt:lpstr>如何判断拥塞？</vt:lpstr>
      <vt:lpstr>TCP拥塞控制算法</vt:lpstr>
      <vt:lpstr>慢开始 (Slow start)</vt:lpstr>
      <vt:lpstr>PowerPoint 演示文稿</vt:lpstr>
      <vt:lpstr>传输轮次</vt:lpstr>
      <vt:lpstr>拥塞避免算法</vt:lpstr>
      <vt:lpstr>当网络出现拥塞时</vt:lpstr>
      <vt:lpstr>PowerPoint 演示文稿</vt:lpstr>
      <vt:lpstr>PowerPoint 演示文稿</vt:lpstr>
      <vt:lpstr>必须强调指出 </vt:lpstr>
      <vt:lpstr>PowerPoint 演示文稿</vt:lpstr>
      <vt:lpstr>PowerPoint 演示文稿</vt:lpstr>
      <vt:lpstr>PowerPoint 演示文稿</vt:lpstr>
      <vt:lpstr>快重传算法</vt:lpstr>
      <vt:lpstr>PowerPoint 演示文稿</vt:lpstr>
      <vt:lpstr>快恢复算法</vt:lpstr>
      <vt:lpstr>PowerPoint 演示文稿</vt:lpstr>
      <vt:lpstr>TCP拥塞控制流程图</vt:lpstr>
      <vt:lpstr>5.9  TCP 的运输连接管理</vt:lpstr>
      <vt:lpstr>运输连接的三个阶段</vt:lpstr>
      <vt:lpstr>TCP 连接建立过程中要解决的三个问题</vt:lpstr>
      <vt:lpstr>客户服务器方式 </vt:lpstr>
      <vt:lpstr>5.9.1  TCP 的连接建立</vt:lpstr>
      <vt:lpstr>PowerPoint 演示文稿</vt:lpstr>
      <vt:lpstr>PowerPoint 演示文稿</vt:lpstr>
      <vt:lpstr>PowerPoint 演示文稿</vt:lpstr>
      <vt:lpstr>PowerPoint 演示文稿</vt:lpstr>
      <vt:lpstr>PowerPoint 演示文稿</vt:lpstr>
      <vt:lpstr>5.9.2  TCP 的连接释放</vt:lpstr>
      <vt:lpstr>PowerPoint 演示文稿</vt:lpstr>
      <vt:lpstr>PowerPoint 演示文稿</vt:lpstr>
      <vt:lpstr>PowerPoint 演示文稿</vt:lpstr>
      <vt:lpstr>PowerPoint 演示文稿</vt:lpstr>
      <vt:lpstr>PowerPoint 演示文稿</vt:lpstr>
    </vt:vector>
  </TitlesOfParts>
  <Company>920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 2 章  物理层</dc:title>
  <dc:creator>920</dc:creator>
  <cp:lastModifiedBy>Linghe Kong</cp:lastModifiedBy>
  <cp:revision>88</cp:revision>
  <dcterms:created xsi:type="dcterms:W3CDTF">2016-10-04T02:36:00Z</dcterms:created>
  <dcterms:modified xsi:type="dcterms:W3CDTF">2019-03-07T05:34:28Z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y fmtid="{D5CDD505-2E9C-101B-9397-08002B2CF9AE}" pid="3" name="KSOProductBuildVer">
    <vt:lpwstr>2052-10.1.0.6929</vt:lpwstr>
  </property>
</Properties>
</file>